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0" r:id="rId5"/>
    <p:sldId id="262" r:id="rId6"/>
    <p:sldId id="263" r:id="rId7"/>
    <p:sldId id="264" r:id="rId8"/>
    <p:sldId id="265"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1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4.bin"/><Relationship Id="rId5" Type="http://schemas.openxmlformats.org/officeDocument/2006/relationships/oleObject" Target="../embeddings/oleObject2.bin"/><Relationship Id="rId10" Type="http://schemas.openxmlformats.org/officeDocument/2006/relationships/image" Target="../media/image7.gif"/><Relationship Id="rId4" Type="http://schemas.openxmlformats.org/officeDocument/2006/relationships/image" Target="../media/image2.emf"/><Relationship Id="rId9"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9F7054C-C47B-4FBB-92A0-FAFCEE902A75}" type="datetimeFigureOut">
              <a:rPr lang="zh-CN" altLang="en-US" smtClean="0"/>
              <a:t>2015/7/1</a:t>
            </a:fld>
            <a:endParaRPr lang="zh-CN" altLang="en-US" dirty="0"/>
          </a:p>
        </p:txBody>
      </p:sp>
      <p:sp>
        <p:nvSpPr>
          <p:cNvPr id="5" name="页脚占位符 4"/>
          <p:cNvSpPr>
            <a:spLocks noGrp="1"/>
          </p:cNvSpPr>
          <p:nvPr>
            <p:ph type="ftr" sz="quarter" idx="11"/>
          </p:nvPr>
        </p:nvSpPr>
        <p:spPr/>
        <p:txBody>
          <a:bodyPr/>
          <a:lstStyle/>
          <a:p>
            <a:r>
              <a:rPr lang="en-US" altLang="zh-CN" dirty="0" smtClean="0"/>
              <a:t>1</a:t>
            </a:r>
            <a:endParaRPr lang="zh-CN" altLang="en-US" dirty="0"/>
          </a:p>
        </p:txBody>
      </p:sp>
      <p:sp>
        <p:nvSpPr>
          <p:cNvPr id="6" name="标题 1"/>
          <p:cNvSpPr>
            <a:spLocks noGrp="1"/>
          </p:cNvSpPr>
          <p:nvPr>
            <p:ph type="title" hasCustomPrompt="1"/>
          </p:nvPr>
        </p:nvSpPr>
        <p:spPr>
          <a:xfrm>
            <a:off x="556590" y="-1"/>
            <a:ext cx="11635409" cy="715617"/>
          </a:xfrm>
        </p:spPr>
        <p:txBody>
          <a:bodyPr>
            <a:normAutofit/>
          </a:bodyPr>
          <a:lstStyle>
            <a:lvl1pPr>
              <a:defRPr sz="3200"/>
            </a:lvl1pPr>
          </a:lstStyle>
          <a:p>
            <a:r>
              <a:rPr lang="zh-CN" altLang="en-US" dirty="0" smtClean="0"/>
              <a:t>总体目录</a:t>
            </a:r>
            <a:endParaRPr lang="zh-CN" altLang="en-US" dirty="0"/>
          </a:p>
        </p:txBody>
      </p:sp>
      <p:grpSp>
        <p:nvGrpSpPr>
          <p:cNvPr id="8" name="组合 22"/>
          <p:cNvGrpSpPr>
            <a:grpSpLocks/>
          </p:cNvGrpSpPr>
          <p:nvPr userDrawn="1"/>
        </p:nvGrpSpPr>
        <p:grpSpPr bwMode="auto">
          <a:xfrm>
            <a:off x="554038" y="2051050"/>
            <a:ext cx="6005512" cy="441325"/>
            <a:chOff x="1882775" y="825500"/>
            <a:chExt cx="6192838" cy="539750"/>
          </a:xfrm>
        </p:grpSpPr>
        <p:sp>
          <p:nvSpPr>
            <p:cNvPr id="9" name="Rectangle 2"/>
            <p:cNvSpPr>
              <a:spLocks noChangeArrowheads="1"/>
            </p:cNvSpPr>
            <p:nvPr/>
          </p:nvSpPr>
          <p:spPr bwMode="auto">
            <a:xfrm>
              <a:off x="2447546" y="825500"/>
              <a:ext cx="5628067" cy="539750"/>
            </a:xfrm>
            <a:prstGeom prst="rect">
              <a:avLst/>
            </a:prstGeom>
            <a:solidFill>
              <a:schemeClr val="bg1">
                <a:lumMod val="95000"/>
              </a:schemeClr>
            </a:solidFill>
            <a:ln w="9525" algn="ctr">
              <a:solidFill>
                <a:schemeClr val="tx1"/>
              </a:solidFill>
              <a:miter lim="800000"/>
              <a:headEnd/>
              <a:tailEnd/>
            </a:ln>
          </p:spPr>
          <p:txBody>
            <a:bodyPr wrap="none" anchor="ctr"/>
            <a:lstStyle/>
            <a:p>
              <a:pPr defTabSz="1163638" eaLnBrk="0" hangingPunct="0">
                <a:defRPr/>
              </a:pPr>
              <a:r>
                <a:rPr lang="zh-CN" altLang="en-US" sz="1800" dirty="0" smtClean="0">
                  <a:solidFill>
                    <a:srgbClr val="C00000"/>
                  </a:solidFill>
                  <a:latin typeface="楷体_GB2312"/>
                  <a:ea typeface="楷体_GB2312"/>
                  <a:cs typeface="楷体_GB2312"/>
                </a:rPr>
                <a:t>开发环境及协助方式</a:t>
              </a:r>
              <a:endParaRPr lang="zh-CN" altLang="en-US" sz="1800" dirty="0">
                <a:solidFill>
                  <a:srgbClr val="C00000"/>
                </a:solidFill>
                <a:latin typeface="楷体_GB2312"/>
                <a:ea typeface="楷体_GB2312"/>
                <a:cs typeface="楷体_GB2312"/>
              </a:endParaRPr>
            </a:p>
          </p:txBody>
        </p:sp>
        <p:sp>
          <p:nvSpPr>
            <p:cNvPr id="10" name="Rectangle 5"/>
            <p:cNvSpPr>
              <a:spLocks noChangeArrowheads="1"/>
            </p:cNvSpPr>
            <p:nvPr/>
          </p:nvSpPr>
          <p:spPr bwMode="auto">
            <a:xfrm>
              <a:off x="1882775" y="825500"/>
              <a:ext cx="561497" cy="539750"/>
            </a:xfrm>
            <a:prstGeom prst="rect">
              <a:avLst/>
            </a:prstGeom>
            <a:solidFill>
              <a:srgbClr val="EB6100"/>
            </a:solidFill>
            <a:ln w="9525">
              <a:solidFill>
                <a:schemeClr val="tx1"/>
              </a:solidFill>
              <a:miter lim="800000"/>
              <a:headEnd/>
              <a:tailEnd/>
            </a:ln>
          </p:spPr>
          <p:txBody>
            <a:bodyPr wrap="none" anchor="ctr"/>
            <a:lstStyle/>
            <a:p>
              <a:pPr algn="ctr" eaLnBrk="0" hangingPunct="0">
                <a:spcBef>
                  <a:spcPct val="20000"/>
                </a:spcBef>
                <a:defRPr/>
              </a:pPr>
              <a:r>
                <a:rPr lang="en-US" altLang="zh-CN" sz="1800" dirty="0">
                  <a:solidFill>
                    <a:schemeClr val="bg1"/>
                  </a:solidFill>
                  <a:effectLst>
                    <a:outerShdw blurRad="38100" dist="38100" dir="2700000" algn="tl">
                      <a:srgbClr val="000000"/>
                    </a:outerShdw>
                  </a:effectLst>
                  <a:latin typeface="楷体_GB2312"/>
                  <a:ea typeface="楷体_GB2312"/>
                  <a:cs typeface="楷体_GB2312"/>
                </a:rPr>
                <a:t>2</a:t>
              </a:r>
            </a:p>
          </p:txBody>
        </p:sp>
      </p:grpSp>
      <p:grpSp>
        <p:nvGrpSpPr>
          <p:cNvPr id="11" name="组合 22"/>
          <p:cNvGrpSpPr>
            <a:grpSpLocks/>
          </p:cNvGrpSpPr>
          <p:nvPr userDrawn="1"/>
        </p:nvGrpSpPr>
        <p:grpSpPr bwMode="auto">
          <a:xfrm>
            <a:off x="554038" y="2627313"/>
            <a:ext cx="5991225" cy="441325"/>
            <a:chOff x="1882775" y="825500"/>
            <a:chExt cx="6177748" cy="539750"/>
          </a:xfrm>
        </p:grpSpPr>
        <p:sp>
          <p:nvSpPr>
            <p:cNvPr id="12" name="Rectangle 2"/>
            <p:cNvSpPr>
              <a:spLocks noChangeArrowheads="1"/>
            </p:cNvSpPr>
            <p:nvPr/>
          </p:nvSpPr>
          <p:spPr bwMode="auto">
            <a:xfrm>
              <a:off x="2432781" y="825500"/>
              <a:ext cx="5627742" cy="539750"/>
            </a:xfrm>
            <a:prstGeom prst="rect">
              <a:avLst/>
            </a:prstGeom>
            <a:solidFill>
              <a:schemeClr val="bg1">
                <a:lumMod val="95000"/>
              </a:schemeClr>
            </a:solidFill>
            <a:ln w="9525" algn="ctr">
              <a:solidFill>
                <a:schemeClr val="tx1"/>
              </a:solidFill>
              <a:miter lim="800000"/>
              <a:headEnd/>
              <a:tailEnd/>
            </a:ln>
          </p:spPr>
          <p:txBody>
            <a:bodyPr wrap="none" anchor="ctr"/>
            <a:lstStyle/>
            <a:p>
              <a:pPr defTabSz="1163638" eaLnBrk="0" hangingPunct="0">
                <a:defRPr/>
              </a:pPr>
              <a:r>
                <a:rPr lang="zh-CN" altLang="en-US" sz="1800" dirty="0" smtClean="0">
                  <a:solidFill>
                    <a:srgbClr val="C00000"/>
                  </a:solidFill>
                  <a:latin typeface="楷体_GB2312"/>
                  <a:ea typeface="楷体_GB2312"/>
                  <a:cs typeface="楷体_GB2312"/>
                </a:rPr>
                <a:t>软，硬件部署方案</a:t>
              </a:r>
              <a:endParaRPr lang="zh-CN" altLang="en-US" sz="1800" dirty="0">
                <a:solidFill>
                  <a:srgbClr val="C00000"/>
                </a:solidFill>
                <a:latin typeface="楷体_GB2312"/>
                <a:ea typeface="楷体_GB2312"/>
                <a:cs typeface="楷体_GB2312"/>
              </a:endParaRPr>
            </a:p>
          </p:txBody>
        </p:sp>
        <p:sp>
          <p:nvSpPr>
            <p:cNvPr id="13" name="Rectangle 5"/>
            <p:cNvSpPr>
              <a:spLocks noChangeArrowheads="1"/>
            </p:cNvSpPr>
            <p:nvPr/>
          </p:nvSpPr>
          <p:spPr bwMode="auto">
            <a:xfrm>
              <a:off x="1882775" y="825500"/>
              <a:ext cx="561464" cy="539750"/>
            </a:xfrm>
            <a:prstGeom prst="rect">
              <a:avLst/>
            </a:prstGeom>
            <a:solidFill>
              <a:srgbClr val="EB6100"/>
            </a:solidFill>
            <a:ln w="9525">
              <a:solidFill>
                <a:schemeClr val="tx1"/>
              </a:solidFill>
              <a:miter lim="800000"/>
              <a:headEnd/>
              <a:tailEnd/>
            </a:ln>
          </p:spPr>
          <p:txBody>
            <a:bodyPr wrap="none" anchor="ctr"/>
            <a:lstStyle/>
            <a:p>
              <a:pPr algn="ctr" eaLnBrk="0" hangingPunct="0">
                <a:spcBef>
                  <a:spcPct val="20000"/>
                </a:spcBef>
                <a:defRPr/>
              </a:pPr>
              <a:r>
                <a:rPr lang="en-US" altLang="zh-CN" sz="1800">
                  <a:solidFill>
                    <a:schemeClr val="bg1"/>
                  </a:solidFill>
                  <a:effectLst>
                    <a:outerShdw blurRad="38100" dist="38100" dir="2700000" algn="tl">
                      <a:srgbClr val="000000"/>
                    </a:outerShdw>
                  </a:effectLst>
                  <a:latin typeface="楷体_GB2312"/>
                  <a:ea typeface="楷体_GB2312"/>
                  <a:cs typeface="楷体_GB2312"/>
                </a:rPr>
                <a:t>3</a:t>
              </a:r>
            </a:p>
          </p:txBody>
        </p:sp>
      </p:grpSp>
      <p:grpSp>
        <p:nvGrpSpPr>
          <p:cNvPr id="14" name="组合 22"/>
          <p:cNvGrpSpPr>
            <a:grpSpLocks/>
          </p:cNvGrpSpPr>
          <p:nvPr userDrawn="1"/>
        </p:nvGrpSpPr>
        <p:grpSpPr bwMode="auto">
          <a:xfrm>
            <a:off x="549275" y="1465263"/>
            <a:ext cx="6005513" cy="441325"/>
            <a:chOff x="1882775" y="825500"/>
            <a:chExt cx="6192838" cy="539750"/>
          </a:xfrm>
        </p:grpSpPr>
        <p:sp>
          <p:nvSpPr>
            <p:cNvPr id="15" name="Rectangle 2"/>
            <p:cNvSpPr>
              <a:spLocks noChangeArrowheads="1"/>
            </p:cNvSpPr>
            <p:nvPr/>
          </p:nvSpPr>
          <p:spPr bwMode="auto">
            <a:xfrm>
              <a:off x="2447545" y="825500"/>
              <a:ext cx="5628068" cy="539750"/>
            </a:xfrm>
            <a:prstGeom prst="rect">
              <a:avLst/>
            </a:prstGeom>
            <a:solidFill>
              <a:schemeClr val="accent4"/>
            </a:solidFill>
            <a:ln w="9525" algn="ctr">
              <a:solidFill>
                <a:schemeClr val="tx1"/>
              </a:solidFill>
              <a:miter lim="800000"/>
              <a:headEnd/>
              <a:tailEnd/>
            </a:ln>
          </p:spPr>
          <p:txBody>
            <a:bodyPr wrap="none" anchor="ctr"/>
            <a:lstStyle/>
            <a:p>
              <a:pPr defTabSz="1163638" eaLnBrk="0" hangingPunct="0"/>
              <a:r>
                <a:rPr lang="zh-CN" altLang="en-US" sz="1800" dirty="0" smtClean="0">
                  <a:solidFill>
                    <a:srgbClr val="C00000"/>
                  </a:solidFill>
                  <a:latin typeface="楷体_GB2312"/>
                  <a:ea typeface="楷体_GB2312"/>
                  <a:cs typeface="楷体_GB2312"/>
                </a:rPr>
                <a:t>系统技术架构设计</a:t>
              </a:r>
              <a:endParaRPr lang="zh-CN" altLang="en-US" sz="1800" dirty="0">
                <a:solidFill>
                  <a:srgbClr val="C00000"/>
                </a:solidFill>
                <a:latin typeface="楷体_GB2312"/>
                <a:ea typeface="楷体_GB2312"/>
                <a:cs typeface="楷体_GB2312"/>
              </a:endParaRPr>
            </a:p>
          </p:txBody>
        </p:sp>
        <p:sp>
          <p:nvSpPr>
            <p:cNvPr id="16" name="Rectangle 5"/>
            <p:cNvSpPr>
              <a:spLocks noChangeArrowheads="1"/>
            </p:cNvSpPr>
            <p:nvPr/>
          </p:nvSpPr>
          <p:spPr bwMode="auto">
            <a:xfrm>
              <a:off x="1882775" y="825500"/>
              <a:ext cx="561498" cy="539750"/>
            </a:xfrm>
            <a:prstGeom prst="rect">
              <a:avLst/>
            </a:prstGeom>
            <a:solidFill>
              <a:srgbClr val="EB6100"/>
            </a:solidFill>
            <a:ln w="9525">
              <a:solidFill>
                <a:schemeClr val="tx1"/>
              </a:solidFill>
              <a:miter lim="800000"/>
              <a:headEnd/>
              <a:tailEnd/>
            </a:ln>
          </p:spPr>
          <p:txBody>
            <a:bodyPr wrap="none" anchor="ctr"/>
            <a:lstStyle/>
            <a:p>
              <a:pPr algn="ctr" eaLnBrk="0" hangingPunct="0">
                <a:spcBef>
                  <a:spcPct val="20000"/>
                </a:spcBef>
                <a:defRPr/>
              </a:pPr>
              <a:r>
                <a:rPr lang="en-US" altLang="zh-CN" sz="1800">
                  <a:solidFill>
                    <a:schemeClr val="bg1"/>
                  </a:solidFill>
                  <a:effectLst>
                    <a:outerShdw blurRad="38100" dist="38100" dir="2700000" algn="tl">
                      <a:srgbClr val="000000"/>
                    </a:outerShdw>
                  </a:effectLst>
                  <a:latin typeface="楷体_GB2312"/>
                  <a:ea typeface="楷体_GB2312"/>
                  <a:cs typeface="楷体_GB2312"/>
                </a:rPr>
                <a:t>1</a:t>
              </a:r>
            </a:p>
          </p:txBody>
        </p:sp>
      </p:grpSp>
    </p:spTree>
    <p:extLst>
      <p:ext uri="{BB962C8B-B14F-4D97-AF65-F5344CB8AC3E}">
        <p14:creationId xmlns:p14="http://schemas.microsoft.com/office/powerpoint/2010/main" val="11881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54736" y="0"/>
            <a:ext cx="11637262" cy="713232"/>
          </a:xfrm>
        </p:spPr>
        <p:txBody>
          <a:bodyPr anchor="b">
            <a:normAutofit/>
          </a:bodyPr>
          <a:lstStyle>
            <a:lvl1pPr algn="l">
              <a:defRPr sz="3200"/>
            </a:lvl1pPr>
          </a:lstStyle>
          <a:p>
            <a:r>
              <a:rPr lang="zh-CN" altLang="en-US" dirty="0" smtClean="0">
                <a:latin typeface="Arial" pitchFamily="34" charset="0"/>
              </a:rPr>
              <a:t>系统技术架构 </a:t>
            </a:r>
            <a:r>
              <a:rPr lang="en-US" altLang="zh-CN" dirty="0" smtClean="0">
                <a:latin typeface="Arial" pitchFamily="34" charset="0"/>
              </a:rPr>
              <a:t>– </a:t>
            </a:r>
            <a:r>
              <a:rPr lang="zh-CN" altLang="en-US" dirty="0" smtClean="0">
                <a:latin typeface="Arial" pitchFamily="34" charset="0"/>
              </a:rPr>
              <a:t>原则指导</a:t>
            </a:r>
            <a:endParaRPr lang="zh-CN" altLang="en-US" dirty="0"/>
          </a:p>
        </p:txBody>
      </p:sp>
      <p:sp>
        <p:nvSpPr>
          <p:cNvPr id="4" name="日期占位符 3"/>
          <p:cNvSpPr>
            <a:spLocks noGrp="1"/>
          </p:cNvSpPr>
          <p:nvPr>
            <p:ph type="dt" sz="half" idx="10"/>
          </p:nvPr>
        </p:nvSpPr>
        <p:spPr/>
        <p:txBody>
          <a:bodyPr/>
          <a:lstStyle/>
          <a:p>
            <a:fld id="{89F7054C-C47B-4FBB-92A0-FAFCEE902A75}" type="datetimeFigureOut">
              <a:rPr lang="zh-CN" altLang="en-US" smtClean="0"/>
              <a:t>2015/7/1</a:t>
            </a:fld>
            <a:endParaRPr lang="zh-CN" altLang="en-US"/>
          </a:p>
        </p:txBody>
      </p:sp>
      <p:sp>
        <p:nvSpPr>
          <p:cNvPr id="5" name="页脚占位符 4"/>
          <p:cNvSpPr>
            <a:spLocks noGrp="1"/>
          </p:cNvSpPr>
          <p:nvPr>
            <p:ph type="ftr" sz="quarter" idx="11"/>
          </p:nvPr>
        </p:nvSpPr>
        <p:spPr/>
        <p:txBody>
          <a:bodyPr/>
          <a:lstStyle/>
          <a:p>
            <a:r>
              <a:rPr lang="en-US" altLang="zh-CN" dirty="0" smtClean="0"/>
              <a:t>2</a:t>
            </a:r>
            <a:endParaRPr lang="zh-CN" altLang="en-US" dirty="0"/>
          </a:p>
        </p:txBody>
      </p:sp>
      <p:sp>
        <p:nvSpPr>
          <p:cNvPr id="6" name="Rectangle 3"/>
          <p:cNvSpPr>
            <a:spLocks noGrp="1" noChangeArrowheads="1"/>
          </p:cNvSpPr>
          <p:nvPr>
            <p:ph type="body" idx="1"/>
          </p:nvPr>
        </p:nvSpPr>
        <p:spPr>
          <a:xfrm>
            <a:off x="571500" y="732064"/>
            <a:ext cx="9658350" cy="3607296"/>
          </a:xfrm>
          <a:prstGeom prst="rect">
            <a:avLst/>
          </a:prstGeom>
        </p:spPr>
        <p:txBody>
          <a:bodyPr/>
          <a:lstStyle>
            <a:lvl1pPr>
              <a:defRPr sz="2000"/>
            </a:lvl1pPr>
            <a:lvl2pPr>
              <a:defRPr sz="1800"/>
            </a:lvl2pPr>
          </a:lstStyle>
          <a:p>
            <a:pPr lvl="1">
              <a:buFont typeface="Wingdings" pitchFamily="2" charset="2"/>
              <a:buNone/>
            </a:pPr>
            <a:endParaRPr lang="en-US" altLang="zh-CN" sz="1600" dirty="0" smtClean="0"/>
          </a:p>
          <a:p>
            <a:pPr>
              <a:buClr>
                <a:srgbClr val="CC3300"/>
              </a:buClr>
              <a:buSzPct val="70000"/>
              <a:buFont typeface="Wingdings" pitchFamily="2" charset="2"/>
              <a:buChar char="u"/>
            </a:pPr>
            <a:r>
              <a:rPr lang="zh-CN" altLang="en-US" sz="1600" b="1" dirty="0" smtClean="0"/>
              <a:t>技术架构的实施一般有以下指导原则：</a:t>
            </a:r>
            <a:endParaRPr lang="en-US" altLang="zh-CN" sz="1600" b="1" dirty="0" smtClean="0"/>
          </a:p>
          <a:p>
            <a:pPr>
              <a:buClr>
                <a:srgbClr val="CC3300"/>
              </a:buClr>
              <a:buSzPct val="70000"/>
              <a:buFont typeface="Wingdings" pitchFamily="2" charset="2"/>
              <a:buChar char="u"/>
            </a:pPr>
            <a:endParaRPr lang="zh-CN" altLang="en-US" sz="1600" b="1" dirty="0" smtClean="0"/>
          </a:p>
          <a:p>
            <a:pPr lvl="1"/>
            <a:r>
              <a:rPr lang="zh-CN" altLang="en-US" sz="1600" dirty="0" smtClean="0">
                <a:solidFill>
                  <a:srgbClr val="000000"/>
                </a:solidFill>
              </a:rPr>
              <a:t>满足移动端方便快捷的操作</a:t>
            </a:r>
            <a:endParaRPr lang="en-US" altLang="zh-CN" sz="1600" dirty="0" smtClean="0">
              <a:solidFill>
                <a:srgbClr val="000000"/>
              </a:solidFill>
            </a:endParaRPr>
          </a:p>
          <a:p>
            <a:pPr lvl="1"/>
            <a:endParaRPr lang="zh-CN" altLang="en-US" sz="1600" dirty="0" smtClean="0"/>
          </a:p>
          <a:p>
            <a:pPr lvl="1"/>
            <a:r>
              <a:rPr lang="zh-CN" altLang="en-US" sz="1600" dirty="0" smtClean="0">
                <a:solidFill>
                  <a:srgbClr val="000000"/>
                </a:solidFill>
              </a:rPr>
              <a:t>设计可靠性、可用性、可扩展性、可服务性的系统技术架构</a:t>
            </a:r>
            <a:endParaRPr lang="en-US" altLang="zh-CN" sz="1600" dirty="0" smtClean="0">
              <a:solidFill>
                <a:srgbClr val="000000"/>
              </a:solidFill>
            </a:endParaRPr>
          </a:p>
          <a:p>
            <a:pPr lvl="1"/>
            <a:endParaRPr lang="en-US" altLang="zh-CN" sz="1600" dirty="0" smtClean="0">
              <a:solidFill>
                <a:srgbClr val="000000"/>
              </a:solidFill>
            </a:endParaRPr>
          </a:p>
          <a:p>
            <a:pPr lvl="1"/>
            <a:r>
              <a:rPr lang="zh-CN" altLang="en-US" sz="1600" dirty="0" smtClean="0"/>
              <a:t>开发的简便性</a:t>
            </a:r>
            <a:endParaRPr lang="en-US" altLang="zh-CN" sz="1600" dirty="0" smtClean="0"/>
          </a:p>
        </p:txBody>
      </p:sp>
    </p:spTree>
    <p:extLst>
      <p:ext uri="{BB962C8B-B14F-4D97-AF65-F5344CB8AC3E}">
        <p14:creationId xmlns:p14="http://schemas.microsoft.com/office/powerpoint/2010/main" val="146532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56591" y="0"/>
            <a:ext cx="11635409" cy="715617"/>
          </a:xfrm>
        </p:spPr>
        <p:txBody>
          <a:bodyPr>
            <a:normAutofit/>
          </a:bodyPr>
          <a:lstStyle>
            <a:lvl1pPr>
              <a:defRPr sz="3200"/>
            </a:lvl1pPr>
          </a:lstStyle>
          <a:p>
            <a:r>
              <a:rPr lang="zh-CN" altLang="en-US" dirty="0" smtClean="0"/>
              <a:t>移动</a:t>
            </a:r>
            <a:r>
              <a:rPr lang="en-US" altLang="zh-CN" dirty="0" smtClean="0"/>
              <a:t>APP</a:t>
            </a:r>
            <a:r>
              <a:rPr lang="zh-CN" altLang="en-US" dirty="0" smtClean="0"/>
              <a:t>系统架构</a:t>
            </a:r>
            <a:endParaRPr lang="zh-CN" altLang="en-US" dirty="0"/>
          </a:p>
        </p:txBody>
      </p:sp>
      <p:sp>
        <p:nvSpPr>
          <p:cNvPr id="3" name="日期占位符 2"/>
          <p:cNvSpPr>
            <a:spLocks noGrp="1"/>
          </p:cNvSpPr>
          <p:nvPr>
            <p:ph type="dt" sz="half" idx="10"/>
          </p:nvPr>
        </p:nvSpPr>
        <p:spPr/>
        <p:txBody>
          <a:bodyPr/>
          <a:lstStyle/>
          <a:p>
            <a:fld id="{89F7054C-C47B-4FBB-92A0-FAFCEE902A75}" type="datetimeFigureOut">
              <a:rPr lang="zh-CN" altLang="en-US" smtClean="0"/>
              <a:t>2015/7/1</a:t>
            </a:fld>
            <a:endParaRPr lang="zh-CN" altLang="en-US"/>
          </a:p>
        </p:txBody>
      </p:sp>
      <p:sp>
        <p:nvSpPr>
          <p:cNvPr id="4" name="页脚占位符 3"/>
          <p:cNvSpPr>
            <a:spLocks noGrp="1"/>
          </p:cNvSpPr>
          <p:nvPr>
            <p:ph type="ftr" sz="quarter" idx="11"/>
          </p:nvPr>
        </p:nvSpPr>
        <p:spPr/>
        <p:txBody>
          <a:bodyPr/>
          <a:lstStyle>
            <a:lvl1pPr>
              <a:defRPr/>
            </a:lvl1pPr>
          </a:lstStyle>
          <a:p>
            <a:r>
              <a:rPr lang="en-US" altLang="zh-CN" dirty="0" smtClean="0"/>
              <a:t>3</a:t>
            </a:r>
            <a:endParaRPr lang="zh-CN" altLang="en-US" dirty="0"/>
          </a:p>
        </p:txBody>
      </p:sp>
      <p:graphicFrame>
        <p:nvGraphicFramePr>
          <p:cNvPr id="9" name="Object 104"/>
          <p:cNvGraphicFramePr>
            <a:graphicFrameLocks noChangeAspect="1"/>
          </p:cNvGraphicFramePr>
          <p:nvPr userDrawn="1">
            <p:extLst>
              <p:ext uri="{D42A27DB-BD31-4B8C-83A1-F6EECF244321}">
                <p14:modId xmlns:p14="http://schemas.microsoft.com/office/powerpoint/2010/main" val="3564509"/>
              </p:ext>
            </p:extLst>
          </p:nvPr>
        </p:nvGraphicFramePr>
        <p:xfrm>
          <a:off x="6715710" y="4221095"/>
          <a:ext cx="732840" cy="927962"/>
        </p:xfrm>
        <a:graphic>
          <a:graphicData uri="http://schemas.openxmlformats.org/presentationml/2006/ole">
            <mc:AlternateContent xmlns:mc="http://schemas.openxmlformats.org/markup-compatibility/2006">
              <mc:Choice xmlns:v="urn:schemas-microsoft-com:vml" Requires="v">
                <p:oleObj spid="_x0000_s1276" name="Visio" r:id="rId3" imgW="427482" imgH="541401" progId="">
                  <p:embed/>
                </p:oleObj>
              </mc:Choice>
              <mc:Fallback>
                <p:oleObj name="Visio" r:id="rId3" imgW="427482" imgH="54140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710" y="4221095"/>
                        <a:ext cx="732840" cy="927962"/>
                      </a:xfrm>
                      <a:prstGeom prst="rect">
                        <a:avLst/>
                      </a:prstGeom>
                      <a:noFill/>
                      <a:ln>
                        <a:noFill/>
                      </a:ln>
                      <a:effectLst/>
                    </p:spPr>
                  </p:pic>
                </p:oleObj>
              </mc:Fallback>
            </mc:AlternateContent>
          </a:graphicData>
        </a:graphic>
      </p:graphicFrame>
      <p:graphicFrame>
        <p:nvGraphicFramePr>
          <p:cNvPr id="10" name="Object 105"/>
          <p:cNvGraphicFramePr>
            <a:graphicFrameLocks noChangeAspect="1"/>
          </p:cNvGraphicFramePr>
          <p:nvPr userDrawn="1">
            <p:extLst>
              <p:ext uri="{D42A27DB-BD31-4B8C-83A1-F6EECF244321}">
                <p14:modId xmlns:p14="http://schemas.microsoft.com/office/powerpoint/2010/main" val="3280104539"/>
              </p:ext>
            </p:extLst>
          </p:nvPr>
        </p:nvGraphicFramePr>
        <p:xfrm>
          <a:off x="3443614" y="4207566"/>
          <a:ext cx="805606" cy="1023949"/>
        </p:xfrm>
        <a:graphic>
          <a:graphicData uri="http://schemas.openxmlformats.org/presentationml/2006/ole">
            <mc:AlternateContent xmlns:mc="http://schemas.openxmlformats.org/markup-compatibility/2006">
              <mc:Choice xmlns:v="urn:schemas-microsoft-com:vml" Requires="v">
                <p:oleObj spid="_x0000_s1277" name="Visio" r:id="rId5" imgW="386715" imgH="491109" progId="">
                  <p:embed/>
                </p:oleObj>
              </mc:Choice>
              <mc:Fallback>
                <p:oleObj name="Visio" r:id="rId5" imgW="386715" imgH="49110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3614" y="4207566"/>
                        <a:ext cx="805606" cy="1023949"/>
                      </a:xfrm>
                      <a:prstGeom prst="rect">
                        <a:avLst/>
                      </a:prstGeom>
                      <a:noFill/>
                      <a:ln>
                        <a:noFill/>
                      </a:ln>
                      <a:effectLst/>
                    </p:spPr>
                  </p:pic>
                </p:oleObj>
              </mc:Fallback>
            </mc:AlternateContent>
          </a:graphicData>
        </a:graphic>
      </p:graphicFrame>
      <p:sp>
        <p:nvSpPr>
          <p:cNvPr id="12" name="Text Box 108"/>
          <p:cNvSpPr txBox="1">
            <a:spLocks noChangeArrowheads="1"/>
          </p:cNvSpPr>
          <p:nvPr userDrawn="1"/>
        </p:nvSpPr>
        <p:spPr bwMode="auto">
          <a:xfrm>
            <a:off x="2793281" y="4319430"/>
            <a:ext cx="9001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a:solidFill>
                  <a:srgbClr val="000000"/>
                </a:solidFill>
                <a:latin typeface="微软雅黑" pitchFamily="34" charset="-122"/>
                <a:ea typeface="微软雅黑" pitchFamily="34" charset="-122"/>
              </a:rPr>
              <a:t>应用</a:t>
            </a:r>
          </a:p>
          <a:p>
            <a:pPr eaLnBrk="1" hangingPunct="1"/>
            <a:r>
              <a:rPr lang="zh-CN" altLang="en-US" sz="1000" b="0" dirty="0" smtClean="0">
                <a:solidFill>
                  <a:srgbClr val="000000"/>
                </a:solidFill>
                <a:latin typeface="微软雅黑" pitchFamily="34" charset="-122"/>
                <a:ea typeface="微软雅黑" pitchFamily="34" charset="-122"/>
              </a:rPr>
              <a:t>服务器</a:t>
            </a:r>
            <a:endParaRPr lang="en-US" altLang="zh-CN" sz="1000" b="0" dirty="0">
              <a:solidFill>
                <a:srgbClr val="000000"/>
              </a:solidFill>
              <a:latin typeface="微软雅黑" pitchFamily="34" charset="-122"/>
              <a:ea typeface="微软雅黑" pitchFamily="34" charset="-122"/>
            </a:endParaRPr>
          </a:p>
        </p:txBody>
      </p:sp>
      <p:graphicFrame>
        <p:nvGraphicFramePr>
          <p:cNvPr id="17" name="Object 113"/>
          <p:cNvGraphicFramePr>
            <a:graphicFrameLocks noChangeAspect="1"/>
          </p:cNvGraphicFramePr>
          <p:nvPr userDrawn="1">
            <p:extLst>
              <p:ext uri="{D42A27DB-BD31-4B8C-83A1-F6EECF244321}">
                <p14:modId xmlns:p14="http://schemas.microsoft.com/office/powerpoint/2010/main" val="3505105034"/>
              </p:ext>
            </p:extLst>
          </p:nvPr>
        </p:nvGraphicFramePr>
        <p:xfrm>
          <a:off x="1702644" y="2644775"/>
          <a:ext cx="4248150" cy="184150"/>
        </p:xfrm>
        <a:graphic>
          <a:graphicData uri="http://schemas.openxmlformats.org/presentationml/2006/ole">
            <mc:AlternateContent xmlns:mc="http://schemas.openxmlformats.org/markup-compatibility/2006">
              <mc:Choice xmlns:v="urn:schemas-microsoft-com:vml" Requires="v">
                <p:oleObj spid="_x0000_s1278" name="Visio" r:id="rId7" imgW="4943475" imgH="712851" progId="">
                  <p:embed/>
                </p:oleObj>
              </mc:Choice>
              <mc:Fallback>
                <p:oleObj name="Visio" r:id="rId7" imgW="4943475" imgH="712851"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2644" y="2644775"/>
                        <a:ext cx="424815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AutoShape 114"/>
          <p:cNvSpPr>
            <a:spLocks noChangeArrowheads="1"/>
          </p:cNvSpPr>
          <p:nvPr userDrawn="1"/>
        </p:nvSpPr>
        <p:spPr bwMode="auto">
          <a:xfrm>
            <a:off x="3718769" y="2841625"/>
            <a:ext cx="287337" cy="1357658"/>
          </a:xfrm>
          <a:prstGeom prst="upDownArrow">
            <a:avLst>
              <a:gd name="adj1" fmla="val 50000"/>
              <a:gd name="adj2" fmla="val 20000"/>
            </a:avLst>
          </a:prstGeom>
          <a:solidFill>
            <a:schemeClr val="accent1"/>
          </a:soli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2" name="AutoShape 118"/>
          <p:cNvSpPr>
            <a:spLocks noChangeArrowheads="1"/>
          </p:cNvSpPr>
          <p:nvPr userDrawn="1"/>
        </p:nvSpPr>
        <p:spPr bwMode="auto">
          <a:xfrm>
            <a:off x="3718769" y="2338388"/>
            <a:ext cx="287337" cy="217487"/>
          </a:xfrm>
          <a:prstGeom prst="upDownArrow">
            <a:avLst>
              <a:gd name="adj1" fmla="val 50000"/>
              <a:gd name="adj2" fmla="val 20000"/>
            </a:avLst>
          </a:prstGeom>
          <a:solidFill>
            <a:schemeClr val="accent1"/>
          </a:soli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3" name="Text Box 119"/>
          <p:cNvSpPr txBox="1">
            <a:spLocks noChangeArrowheads="1"/>
          </p:cNvSpPr>
          <p:nvPr userDrawn="1"/>
        </p:nvSpPr>
        <p:spPr bwMode="auto">
          <a:xfrm>
            <a:off x="1994000" y="1914524"/>
            <a:ext cx="565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a:solidFill>
                  <a:srgbClr val="000000"/>
                </a:solidFill>
                <a:latin typeface="微软雅黑" pitchFamily="34" charset="-122"/>
                <a:ea typeface="微软雅黑" pitchFamily="34" charset="-122"/>
              </a:rPr>
              <a:t>客户端</a:t>
            </a:r>
          </a:p>
        </p:txBody>
      </p:sp>
      <p:sp>
        <p:nvSpPr>
          <p:cNvPr id="24" name="Text Box 120"/>
          <p:cNvSpPr txBox="1">
            <a:spLocks noChangeArrowheads="1"/>
          </p:cNvSpPr>
          <p:nvPr userDrawn="1"/>
        </p:nvSpPr>
        <p:spPr bwMode="auto">
          <a:xfrm>
            <a:off x="1702644" y="2482850"/>
            <a:ext cx="438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a:solidFill>
                  <a:srgbClr val="000000"/>
                </a:solidFill>
                <a:latin typeface="微软雅黑" pitchFamily="34" charset="-122"/>
                <a:ea typeface="微软雅黑" pitchFamily="34" charset="-122"/>
              </a:rPr>
              <a:t>网络</a:t>
            </a:r>
          </a:p>
        </p:txBody>
      </p:sp>
      <p:sp>
        <p:nvSpPr>
          <p:cNvPr id="39" name="Text Box 133"/>
          <p:cNvSpPr txBox="1">
            <a:spLocks noChangeArrowheads="1"/>
          </p:cNvSpPr>
          <p:nvPr userDrawn="1"/>
        </p:nvSpPr>
        <p:spPr bwMode="auto">
          <a:xfrm>
            <a:off x="6159915" y="4119375"/>
            <a:ext cx="7938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en-US" altLang="zh-CN" sz="1000" b="0" dirty="0" smtClean="0">
                <a:solidFill>
                  <a:srgbClr val="000000"/>
                </a:solidFill>
                <a:latin typeface="微软雅黑" pitchFamily="34" charset="-122"/>
                <a:ea typeface="微软雅黑" pitchFamily="34" charset="-122"/>
              </a:rPr>
              <a:t>EBS</a:t>
            </a:r>
            <a:r>
              <a:rPr lang="zh-CN" altLang="en-US" sz="1000" b="0" dirty="0" smtClean="0">
                <a:solidFill>
                  <a:srgbClr val="000000"/>
                </a:solidFill>
                <a:latin typeface="微软雅黑" pitchFamily="34" charset="-122"/>
                <a:ea typeface="微软雅黑" pitchFamily="34" charset="-122"/>
              </a:rPr>
              <a:t>数据库</a:t>
            </a:r>
            <a:endParaRPr lang="zh-CN" altLang="en-US" sz="1000" b="0" dirty="0">
              <a:solidFill>
                <a:srgbClr val="000000"/>
              </a:solidFill>
              <a:latin typeface="微软雅黑" pitchFamily="34" charset="-122"/>
              <a:ea typeface="微软雅黑" pitchFamily="34" charset="-122"/>
            </a:endParaRPr>
          </a:p>
          <a:p>
            <a:pPr eaLnBrk="1" hangingPunct="1"/>
            <a:r>
              <a:rPr lang="zh-CN" altLang="en-US" sz="1000" b="0" dirty="0">
                <a:solidFill>
                  <a:srgbClr val="000000"/>
                </a:solidFill>
                <a:latin typeface="微软雅黑" pitchFamily="34" charset="-122"/>
                <a:ea typeface="微软雅黑" pitchFamily="34" charset="-122"/>
              </a:rPr>
              <a:t>服务器</a:t>
            </a:r>
          </a:p>
        </p:txBody>
      </p:sp>
      <p:pic>
        <p:nvPicPr>
          <p:cNvPr id="44" name="图片 4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793281" y="1579439"/>
            <a:ext cx="742595" cy="734659"/>
          </a:xfrm>
          <a:prstGeom prst="rect">
            <a:avLst/>
          </a:prstGeom>
        </p:spPr>
      </p:pic>
      <p:pic>
        <p:nvPicPr>
          <p:cNvPr id="45" name="图片 44"/>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93506" y="1579439"/>
            <a:ext cx="769069" cy="769069"/>
          </a:xfrm>
          <a:prstGeom prst="rect">
            <a:avLst/>
          </a:prstGeom>
        </p:spPr>
      </p:pic>
      <p:sp>
        <p:nvSpPr>
          <p:cNvPr id="46" name="AutoShape 114"/>
          <p:cNvSpPr>
            <a:spLocks noChangeArrowheads="1"/>
          </p:cNvSpPr>
          <p:nvPr userDrawn="1"/>
        </p:nvSpPr>
        <p:spPr bwMode="auto">
          <a:xfrm rot="5400000">
            <a:off x="5324216" y="3681260"/>
            <a:ext cx="287337" cy="2303981"/>
          </a:xfrm>
          <a:prstGeom prst="upDownArrow">
            <a:avLst>
              <a:gd name="adj1" fmla="val 50000"/>
              <a:gd name="adj2" fmla="val 20000"/>
            </a:avLst>
          </a:prstGeom>
          <a:solidFill>
            <a:schemeClr val="accent1"/>
          </a:soli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cxnSp>
        <p:nvCxnSpPr>
          <p:cNvPr id="48" name="直接连接符 47"/>
          <p:cNvCxnSpPr/>
          <p:nvPr userDrawn="1"/>
        </p:nvCxnSpPr>
        <p:spPr>
          <a:xfrm flipH="1">
            <a:off x="7600950" y="1219200"/>
            <a:ext cx="1" cy="45720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Object 134"/>
          <p:cNvGraphicFramePr>
            <a:graphicFrameLocks noChangeAspect="1"/>
          </p:cNvGraphicFramePr>
          <p:nvPr userDrawn="1">
            <p:extLst>
              <p:ext uri="{D42A27DB-BD31-4B8C-83A1-F6EECF244321}">
                <p14:modId xmlns:p14="http://schemas.microsoft.com/office/powerpoint/2010/main" val="356467051"/>
              </p:ext>
            </p:extLst>
          </p:nvPr>
        </p:nvGraphicFramePr>
        <p:xfrm>
          <a:off x="8464461" y="4262280"/>
          <a:ext cx="689120" cy="874652"/>
        </p:xfrm>
        <a:graphic>
          <a:graphicData uri="http://schemas.openxmlformats.org/presentationml/2006/ole">
            <mc:AlternateContent xmlns:mc="http://schemas.openxmlformats.org/markup-compatibility/2006">
              <mc:Choice xmlns:v="urn:schemas-microsoft-com:vml" Requires="v">
                <p:oleObj spid="_x0000_s1279" name="Visio" r:id="rId11" imgW="732282" imgH="929259" progId="">
                  <p:embed/>
                </p:oleObj>
              </mc:Choice>
              <mc:Fallback>
                <p:oleObj name="Visio" r:id="rId11" imgW="732282" imgH="929259"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64461" y="4262280"/>
                        <a:ext cx="689120" cy="874652"/>
                      </a:xfrm>
                      <a:prstGeom prst="rect">
                        <a:avLst/>
                      </a:prstGeom>
                      <a:noFill/>
                      <a:ln>
                        <a:noFill/>
                      </a:ln>
                      <a:effectLst/>
                    </p:spPr>
                  </p:pic>
                </p:oleObj>
              </mc:Fallback>
            </mc:AlternateContent>
          </a:graphicData>
        </a:graphic>
      </p:graphicFrame>
      <p:graphicFrame>
        <p:nvGraphicFramePr>
          <p:cNvPr id="53" name="Object 134"/>
          <p:cNvGraphicFramePr>
            <a:graphicFrameLocks noChangeAspect="1"/>
          </p:cNvGraphicFramePr>
          <p:nvPr userDrawn="1">
            <p:extLst>
              <p:ext uri="{D42A27DB-BD31-4B8C-83A1-F6EECF244321}">
                <p14:modId xmlns:p14="http://schemas.microsoft.com/office/powerpoint/2010/main" val="537815207"/>
              </p:ext>
            </p:extLst>
          </p:nvPr>
        </p:nvGraphicFramePr>
        <p:xfrm>
          <a:off x="8403155" y="2057400"/>
          <a:ext cx="665699" cy="911599"/>
        </p:xfrm>
        <a:graphic>
          <a:graphicData uri="http://schemas.openxmlformats.org/presentationml/2006/ole">
            <mc:AlternateContent xmlns:mc="http://schemas.openxmlformats.org/markup-compatibility/2006">
              <mc:Choice xmlns:v="urn:schemas-microsoft-com:vml" Requires="v">
                <p:oleObj spid="_x0000_s1280" name="Visio" r:id="rId13" imgW="732282" imgH="929259" progId="">
                  <p:embed/>
                </p:oleObj>
              </mc:Choice>
              <mc:Fallback>
                <p:oleObj name="Visio" r:id="rId13" imgW="732282" imgH="929259"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03155" y="2057400"/>
                        <a:ext cx="665699" cy="911599"/>
                      </a:xfrm>
                      <a:prstGeom prst="rect">
                        <a:avLst/>
                      </a:prstGeom>
                      <a:noFill/>
                      <a:ln>
                        <a:noFill/>
                      </a:ln>
                      <a:effectLst/>
                    </p:spPr>
                  </p:pic>
                </p:oleObj>
              </mc:Fallback>
            </mc:AlternateContent>
          </a:graphicData>
        </a:graphic>
      </p:graphicFrame>
      <p:sp>
        <p:nvSpPr>
          <p:cNvPr id="54" name="Text Box 108"/>
          <p:cNvSpPr txBox="1">
            <a:spLocks noChangeArrowheads="1"/>
          </p:cNvSpPr>
          <p:nvPr userDrawn="1"/>
        </p:nvSpPr>
        <p:spPr bwMode="auto">
          <a:xfrm>
            <a:off x="9169174" y="2244665"/>
            <a:ext cx="9001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en-US" altLang="zh-CN" sz="1000" b="0" dirty="0" smtClean="0">
                <a:solidFill>
                  <a:srgbClr val="000000"/>
                </a:solidFill>
                <a:latin typeface="微软雅黑" pitchFamily="34" charset="-122"/>
                <a:ea typeface="微软雅黑" pitchFamily="34" charset="-122"/>
              </a:rPr>
              <a:t>PS</a:t>
            </a:r>
            <a:r>
              <a:rPr lang="zh-CN" altLang="en-US" sz="1000" b="0" dirty="0" smtClean="0">
                <a:solidFill>
                  <a:srgbClr val="000000"/>
                </a:solidFill>
                <a:latin typeface="微软雅黑" pitchFamily="34" charset="-122"/>
                <a:ea typeface="微软雅黑" pitchFamily="34" charset="-122"/>
              </a:rPr>
              <a:t>系统</a:t>
            </a:r>
            <a:endParaRPr lang="en-US" altLang="zh-CN" sz="1000" b="0" dirty="0">
              <a:solidFill>
                <a:srgbClr val="000000"/>
              </a:solidFill>
              <a:latin typeface="微软雅黑" pitchFamily="34" charset="-122"/>
              <a:ea typeface="微软雅黑" pitchFamily="34" charset="-122"/>
            </a:endParaRPr>
          </a:p>
        </p:txBody>
      </p:sp>
      <p:sp>
        <p:nvSpPr>
          <p:cNvPr id="55" name="Text Box 108"/>
          <p:cNvSpPr txBox="1">
            <a:spLocks noChangeArrowheads="1"/>
          </p:cNvSpPr>
          <p:nvPr userDrawn="1"/>
        </p:nvSpPr>
        <p:spPr bwMode="auto">
          <a:xfrm>
            <a:off x="9212124" y="4468556"/>
            <a:ext cx="9001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en-US" altLang="zh-CN" sz="1000" b="0" dirty="0" smtClean="0">
                <a:solidFill>
                  <a:srgbClr val="000000"/>
                </a:solidFill>
                <a:latin typeface="微软雅黑" pitchFamily="34" charset="-122"/>
                <a:ea typeface="微软雅黑" pitchFamily="34" charset="-122"/>
              </a:rPr>
              <a:t>EBS</a:t>
            </a:r>
            <a:r>
              <a:rPr lang="zh-CN" altLang="en-US" sz="1000" b="0" dirty="0" smtClean="0">
                <a:solidFill>
                  <a:srgbClr val="000000"/>
                </a:solidFill>
                <a:latin typeface="微软雅黑" pitchFamily="34" charset="-122"/>
                <a:ea typeface="微软雅黑" pitchFamily="34" charset="-122"/>
              </a:rPr>
              <a:t>系统</a:t>
            </a:r>
            <a:endParaRPr lang="en-US" altLang="zh-CN" sz="1000" b="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87166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lvl1pPr>
          </a:lstStyle>
          <a:p>
            <a:r>
              <a:rPr lang="zh-CN" altLang="en-US" dirty="0" smtClean="0"/>
              <a:t>软件架构</a:t>
            </a:r>
            <a:endParaRPr lang="zh-CN" altLang="en-US" dirty="0"/>
          </a:p>
        </p:txBody>
      </p:sp>
      <p:sp>
        <p:nvSpPr>
          <p:cNvPr id="4" name="日期占位符 3"/>
          <p:cNvSpPr>
            <a:spLocks noGrp="1"/>
          </p:cNvSpPr>
          <p:nvPr>
            <p:ph type="dt" sz="half" idx="10"/>
          </p:nvPr>
        </p:nvSpPr>
        <p:spPr/>
        <p:txBody>
          <a:bodyPr/>
          <a:lstStyle/>
          <a:p>
            <a:fld id="{89F7054C-C47B-4FBB-92A0-FAFCEE902A75}" type="datetimeFigureOut">
              <a:rPr lang="zh-CN" altLang="en-US" smtClean="0"/>
              <a:t>2015/7/1</a:t>
            </a:fld>
            <a:endParaRPr lang="zh-CN" altLang="en-US" dirty="0"/>
          </a:p>
        </p:txBody>
      </p:sp>
      <p:sp>
        <p:nvSpPr>
          <p:cNvPr id="5" name="页脚占位符 4"/>
          <p:cNvSpPr>
            <a:spLocks noGrp="1"/>
          </p:cNvSpPr>
          <p:nvPr>
            <p:ph type="ftr" sz="quarter" idx="11"/>
          </p:nvPr>
        </p:nvSpPr>
        <p:spPr/>
        <p:txBody>
          <a:bodyPr/>
          <a:lstStyle/>
          <a:p>
            <a:r>
              <a:rPr lang="en-US" altLang="zh-CN" dirty="0" smtClean="0"/>
              <a:t>4</a:t>
            </a:r>
            <a:endParaRPr lang="zh-CN" altLang="en-US" dirty="0"/>
          </a:p>
        </p:txBody>
      </p:sp>
      <p:sp>
        <p:nvSpPr>
          <p:cNvPr id="6" name="Rectangle 3"/>
          <p:cNvSpPr>
            <a:spLocks noGrp="1" noChangeArrowheads="1"/>
          </p:cNvSpPr>
          <p:nvPr>
            <p:ph type="body" idx="1"/>
          </p:nvPr>
        </p:nvSpPr>
        <p:spPr>
          <a:xfrm>
            <a:off x="571500" y="732064"/>
            <a:ext cx="9658350" cy="3607296"/>
          </a:xfrm>
          <a:prstGeom prst="rect">
            <a:avLst/>
          </a:prstGeom>
        </p:spPr>
        <p:txBody>
          <a:bodyPr/>
          <a:lstStyle>
            <a:lvl1pPr>
              <a:defRPr sz="2000"/>
            </a:lvl1pPr>
            <a:lvl2pPr>
              <a:defRPr sz="1800"/>
            </a:lvl2pPr>
          </a:lstStyle>
          <a:p>
            <a:pPr lvl="1">
              <a:buFont typeface="Wingdings" pitchFamily="2" charset="2"/>
              <a:buNone/>
            </a:pPr>
            <a:endParaRPr lang="en-US" altLang="zh-CN" sz="1600" dirty="0" smtClean="0"/>
          </a:p>
          <a:p>
            <a:pPr>
              <a:buClr>
                <a:srgbClr val="CC3300"/>
              </a:buClr>
              <a:buSzPct val="70000"/>
              <a:buFont typeface="Wingdings" pitchFamily="2" charset="2"/>
              <a:buChar char="u"/>
            </a:pPr>
            <a:r>
              <a:rPr lang="zh-CN" altLang="en-US" sz="1600" b="1" dirty="0" smtClean="0"/>
              <a:t>移动</a:t>
            </a:r>
            <a:r>
              <a:rPr lang="en-US" altLang="zh-CN" sz="1600" b="1" dirty="0" smtClean="0"/>
              <a:t>APP</a:t>
            </a:r>
            <a:r>
              <a:rPr lang="zh-CN" altLang="en-US" sz="1600" b="1" dirty="0" smtClean="0"/>
              <a:t>采用类</a:t>
            </a:r>
            <a:r>
              <a:rPr lang="en-US" altLang="zh-CN" sz="1600" b="1" dirty="0" smtClean="0"/>
              <a:t>BS</a:t>
            </a:r>
            <a:r>
              <a:rPr lang="zh-CN" altLang="en-US" sz="1600" b="1" dirty="0" smtClean="0"/>
              <a:t>结构</a:t>
            </a:r>
          </a:p>
          <a:p>
            <a:pPr lvl="1"/>
            <a:r>
              <a:rPr lang="zh-CN" altLang="en-US" sz="1600" dirty="0" smtClean="0">
                <a:solidFill>
                  <a:srgbClr val="000000"/>
                </a:solidFill>
              </a:rPr>
              <a:t>移动端主要进行数据的收集和展现</a:t>
            </a:r>
            <a:endParaRPr lang="en-US" altLang="zh-CN" sz="1600" dirty="0" smtClean="0">
              <a:solidFill>
                <a:srgbClr val="000000"/>
              </a:solidFill>
            </a:endParaRPr>
          </a:p>
          <a:p>
            <a:pPr lvl="1"/>
            <a:endParaRPr lang="zh-CN" altLang="en-US" sz="1600" dirty="0" smtClean="0"/>
          </a:p>
          <a:p>
            <a:pPr lvl="1"/>
            <a:r>
              <a:rPr lang="zh-CN" altLang="en-US" sz="1600" dirty="0" smtClean="0">
                <a:solidFill>
                  <a:srgbClr val="000000"/>
                </a:solidFill>
              </a:rPr>
              <a:t>服务端处理前段提交的具体的业务逻辑以及与</a:t>
            </a:r>
            <a:r>
              <a:rPr lang="en-US" altLang="zh-CN" sz="1600" dirty="0" smtClean="0">
                <a:solidFill>
                  <a:srgbClr val="000000"/>
                </a:solidFill>
              </a:rPr>
              <a:t>EBS</a:t>
            </a:r>
            <a:r>
              <a:rPr lang="zh-CN" altLang="en-US" sz="1600" dirty="0" smtClean="0">
                <a:solidFill>
                  <a:srgbClr val="000000"/>
                </a:solidFill>
              </a:rPr>
              <a:t>、</a:t>
            </a:r>
            <a:r>
              <a:rPr lang="en-US" altLang="zh-CN" sz="1600" dirty="0" smtClean="0">
                <a:solidFill>
                  <a:srgbClr val="000000"/>
                </a:solidFill>
              </a:rPr>
              <a:t>PS</a:t>
            </a:r>
            <a:r>
              <a:rPr lang="zh-CN" altLang="en-US" sz="1600" dirty="0" smtClean="0">
                <a:solidFill>
                  <a:srgbClr val="000000"/>
                </a:solidFill>
              </a:rPr>
              <a:t>系统交互</a:t>
            </a:r>
            <a:endParaRPr lang="en-US" altLang="zh-CN" sz="1600" dirty="0" smtClean="0">
              <a:solidFill>
                <a:srgbClr val="000000"/>
              </a:solidFill>
            </a:endParaRPr>
          </a:p>
          <a:p>
            <a:pPr lvl="1"/>
            <a:endParaRPr lang="en-US" altLang="zh-CN" sz="1600" dirty="0" smtClean="0">
              <a:solidFill>
                <a:srgbClr val="000000"/>
              </a:solidFill>
            </a:endParaRPr>
          </a:p>
          <a:p>
            <a:pPr lvl="1"/>
            <a:r>
              <a:rPr lang="zh-CN" altLang="en-US" sz="1600" dirty="0" smtClean="0"/>
              <a:t>服务端和移动端采用主要</a:t>
            </a:r>
            <a:r>
              <a:rPr lang="en-US" altLang="zh-CN" sz="1600" dirty="0" smtClean="0"/>
              <a:t>HTTP</a:t>
            </a:r>
            <a:r>
              <a:rPr lang="zh-CN" altLang="en-US" sz="1600" dirty="0" smtClean="0"/>
              <a:t>通讯，交互数据格式为</a:t>
            </a:r>
            <a:r>
              <a:rPr lang="en-US" altLang="zh-CN" sz="1600" dirty="0" smtClean="0"/>
              <a:t>XML</a:t>
            </a:r>
            <a:r>
              <a:rPr lang="zh-CN" altLang="en-US" sz="1600" dirty="0" smtClean="0"/>
              <a:t>、</a:t>
            </a:r>
            <a:r>
              <a:rPr lang="en-US" altLang="zh-CN" sz="1600" dirty="0" smtClean="0"/>
              <a:t>JSON</a:t>
            </a:r>
          </a:p>
        </p:txBody>
      </p:sp>
    </p:spTree>
    <p:extLst>
      <p:ext uri="{BB962C8B-B14F-4D97-AF65-F5344CB8AC3E}">
        <p14:creationId xmlns:p14="http://schemas.microsoft.com/office/powerpoint/2010/main" val="62935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9F7054C-C47B-4FBB-92A0-FAFCEE902A75}" type="datetimeFigureOut">
              <a:rPr lang="zh-CN" altLang="en-US" smtClean="0"/>
              <a:t>2015/7/1</a:t>
            </a:fld>
            <a:endParaRPr lang="zh-CN" altLang="en-US" dirty="0"/>
          </a:p>
        </p:txBody>
      </p:sp>
      <p:sp>
        <p:nvSpPr>
          <p:cNvPr id="5" name="页脚占位符 4"/>
          <p:cNvSpPr>
            <a:spLocks noGrp="1"/>
          </p:cNvSpPr>
          <p:nvPr>
            <p:ph type="ftr" sz="quarter" idx="11"/>
          </p:nvPr>
        </p:nvSpPr>
        <p:spPr/>
        <p:txBody>
          <a:bodyPr/>
          <a:lstStyle>
            <a:lvl1pPr>
              <a:defRPr/>
            </a:lvl1pPr>
          </a:lstStyle>
          <a:p>
            <a:r>
              <a:rPr lang="en-US" altLang="zh-CN" dirty="0" smtClean="0"/>
              <a:t>5</a:t>
            </a:r>
            <a:endParaRPr lang="zh-CN" altLang="en-US" dirty="0"/>
          </a:p>
        </p:txBody>
      </p:sp>
      <p:sp>
        <p:nvSpPr>
          <p:cNvPr id="6" name="标题 1"/>
          <p:cNvSpPr>
            <a:spLocks noGrp="1"/>
          </p:cNvSpPr>
          <p:nvPr>
            <p:ph type="title" hasCustomPrompt="1"/>
          </p:nvPr>
        </p:nvSpPr>
        <p:spPr>
          <a:xfrm>
            <a:off x="556590" y="-1"/>
            <a:ext cx="11635409" cy="715617"/>
          </a:xfrm>
        </p:spPr>
        <p:txBody>
          <a:bodyPr>
            <a:normAutofit/>
          </a:bodyPr>
          <a:lstStyle>
            <a:lvl1pPr>
              <a:defRPr sz="3200"/>
            </a:lvl1pPr>
          </a:lstStyle>
          <a:p>
            <a:r>
              <a:rPr lang="zh-CN" altLang="en-US" dirty="0" smtClean="0"/>
              <a:t>总体目录</a:t>
            </a:r>
            <a:endParaRPr lang="zh-CN" altLang="en-US" dirty="0"/>
          </a:p>
        </p:txBody>
      </p:sp>
      <p:grpSp>
        <p:nvGrpSpPr>
          <p:cNvPr id="8" name="组合 22"/>
          <p:cNvGrpSpPr>
            <a:grpSpLocks/>
          </p:cNvGrpSpPr>
          <p:nvPr userDrawn="1"/>
        </p:nvGrpSpPr>
        <p:grpSpPr bwMode="auto">
          <a:xfrm>
            <a:off x="554038" y="2051050"/>
            <a:ext cx="6005512" cy="441325"/>
            <a:chOff x="1882775" y="825500"/>
            <a:chExt cx="6192838" cy="539750"/>
          </a:xfrm>
        </p:grpSpPr>
        <p:sp>
          <p:nvSpPr>
            <p:cNvPr id="9" name="Rectangle 2"/>
            <p:cNvSpPr>
              <a:spLocks noChangeArrowheads="1"/>
            </p:cNvSpPr>
            <p:nvPr/>
          </p:nvSpPr>
          <p:spPr bwMode="auto">
            <a:xfrm>
              <a:off x="2447546" y="825500"/>
              <a:ext cx="5628067" cy="539750"/>
            </a:xfrm>
            <a:prstGeom prst="rect">
              <a:avLst/>
            </a:prstGeom>
            <a:solidFill>
              <a:schemeClr val="accent4"/>
            </a:solidFill>
            <a:ln w="9525" algn="ctr">
              <a:solidFill>
                <a:schemeClr val="tx1"/>
              </a:solidFill>
              <a:miter lim="800000"/>
              <a:headEnd/>
              <a:tailEnd/>
            </a:ln>
          </p:spPr>
          <p:txBody>
            <a:bodyPr wrap="none" anchor="ctr"/>
            <a:lstStyle/>
            <a:p>
              <a:pPr defTabSz="1163638" eaLnBrk="0" hangingPunct="0">
                <a:defRPr/>
              </a:pPr>
              <a:r>
                <a:rPr lang="zh-CN" altLang="en-US" sz="1800" dirty="0" smtClean="0">
                  <a:solidFill>
                    <a:srgbClr val="C00000"/>
                  </a:solidFill>
                  <a:latin typeface="楷体_GB2312"/>
                  <a:ea typeface="楷体_GB2312"/>
                  <a:cs typeface="楷体_GB2312"/>
                </a:rPr>
                <a:t>开发环境及协助方式</a:t>
              </a:r>
              <a:endParaRPr lang="zh-CN" altLang="en-US" sz="1800" dirty="0">
                <a:solidFill>
                  <a:srgbClr val="C00000"/>
                </a:solidFill>
                <a:latin typeface="楷体_GB2312"/>
                <a:ea typeface="楷体_GB2312"/>
                <a:cs typeface="楷体_GB2312"/>
              </a:endParaRPr>
            </a:p>
          </p:txBody>
        </p:sp>
        <p:sp>
          <p:nvSpPr>
            <p:cNvPr id="10" name="Rectangle 5"/>
            <p:cNvSpPr>
              <a:spLocks noChangeArrowheads="1"/>
            </p:cNvSpPr>
            <p:nvPr/>
          </p:nvSpPr>
          <p:spPr bwMode="auto">
            <a:xfrm>
              <a:off x="1882775" y="825500"/>
              <a:ext cx="561497" cy="539750"/>
            </a:xfrm>
            <a:prstGeom prst="rect">
              <a:avLst/>
            </a:prstGeom>
            <a:solidFill>
              <a:srgbClr val="EB6100"/>
            </a:solidFill>
            <a:ln w="9525">
              <a:solidFill>
                <a:schemeClr val="tx1"/>
              </a:solidFill>
              <a:miter lim="800000"/>
              <a:headEnd/>
              <a:tailEnd/>
            </a:ln>
          </p:spPr>
          <p:txBody>
            <a:bodyPr wrap="none" anchor="ctr"/>
            <a:lstStyle/>
            <a:p>
              <a:pPr algn="ctr" eaLnBrk="0" hangingPunct="0">
                <a:spcBef>
                  <a:spcPct val="20000"/>
                </a:spcBef>
                <a:defRPr/>
              </a:pPr>
              <a:r>
                <a:rPr lang="en-US" altLang="zh-CN" sz="1800" dirty="0">
                  <a:solidFill>
                    <a:schemeClr val="bg1"/>
                  </a:solidFill>
                  <a:effectLst>
                    <a:outerShdw blurRad="38100" dist="38100" dir="2700000" algn="tl">
                      <a:srgbClr val="000000"/>
                    </a:outerShdw>
                  </a:effectLst>
                  <a:latin typeface="楷体_GB2312"/>
                  <a:ea typeface="楷体_GB2312"/>
                  <a:cs typeface="楷体_GB2312"/>
                </a:rPr>
                <a:t>2</a:t>
              </a:r>
            </a:p>
          </p:txBody>
        </p:sp>
      </p:grpSp>
      <p:grpSp>
        <p:nvGrpSpPr>
          <p:cNvPr id="11" name="组合 22"/>
          <p:cNvGrpSpPr>
            <a:grpSpLocks/>
          </p:cNvGrpSpPr>
          <p:nvPr userDrawn="1"/>
        </p:nvGrpSpPr>
        <p:grpSpPr bwMode="auto">
          <a:xfrm>
            <a:off x="554038" y="2627313"/>
            <a:ext cx="5991225" cy="441325"/>
            <a:chOff x="1882775" y="825500"/>
            <a:chExt cx="6177748" cy="539750"/>
          </a:xfrm>
        </p:grpSpPr>
        <p:sp>
          <p:nvSpPr>
            <p:cNvPr id="12" name="Rectangle 2"/>
            <p:cNvSpPr>
              <a:spLocks noChangeArrowheads="1"/>
            </p:cNvSpPr>
            <p:nvPr/>
          </p:nvSpPr>
          <p:spPr bwMode="auto">
            <a:xfrm>
              <a:off x="2432781" y="825500"/>
              <a:ext cx="5627742" cy="539750"/>
            </a:xfrm>
            <a:prstGeom prst="rect">
              <a:avLst/>
            </a:prstGeom>
            <a:solidFill>
              <a:schemeClr val="bg1">
                <a:lumMod val="95000"/>
              </a:schemeClr>
            </a:solidFill>
            <a:ln w="9525" algn="ctr">
              <a:solidFill>
                <a:schemeClr val="tx1"/>
              </a:solidFill>
              <a:miter lim="800000"/>
              <a:headEnd/>
              <a:tailEnd/>
            </a:ln>
          </p:spPr>
          <p:txBody>
            <a:bodyPr wrap="none" anchor="ctr"/>
            <a:lstStyle/>
            <a:p>
              <a:pPr defTabSz="1163638" eaLnBrk="0" hangingPunct="0">
                <a:defRPr/>
              </a:pPr>
              <a:r>
                <a:rPr lang="zh-CN" altLang="en-US" sz="1800" dirty="0" smtClean="0">
                  <a:solidFill>
                    <a:srgbClr val="C00000"/>
                  </a:solidFill>
                  <a:latin typeface="楷体_GB2312"/>
                  <a:ea typeface="楷体_GB2312"/>
                  <a:cs typeface="楷体_GB2312"/>
                </a:rPr>
                <a:t>软，硬件部署方案</a:t>
              </a:r>
              <a:endParaRPr lang="zh-CN" altLang="en-US" sz="1800" dirty="0">
                <a:solidFill>
                  <a:srgbClr val="C00000"/>
                </a:solidFill>
                <a:latin typeface="楷体_GB2312"/>
                <a:ea typeface="楷体_GB2312"/>
                <a:cs typeface="楷体_GB2312"/>
              </a:endParaRPr>
            </a:p>
          </p:txBody>
        </p:sp>
        <p:sp>
          <p:nvSpPr>
            <p:cNvPr id="13" name="Rectangle 5"/>
            <p:cNvSpPr>
              <a:spLocks noChangeArrowheads="1"/>
            </p:cNvSpPr>
            <p:nvPr/>
          </p:nvSpPr>
          <p:spPr bwMode="auto">
            <a:xfrm>
              <a:off x="1882775" y="825500"/>
              <a:ext cx="561464" cy="539750"/>
            </a:xfrm>
            <a:prstGeom prst="rect">
              <a:avLst/>
            </a:prstGeom>
            <a:solidFill>
              <a:srgbClr val="EB6100"/>
            </a:solidFill>
            <a:ln w="9525">
              <a:solidFill>
                <a:schemeClr val="tx1"/>
              </a:solidFill>
              <a:miter lim="800000"/>
              <a:headEnd/>
              <a:tailEnd/>
            </a:ln>
          </p:spPr>
          <p:txBody>
            <a:bodyPr wrap="none" anchor="ctr"/>
            <a:lstStyle/>
            <a:p>
              <a:pPr algn="ctr" eaLnBrk="0" hangingPunct="0">
                <a:spcBef>
                  <a:spcPct val="20000"/>
                </a:spcBef>
                <a:defRPr/>
              </a:pPr>
              <a:r>
                <a:rPr lang="en-US" altLang="zh-CN" sz="1800">
                  <a:solidFill>
                    <a:schemeClr val="bg1"/>
                  </a:solidFill>
                  <a:effectLst>
                    <a:outerShdw blurRad="38100" dist="38100" dir="2700000" algn="tl">
                      <a:srgbClr val="000000"/>
                    </a:outerShdw>
                  </a:effectLst>
                  <a:latin typeface="楷体_GB2312"/>
                  <a:ea typeface="楷体_GB2312"/>
                  <a:cs typeface="楷体_GB2312"/>
                </a:rPr>
                <a:t>3</a:t>
              </a:r>
            </a:p>
          </p:txBody>
        </p:sp>
      </p:grpSp>
      <p:grpSp>
        <p:nvGrpSpPr>
          <p:cNvPr id="14" name="组合 22"/>
          <p:cNvGrpSpPr>
            <a:grpSpLocks/>
          </p:cNvGrpSpPr>
          <p:nvPr userDrawn="1"/>
        </p:nvGrpSpPr>
        <p:grpSpPr bwMode="auto">
          <a:xfrm>
            <a:off x="549275" y="1465263"/>
            <a:ext cx="6005513" cy="441325"/>
            <a:chOff x="1882775" y="825500"/>
            <a:chExt cx="6192838" cy="539750"/>
          </a:xfrm>
        </p:grpSpPr>
        <p:sp>
          <p:nvSpPr>
            <p:cNvPr id="15" name="Rectangle 2"/>
            <p:cNvSpPr>
              <a:spLocks noChangeArrowheads="1"/>
            </p:cNvSpPr>
            <p:nvPr/>
          </p:nvSpPr>
          <p:spPr bwMode="auto">
            <a:xfrm>
              <a:off x="2447545" y="825500"/>
              <a:ext cx="5628068" cy="539750"/>
            </a:xfrm>
            <a:prstGeom prst="rect">
              <a:avLst/>
            </a:prstGeom>
            <a:solidFill>
              <a:schemeClr val="bg1"/>
            </a:solidFill>
            <a:ln w="9525" algn="ctr">
              <a:solidFill>
                <a:schemeClr val="tx1"/>
              </a:solidFill>
              <a:miter lim="800000"/>
              <a:headEnd/>
              <a:tailEnd/>
            </a:ln>
          </p:spPr>
          <p:txBody>
            <a:bodyPr wrap="none" anchor="ctr"/>
            <a:lstStyle/>
            <a:p>
              <a:pPr defTabSz="1163638" eaLnBrk="0" hangingPunct="0"/>
              <a:r>
                <a:rPr lang="zh-CN" altLang="en-US" sz="1800" dirty="0" smtClean="0">
                  <a:solidFill>
                    <a:srgbClr val="C00000"/>
                  </a:solidFill>
                  <a:latin typeface="楷体_GB2312"/>
                  <a:ea typeface="楷体_GB2312"/>
                  <a:cs typeface="楷体_GB2312"/>
                </a:rPr>
                <a:t>系统技术架构设计</a:t>
              </a:r>
              <a:endParaRPr lang="zh-CN" altLang="en-US" sz="1800" dirty="0">
                <a:solidFill>
                  <a:srgbClr val="C00000"/>
                </a:solidFill>
                <a:latin typeface="楷体_GB2312"/>
                <a:ea typeface="楷体_GB2312"/>
                <a:cs typeface="楷体_GB2312"/>
              </a:endParaRPr>
            </a:p>
          </p:txBody>
        </p:sp>
        <p:sp>
          <p:nvSpPr>
            <p:cNvPr id="16" name="Rectangle 5"/>
            <p:cNvSpPr>
              <a:spLocks noChangeArrowheads="1"/>
            </p:cNvSpPr>
            <p:nvPr/>
          </p:nvSpPr>
          <p:spPr bwMode="auto">
            <a:xfrm>
              <a:off x="1882775" y="825500"/>
              <a:ext cx="561498" cy="539750"/>
            </a:xfrm>
            <a:prstGeom prst="rect">
              <a:avLst/>
            </a:prstGeom>
            <a:solidFill>
              <a:srgbClr val="EB6100"/>
            </a:solidFill>
            <a:ln w="9525">
              <a:solidFill>
                <a:schemeClr val="tx1"/>
              </a:solidFill>
              <a:miter lim="800000"/>
              <a:headEnd/>
              <a:tailEnd/>
            </a:ln>
          </p:spPr>
          <p:txBody>
            <a:bodyPr wrap="none" anchor="ctr"/>
            <a:lstStyle/>
            <a:p>
              <a:pPr algn="ctr" eaLnBrk="0" hangingPunct="0">
                <a:spcBef>
                  <a:spcPct val="20000"/>
                </a:spcBef>
                <a:defRPr/>
              </a:pPr>
              <a:r>
                <a:rPr lang="en-US" altLang="zh-CN" sz="1800">
                  <a:solidFill>
                    <a:schemeClr val="bg1"/>
                  </a:solidFill>
                  <a:effectLst>
                    <a:outerShdw blurRad="38100" dist="38100" dir="2700000" algn="tl">
                      <a:srgbClr val="000000"/>
                    </a:outerShdw>
                  </a:effectLst>
                  <a:latin typeface="楷体_GB2312"/>
                  <a:ea typeface="楷体_GB2312"/>
                  <a:cs typeface="楷体_GB2312"/>
                </a:rPr>
                <a:t>1</a:t>
              </a:r>
            </a:p>
          </p:txBody>
        </p:sp>
      </p:grpSp>
    </p:spTree>
    <p:extLst>
      <p:ext uri="{BB962C8B-B14F-4D97-AF65-F5344CB8AC3E}">
        <p14:creationId xmlns:p14="http://schemas.microsoft.com/office/powerpoint/2010/main" val="118978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54736" y="0"/>
            <a:ext cx="11637262" cy="713232"/>
          </a:xfrm>
        </p:spPr>
        <p:txBody>
          <a:bodyPr anchor="b">
            <a:normAutofit/>
          </a:bodyPr>
          <a:lstStyle>
            <a:lvl1pPr algn="l">
              <a:defRPr sz="3200"/>
            </a:lvl1pPr>
          </a:lstStyle>
          <a:p>
            <a:r>
              <a:rPr lang="zh-CN" altLang="en-US" dirty="0" smtClean="0"/>
              <a:t>开发环境及协作方式</a:t>
            </a:r>
            <a:endParaRPr lang="zh-CN" altLang="en-US" dirty="0"/>
          </a:p>
        </p:txBody>
      </p:sp>
      <p:sp>
        <p:nvSpPr>
          <p:cNvPr id="4" name="日期占位符 3"/>
          <p:cNvSpPr>
            <a:spLocks noGrp="1"/>
          </p:cNvSpPr>
          <p:nvPr>
            <p:ph type="dt" sz="half" idx="10"/>
          </p:nvPr>
        </p:nvSpPr>
        <p:spPr/>
        <p:txBody>
          <a:bodyPr/>
          <a:lstStyle/>
          <a:p>
            <a:fld id="{89F7054C-C47B-4FBB-92A0-FAFCEE902A75}" type="datetimeFigureOut">
              <a:rPr lang="zh-CN" altLang="en-US" smtClean="0"/>
              <a:t>2015/7/1</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dirty="0" smtClean="0"/>
              <a:t>6</a:t>
            </a:r>
            <a:endParaRPr lang="zh-CN" altLang="en-US" dirty="0"/>
          </a:p>
        </p:txBody>
      </p:sp>
      <p:sp>
        <p:nvSpPr>
          <p:cNvPr id="6" name="Rectangle 3"/>
          <p:cNvSpPr>
            <a:spLocks noGrp="1" noChangeArrowheads="1"/>
          </p:cNvSpPr>
          <p:nvPr>
            <p:ph type="body" idx="1"/>
          </p:nvPr>
        </p:nvSpPr>
        <p:spPr>
          <a:xfrm>
            <a:off x="571500" y="732064"/>
            <a:ext cx="9896475" cy="5879048"/>
          </a:xfrm>
          <a:prstGeom prst="rect">
            <a:avLst/>
          </a:prstGeom>
        </p:spPr>
        <p:txBody>
          <a:bodyPr/>
          <a:lstStyle>
            <a:lvl1pPr>
              <a:defRPr sz="2000"/>
            </a:lvl1pPr>
            <a:lvl2pPr>
              <a:defRPr sz="1800"/>
            </a:lvl2pPr>
          </a:lstStyle>
          <a:p>
            <a:pPr lvl="1">
              <a:buFont typeface="Wingdings" pitchFamily="2" charset="2"/>
              <a:buNone/>
            </a:pPr>
            <a:endParaRPr lang="en-US" altLang="zh-CN" sz="1600" dirty="0" smtClean="0"/>
          </a:p>
          <a:p>
            <a:pPr>
              <a:buClr>
                <a:srgbClr val="CC3300"/>
              </a:buClr>
              <a:buSzPct val="70000"/>
              <a:buFont typeface="Wingdings" pitchFamily="2" charset="2"/>
              <a:buChar char="u"/>
            </a:pPr>
            <a:r>
              <a:rPr lang="zh-CN" altLang="en-US" sz="1600" b="1" dirty="0" smtClean="0"/>
              <a:t>开发环境</a:t>
            </a:r>
          </a:p>
          <a:p>
            <a:pPr lvl="1"/>
            <a:r>
              <a:rPr lang="zh-CN" altLang="en-US" sz="1600" dirty="0" smtClean="0"/>
              <a:t>移动端采用</a:t>
            </a:r>
            <a:r>
              <a:rPr lang="en-US" altLang="zh-CN" sz="1600" dirty="0" err="1" smtClean="0"/>
              <a:t>Eclipse+ADT+SDK+Genymotion</a:t>
            </a:r>
            <a:r>
              <a:rPr lang="zh-CN" altLang="en-US" sz="1600" dirty="0" smtClean="0"/>
              <a:t>。</a:t>
            </a:r>
            <a:endParaRPr lang="en-US" altLang="zh-CN" sz="1600" dirty="0" smtClean="0"/>
          </a:p>
          <a:p>
            <a:pPr lvl="1"/>
            <a:r>
              <a:rPr lang="en-US" altLang="zh-CN" sz="1600" dirty="0" smtClean="0"/>
              <a:t>WEB</a:t>
            </a:r>
            <a:r>
              <a:rPr lang="zh-CN" altLang="en-US" sz="1600" dirty="0" smtClean="0"/>
              <a:t>端采用</a:t>
            </a:r>
            <a:r>
              <a:rPr lang="en-US" altLang="zh-CN" sz="1600" dirty="0" err="1" smtClean="0"/>
              <a:t>MyEclipse+Oracle</a:t>
            </a:r>
            <a:r>
              <a:rPr lang="zh-CN" altLang="en-US" sz="1600" dirty="0" smtClean="0"/>
              <a:t>数据库。</a:t>
            </a:r>
            <a:endParaRPr lang="en-US" altLang="zh-CN" sz="1600" dirty="0" smtClean="0"/>
          </a:p>
          <a:p>
            <a:pPr lvl="1"/>
            <a:endParaRPr lang="en-US" altLang="zh-CN" sz="1600" dirty="0" smtClean="0"/>
          </a:p>
          <a:p>
            <a:pPr>
              <a:buClr>
                <a:srgbClr val="CC3300"/>
              </a:buClr>
              <a:buSzPct val="70000"/>
              <a:buFont typeface="Wingdings" pitchFamily="2" charset="2"/>
              <a:buChar char="u"/>
            </a:pPr>
            <a:r>
              <a:rPr lang="zh-CN" altLang="en-US" sz="1600" b="1" dirty="0" smtClean="0"/>
              <a:t>协作</a:t>
            </a:r>
          </a:p>
          <a:p>
            <a:pPr lvl="1"/>
            <a:r>
              <a:rPr lang="zh-CN" altLang="en-US" sz="1600" dirty="0" smtClean="0"/>
              <a:t>程序代码、文档等统一用</a:t>
            </a:r>
            <a:r>
              <a:rPr lang="en-US" altLang="zh-CN" sz="1600" dirty="0" smtClean="0"/>
              <a:t>SVN</a:t>
            </a:r>
            <a:r>
              <a:rPr lang="zh-CN" altLang="en-US" sz="1600" dirty="0" smtClean="0"/>
              <a:t>管理</a:t>
            </a:r>
            <a:endParaRPr lang="en-US" altLang="zh-CN" sz="1600" dirty="0" smtClean="0"/>
          </a:p>
          <a:p>
            <a:pPr lvl="1"/>
            <a:r>
              <a:rPr lang="en-US" altLang="zh-CN" sz="1600" dirty="0" smtClean="0"/>
              <a:t>BS</a:t>
            </a:r>
            <a:r>
              <a:rPr lang="zh-CN" altLang="en-US" sz="1600" dirty="0" smtClean="0"/>
              <a:t>结构涉及到前后端协作问题，服务端定义好能够提供的服务供前段调用，前段调用后台服务并处理返回结果，如下：</a:t>
            </a:r>
            <a:endParaRPr lang="en-US" altLang="zh-CN" sz="1600" dirty="0" smtClean="0"/>
          </a:p>
          <a:p>
            <a:pPr lvl="1"/>
            <a:endParaRPr lang="en-US" altLang="zh-CN" sz="1600" dirty="0" smtClean="0"/>
          </a:p>
        </p:txBody>
      </p:sp>
      <p:sp>
        <p:nvSpPr>
          <p:cNvPr id="8" name="流程图: 终止 7"/>
          <p:cNvSpPr/>
          <p:nvPr userDrawn="1"/>
        </p:nvSpPr>
        <p:spPr>
          <a:xfrm>
            <a:off x="1371600" y="3376204"/>
            <a:ext cx="2209800" cy="59076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p>
          <a:p>
            <a:pPr algn="ctr"/>
            <a:endParaRPr lang="zh-CN" altLang="en-US" dirty="0"/>
          </a:p>
        </p:txBody>
      </p:sp>
      <p:sp>
        <p:nvSpPr>
          <p:cNvPr id="9" name="流程图: 过程 8"/>
          <p:cNvSpPr/>
          <p:nvPr userDrawn="1"/>
        </p:nvSpPr>
        <p:spPr>
          <a:xfrm>
            <a:off x="1371600" y="3719104"/>
            <a:ext cx="2209800" cy="6473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www.lashou.com/longinAction?name=zhangsan&amp;passworld=123456</a:t>
            </a:r>
            <a:endParaRPr lang="zh-CN" altLang="en-US" sz="1400" dirty="0"/>
          </a:p>
        </p:txBody>
      </p:sp>
      <p:sp>
        <p:nvSpPr>
          <p:cNvPr id="10" name="矩形 9"/>
          <p:cNvSpPr/>
          <p:nvPr userDrawn="1"/>
        </p:nvSpPr>
        <p:spPr>
          <a:xfrm>
            <a:off x="4381500" y="4239605"/>
            <a:ext cx="2952751" cy="2352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900" dirty="0" smtClean="0"/>
              <a:t>&lt;</a:t>
            </a:r>
            <a:r>
              <a:rPr lang="en-US" altLang="zh-CN" sz="900" dirty="0" err="1" smtClean="0"/>
              <a:t>lashou</a:t>
            </a:r>
            <a:r>
              <a:rPr lang="en-US" altLang="zh-CN" sz="900" dirty="0" smtClean="0"/>
              <a:t>&gt;</a:t>
            </a:r>
          </a:p>
          <a:p>
            <a:pPr algn="l"/>
            <a:r>
              <a:rPr lang="en-US" altLang="zh-CN" sz="900" baseline="0" dirty="0" smtClean="0"/>
              <a:t>  </a:t>
            </a:r>
            <a:r>
              <a:rPr lang="en-US" altLang="zh-CN" sz="900" dirty="0" smtClean="0"/>
              <a:t> &lt;result&gt;</a:t>
            </a:r>
          </a:p>
          <a:p>
            <a:pPr algn="l"/>
            <a:r>
              <a:rPr lang="en-US" altLang="zh-CN" sz="900" baseline="0" dirty="0" smtClean="0"/>
              <a:t>    </a:t>
            </a:r>
            <a:r>
              <a:rPr lang="en-US" altLang="zh-CN" sz="900" dirty="0" smtClean="0"/>
              <a:t>&lt;</a:t>
            </a:r>
            <a:r>
              <a:rPr lang="en-US" altLang="zh-CN" sz="900" dirty="0" err="1" smtClean="0"/>
              <a:t>errorCode</a:t>
            </a:r>
            <a:r>
              <a:rPr lang="en-US" altLang="zh-CN" sz="900" dirty="0" smtClean="0"/>
              <a:t>&gt;1&lt;/</a:t>
            </a:r>
            <a:r>
              <a:rPr lang="en-US" altLang="zh-CN" sz="900" dirty="0" err="1" smtClean="0"/>
              <a:t>errorCode</a:t>
            </a:r>
            <a:r>
              <a:rPr lang="en-US" altLang="zh-CN" sz="900" dirty="0" smtClean="0"/>
              <a:t>&gt;</a:t>
            </a:r>
          </a:p>
          <a:p>
            <a:pPr algn="l"/>
            <a:r>
              <a:rPr lang="en-US" altLang="zh-CN" sz="900" baseline="0" dirty="0" smtClean="0"/>
              <a:t>    </a:t>
            </a:r>
            <a:r>
              <a:rPr lang="en-US" altLang="zh-CN" sz="900" dirty="0" smtClean="0"/>
              <a:t>&lt;</a:t>
            </a:r>
            <a:r>
              <a:rPr lang="en-US" altLang="zh-CN" sz="900" dirty="0" err="1" smtClean="0"/>
              <a:t>errorMessage</a:t>
            </a:r>
            <a:r>
              <a:rPr lang="en-US" altLang="zh-CN" sz="900" dirty="0" smtClean="0"/>
              <a:t>&gt;&lt;![CDATA[</a:t>
            </a:r>
            <a:r>
              <a:rPr lang="zh-CN" altLang="en-US" sz="900" dirty="0" smtClean="0"/>
              <a:t>登录成功</a:t>
            </a:r>
            <a:r>
              <a:rPr lang="en-US" altLang="zh-CN" sz="900" dirty="0" smtClean="0"/>
              <a:t>]]&gt;&lt;/</a:t>
            </a:r>
            <a:r>
              <a:rPr lang="en-US" altLang="zh-CN" sz="900" dirty="0" err="1" smtClean="0"/>
              <a:t>errorMessage</a:t>
            </a:r>
            <a:r>
              <a:rPr lang="en-US" altLang="zh-CN" sz="900" dirty="0" smtClean="0"/>
              <a:t>&gt;</a:t>
            </a:r>
            <a:endParaRPr lang="en-US" altLang="zh-CN" sz="900" baseline="0" dirty="0" smtClean="0"/>
          </a:p>
          <a:p>
            <a:pPr algn="l"/>
            <a:r>
              <a:rPr lang="en-US" altLang="zh-CN" sz="900" baseline="0" dirty="0" smtClean="0"/>
              <a:t>   </a:t>
            </a:r>
            <a:r>
              <a:rPr lang="en-US" altLang="zh-CN" sz="900" dirty="0" smtClean="0"/>
              <a:t>&lt;/result&gt;</a:t>
            </a:r>
          </a:p>
          <a:p>
            <a:pPr algn="l"/>
            <a:r>
              <a:rPr lang="en-US" altLang="zh-CN" sz="900" baseline="0" dirty="0" smtClean="0"/>
              <a:t>  </a:t>
            </a:r>
            <a:r>
              <a:rPr lang="en-US" altLang="zh-CN" sz="900" dirty="0" smtClean="0"/>
              <a:t> &lt;user&gt;</a:t>
            </a:r>
          </a:p>
          <a:p>
            <a:pPr algn="l"/>
            <a:r>
              <a:rPr lang="en-US" altLang="zh-CN" sz="900" baseline="0" dirty="0" smtClean="0"/>
              <a:t>    </a:t>
            </a:r>
            <a:r>
              <a:rPr lang="en-US" altLang="zh-CN" sz="900" dirty="0" smtClean="0"/>
              <a:t>&lt;</a:t>
            </a:r>
            <a:r>
              <a:rPr lang="en-US" altLang="zh-CN" sz="900" dirty="0" err="1" smtClean="0"/>
              <a:t>uid</a:t>
            </a:r>
            <a:r>
              <a:rPr lang="en-US" altLang="zh-CN" sz="900" dirty="0" smtClean="0"/>
              <a:t>&gt;207711&lt;/</a:t>
            </a:r>
            <a:r>
              <a:rPr lang="en-US" altLang="zh-CN" sz="900" dirty="0" err="1" smtClean="0"/>
              <a:t>uid</a:t>
            </a:r>
            <a:r>
              <a:rPr lang="en-US" altLang="zh-CN" sz="900" dirty="0" smtClean="0"/>
              <a:t>&gt;</a:t>
            </a:r>
          </a:p>
          <a:p>
            <a:pPr algn="l"/>
            <a:r>
              <a:rPr lang="en-US" altLang="zh-CN" sz="900" baseline="0" dirty="0" smtClean="0"/>
              <a:t>   </a:t>
            </a:r>
            <a:r>
              <a:rPr lang="en-US" altLang="zh-CN" sz="900" dirty="0" smtClean="0"/>
              <a:t> &lt;location&gt;&lt;![CDATA[</a:t>
            </a:r>
            <a:r>
              <a:rPr lang="zh-CN" altLang="en-US" sz="900" dirty="0" smtClean="0"/>
              <a:t>北京 朝阳</a:t>
            </a:r>
            <a:r>
              <a:rPr lang="en-US" altLang="zh-CN" sz="900" dirty="0" smtClean="0"/>
              <a:t>]]&gt;&lt;/location&gt;</a:t>
            </a:r>
          </a:p>
          <a:p>
            <a:pPr algn="l"/>
            <a:r>
              <a:rPr lang="en-US" altLang="zh-CN" sz="900" baseline="0" dirty="0" smtClean="0"/>
              <a:t>    </a:t>
            </a:r>
            <a:r>
              <a:rPr lang="en-US" altLang="zh-CN" sz="900" dirty="0" smtClean="0"/>
              <a:t>&lt;name&gt;&lt;![CDATA[</a:t>
            </a:r>
            <a:r>
              <a:rPr lang="zh-CN" altLang="en-US" sz="900" dirty="0" smtClean="0"/>
              <a:t>张三</a:t>
            </a:r>
            <a:r>
              <a:rPr lang="en-US" altLang="zh-CN" sz="900" dirty="0" smtClean="0"/>
              <a:t>]]&gt;&lt;/name&gt;</a:t>
            </a:r>
          </a:p>
          <a:p>
            <a:pPr algn="l"/>
            <a:r>
              <a:rPr lang="en-US" altLang="zh-CN" sz="900" baseline="0" dirty="0" smtClean="0"/>
              <a:t>   </a:t>
            </a:r>
            <a:r>
              <a:rPr lang="en-US" altLang="zh-CN" sz="900" dirty="0" smtClean="0"/>
              <a:t>&lt;/user&gt;</a:t>
            </a:r>
          </a:p>
          <a:p>
            <a:pPr algn="l"/>
            <a:r>
              <a:rPr lang="en-US" altLang="zh-CN" sz="900" baseline="0" dirty="0" smtClean="0"/>
              <a:t> </a:t>
            </a:r>
            <a:r>
              <a:rPr lang="en-US" altLang="zh-CN" sz="900" dirty="0" smtClean="0"/>
              <a:t>&lt;notice&gt;</a:t>
            </a:r>
          </a:p>
          <a:p>
            <a:pPr algn="l"/>
            <a:r>
              <a:rPr lang="en-US" altLang="zh-CN" sz="900" baseline="0" dirty="0" smtClean="0"/>
              <a:t>    </a:t>
            </a:r>
            <a:r>
              <a:rPr lang="en-US" altLang="zh-CN" sz="900" dirty="0" smtClean="0"/>
              <a:t>&lt;</a:t>
            </a:r>
            <a:r>
              <a:rPr lang="en-US" altLang="zh-CN" sz="900" dirty="0" err="1" smtClean="0"/>
              <a:t>atmeCount</a:t>
            </a:r>
            <a:r>
              <a:rPr lang="en-US" altLang="zh-CN" sz="900" dirty="0" smtClean="0"/>
              <a:t>&gt;0&lt;/</a:t>
            </a:r>
            <a:r>
              <a:rPr lang="en-US" altLang="zh-CN" sz="900" dirty="0" err="1" smtClean="0"/>
              <a:t>atmeCount</a:t>
            </a:r>
            <a:r>
              <a:rPr lang="en-US" altLang="zh-CN" sz="900" dirty="0" smtClean="0"/>
              <a:t>&gt;</a:t>
            </a:r>
          </a:p>
          <a:p>
            <a:pPr algn="l"/>
            <a:r>
              <a:rPr lang="en-US" altLang="zh-CN" sz="900" baseline="0" dirty="0" smtClean="0"/>
              <a:t>    </a:t>
            </a:r>
            <a:r>
              <a:rPr lang="en-US" altLang="zh-CN" sz="900" dirty="0" smtClean="0"/>
              <a:t>&lt;</a:t>
            </a:r>
            <a:r>
              <a:rPr lang="en-US" altLang="zh-CN" sz="900" dirty="0" err="1" smtClean="0"/>
              <a:t>msgCount</a:t>
            </a:r>
            <a:r>
              <a:rPr lang="en-US" altLang="zh-CN" sz="900" dirty="0" smtClean="0"/>
              <a:t>&gt;0&lt;/</a:t>
            </a:r>
            <a:r>
              <a:rPr lang="en-US" altLang="zh-CN" sz="900" dirty="0" err="1" smtClean="0"/>
              <a:t>msgCount</a:t>
            </a:r>
            <a:r>
              <a:rPr lang="en-US" altLang="zh-CN" sz="900" dirty="0" smtClean="0"/>
              <a:t>&gt;</a:t>
            </a:r>
          </a:p>
          <a:p>
            <a:pPr algn="l"/>
            <a:r>
              <a:rPr lang="en-US" altLang="zh-CN" sz="900" baseline="0" dirty="0" smtClean="0"/>
              <a:t>    </a:t>
            </a:r>
            <a:r>
              <a:rPr lang="en-US" altLang="zh-CN" sz="900" dirty="0" smtClean="0"/>
              <a:t>&lt;</a:t>
            </a:r>
            <a:r>
              <a:rPr lang="en-US" altLang="zh-CN" sz="900" dirty="0" err="1" smtClean="0"/>
              <a:t>reviewCount</a:t>
            </a:r>
            <a:r>
              <a:rPr lang="en-US" altLang="zh-CN" sz="900" dirty="0" smtClean="0"/>
              <a:t>&gt;0&lt;/</a:t>
            </a:r>
            <a:r>
              <a:rPr lang="en-US" altLang="zh-CN" sz="900" dirty="0" err="1" smtClean="0"/>
              <a:t>reviewCount</a:t>
            </a:r>
            <a:r>
              <a:rPr lang="en-US" altLang="zh-CN" sz="900" dirty="0" smtClean="0"/>
              <a:t>&gt;</a:t>
            </a:r>
          </a:p>
          <a:p>
            <a:pPr algn="l"/>
            <a:r>
              <a:rPr lang="en-US" altLang="zh-CN" sz="900" baseline="0" dirty="0" smtClean="0"/>
              <a:t>    </a:t>
            </a:r>
            <a:r>
              <a:rPr lang="en-US" altLang="zh-CN" sz="900" dirty="0" smtClean="0"/>
              <a:t>&lt;</a:t>
            </a:r>
            <a:r>
              <a:rPr lang="en-US" altLang="zh-CN" sz="900" dirty="0" err="1" smtClean="0"/>
              <a:t>newFansCount</a:t>
            </a:r>
            <a:r>
              <a:rPr lang="en-US" altLang="zh-CN" sz="900" dirty="0" smtClean="0"/>
              <a:t>&gt;0&lt;/</a:t>
            </a:r>
            <a:r>
              <a:rPr lang="en-US" altLang="zh-CN" sz="900" dirty="0" err="1" smtClean="0"/>
              <a:t>newFansCount</a:t>
            </a:r>
            <a:r>
              <a:rPr lang="en-US" altLang="zh-CN" sz="900" dirty="0" smtClean="0"/>
              <a:t>&gt;</a:t>
            </a:r>
          </a:p>
          <a:p>
            <a:pPr algn="l"/>
            <a:r>
              <a:rPr lang="en-US" altLang="zh-CN" sz="900" baseline="0" dirty="0" smtClean="0"/>
              <a:t>  </a:t>
            </a:r>
            <a:r>
              <a:rPr lang="en-US" altLang="zh-CN" sz="900" dirty="0" smtClean="0"/>
              <a:t>&lt;/notice&gt;</a:t>
            </a:r>
          </a:p>
          <a:p>
            <a:pPr algn="l"/>
            <a:r>
              <a:rPr lang="en-US" altLang="zh-CN" sz="900" dirty="0" smtClean="0"/>
              <a:t>&lt;/</a:t>
            </a:r>
            <a:r>
              <a:rPr lang="en-US" altLang="zh-CN" sz="900" dirty="0" err="1" smtClean="0"/>
              <a:t>lashou</a:t>
            </a:r>
            <a:r>
              <a:rPr lang="en-US" altLang="zh-CN" sz="900" dirty="0" smtClean="0"/>
              <a:t>&gt;</a:t>
            </a:r>
            <a:endParaRPr lang="zh-CN" altLang="en-US" sz="900" dirty="0"/>
          </a:p>
        </p:txBody>
      </p:sp>
      <p:sp>
        <p:nvSpPr>
          <p:cNvPr id="11" name="流程图: 终止 10"/>
          <p:cNvSpPr/>
          <p:nvPr userDrawn="1"/>
        </p:nvSpPr>
        <p:spPr>
          <a:xfrm>
            <a:off x="7890511" y="3785480"/>
            <a:ext cx="2009775" cy="51456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a:t>
            </a:r>
            <a:endParaRPr lang="zh-CN" altLang="en-US" dirty="0"/>
          </a:p>
        </p:txBody>
      </p:sp>
      <p:cxnSp>
        <p:nvCxnSpPr>
          <p:cNvPr id="13" name="直接箭头连接符 12"/>
          <p:cNvCxnSpPr>
            <a:stCxn id="9" idx="3"/>
            <a:endCxn id="11" idx="1"/>
          </p:cNvCxnSpPr>
          <p:nvPr userDrawn="1"/>
        </p:nvCxnSpPr>
        <p:spPr>
          <a:xfrm>
            <a:off x="3581400" y="4042764"/>
            <a:ext cx="430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1" idx="2"/>
            <a:endCxn id="10" idx="3"/>
          </p:cNvCxnSpPr>
          <p:nvPr userDrawn="1"/>
        </p:nvCxnSpPr>
        <p:spPr>
          <a:xfrm rot="5400000">
            <a:off x="7556878" y="4077421"/>
            <a:ext cx="1115895" cy="15611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0" idx="1"/>
            <a:endCxn id="9" idx="2"/>
          </p:cNvCxnSpPr>
          <p:nvPr userDrawn="1"/>
        </p:nvCxnSpPr>
        <p:spPr>
          <a:xfrm rot="10800000">
            <a:off x="2476500" y="4366425"/>
            <a:ext cx="1905000" cy="10495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userDrawn="1"/>
        </p:nvSpPr>
        <p:spPr>
          <a:xfrm>
            <a:off x="5049165" y="3677786"/>
            <a:ext cx="2296911" cy="369332"/>
          </a:xfrm>
          <a:prstGeom prst="rect">
            <a:avLst/>
          </a:prstGeom>
          <a:noFill/>
        </p:spPr>
        <p:txBody>
          <a:bodyPr wrap="none" rtlCol="0">
            <a:spAutoFit/>
          </a:bodyPr>
          <a:lstStyle/>
          <a:p>
            <a:r>
              <a:rPr lang="zh-CN" altLang="en-US" dirty="0" smtClean="0">
                <a:solidFill>
                  <a:srgbClr val="0070C0"/>
                </a:solidFill>
              </a:rPr>
              <a:t>调用</a:t>
            </a:r>
            <a:r>
              <a:rPr lang="en-US" altLang="zh-CN" dirty="0" smtClean="0">
                <a:solidFill>
                  <a:srgbClr val="0070C0"/>
                </a:solidFill>
              </a:rPr>
              <a:t>ACTION</a:t>
            </a:r>
            <a:r>
              <a:rPr lang="zh-CN" altLang="en-US" dirty="0" smtClean="0">
                <a:solidFill>
                  <a:srgbClr val="0070C0"/>
                </a:solidFill>
              </a:rPr>
              <a:t>或者服务</a:t>
            </a:r>
            <a:endParaRPr lang="zh-CN" altLang="en-US" dirty="0">
              <a:solidFill>
                <a:srgbClr val="0070C0"/>
              </a:solidFill>
            </a:endParaRPr>
          </a:p>
        </p:txBody>
      </p:sp>
      <p:sp>
        <p:nvSpPr>
          <p:cNvPr id="21" name="文本框 20"/>
          <p:cNvSpPr txBox="1"/>
          <p:nvPr userDrawn="1"/>
        </p:nvSpPr>
        <p:spPr>
          <a:xfrm>
            <a:off x="7890511" y="4966670"/>
            <a:ext cx="1067181" cy="73866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70C0"/>
                </a:solidFill>
              </a:rPr>
              <a:t>处理并返回处理结果</a:t>
            </a:r>
          </a:p>
          <a:p>
            <a:endParaRPr lang="zh-CN" altLang="en-US" dirty="0">
              <a:solidFill>
                <a:srgbClr val="0070C0"/>
              </a:solidFill>
            </a:endParaRPr>
          </a:p>
        </p:txBody>
      </p:sp>
      <p:sp>
        <p:nvSpPr>
          <p:cNvPr id="22" name="文本框 21"/>
          <p:cNvSpPr txBox="1"/>
          <p:nvPr userDrawn="1"/>
        </p:nvSpPr>
        <p:spPr>
          <a:xfrm>
            <a:off x="2698251" y="5127000"/>
            <a:ext cx="1620957" cy="307777"/>
          </a:xfrm>
          <a:prstGeom prst="rect">
            <a:avLst/>
          </a:prstGeom>
          <a:noFill/>
        </p:spPr>
        <p:txBody>
          <a:bodyPr wrap="none" rtlCol="0">
            <a:spAutoFit/>
          </a:bodyPr>
          <a:lstStyle/>
          <a:p>
            <a:r>
              <a:rPr lang="zh-CN" altLang="en-US" sz="1400" dirty="0" smtClean="0">
                <a:solidFill>
                  <a:srgbClr val="0070C0"/>
                </a:solidFill>
              </a:rPr>
              <a:t>解析展现处理结果</a:t>
            </a:r>
            <a:endParaRPr lang="zh-CN" altLang="en-US" sz="1400" dirty="0">
              <a:solidFill>
                <a:srgbClr val="0070C0"/>
              </a:solidFill>
            </a:endParaRPr>
          </a:p>
        </p:txBody>
      </p:sp>
      <p:sp>
        <p:nvSpPr>
          <p:cNvPr id="23" name="矩形 22"/>
          <p:cNvSpPr/>
          <p:nvPr userDrawn="1"/>
        </p:nvSpPr>
        <p:spPr>
          <a:xfrm>
            <a:off x="5772834" y="3244334"/>
            <a:ext cx="646331" cy="369332"/>
          </a:xfrm>
          <a:prstGeom prst="rect">
            <a:avLst/>
          </a:prstGeom>
        </p:spPr>
        <p:txBody>
          <a:bodyPr wrap="none">
            <a:spAutoFit/>
          </a:bodyPr>
          <a:lstStyle/>
          <a:p>
            <a:r>
              <a:rPr lang="zh-CN" altLang="en-US" dirty="0" smtClean="0">
                <a:solidFill>
                  <a:srgbClr val="0070C0"/>
                </a:solidFill>
              </a:rPr>
              <a:t>返回</a:t>
            </a:r>
            <a:endParaRPr lang="zh-CN" altLang="en-US" dirty="0">
              <a:solidFill>
                <a:srgbClr val="0070C0"/>
              </a:solidFill>
            </a:endParaRPr>
          </a:p>
        </p:txBody>
      </p:sp>
    </p:spTree>
    <p:extLst>
      <p:ext uri="{BB962C8B-B14F-4D97-AF65-F5344CB8AC3E}">
        <p14:creationId xmlns:p14="http://schemas.microsoft.com/office/powerpoint/2010/main" val="132586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9F7054C-C47B-4FBB-92A0-FAFCEE902A75}" type="datetimeFigureOut">
              <a:rPr lang="zh-CN" altLang="en-US" smtClean="0"/>
              <a:t>2015/7/1</a:t>
            </a:fld>
            <a:endParaRPr lang="zh-CN" altLang="en-US" dirty="0"/>
          </a:p>
        </p:txBody>
      </p:sp>
      <p:sp>
        <p:nvSpPr>
          <p:cNvPr id="5" name="页脚占位符 4"/>
          <p:cNvSpPr>
            <a:spLocks noGrp="1"/>
          </p:cNvSpPr>
          <p:nvPr>
            <p:ph type="ftr" sz="quarter" idx="11"/>
          </p:nvPr>
        </p:nvSpPr>
        <p:spPr/>
        <p:txBody>
          <a:bodyPr/>
          <a:lstStyle>
            <a:lvl1pPr>
              <a:defRPr/>
            </a:lvl1pPr>
          </a:lstStyle>
          <a:p>
            <a:r>
              <a:rPr lang="en-US" altLang="zh-CN" dirty="0" smtClean="0"/>
              <a:t>7</a:t>
            </a:r>
            <a:endParaRPr lang="zh-CN" altLang="en-US" dirty="0"/>
          </a:p>
        </p:txBody>
      </p:sp>
      <p:sp>
        <p:nvSpPr>
          <p:cNvPr id="6" name="标题 1"/>
          <p:cNvSpPr>
            <a:spLocks noGrp="1"/>
          </p:cNvSpPr>
          <p:nvPr>
            <p:ph type="title" hasCustomPrompt="1"/>
          </p:nvPr>
        </p:nvSpPr>
        <p:spPr>
          <a:xfrm>
            <a:off x="556590" y="-1"/>
            <a:ext cx="11635409" cy="715617"/>
          </a:xfrm>
        </p:spPr>
        <p:txBody>
          <a:bodyPr>
            <a:normAutofit/>
          </a:bodyPr>
          <a:lstStyle>
            <a:lvl1pPr>
              <a:defRPr sz="3200"/>
            </a:lvl1pPr>
          </a:lstStyle>
          <a:p>
            <a:r>
              <a:rPr lang="zh-CN" altLang="en-US" dirty="0" smtClean="0"/>
              <a:t>总体目录</a:t>
            </a:r>
            <a:endParaRPr lang="zh-CN" altLang="en-US" dirty="0"/>
          </a:p>
        </p:txBody>
      </p:sp>
      <p:grpSp>
        <p:nvGrpSpPr>
          <p:cNvPr id="8" name="组合 22"/>
          <p:cNvGrpSpPr>
            <a:grpSpLocks/>
          </p:cNvGrpSpPr>
          <p:nvPr userDrawn="1"/>
        </p:nvGrpSpPr>
        <p:grpSpPr bwMode="auto">
          <a:xfrm>
            <a:off x="554038" y="2051050"/>
            <a:ext cx="6005512" cy="441325"/>
            <a:chOff x="1882775" y="825500"/>
            <a:chExt cx="6192838" cy="539750"/>
          </a:xfrm>
        </p:grpSpPr>
        <p:sp>
          <p:nvSpPr>
            <p:cNvPr id="9" name="Rectangle 2"/>
            <p:cNvSpPr>
              <a:spLocks noChangeArrowheads="1"/>
            </p:cNvSpPr>
            <p:nvPr/>
          </p:nvSpPr>
          <p:spPr bwMode="auto">
            <a:xfrm>
              <a:off x="2447546" y="825500"/>
              <a:ext cx="5628067" cy="539750"/>
            </a:xfrm>
            <a:prstGeom prst="rect">
              <a:avLst/>
            </a:prstGeom>
            <a:solidFill>
              <a:schemeClr val="bg1"/>
            </a:solidFill>
            <a:ln w="9525" algn="ctr">
              <a:solidFill>
                <a:schemeClr val="tx1"/>
              </a:solidFill>
              <a:miter lim="800000"/>
              <a:headEnd/>
              <a:tailEnd/>
            </a:ln>
          </p:spPr>
          <p:txBody>
            <a:bodyPr wrap="none" anchor="ctr"/>
            <a:lstStyle/>
            <a:p>
              <a:pPr defTabSz="1163638" eaLnBrk="0" hangingPunct="0">
                <a:defRPr/>
              </a:pPr>
              <a:r>
                <a:rPr lang="zh-CN" altLang="en-US" sz="1800" dirty="0" smtClean="0">
                  <a:solidFill>
                    <a:srgbClr val="C00000"/>
                  </a:solidFill>
                  <a:latin typeface="楷体_GB2312"/>
                  <a:ea typeface="楷体_GB2312"/>
                  <a:cs typeface="楷体_GB2312"/>
                </a:rPr>
                <a:t>开发环境及协助方式</a:t>
              </a:r>
              <a:endParaRPr lang="zh-CN" altLang="en-US" sz="1800" dirty="0">
                <a:solidFill>
                  <a:srgbClr val="C00000"/>
                </a:solidFill>
                <a:latin typeface="楷体_GB2312"/>
                <a:ea typeface="楷体_GB2312"/>
                <a:cs typeface="楷体_GB2312"/>
              </a:endParaRPr>
            </a:p>
          </p:txBody>
        </p:sp>
        <p:sp>
          <p:nvSpPr>
            <p:cNvPr id="10" name="Rectangle 5"/>
            <p:cNvSpPr>
              <a:spLocks noChangeArrowheads="1"/>
            </p:cNvSpPr>
            <p:nvPr/>
          </p:nvSpPr>
          <p:spPr bwMode="auto">
            <a:xfrm>
              <a:off x="1882775" y="825500"/>
              <a:ext cx="561497" cy="539750"/>
            </a:xfrm>
            <a:prstGeom prst="rect">
              <a:avLst/>
            </a:prstGeom>
            <a:solidFill>
              <a:srgbClr val="EB6100"/>
            </a:solidFill>
            <a:ln w="9525">
              <a:solidFill>
                <a:schemeClr val="tx1"/>
              </a:solidFill>
              <a:miter lim="800000"/>
              <a:headEnd/>
              <a:tailEnd/>
            </a:ln>
          </p:spPr>
          <p:txBody>
            <a:bodyPr wrap="none" anchor="ctr"/>
            <a:lstStyle/>
            <a:p>
              <a:pPr algn="ctr" eaLnBrk="0" hangingPunct="0">
                <a:spcBef>
                  <a:spcPct val="20000"/>
                </a:spcBef>
                <a:defRPr/>
              </a:pPr>
              <a:r>
                <a:rPr lang="en-US" altLang="zh-CN" sz="1800" dirty="0">
                  <a:solidFill>
                    <a:schemeClr val="bg1"/>
                  </a:solidFill>
                  <a:effectLst>
                    <a:outerShdw blurRad="38100" dist="38100" dir="2700000" algn="tl">
                      <a:srgbClr val="000000"/>
                    </a:outerShdw>
                  </a:effectLst>
                  <a:latin typeface="楷体_GB2312"/>
                  <a:ea typeface="楷体_GB2312"/>
                  <a:cs typeface="楷体_GB2312"/>
                </a:rPr>
                <a:t>2</a:t>
              </a:r>
            </a:p>
          </p:txBody>
        </p:sp>
      </p:grpSp>
      <p:grpSp>
        <p:nvGrpSpPr>
          <p:cNvPr id="11" name="组合 22"/>
          <p:cNvGrpSpPr>
            <a:grpSpLocks/>
          </p:cNvGrpSpPr>
          <p:nvPr userDrawn="1"/>
        </p:nvGrpSpPr>
        <p:grpSpPr bwMode="auto">
          <a:xfrm>
            <a:off x="554038" y="2627313"/>
            <a:ext cx="5991225" cy="441325"/>
            <a:chOff x="1882775" y="825500"/>
            <a:chExt cx="6177748" cy="539750"/>
          </a:xfrm>
        </p:grpSpPr>
        <p:sp>
          <p:nvSpPr>
            <p:cNvPr id="12" name="Rectangle 2"/>
            <p:cNvSpPr>
              <a:spLocks noChangeArrowheads="1"/>
            </p:cNvSpPr>
            <p:nvPr/>
          </p:nvSpPr>
          <p:spPr bwMode="auto">
            <a:xfrm>
              <a:off x="2432781" y="825500"/>
              <a:ext cx="5627742" cy="539750"/>
            </a:xfrm>
            <a:prstGeom prst="rect">
              <a:avLst/>
            </a:prstGeom>
            <a:solidFill>
              <a:schemeClr val="accent4"/>
            </a:solidFill>
            <a:ln w="9525" algn="ctr">
              <a:solidFill>
                <a:schemeClr val="tx1"/>
              </a:solidFill>
              <a:miter lim="800000"/>
              <a:headEnd/>
              <a:tailEnd/>
            </a:ln>
          </p:spPr>
          <p:txBody>
            <a:bodyPr wrap="none" anchor="ctr"/>
            <a:lstStyle/>
            <a:p>
              <a:pPr defTabSz="1163638" eaLnBrk="0" hangingPunct="0">
                <a:defRPr/>
              </a:pPr>
              <a:r>
                <a:rPr lang="zh-CN" altLang="en-US" sz="1800" dirty="0" smtClean="0">
                  <a:solidFill>
                    <a:srgbClr val="C00000"/>
                  </a:solidFill>
                  <a:latin typeface="楷体_GB2312"/>
                  <a:ea typeface="楷体_GB2312"/>
                  <a:cs typeface="楷体_GB2312"/>
                </a:rPr>
                <a:t>软，硬件部署方案</a:t>
              </a:r>
              <a:endParaRPr lang="zh-CN" altLang="en-US" sz="1800" dirty="0">
                <a:solidFill>
                  <a:srgbClr val="C00000"/>
                </a:solidFill>
                <a:latin typeface="楷体_GB2312"/>
                <a:ea typeface="楷体_GB2312"/>
                <a:cs typeface="楷体_GB2312"/>
              </a:endParaRPr>
            </a:p>
          </p:txBody>
        </p:sp>
        <p:sp>
          <p:nvSpPr>
            <p:cNvPr id="13" name="Rectangle 5"/>
            <p:cNvSpPr>
              <a:spLocks noChangeArrowheads="1"/>
            </p:cNvSpPr>
            <p:nvPr/>
          </p:nvSpPr>
          <p:spPr bwMode="auto">
            <a:xfrm>
              <a:off x="1882775" y="825500"/>
              <a:ext cx="561464" cy="539750"/>
            </a:xfrm>
            <a:prstGeom prst="rect">
              <a:avLst/>
            </a:prstGeom>
            <a:solidFill>
              <a:srgbClr val="EB6100"/>
            </a:solidFill>
            <a:ln w="9525">
              <a:solidFill>
                <a:schemeClr val="tx1"/>
              </a:solidFill>
              <a:miter lim="800000"/>
              <a:headEnd/>
              <a:tailEnd/>
            </a:ln>
          </p:spPr>
          <p:txBody>
            <a:bodyPr wrap="none" anchor="ctr"/>
            <a:lstStyle/>
            <a:p>
              <a:pPr algn="ctr" eaLnBrk="0" hangingPunct="0">
                <a:spcBef>
                  <a:spcPct val="20000"/>
                </a:spcBef>
                <a:defRPr/>
              </a:pPr>
              <a:r>
                <a:rPr lang="en-US" altLang="zh-CN" sz="1800">
                  <a:solidFill>
                    <a:schemeClr val="bg1"/>
                  </a:solidFill>
                  <a:effectLst>
                    <a:outerShdw blurRad="38100" dist="38100" dir="2700000" algn="tl">
                      <a:srgbClr val="000000"/>
                    </a:outerShdw>
                  </a:effectLst>
                  <a:latin typeface="楷体_GB2312"/>
                  <a:ea typeface="楷体_GB2312"/>
                  <a:cs typeface="楷体_GB2312"/>
                </a:rPr>
                <a:t>3</a:t>
              </a:r>
            </a:p>
          </p:txBody>
        </p:sp>
      </p:grpSp>
      <p:grpSp>
        <p:nvGrpSpPr>
          <p:cNvPr id="14" name="组合 22"/>
          <p:cNvGrpSpPr>
            <a:grpSpLocks/>
          </p:cNvGrpSpPr>
          <p:nvPr userDrawn="1"/>
        </p:nvGrpSpPr>
        <p:grpSpPr bwMode="auto">
          <a:xfrm>
            <a:off x="549275" y="1465263"/>
            <a:ext cx="6005513" cy="441325"/>
            <a:chOff x="1882775" y="825500"/>
            <a:chExt cx="6192838" cy="539750"/>
          </a:xfrm>
        </p:grpSpPr>
        <p:sp>
          <p:nvSpPr>
            <p:cNvPr id="15" name="Rectangle 2"/>
            <p:cNvSpPr>
              <a:spLocks noChangeArrowheads="1"/>
            </p:cNvSpPr>
            <p:nvPr/>
          </p:nvSpPr>
          <p:spPr bwMode="auto">
            <a:xfrm>
              <a:off x="2447545" y="825500"/>
              <a:ext cx="5628068" cy="539750"/>
            </a:xfrm>
            <a:prstGeom prst="rect">
              <a:avLst/>
            </a:prstGeom>
            <a:solidFill>
              <a:schemeClr val="bg1"/>
            </a:solidFill>
            <a:ln w="9525" algn="ctr">
              <a:solidFill>
                <a:schemeClr val="tx1"/>
              </a:solidFill>
              <a:miter lim="800000"/>
              <a:headEnd/>
              <a:tailEnd/>
            </a:ln>
          </p:spPr>
          <p:txBody>
            <a:bodyPr wrap="none" anchor="ctr"/>
            <a:lstStyle/>
            <a:p>
              <a:pPr defTabSz="1163638" eaLnBrk="0" hangingPunct="0"/>
              <a:r>
                <a:rPr lang="zh-CN" altLang="en-US" sz="1800" dirty="0" smtClean="0">
                  <a:solidFill>
                    <a:srgbClr val="C00000"/>
                  </a:solidFill>
                  <a:latin typeface="楷体_GB2312"/>
                  <a:ea typeface="楷体_GB2312"/>
                  <a:cs typeface="楷体_GB2312"/>
                </a:rPr>
                <a:t>系统技术架构设计</a:t>
              </a:r>
              <a:endParaRPr lang="zh-CN" altLang="en-US" sz="1800" dirty="0">
                <a:solidFill>
                  <a:srgbClr val="C00000"/>
                </a:solidFill>
                <a:latin typeface="楷体_GB2312"/>
                <a:ea typeface="楷体_GB2312"/>
                <a:cs typeface="楷体_GB2312"/>
              </a:endParaRPr>
            </a:p>
          </p:txBody>
        </p:sp>
        <p:sp>
          <p:nvSpPr>
            <p:cNvPr id="16" name="Rectangle 5"/>
            <p:cNvSpPr>
              <a:spLocks noChangeArrowheads="1"/>
            </p:cNvSpPr>
            <p:nvPr/>
          </p:nvSpPr>
          <p:spPr bwMode="auto">
            <a:xfrm>
              <a:off x="1882775" y="825500"/>
              <a:ext cx="561498" cy="539750"/>
            </a:xfrm>
            <a:prstGeom prst="rect">
              <a:avLst/>
            </a:prstGeom>
            <a:solidFill>
              <a:srgbClr val="EB6100"/>
            </a:solidFill>
            <a:ln w="9525">
              <a:solidFill>
                <a:schemeClr val="tx1"/>
              </a:solidFill>
              <a:miter lim="800000"/>
              <a:headEnd/>
              <a:tailEnd/>
            </a:ln>
          </p:spPr>
          <p:txBody>
            <a:bodyPr wrap="none" anchor="ctr"/>
            <a:lstStyle/>
            <a:p>
              <a:pPr algn="ctr" eaLnBrk="0" hangingPunct="0">
                <a:spcBef>
                  <a:spcPct val="20000"/>
                </a:spcBef>
                <a:defRPr/>
              </a:pPr>
              <a:r>
                <a:rPr lang="en-US" altLang="zh-CN" sz="1800">
                  <a:solidFill>
                    <a:schemeClr val="bg1"/>
                  </a:solidFill>
                  <a:effectLst>
                    <a:outerShdw blurRad="38100" dist="38100" dir="2700000" algn="tl">
                      <a:srgbClr val="000000"/>
                    </a:outerShdw>
                  </a:effectLst>
                  <a:latin typeface="楷体_GB2312"/>
                  <a:ea typeface="楷体_GB2312"/>
                  <a:cs typeface="楷体_GB2312"/>
                </a:rPr>
                <a:t>1</a:t>
              </a:r>
            </a:p>
          </p:txBody>
        </p:sp>
      </p:grpSp>
    </p:spTree>
    <p:extLst>
      <p:ext uri="{BB962C8B-B14F-4D97-AF65-F5344CB8AC3E}">
        <p14:creationId xmlns:p14="http://schemas.microsoft.com/office/powerpoint/2010/main" val="295260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lvl1pPr>
          </a:lstStyle>
          <a:p>
            <a:r>
              <a:rPr lang="zh-CN" altLang="en-US" dirty="0" smtClean="0"/>
              <a:t>软件硬件部署</a:t>
            </a:r>
            <a:endParaRPr lang="zh-CN" altLang="en-US" dirty="0"/>
          </a:p>
        </p:txBody>
      </p:sp>
      <p:sp>
        <p:nvSpPr>
          <p:cNvPr id="4" name="日期占位符 3"/>
          <p:cNvSpPr>
            <a:spLocks noGrp="1"/>
          </p:cNvSpPr>
          <p:nvPr>
            <p:ph type="dt" sz="half" idx="10"/>
          </p:nvPr>
        </p:nvSpPr>
        <p:spPr/>
        <p:txBody>
          <a:bodyPr/>
          <a:lstStyle/>
          <a:p>
            <a:fld id="{89F7054C-C47B-4FBB-92A0-FAFCEE902A75}" type="datetimeFigureOut">
              <a:rPr lang="zh-CN" altLang="en-US" smtClean="0"/>
              <a:t>2015/7/1</a:t>
            </a:fld>
            <a:endParaRPr lang="zh-CN" altLang="en-US" dirty="0"/>
          </a:p>
        </p:txBody>
      </p:sp>
      <p:sp>
        <p:nvSpPr>
          <p:cNvPr id="5" name="页脚占位符 4"/>
          <p:cNvSpPr>
            <a:spLocks noGrp="1"/>
          </p:cNvSpPr>
          <p:nvPr>
            <p:ph type="ftr" sz="quarter" idx="11"/>
          </p:nvPr>
        </p:nvSpPr>
        <p:spPr/>
        <p:txBody>
          <a:bodyPr/>
          <a:lstStyle/>
          <a:p>
            <a:r>
              <a:rPr lang="en-US" altLang="zh-CN" dirty="0" smtClean="0"/>
              <a:t>8</a:t>
            </a:r>
            <a:endParaRPr lang="zh-CN" altLang="en-US" dirty="0"/>
          </a:p>
        </p:txBody>
      </p:sp>
      <p:sp>
        <p:nvSpPr>
          <p:cNvPr id="6" name="Rectangle 3"/>
          <p:cNvSpPr>
            <a:spLocks noGrp="1" noChangeArrowheads="1"/>
          </p:cNvSpPr>
          <p:nvPr>
            <p:ph type="body" idx="1"/>
          </p:nvPr>
        </p:nvSpPr>
        <p:spPr>
          <a:xfrm>
            <a:off x="571500" y="732064"/>
            <a:ext cx="9658350" cy="3607296"/>
          </a:xfrm>
          <a:prstGeom prst="rect">
            <a:avLst/>
          </a:prstGeom>
        </p:spPr>
        <p:txBody>
          <a:bodyPr/>
          <a:lstStyle>
            <a:lvl1pPr marL="0" indent="0">
              <a:buNone/>
              <a:defRPr sz="2000"/>
            </a:lvl1pPr>
            <a:lvl2pPr>
              <a:defRPr sz="1800"/>
            </a:lvl2pPr>
          </a:lstStyle>
          <a:p>
            <a:pPr lvl="1">
              <a:buFont typeface="Wingdings" pitchFamily="2" charset="2"/>
              <a:buNone/>
            </a:pPr>
            <a:endParaRPr lang="en-US" altLang="zh-CN" sz="1600" dirty="0" smtClean="0"/>
          </a:p>
          <a:p>
            <a:pPr>
              <a:buClr>
                <a:srgbClr val="CC3300"/>
              </a:buClr>
              <a:buSzPct val="70000"/>
              <a:buFont typeface="Wingdings" pitchFamily="2" charset="2"/>
              <a:buChar char="u"/>
            </a:pPr>
            <a:r>
              <a:rPr lang="zh-CN" altLang="en-US" sz="1600" b="1" dirty="0" smtClean="0"/>
              <a:t>软件部署</a:t>
            </a:r>
          </a:p>
          <a:p>
            <a:pPr lvl="1"/>
            <a:r>
              <a:rPr lang="zh-CN" altLang="en-US" sz="1600" dirty="0" smtClean="0"/>
              <a:t>移动端直接将</a:t>
            </a:r>
            <a:r>
              <a:rPr lang="en-US" altLang="zh-CN" sz="1600" dirty="0" smtClean="0"/>
              <a:t>Android APK </a:t>
            </a:r>
            <a:r>
              <a:rPr lang="zh-CN" altLang="en-US" sz="1600" dirty="0" smtClean="0"/>
              <a:t>安装包发布在</a:t>
            </a:r>
            <a:r>
              <a:rPr lang="en-US" altLang="zh-CN" sz="1600" dirty="0" smtClean="0"/>
              <a:t>EBS</a:t>
            </a:r>
            <a:r>
              <a:rPr lang="zh-CN" altLang="en-US" sz="1600" dirty="0" smtClean="0"/>
              <a:t>系统登录页面</a:t>
            </a:r>
            <a:endParaRPr lang="en-US" altLang="zh-CN" sz="1600" dirty="0" smtClean="0"/>
          </a:p>
          <a:p>
            <a:pPr lvl="1"/>
            <a:endParaRPr lang="zh-CN" altLang="en-US" sz="1600" dirty="0" smtClean="0"/>
          </a:p>
          <a:p>
            <a:pPr lvl="1"/>
            <a:r>
              <a:rPr lang="zh-CN" altLang="en-US" sz="1600" dirty="0" smtClean="0">
                <a:solidFill>
                  <a:srgbClr val="000000"/>
                </a:solidFill>
              </a:rPr>
              <a:t>服务端部署在</a:t>
            </a:r>
            <a:r>
              <a:rPr lang="en-US" altLang="zh-CN" sz="1600" dirty="0" smtClean="0">
                <a:solidFill>
                  <a:srgbClr val="000000"/>
                </a:solidFill>
              </a:rPr>
              <a:t>Apache Tomcat</a:t>
            </a:r>
            <a:r>
              <a:rPr lang="zh-CN" altLang="en-US" sz="1600" dirty="0" smtClean="0">
                <a:solidFill>
                  <a:srgbClr val="000000"/>
                </a:solidFill>
              </a:rPr>
              <a:t>上利用现有的</a:t>
            </a:r>
            <a:r>
              <a:rPr lang="en-US" altLang="zh-CN" sz="1600" dirty="0" smtClean="0">
                <a:solidFill>
                  <a:srgbClr val="000000"/>
                </a:solidFill>
              </a:rPr>
              <a:t>Oracle</a:t>
            </a:r>
            <a:r>
              <a:rPr lang="zh-CN" altLang="en-US" sz="1600" dirty="0" smtClean="0">
                <a:solidFill>
                  <a:srgbClr val="000000"/>
                </a:solidFill>
              </a:rPr>
              <a:t>数据库</a:t>
            </a:r>
            <a:endParaRPr lang="en-US" altLang="zh-CN" sz="1600" dirty="0" smtClean="0">
              <a:solidFill>
                <a:srgbClr val="000000"/>
              </a:solidFill>
            </a:endParaRPr>
          </a:p>
          <a:p>
            <a:pPr lvl="1"/>
            <a:endParaRPr lang="en-US" altLang="zh-CN" sz="1600" dirty="0" smtClean="0">
              <a:solidFill>
                <a:srgbClr val="000000"/>
              </a:solidFill>
            </a:endParaRPr>
          </a:p>
          <a:p>
            <a:pPr lvl="1">
              <a:buFont typeface="Wingdings" pitchFamily="2" charset="2"/>
              <a:buNone/>
            </a:pPr>
            <a:endParaRPr lang="en-US" altLang="zh-CN" sz="1600" dirty="0" smtClean="0"/>
          </a:p>
          <a:p>
            <a:pPr>
              <a:buClr>
                <a:srgbClr val="CC3300"/>
              </a:buClr>
              <a:buSzPct val="70000"/>
              <a:buFont typeface="Wingdings" pitchFamily="2" charset="2"/>
              <a:buChar char="u"/>
            </a:pPr>
            <a:r>
              <a:rPr lang="zh-CN" altLang="en-US" sz="1600" b="1" dirty="0" smtClean="0"/>
              <a:t>硬件部署</a:t>
            </a:r>
          </a:p>
          <a:p>
            <a:pPr lvl="1"/>
            <a:r>
              <a:rPr lang="zh-CN" altLang="en-US" sz="1600" dirty="0" smtClean="0"/>
              <a:t>能联网的</a:t>
            </a:r>
            <a:r>
              <a:rPr lang="en-US" altLang="zh-CN" sz="1600" dirty="0" smtClean="0"/>
              <a:t>android</a:t>
            </a:r>
            <a:r>
              <a:rPr lang="zh-CN" altLang="en-US" sz="1600" dirty="0" smtClean="0"/>
              <a:t>手机</a:t>
            </a:r>
            <a:endParaRPr lang="en-US" altLang="zh-CN" sz="1600" dirty="0" smtClean="0"/>
          </a:p>
          <a:p>
            <a:pPr lvl="1"/>
            <a:endParaRPr lang="zh-CN" altLang="en-US" sz="1600" dirty="0" smtClean="0"/>
          </a:p>
          <a:p>
            <a:pPr lvl="1"/>
            <a:r>
              <a:rPr lang="zh-CN" altLang="en-US" sz="1600" dirty="0" smtClean="0">
                <a:solidFill>
                  <a:srgbClr val="000000"/>
                </a:solidFill>
              </a:rPr>
              <a:t>能安装</a:t>
            </a:r>
            <a:r>
              <a:rPr lang="en-US" altLang="zh-CN" sz="1600" dirty="0" smtClean="0">
                <a:solidFill>
                  <a:srgbClr val="000000"/>
                </a:solidFill>
              </a:rPr>
              <a:t>Tomcat</a:t>
            </a:r>
            <a:r>
              <a:rPr lang="zh-CN" altLang="en-US" sz="1600" dirty="0" smtClean="0">
                <a:solidFill>
                  <a:srgbClr val="000000"/>
                </a:solidFill>
              </a:rPr>
              <a:t>的服务器</a:t>
            </a:r>
            <a:endParaRPr lang="en-US" altLang="zh-CN" sz="1600" dirty="0" smtClean="0">
              <a:solidFill>
                <a:srgbClr val="000000"/>
              </a:solidFill>
            </a:endParaRPr>
          </a:p>
          <a:p>
            <a:pPr lvl="1"/>
            <a:endParaRPr lang="en-US" altLang="zh-CN" sz="1600" dirty="0" smtClean="0"/>
          </a:p>
          <a:p>
            <a:pPr lvl="1"/>
            <a:endParaRPr lang="en-US" altLang="zh-CN" sz="1600" dirty="0" smtClean="0"/>
          </a:p>
        </p:txBody>
      </p:sp>
    </p:spTree>
    <p:extLst>
      <p:ext uri="{BB962C8B-B14F-4D97-AF65-F5344CB8AC3E}">
        <p14:creationId xmlns:p14="http://schemas.microsoft.com/office/powerpoint/2010/main" val="1178230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mtClean="0"/>
              <a:t>拉手网      版权所有</a:t>
            </a:r>
            <a:endParaRPr lang="zh-CN" altLang="en-US" dirty="0"/>
          </a:p>
        </p:txBody>
      </p:sp>
      <p:sp>
        <p:nvSpPr>
          <p:cNvPr id="4" name="页脚占位符 3"/>
          <p:cNvSpPr>
            <a:spLocks noGrp="1"/>
          </p:cNvSpPr>
          <p:nvPr>
            <p:ph type="ftr" sz="quarter" idx="11"/>
          </p:nvPr>
        </p:nvSpPr>
        <p:spPr/>
        <p:txBody>
          <a:bodyPr/>
          <a:lstStyle/>
          <a:p>
            <a:endParaRPr lang="zh-CN" alt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034"/>
            <a:ext cx="12192000" cy="6850966"/>
          </a:xfrm>
          <a:prstGeom prst="rect">
            <a:avLst/>
          </a:prstGeom>
        </p:spPr>
      </p:pic>
      <p:sp>
        <p:nvSpPr>
          <p:cNvPr id="7" name="WordArt 6"/>
          <p:cNvSpPr>
            <a:spLocks noChangeArrowheads="1" noChangeShapeType="1" noTextEdit="1"/>
          </p:cNvSpPr>
          <p:nvPr userDrawn="1"/>
        </p:nvSpPr>
        <p:spPr bwMode="gray">
          <a:xfrm>
            <a:off x="1878013" y="1143000"/>
            <a:ext cx="6931025" cy="762000"/>
          </a:xfrm>
          <a:prstGeom prst="rect">
            <a:avLst/>
          </a:prstGeom>
        </p:spPr>
        <p:txBody>
          <a:bodyPr wrap="none" fromWordArt="1">
            <a:prstTxWarp prst="textPlain">
              <a:avLst>
                <a:gd name="adj" fmla="val 50000"/>
              </a:avLst>
            </a:prstTxWarp>
          </a:bodyPr>
          <a:lstStyle/>
          <a:p>
            <a:pPr algn="ctr"/>
            <a:r>
              <a:rPr lang="en-US" altLang="zh-CN" sz="3600" kern="10" dirty="0">
                <a:ln w="28575">
                  <a:solidFill>
                    <a:schemeClr val="bg1"/>
                  </a:solidFill>
                  <a:round/>
                  <a:headEnd/>
                  <a:tailEnd/>
                </a:ln>
                <a:solidFill>
                  <a:srgbClr val="EB6100"/>
                </a:solidFill>
                <a:effectLst>
                  <a:outerShdw dist="71842" dir="2700000" algn="ctr" rotWithShape="0">
                    <a:srgbClr val="868686">
                      <a:alpha val="50000"/>
                    </a:srgbClr>
                  </a:outerShdw>
                </a:effectLst>
                <a:latin typeface="Arial Black"/>
              </a:rPr>
              <a:t>Thank You !</a:t>
            </a:r>
            <a:endParaRPr lang="zh-CN" altLang="en-US" sz="3600" kern="10" dirty="0">
              <a:ln w="28575">
                <a:solidFill>
                  <a:schemeClr val="bg1"/>
                </a:solidFill>
                <a:round/>
                <a:headEnd/>
                <a:tailEnd/>
              </a:ln>
              <a:solidFill>
                <a:srgbClr val="EB6100"/>
              </a:solidFill>
              <a:effectLst>
                <a:outerShdw dist="71842" dir="2700000" algn="ctr" rotWithShape="0">
                  <a:srgbClr val="868686">
                    <a:alpha val="50000"/>
                  </a:srgbClr>
                </a:outerShdw>
              </a:effectLst>
              <a:latin typeface="Arial Black"/>
            </a:endParaRPr>
          </a:p>
        </p:txBody>
      </p:sp>
    </p:spTree>
    <p:extLst>
      <p:ext uri="{BB962C8B-B14F-4D97-AF65-F5344CB8AC3E}">
        <p14:creationId xmlns:p14="http://schemas.microsoft.com/office/powerpoint/2010/main" val="405362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56591" y="-8163"/>
            <a:ext cx="11635409" cy="715617"/>
          </a:xfrm>
          <a:prstGeom prst="rect">
            <a:avLst/>
          </a:prstGeom>
          <a:solidFill>
            <a:srgbClr val="EB6100"/>
          </a:solidFill>
        </p:spPr>
        <p:txBody>
          <a:bodyPr vert="horz" lIns="91440" tIns="45720" rIns="91440" bIns="45720" rtlCol="0" anchor="ctr">
            <a:normAutofit/>
          </a:bodyPr>
          <a:lstStyle/>
          <a:p>
            <a:r>
              <a:rPr lang="en-US" altLang="zh-CN" dirty="0" smtClean="0"/>
              <a:t> </a:t>
            </a:r>
            <a:endParaRPr lang="zh-CN" altLang="en-US" dirty="0"/>
          </a:p>
        </p:txBody>
      </p:sp>
      <p:sp>
        <p:nvSpPr>
          <p:cNvPr id="4" name="日期占位符 3"/>
          <p:cNvSpPr>
            <a:spLocks noGrp="1"/>
          </p:cNvSpPr>
          <p:nvPr>
            <p:ph type="dt" sz="half" idx="2"/>
          </p:nvPr>
        </p:nvSpPr>
        <p:spPr>
          <a:xfrm>
            <a:off x="5623560" y="6611112"/>
            <a:ext cx="1335024" cy="246886"/>
          </a:xfrm>
          <a:prstGeom prst="rect">
            <a:avLst/>
          </a:prstGeom>
        </p:spPr>
        <p:txBody>
          <a:bodyPr vert="horz" lIns="91440" tIns="45720" rIns="91440" bIns="45720" rtlCol="0" anchor="ctr"/>
          <a:lstStyle>
            <a:lvl1pPr algn="dist">
              <a:defRPr sz="800">
                <a:solidFill>
                  <a:schemeClr val="tx1">
                    <a:tint val="75000"/>
                  </a:schemeClr>
                </a:solidFill>
              </a:defRPr>
            </a:lvl1pPr>
          </a:lstStyle>
          <a:p>
            <a:r>
              <a:rPr lang="zh-CN" altLang="en-US" dirty="0" smtClean="0"/>
              <a:t>拉手网      版权所有</a:t>
            </a:r>
            <a:endParaRPr lang="zh-CN" altLang="en-US" dirty="0"/>
          </a:p>
        </p:txBody>
      </p:sp>
      <p:sp>
        <p:nvSpPr>
          <p:cNvPr id="5" name="页脚占位符 4"/>
          <p:cNvSpPr>
            <a:spLocks noGrp="1"/>
          </p:cNvSpPr>
          <p:nvPr>
            <p:ph type="ftr" sz="quarter" idx="3"/>
          </p:nvPr>
        </p:nvSpPr>
        <p:spPr>
          <a:xfrm>
            <a:off x="15240" y="6611112"/>
            <a:ext cx="725424" cy="24688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9" name="文本占位符 3"/>
          <p:cNvSpPr txBox="1">
            <a:spLocks/>
          </p:cNvSpPr>
          <p:nvPr userDrawn="1"/>
        </p:nvSpPr>
        <p:spPr>
          <a:xfrm>
            <a:off x="1" y="0"/>
            <a:ext cx="556590" cy="715616"/>
          </a:xfrm>
          <a:prstGeom prst="rect">
            <a:avLst/>
          </a:prstGeom>
          <a:solidFill>
            <a:schemeClr val="bg1">
              <a:lumMod val="50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zh-CN" altLang="en-US" dirty="0"/>
          </a:p>
        </p:txBody>
      </p:sp>
      <p:sp>
        <p:nvSpPr>
          <p:cNvPr id="10" name="日期占位符 3"/>
          <p:cNvSpPr txBox="1">
            <a:spLocks/>
          </p:cNvSpPr>
          <p:nvPr userDrawn="1"/>
        </p:nvSpPr>
        <p:spPr>
          <a:xfrm>
            <a:off x="10972799" y="6611112"/>
            <a:ext cx="1219199" cy="246886"/>
          </a:xfrm>
          <a:prstGeom prst="rect">
            <a:avLst/>
          </a:prstGeom>
          <a:blipFill>
            <a:blip r:embed="rId11"/>
            <a:stretch>
              <a:fillRect/>
            </a:stretch>
          </a:blipFill>
        </p:spPr>
        <p:txBody>
          <a:bodyPr vert="horz" lIns="91440" tIns="45720" rIns="91440" bIns="45720" rtlCol="0" anchor="ctr"/>
          <a:lstStyle>
            <a:defPPr>
              <a:defRPr lang="zh-CN"/>
            </a:defPPr>
            <a:lvl1pPr marL="0" algn="dist"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cxnSp>
        <p:nvCxnSpPr>
          <p:cNvPr id="6" name="直接连接符 5"/>
          <p:cNvCxnSpPr/>
          <p:nvPr userDrawn="1"/>
        </p:nvCxnSpPr>
        <p:spPr>
          <a:xfrm>
            <a:off x="7076" y="6602948"/>
            <a:ext cx="121767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144124"/>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4" r:id="rId3"/>
    <p:sldLayoutId id="2147483658" r:id="rId4"/>
    <p:sldLayoutId id="2147483659" r:id="rId5"/>
    <p:sldLayoutId id="2147483660" r:id="rId6"/>
    <p:sldLayoutId id="2147483661" r:id="rId7"/>
    <p:sldLayoutId id="2147483662" r:id="rId8"/>
    <p:sldLayoutId id="214748366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10.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5.emf"/><Relationship Id="rId17" Type="http://schemas.openxmlformats.org/officeDocument/2006/relationships/image" Target="../media/image10.emf"/><Relationship Id="rId2" Type="http://schemas.openxmlformats.org/officeDocument/2006/relationships/slideLayout" Target="../slideLayouts/slideLayout2.xml"/><Relationship Id="rId16" Type="http://schemas.openxmlformats.org/officeDocument/2006/relationships/image" Target="../media/image9.emf"/><Relationship Id="rId1" Type="http://schemas.openxmlformats.org/officeDocument/2006/relationships/vmlDrawing" Target="../drawings/vmlDrawing2.vml"/><Relationship Id="rId6" Type="http://schemas.openxmlformats.org/officeDocument/2006/relationships/image" Target="../media/image3.emf"/><Relationship Id="rId11" Type="http://schemas.openxmlformats.org/officeDocument/2006/relationships/oleObject" Target="../embeddings/oleObject9.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7.gif"/><Relationship Id="rId4" Type="http://schemas.openxmlformats.org/officeDocument/2006/relationships/image" Target="../media/image2.emf"/><Relationship Id="rId9" Type="http://schemas.openxmlformats.org/officeDocument/2006/relationships/image" Target="../media/image6.jpg"/><Relationship Id="rId1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9.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企业</a:t>
            </a:r>
            <a:r>
              <a:rPr lang="zh-CN" altLang="en-US" dirty="0" smtClean="0"/>
              <a:t>级消息</a:t>
            </a:r>
            <a:r>
              <a:rPr lang="zh-CN" altLang="en-US" dirty="0"/>
              <a:t>推送服务</a:t>
            </a:r>
          </a:p>
        </p:txBody>
      </p:sp>
      <p:grpSp>
        <p:nvGrpSpPr>
          <p:cNvPr id="4" name="组合 22"/>
          <p:cNvGrpSpPr>
            <a:grpSpLocks/>
          </p:cNvGrpSpPr>
          <p:nvPr/>
        </p:nvGrpSpPr>
        <p:grpSpPr bwMode="auto">
          <a:xfrm>
            <a:off x="554038" y="2658619"/>
            <a:ext cx="5991224" cy="454867"/>
            <a:chOff x="1882775" y="808938"/>
            <a:chExt cx="6178104" cy="556312"/>
          </a:xfrm>
        </p:grpSpPr>
        <p:sp>
          <p:nvSpPr>
            <p:cNvPr id="5" name="Rectangle 2"/>
            <p:cNvSpPr>
              <a:spLocks noChangeArrowheads="1"/>
            </p:cNvSpPr>
            <p:nvPr/>
          </p:nvSpPr>
          <p:spPr bwMode="auto">
            <a:xfrm>
              <a:off x="2432812" y="808938"/>
              <a:ext cx="5628067" cy="539750"/>
            </a:xfrm>
            <a:prstGeom prst="rect">
              <a:avLst/>
            </a:prstGeom>
            <a:solidFill>
              <a:schemeClr val="bg1"/>
            </a:solidFill>
            <a:ln w="9525" algn="ctr">
              <a:solidFill>
                <a:schemeClr val="tx1"/>
              </a:solidFill>
              <a:miter lim="800000"/>
              <a:headEnd/>
              <a:tailEnd/>
            </a:ln>
          </p:spPr>
          <p:txBody>
            <a:bodyPr wrap="none" anchor="ctr"/>
            <a:lstStyle/>
            <a:p>
              <a:pPr defTabSz="1163638" eaLnBrk="0" hangingPunct="0"/>
              <a:r>
                <a:rPr lang="zh-CN" altLang="en-US" dirty="0">
                  <a:solidFill>
                    <a:srgbClr val="C00000"/>
                  </a:solidFill>
                  <a:latin typeface="楷体_GB2312"/>
                  <a:ea typeface="楷体_GB2312"/>
                  <a:cs typeface="楷体_GB2312"/>
                </a:rPr>
                <a:t>架构设计和技术点</a:t>
              </a:r>
            </a:p>
          </p:txBody>
        </p:sp>
        <p:sp>
          <p:nvSpPr>
            <p:cNvPr id="6" name="Rectangle 5"/>
            <p:cNvSpPr>
              <a:spLocks noChangeArrowheads="1"/>
            </p:cNvSpPr>
            <p:nvPr/>
          </p:nvSpPr>
          <p:spPr bwMode="auto">
            <a:xfrm>
              <a:off x="1882775" y="825500"/>
              <a:ext cx="561497" cy="539750"/>
            </a:xfrm>
            <a:prstGeom prst="rect">
              <a:avLst/>
            </a:prstGeom>
            <a:solidFill>
              <a:srgbClr val="EB6100"/>
            </a:solidFill>
            <a:ln w="9525">
              <a:solidFill>
                <a:schemeClr val="tx1"/>
              </a:solidFill>
              <a:miter lim="800000"/>
              <a:headEnd/>
              <a:tailEnd/>
            </a:ln>
          </p:spPr>
          <p:txBody>
            <a:bodyPr wrap="none" anchor="ctr"/>
            <a:lstStyle/>
            <a:p>
              <a:pPr algn="ctr" eaLnBrk="0" hangingPunct="0">
                <a:spcBef>
                  <a:spcPct val="20000"/>
                </a:spcBef>
                <a:defRPr/>
              </a:pPr>
              <a:r>
                <a:rPr lang="en-US" altLang="zh-CN" sz="1800" dirty="0" smtClean="0">
                  <a:solidFill>
                    <a:schemeClr val="bg1"/>
                  </a:solidFill>
                  <a:effectLst>
                    <a:outerShdw blurRad="38100" dist="38100" dir="2700000" algn="tl">
                      <a:srgbClr val="000000"/>
                    </a:outerShdw>
                  </a:effectLst>
                  <a:latin typeface="楷体_GB2312"/>
                  <a:ea typeface="楷体_GB2312"/>
                  <a:cs typeface="楷体_GB2312"/>
                </a:rPr>
                <a:t>3</a:t>
              </a:r>
              <a:endParaRPr lang="en-US" altLang="zh-CN" sz="1800" dirty="0">
                <a:solidFill>
                  <a:schemeClr val="bg1"/>
                </a:solidFill>
                <a:effectLst>
                  <a:outerShdw blurRad="38100" dist="38100" dir="2700000" algn="tl">
                    <a:srgbClr val="000000"/>
                  </a:outerShdw>
                </a:effectLst>
                <a:latin typeface="楷体_GB2312"/>
                <a:ea typeface="楷体_GB2312"/>
                <a:cs typeface="楷体_GB2312"/>
              </a:endParaRPr>
            </a:p>
          </p:txBody>
        </p:sp>
      </p:grpSp>
      <p:grpSp>
        <p:nvGrpSpPr>
          <p:cNvPr id="10" name="组合 22"/>
          <p:cNvGrpSpPr>
            <a:grpSpLocks/>
          </p:cNvGrpSpPr>
          <p:nvPr/>
        </p:nvGrpSpPr>
        <p:grpSpPr bwMode="auto">
          <a:xfrm>
            <a:off x="549275" y="1465263"/>
            <a:ext cx="6010276" cy="441325"/>
            <a:chOff x="1882775" y="825500"/>
            <a:chExt cx="6197750" cy="539750"/>
          </a:xfrm>
        </p:grpSpPr>
        <p:sp>
          <p:nvSpPr>
            <p:cNvPr id="11" name="Rectangle 2"/>
            <p:cNvSpPr>
              <a:spLocks noChangeArrowheads="1"/>
            </p:cNvSpPr>
            <p:nvPr/>
          </p:nvSpPr>
          <p:spPr bwMode="auto">
            <a:xfrm>
              <a:off x="2452457" y="825500"/>
              <a:ext cx="5628068" cy="539750"/>
            </a:xfrm>
            <a:prstGeom prst="rect">
              <a:avLst/>
            </a:prstGeom>
            <a:solidFill>
              <a:schemeClr val="bg1"/>
            </a:solidFill>
            <a:ln w="9525" algn="ctr">
              <a:solidFill>
                <a:schemeClr val="tx1"/>
              </a:solidFill>
              <a:miter lim="800000"/>
              <a:headEnd/>
              <a:tailEnd/>
            </a:ln>
          </p:spPr>
          <p:txBody>
            <a:bodyPr wrap="none" anchor="ctr"/>
            <a:lstStyle/>
            <a:p>
              <a:pPr defTabSz="1163638" eaLnBrk="0" hangingPunct="0"/>
              <a:r>
                <a:rPr lang="zh-CN" altLang="en-US" sz="1800" dirty="0" smtClean="0">
                  <a:solidFill>
                    <a:srgbClr val="C00000"/>
                  </a:solidFill>
                  <a:latin typeface="楷体_GB2312"/>
                  <a:ea typeface="楷体_GB2312"/>
                  <a:cs typeface="楷体_GB2312"/>
                </a:rPr>
                <a:t>需求目的</a:t>
              </a:r>
              <a:endParaRPr lang="zh-CN" altLang="en-US" sz="1800" dirty="0">
                <a:solidFill>
                  <a:srgbClr val="C00000"/>
                </a:solidFill>
                <a:latin typeface="楷体_GB2312"/>
                <a:ea typeface="楷体_GB2312"/>
                <a:cs typeface="楷体_GB2312"/>
              </a:endParaRPr>
            </a:p>
          </p:txBody>
        </p:sp>
        <p:sp>
          <p:nvSpPr>
            <p:cNvPr id="12" name="Rectangle 5"/>
            <p:cNvSpPr>
              <a:spLocks noChangeArrowheads="1"/>
            </p:cNvSpPr>
            <p:nvPr/>
          </p:nvSpPr>
          <p:spPr bwMode="auto">
            <a:xfrm>
              <a:off x="1882775" y="825500"/>
              <a:ext cx="561498" cy="539750"/>
            </a:xfrm>
            <a:prstGeom prst="rect">
              <a:avLst/>
            </a:prstGeom>
            <a:solidFill>
              <a:srgbClr val="EB6100"/>
            </a:solidFill>
            <a:ln w="9525">
              <a:solidFill>
                <a:schemeClr val="tx1"/>
              </a:solidFill>
              <a:miter lim="800000"/>
              <a:headEnd/>
              <a:tailEnd/>
            </a:ln>
          </p:spPr>
          <p:txBody>
            <a:bodyPr wrap="none" anchor="ctr"/>
            <a:lstStyle/>
            <a:p>
              <a:pPr algn="ctr" eaLnBrk="0" hangingPunct="0">
                <a:spcBef>
                  <a:spcPct val="20000"/>
                </a:spcBef>
                <a:defRPr/>
              </a:pPr>
              <a:r>
                <a:rPr lang="en-US" altLang="zh-CN" sz="1800">
                  <a:solidFill>
                    <a:schemeClr val="bg1"/>
                  </a:solidFill>
                  <a:effectLst>
                    <a:outerShdw blurRad="38100" dist="38100" dir="2700000" algn="tl">
                      <a:srgbClr val="000000"/>
                    </a:outerShdw>
                  </a:effectLst>
                  <a:latin typeface="楷体_GB2312"/>
                  <a:ea typeface="楷体_GB2312"/>
                  <a:cs typeface="楷体_GB2312"/>
                </a:rPr>
                <a:t>1</a:t>
              </a:r>
            </a:p>
          </p:txBody>
        </p:sp>
      </p:grpSp>
      <p:grpSp>
        <p:nvGrpSpPr>
          <p:cNvPr id="13" name="组合 22"/>
          <p:cNvGrpSpPr>
            <a:grpSpLocks/>
          </p:cNvGrpSpPr>
          <p:nvPr/>
        </p:nvGrpSpPr>
        <p:grpSpPr bwMode="auto">
          <a:xfrm>
            <a:off x="554038" y="2051050"/>
            <a:ext cx="6005512" cy="441325"/>
            <a:chOff x="1882775" y="825500"/>
            <a:chExt cx="6192838" cy="539750"/>
          </a:xfrm>
        </p:grpSpPr>
        <p:sp>
          <p:nvSpPr>
            <p:cNvPr id="14" name="Rectangle 2"/>
            <p:cNvSpPr>
              <a:spLocks noChangeArrowheads="1"/>
            </p:cNvSpPr>
            <p:nvPr/>
          </p:nvSpPr>
          <p:spPr bwMode="auto">
            <a:xfrm>
              <a:off x="2447546" y="825500"/>
              <a:ext cx="5628067" cy="539750"/>
            </a:xfrm>
            <a:prstGeom prst="rect">
              <a:avLst/>
            </a:prstGeom>
            <a:solidFill>
              <a:schemeClr val="bg1"/>
            </a:solidFill>
            <a:ln w="9525" algn="ctr">
              <a:solidFill>
                <a:schemeClr val="tx1"/>
              </a:solidFill>
              <a:miter lim="800000"/>
              <a:headEnd/>
              <a:tailEnd/>
            </a:ln>
          </p:spPr>
          <p:txBody>
            <a:bodyPr wrap="none" anchor="ctr"/>
            <a:lstStyle/>
            <a:p>
              <a:pPr lvl="0" defTabSz="1163638" eaLnBrk="0" hangingPunct="0"/>
              <a:r>
                <a:rPr lang="zh-CN" altLang="en-US" dirty="0">
                  <a:solidFill>
                    <a:srgbClr val="C00000"/>
                  </a:solidFill>
                  <a:latin typeface="楷体_GB2312"/>
                  <a:ea typeface="楷体_GB2312"/>
                  <a:cs typeface="楷体_GB2312"/>
                </a:rPr>
                <a:t>我们能做的是什么</a:t>
              </a:r>
              <a:endParaRPr lang="zh-CN" altLang="en-US" dirty="0">
                <a:solidFill>
                  <a:srgbClr val="C00000"/>
                </a:solidFill>
                <a:latin typeface="楷体_GB2312"/>
                <a:ea typeface="楷体_GB2312"/>
                <a:cs typeface="楷体_GB2312"/>
              </a:endParaRPr>
            </a:p>
          </p:txBody>
        </p:sp>
        <p:sp>
          <p:nvSpPr>
            <p:cNvPr id="15" name="Rectangle 5"/>
            <p:cNvSpPr>
              <a:spLocks noChangeArrowheads="1"/>
            </p:cNvSpPr>
            <p:nvPr/>
          </p:nvSpPr>
          <p:spPr bwMode="auto">
            <a:xfrm>
              <a:off x="1882775" y="825500"/>
              <a:ext cx="561497" cy="539750"/>
            </a:xfrm>
            <a:prstGeom prst="rect">
              <a:avLst/>
            </a:prstGeom>
            <a:solidFill>
              <a:srgbClr val="EB6100"/>
            </a:solidFill>
            <a:ln w="9525">
              <a:solidFill>
                <a:schemeClr val="tx1"/>
              </a:solidFill>
              <a:miter lim="800000"/>
              <a:headEnd/>
              <a:tailEnd/>
            </a:ln>
          </p:spPr>
          <p:txBody>
            <a:bodyPr wrap="none" anchor="ctr"/>
            <a:lstStyle/>
            <a:p>
              <a:pPr algn="ctr" eaLnBrk="0" hangingPunct="0">
                <a:spcBef>
                  <a:spcPct val="20000"/>
                </a:spcBef>
                <a:defRPr/>
              </a:pPr>
              <a:r>
                <a:rPr lang="en-US" altLang="zh-CN" sz="1800" dirty="0">
                  <a:solidFill>
                    <a:schemeClr val="bg1"/>
                  </a:solidFill>
                  <a:effectLst>
                    <a:outerShdw blurRad="38100" dist="38100" dir="2700000" algn="tl">
                      <a:srgbClr val="000000"/>
                    </a:outerShdw>
                  </a:effectLst>
                  <a:latin typeface="楷体_GB2312"/>
                  <a:ea typeface="楷体_GB2312"/>
                  <a:cs typeface="楷体_GB2312"/>
                </a:rPr>
                <a:t>2</a:t>
              </a:r>
            </a:p>
          </p:txBody>
        </p:sp>
      </p:grpSp>
    </p:spTree>
    <p:extLst>
      <p:ext uri="{BB962C8B-B14F-4D97-AF65-F5344CB8AC3E}">
        <p14:creationId xmlns:p14="http://schemas.microsoft.com/office/powerpoint/2010/main" val="86661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defTabSz="1163638" eaLnBrk="0" hangingPunct="0"/>
            <a:r>
              <a:rPr lang="zh-CN" altLang="en-US" dirty="0">
                <a:solidFill>
                  <a:srgbClr val="C00000"/>
                </a:solidFill>
                <a:latin typeface="楷体_GB2312"/>
                <a:ea typeface="楷体_GB2312"/>
                <a:cs typeface="楷体_GB2312"/>
              </a:rPr>
              <a:t>需求目的</a:t>
            </a:r>
            <a:endParaRPr lang="zh-CN" altLang="en-US" dirty="0">
              <a:solidFill>
                <a:srgbClr val="C00000"/>
              </a:solidFill>
              <a:latin typeface="楷体_GB2312"/>
              <a:ea typeface="楷体_GB2312"/>
              <a:cs typeface="楷体_GB2312"/>
            </a:endParaRPr>
          </a:p>
        </p:txBody>
      </p:sp>
      <p:sp>
        <p:nvSpPr>
          <p:cNvPr id="3" name="文本占位符 2"/>
          <p:cNvSpPr>
            <a:spLocks noGrp="1"/>
          </p:cNvSpPr>
          <p:nvPr>
            <p:ph type="body" idx="1"/>
          </p:nvPr>
        </p:nvSpPr>
        <p:spPr>
          <a:xfrm>
            <a:off x="571500" y="732063"/>
            <a:ext cx="9658350" cy="5707373"/>
          </a:xfrm>
        </p:spPr>
        <p:txBody>
          <a:bodyPr/>
          <a:lstStyle/>
          <a:p>
            <a:endParaRPr lang="en-US" altLang="zh-CN" dirty="0" smtClean="0"/>
          </a:p>
          <a:p>
            <a:r>
              <a:rPr lang="zh-CN" altLang="en-US" dirty="0" smtClean="0"/>
              <a:t>功能</a:t>
            </a:r>
            <a:endParaRPr lang="en-US" altLang="zh-CN" dirty="0" smtClean="0"/>
          </a:p>
          <a:p>
            <a:pPr marL="0" indent="0">
              <a:buNone/>
            </a:pPr>
            <a:r>
              <a:rPr lang="en-US" altLang="zh-CN" dirty="0" smtClean="0"/>
              <a:t>    1</a:t>
            </a:r>
            <a:r>
              <a:rPr lang="zh-CN" altLang="en-US" dirty="0" smtClean="0"/>
              <a:t>）、一个类似</a:t>
            </a:r>
            <a:r>
              <a:rPr lang="en-US" altLang="zh-CN" dirty="0" smtClean="0"/>
              <a:t>QQ </a:t>
            </a:r>
            <a:r>
              <a:rPr lang="zh-CN" altLang="en-US" dirty="0" smtClean="0"/>
              <a:t>、微信的企业内部聊天工具，能发送文字、语音、视频，并能将   </a:t>
            </a:r>
            <a:r>
              <a:rPr lang="en-US" altLang="zh-CN" dirty="0" smtClean="0"/>
              <a:t>	</a:t>
            </a:r>
            <a:r>
              <a:rPr lang="zh-CN" altLang="en-US" dirty="0" smtClean="0"/>
              <a:t>这些信息永久保存</a:t>
            </a:r>
            <a:endParaRPr lang="en-US" altLang="zh-CN" dirty="0" smtClean="0"/>
          </a:p>
          <a:p>
            <a:pPr marL="0" indent="0">
              <a:buNone/>
            </a:pPr>
            <a:r>
              <a:rPr lang="en-US" altLang="zh-CN" dirty="0" smtClean="0"/>
              <a:t>    2</a:t>
            </a:r>
            <a:r>
              <a:rPr lang="zh-CN" altLang="en-US" dirty="0" smtClean="0"/>
              <a:t>）、有公司的组织结构</a:t>
            </a:r>
            <a:endParaRPr lang="en-US" altLang="zh-CN" dirty="0" smtClean="0"/>
          </a:p>
          <a:p>
            <a:pPr marL="0" indent="0">
              <a:buNone/>
            </a:pPr>
            <a:r>
              <a:rPr lang="en-US" altLang="zh-CN" dirty="0"/>
              <a:t> </a:t>
            </a:r>
            <a:r>
              <a:rPr lang="en-US" altLang="zh-CN" dirty="0" smtClean="0"/>
              <a:t>   3</a:t>
            </a:r>
            <a:r>
              <a:rPr lang="zh-CN" altLang="en-US" dirty="0" smtClean="0"/>
              <a:t>）、方便添加新的公司、部门、员工</a:t>
            </a:r>
            <a:endParaRPr lang="en-US" altLang="zh-CN" dirty="0" smtClean="0"/>
          </a:p>
          <a:p>
            <a:pPr marL="0" indent="0">
              <a:buNone/>
            </a:pPr>
            <a:r>
              <a:rPr lang="en-US" altLang="zh-CN" dirty="0"/>
              <a:t> </a:t>
            </a:r>
            <a:r>
              <a:rPr lang="en-US" altLang="zh-CN" dirty="0" smtClean="0"/>
              <a:t>   4</a:t>
            </a:r>
            <a:r>
              <a:rPr lang="zh-CN" altLang="en-US" dirty="0" smtClean="0"/>
              <a:t>）、数据安全、权限隔离</a:t>
            </a:r>
            <a:endParaRPr lang="en-US" altLang="zh-CN" dirty="0" smtClean="0"/>
          </a:p>
          <a:p>
            <a:pPr marL="0" indent="0">
              <a:buNone/>
            </a:pPr>
            <a:endParaRPr lang="en-US" altLang="zh-CN" dirty="0" smtClean="0"/>
          </a:p>
          <a:p>
            <a:r>
              <a:rPr lang="zh-CN" altLang="en-US" dirty="0" smtClean="0"/>
              <a:t>性能</a:t>
            </a:r>
            <a:endParaRPr lang="en-US" altLang="zh-CN" dirty="0" smtClean="0"/>
          </a:p>
          <a:p>
            <a:pPr marL="0" indent="0">
              <a:buNone/>
            </a:pPr>
            <a:r>
              <a:rPr lang="en-US" altLang="zh-CN" dirty="0" smtClean="0"/>
              <a:t>    1</a:t>
            </a:r>
            <a:r>
              <a:rPr lang="zh-CN" altLang="en-US" dirty="0" smtClean="0"/>
              <a:t>）、在线人数百万级</a:t>
            </a:r>
            <a:endParaRPr lang="en-US" altLang="zh-CN" dirty="0"/>
          </a:p>
          <a:p>
            <a:pPr marL="0" indent="0">
              <a:buNone/>
            </a:pPr>
            <a:r>
              <a:rPr lang="en-US" altLang="zh-CN" dirty="0" smtClean="0"/>
              <a:t>    2</a:t>
            </a:r>
            <a:r>
              <a:rPr lang="zh-CN" altLang="en-US" dirty="0" smtClean="0"/>
              <a:t>）、可靠性、实时性、软硬件伸缩性高</a:t>
            </a:r>
            <a:endParaRPr lang="en-US" altLang="zh-CN" dirty="0"/>
          </a:p>
          <a:p>
            <a:pPr marL="0" indent="0">
              <a:buNone/>
            </a:pPr>
            <a:r>
              <a:rPr lang="en-US" altLang="zh-CN" dirty="0" smtClean="0"/>
              <a:t>    3</a:t>
            </a:r>
            <a:r>
              <a:rPr lang="zh-CN" altLang="en-US" dirty="0" smtClean="0"/>
              <a:t>）、业务接口易扩展，方便新业务的接入</a:t>
            </a:r>
            <a:endParaRPr lang="zh-CN" altLang="en-US" dirty="0"/>
          </a:p>
        </p:txBody>
      </p:sp>
    </p:spTree>
    <p:extLst>
      <p:ext uri="{BB962C8B-B14F-4D97-AF65-F5344CB8AC3E}">
        <p14:creationId xmlns:p14="http://schemas.microsoft.com/office/powerpoint/2010/main" val="90551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lvl="0" defTabSz="1163638" eaLnBrk="0" hangingPunct="0"/>
            <a:r>
              <a:rPr lang="zh-CN" altLang="en-US" dirty="0" smtClean="0">
                <a:solidFill>
                  <a:srgbClr val="C00000"/>
                </a:solidFill>
                <a:latin typeface="楷体_GB2312"/>
                <a:ea typeface="楷体_GB2312"/>
                <a:cs typeface="楷体_GB2312"/>
              </a:rPr>
              <a:t>我们能做的</a:t>
            </a:r>
            <a:r>
              <a:rPr lang="zh-CN" altLang="en-US" dirty="0">
                <a:solidFill>
                  <a:srgbClr val="C00000"/>
                </a:solidFill>
                <a:latin typeface="楷体_GB2312"/>
                <a:ea typeface="楷体_GB2312"/>
                <a:cs typeface="楷体_GB2312"/>
              </a:rPr>
              <a:t>是什么</a:t>
            </a:r>
            <a:endParaRPr lang="zh-CN" altLang="en-US" dirty="0">
              <a:solidFill>
                <a:srgbClr val="C00000"/>
              </a:solidFill>
              <a:latin typeface="楷体_GB2312"/>
              <a:ea typeface="楷体_GB2312"/>
              <a:cs typeface="楷体_GB2312"/>
            </a:endParaRPr>
          </a:p>
        </p:txBody>
      </p:sp>
      <p:sp>
        <p:nvSpPr>
          <p:cNvPr id="3" name="文本占位符 2"/>
          <p:cNvSpPr>
            <a:spLocks noGrp="1"/>
          </p:cNvSpPr>
          <p:nvPr>
            <p:ph type="body" idx="1"/>
          </p:nvPr>
        </p:nvSpPr>
        <p:spPr/>
        <p:txBody>
          <a:bodyPr/>
          <a:lstStyle/>
          <a:p>
            <a:pPr marL="0" indent="0">
              <a:buNone/>
            </a:pPr>
            <a:r>
              <a:rPr lang="zh-CN" altLang="en-US" dirty="0" smtClean="0"/>
              <a:t>     从业务上讲我们是想做企业内部的信息沟通服务商。我们提供消息接收、推送、保存查找服务。我们提供的是安全可靠的消息服务。（具体的不多分析）</a:t>
            </a:r>
            <a:endParaRPr lang="zh-CN" altLang="en-US" dirty="0"/>
          </a:p>
        </p:txBody>
      </p:sp>
    </p:spTree>
    <p:extLst>
      <p:ext uri="{BB962C8B-B14F-4D97-AF65-F5344CB8AC3E}">
        <p14:creationId xmlns:p14="http://schemas.microsoft.com/office/powerpoint/2010/main" val="233554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defTabSz="1163638" eaLnBrk="0" hangingPunct="0"/>
            <a:r>
              <a:rPr lang="zh-CN" altLang="en-US" dirty="0">
                <a:solidFill>
                  <a:srgbClr val="C00000"/>
                </a:solidFill>
                <a:latin typeface="楷体_GB2312"/>
                <a:ea typeface="楷体_GB2312"/>
                <a:cs typeface="楷体_GB2312"/>
              </a:rPr>
              <a:t>架构设计和技术点</a:t>
            </a:r>
            <a:endParaRPr lang="zh-CN" altLang="en-US" dirty="0">
              <a:solidFill>
                <a:srgbClr val="C00000"/>
              </a:solidFill>
              <a:latin typeface="楷体_GB2312"/>
              <a:ea typeface="楷体_GB2312"/>
              <a:cs typeface="楷体_GB2312"/>
            </a:endParaRPr>
          </a:p>
        </p:txBody>
      </p:sp>
      <p:sp>
        <p:nvSpPr>
          <p:cNvPr id="3" name="文本占位符 2"/>
          <p:cNvSpPr>
            <a:spLocks noGrp="1"/>
          </p:cNvSpPr>
          <p:nvPr>
            <p:ph type="body" idx="1"/>
          </p:nvPr>
        </p:nvSpPr>
        <p:spPr>
          <a:xfrm>
            <a:off x="571500" y="732063"/>
            <a:ext cx="9658350" cy="5358185"/>
          </a:xfrm>
        </p:spPr>
        <p:txBody>
          <a:bodyPr/>
          <a:lstStyle/>
          <a:p>
            <a:r>
              <a:rPr lang="zh-CN" altLang="en-US" dirty="0" smtClean="0"/>
              <a:t>回顾我们的需求是需要一个高可用、高并发、高时效、软硬件易扩展。那么我的系统必然是一个模块化的分布式系统。</a:t>
            </a:r>
            <a:endParaRPr lang="en-US" altLang="zh-CN" dirty="0" smtClean="0"/>
          </a:p>
          <a:p>
            <a:pPr marL="0" indent="0">
              <a:buNone/>
            </a:pPr>
            <a:r>
              <a:rPr lang="en-US" altLang="zh-CN" dirty="0" smtClean="0"/>
              <a:t>    1</a:t>
            </a:r>
            <a:r>
              <a:rPr lang="zh-CN" altLang="en-US" dirty="0" smtClean="0"/>
              <a:t>）、模块化</a:t>
            </a:r>
            <a:r>
              <a:rPr lang="en-US" altLang="zh-CN" dirty="0" smtClean="0"/>
              <a:t/>
            </a:r>
            <a:br>
              <a:rPr lang="en-US" altLang="zh-CN" dirty="0" smtClean="0"/>
            </a:br>
            <a:r>
              <a:rPr lang="en-US" altLang="zh-CN" dirty="0" smtClean="0"/>
              <a:t>               </a:t>
            </a:r>
            <a:r>
              <a:rPr lang="zh-CN" altLang="en-US" dirty="0" smtClean="0"/>
              <a:t>将通信、存储、业务逻辑分离。</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   </a:t>
            </a:r>
          </a:p>
          <a:p>
            <a:pPr marL="0" indent="0">
              <a:buNone/>
            </a:pPr>
            <a:endParaRPr lang="en-US" altLang="zh-CN" dirty="0"/>
          </a:p>
          <a:p>
            <a:pPr marL="0" indent="0">
              <a:buNone/>
            </a:pPr>
            <a:r>
              <a:rPr lang="en-US" altLang="zh-CN" dirty="0" smtClean="0"/>
              <a:t> </a:t>
            </a:r>
          </a:p>
        </p:txBody>
      </p:sp>
      <p:sp>
        <p:nvSpPr>
          <p:cNvPr id="4" name="圆角矩形 3"/>
          <p:cNvSpPr/>
          <p:nvPr/>
        </p:nvSpPr>
        <p:spPr>
          <a:xfrm>
            <a:off x="1768415" y="3584276"/>
            <a:ext cx="3023558" cy="472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存储</a:t>
            </a:r>
            <a:endParaRPr lang="zh-CN" altLang="en-US" dirty="0"/>
          </a:p>
        </p:txBody>
      </p:sp>
      <p:sp>
        <p:nvSpPr>
          <p:cNvPr id="5" name="圆角矩形 4"/>
          <p:cNvSpPr/>
          <p:nvPr/>
        </p:nvSpPr>
        <p:spPr>
          <a:xfrm>
            <a:off x="1768415" y="2923504"/>
            <a:ext cx="3023558" cy="337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业务</a:t>
            </a:r>
            <a:endParaRPr lang="zh-CN" altLang="en-US" dirty="0"/>
          </a:p>
        </p:txBody>
      </p:sp>
      <p:sp>
        <p:nvSpPr>
          <p:cNvPr id="6" name="圆角矩形 5"/>
          <p:cNvSpPr/>
          <p:nvPr/>
        </p:nvSpPr>
        <p:spPr>
          <a:xfrm>
            <a:off x="1768415" y="2260121"/>
            <a:ext cx="3023558" cy="401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消息推送</a:t>
            </a:r>
            <a:endParaRPr lang="zh-CN" altLang="en-US" dirty="0"/>
          </a:p>
        </p:txBody>
      </p:sp>
      <p:sp>
        <p:nvSpPr>
          <p:cNvPr id="9" name="上下箭头 8"/>
          <p:cNvSpPr/>
          <p:nvPr/>
        </p:nvSpPr>
        <p:spPr>
          <a:xfrm>
            <a:off x="2553419" y="3260785"/>
            <a:ext cx="181154" cy="323491"/>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上下箭头 9"/>
          <p:cNvSpPr/>
          <p:nvPr/>
        </p:nvSpPr>
        <p:spPr>
          <a:xfrm>
            <a:off x="3973902" y="3260785"/>
            <a:ext cx="181154" cy="323491"/>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上下箭头 10"/>
          <p:cNvSpPr/>
          <p:nvPr/>
        </p:nvSpPr>
        <p:spPr>
          <a:xfrm>
            <a:off x="3202555" y="2661251"/>
            <a:ext cx="187625" cy="258792"/>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533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C00000"/>
                </a:solidFill>
                <a:latin typeface="楷体_GB2312"/>
                <a:ea typeface="楷体_GB2312"/>
                <a:cs typeface="楷体_GB2312"/>
              </a:rPr>
              <a:t>架构设计和技术点</a:t>
            </a:r>
            <a:endParaRPr lang="zh-CN" altLang="en-US" dirty="0"/>
          </a:p>
        </p:txBody>
      </p:sp>
      <p:sp>
        <p:nvSpPr>
          <p:cNvPr id="3" name="文本占位符 2"/>
          <p:cNvSpPr>
            <a:spLocks noGrp="1"/>
          </p:cNvSpPr>
          <p:nvPr>
            <p:ph type="body" idx="1"/>
          </p:nvPr>
        </p:nvSpPr>
        <p:spPr>
          <a:xfrm>
            <a:off x="571500" y="732064"/>
            <a:ext cx="9658350" cy="800522"/>
          </a:xfrm>
        </p:spPr>
        <p:txBody>
          <a:bodyPr/>
          <a:lstStyle/>
          <a:p>
            <a:pPr marL="0" indent="0">
              <a:buNone/>
            </a:pPr>
            <a:r>
              <a:rPr lang="en-US" altLang="zh-CN" dirty="0"/>
              <a:t>2</a:t>
            </a:r>
            <a:r>
              <a:rPr lang="zh-CN" altLang="en-US" dirty="0"/>
              <a:t>）、分布式</a:t>
            </a:r>
            <a:endParaRPr lang="en-US" altLang="zh-CN" dirty="0"/>
          </a:p>
          <a:p>
            <a:pPr marL="0" indent="0">
              <a:buNone/>
            </a:pPr>
            <a:r>
              <a:rPr lang="en-US" altLang="zh-CN" dirty="0"/>
              <a:t>              </a:t>
            </a:r>
            <a:r>
              <a:rPr lang="zh-CN" altLang="en-US" dirty="0"/>
              <a:t>将服务压力放在不同的机器上、将数据存储在不同的机器上。</a:t>
            </a:r>
            <a:endParaRPr lang="en-US" altLang="zh-CN" dirty="0"/>
          </a:p>
          <a:p>
            <a:endParaRPr lang="zh-CN" altLang="en-US" dirty="0"/>
          </a:p>
        </p:txBody>
      </p:sp>
      <p:graphicFrame>
        <p:nvGraphicFramePr>
          <p:cNvPr id="4" name="Object 104"/>
          <p:cNvGraphicFramePr>
            <a:graphicFrameLocks noChangeAspect="1"/>
          </p:cNvGraphicFramePr>
          <p:nvPr>
            <p:extLst>
              <p:ext uri="{D42A27DB-BD31-4B8C-83A1-F6EECF244321}">
                <p14:modId xmlns:p14="http://schemas.microsoft.com/office/powerpoint/2010/main" val="3595348816"/>
              </p:ext>
            </p:extLst>
          </p:nvPr>
        </p:nvGraphicFramePr>
        <p:xfrm>
          <a:off x="10546936" y="3094252"/>
          <a:ext cx="732840" cy="927962"/>
        </p:xfrm>
        <a:graphic>
          <a:graphicData uri="http://schemas.openxmlformats.org/presentationml/2006/ole">
            <mc:AlternateContent xmlns:mc="http://schemas.openxmlformats.org/markup-compatibility/2006">
              <mc:Choice xmlns:v="urn:schemas-microsoft-com:vml" Requires="v">
                <p:oleObj spid="_x0000_s2218" name="Visio" r:id="rId3" imgW="427482" imgH="541401" progId="">
                  <p:embed/>
                </p:oleObj>
              </mc:Choice>
              <mc:Fallback>
                <p:oleObj name="Visio" r:id="rId3" imgW="427482" imgH="54140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6936" y="3094252"/>
                        <a:ext cx="732840" cy="927962"/>
                      </a:xfrm>
                      <a:prstGeom prst="rect">
                        <a:avLst/>
                      </a:prstGeom>
                      <a:noFill/>
                      <a:ln>
                        <a:noFill/>
                      </a:ln>
                      <a:effectLst/>
                    </p:spPr>
                  </p:pic>
                </p:oleObj>
              </mc:Fallback>
            </mc:AlternateContent>
          </a:graphicData>
        </a:graphic>
      </p:graphicFrame>
      <p:graphicFrame>
        <p:nvGraphicFramePr>
          <p:cNvPr id="5" name="Object 105"/>
          <p:cNvGraphicFramePr>
            <a:graphicFrameLocks noChangeAspect="1"/>
          </p:cNvGraphicFramePr>
          <p:nvPr>
            <p:extLst>
              <p:ext uri="{D42A27DB-BD31-4B8C-83A1-F6EECF244321}">
                <p14:modId xmlns:p14="http://schemas.microsoft.com/office/powerpoint/2010/main" val="287471337"/>
              </p:ext>
            </p:extLst>
          </p:nvPr>
        </p:nvGraphicFramePr>
        <p:xfrm>
          <a:off x="6370423" y="3757295"/>
          <a:ext cx="805606" cy="1023949"/>
        </p:xfrm>
        <a:graphic>
          <a:graphicData uri="http://schemas.openxmlformats.org/presentationml/2006/ole">
            <mc:AlternateContent xmlns:mc="http://schemas.openxmlformats.org/markup-compatibility/2006">
              <mc:Choice xmlns:v="urn:schemas-microsoft-com:vml" Requires="v">
                <p:oleObj spid="_x0000_s2219" name="Visio" r:id="rId5" imgW="386715" imgH="491109" progId="">
                  <p:embed/>
                </p:oleObj>
              </mc:Choice>
              <mc:Fallback>
                <p:oleObj name="Visio" r:id="rId5" imgW="386715" imgH="49110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0423" y="3757295"/>
                        <a:ext cx="805606" cy="1023949"/>
                      </a:xfrm>
                      <a:prstGeom prst="rect">
                        <a:avLst/>
                      </a:prstGeom>
                      <a:noFill/>
                      <a:ln>
                        <a:noFill/>
                      </a:ln>
                      <a:effectLst/>
                    </p:spPr>
                  </p:pic>
                </p:oleObj>
              </mc:Fallback>
            </mc:AlternateContent>
          </a:graphicData>
        </a:graphic>
      </p:graphicFrame>
      <p:sp>
        <p:nvSpPr>
          <p:cNvPr id="6" name="Text Box 108"/>
          <p:cNvSpPr txBox="1">
            <a:spLocks noChangeArrowheads="1"/>
          </p:cNvSpPr>
          <p:nvPr/>
        </p:nvSpPr>
        <p:spPr bwMode="auto">
          <a:xfrm>
            <a:off x="6297602" y="3589347"/>
            <a:ext cx="9254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smtClean="0">
                <a:solidFill>
                  <a:srgbClr val="000000"/>
                </a:solidFill>
                <a:latin typeface="微软雅黑" pitchFamily="34" charset="-122"/>
                <a:ea typeface="微软雅黑" pitchFamily="34" charset="-122"/>
              </a:rPr>
              <a:t>应用服务器</a:t>
            </a:r>
            <a:r>
              <a:rPr lang="en-US" altLang="zh-CN" sz="1000" b="0" dirty="0" smtClean="0">
                <a:solidFill>
                  <a:srgbClr val="000000"/>
                </a:solidFill>
                <a:latin typeface="微软雅黑" pitchFamily="34" charset="-122"/>
                <a:ea typeface="微软雅黑" pitchFamily="34" charset="-122"/>
              </a:rPr>
              <a:t>1</a:t>
            </a:r>
            <a:endParaRPr lang="en-US" altLang="zh-CN" sz="1000" b="0" dirty="0">
              <a:solidFill>
                <a:srgbClr val="000000"/>
              </a:solidFill>
              <a:latin typeface="微软雅黑" pitchFamily="34" charset="-122"/>
              <a:ea typeface="微软雅黑" pitchFamily="34" charset="-122"/>
            </a:endParaRPr>
          </a:p>
        </p:txBody>
      </p:sp>
      <p:graphicFrame>
        <p:nvGraphicFramePr>
          <p:cNvPr id="7" name="Object 113"/>
          <p:cNvGraphicFramePr>
            <a:graphicFrameLocks noChangeAspect="1"/>
          </p:cNvGraphicFramePr>
          <p:nvPr>
            <p:extLst>
              <p:ext uri="{D42A27DB-BD31-4B8C-83A1-F6EECF244321}">
                <p14:modId xmlns:p14="http://schemas.microsoft.com/office/powerpoint/2010/main" val="3441148399"/>
              </p:ext>
            </p:extLst>
          </p:nvPr>
        </p:nvGraphicFramePr>
        <p:xfrm>
          <a:off x="1260695" y="2476665"/>
          <a:ext cx="4248150" cy="184150"/>
        </p:xfrm>
        <a:graphic>
          <a:graphicData uri="http://schemas.openxmlformats.org/presentationml/2006/ole">
            <mc:AlternateContent xmlns:mc="http://schemas.openxmlformats.org/markup-compatibility/2006">
              <mc:Choice xmlns:v="urn:schemas-microsoft-com:vml" Requires="v">
                <p:oleObj spid="_x0000_s2220" name="Visio" r:id="rId7" imgW="4943475" imgH="712851" progId="">
                  <p:embed/>
                </p:oleObj>
              </mc:Choice>
              <mc:Fallback>
                <p:oleObj name="Visio" r:id="rId7" imgW="4943475" imgH="712851"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0695" y="2476665"/>
                        <a:ext cx="424815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AutoShape 118"/>
          <p:cNvSpPr>
            <a:spLocks noChangeArrowheads="1"/>
          </p:cNvSpPr>
          <p:nvPr/>
        </p:nvSpPr>
        <p:spPr bwMode="auto">
          <a:xfrm>
            <a:off x="2186183" y="2234151"/>
            <a:ext cx="287337" cy="217487"/>
          </a:xfrm>
          <a:prstGeom prst="upDownArrow">
            <a:avLst>
              <a:gd name="adj1" fmla="val 50000"/>
              <a:gd name="adj2" fmla="val 20000"/>
            </a:avLst>
          </a:prstGeom>
          <a:solidFill>
            <a:schemeClr val="accent1"/>
          </a:soli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0" name="Text Box 119"/>
          <p:cNvSpPr txBox="1">
            <a:spLocks noChangeArrowheads="1"/>
          </p:cNvSpPr>
          <p:nvPr/>
        </p:nvSpPr>
        <p:spPr bwMode="auto">
          <a:xfrm>
            <a:off x="461414" y="1810287"/>
            <a:ext cx="565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a:solidFill>
                  <a:srgbClr val="000000"/>
                </a:solidFill>
                <a:latin typeface="微软雅黑" pitchFamily="34" charset="-122"/>
                <a:ea typeface="微软雅黑" pitchFamily="34" charset="-122"/>
              </a:rPr>
              <a:t>客户端</a:t>
            </a:r>
          </a:p>
        </p:txBody>
      </p:sp>
      <p:sp>
        <p:nvSpPr>
          <p:cNvPr id="11" name="Text Box 120"/>
          <p:cNvSpPr txBox="1">
            <a:spLocks noChangeArrowheads="1"/>
          </p:cNvSpPr>
          <p:nvPr/>
        </p:nvSpPr>
        <p:spPr bwMode="auto">
          <a:xfrm>
            <a:off x="170058" y="2378613"/>
            <a:ext cx="438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a:solidFill>
                  <a:srgbClr val="000000"/>
                </a:solidFill>
                <a:latin typeface="微软雅黑" pitchFamily="34" charset="-122"/>
                <a:ea typeface="微软雅黑" pitchFamily="34" charset="-122"/>
              </a:rPr>
              <a:t>网络</a:t>
            </a:r>
          </a:p>
        </p:txBody>
      </p:sp>
      <p:sp>
        <p:nvSpPr>
          <p:cNvPr id="12" name="Text Box 133"/>
          <p:cNvSpPr txBox="1">
            <a:spLocks noChangeArrowheads="1"/>
          </p:cNvSpPr>
          <p:nvPr/>
        </p:nvSpPr>
        <p:spPr bwMode="auto">
          <a:xfrm>
            <a:off x="10453909" y="2912426"/>
            <a:ext cx="82105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en-US" altLang="zh-CN" sz="1000" b="0" dirty="0" smtClean="0">
                <a:solidFill>
                  <a:srgbClr val="000000"/>
                </a:solidFill>
                <a:latin typeface="微软雅黑" pitchFamily="34" charset="-122"/>
                <a:ea typeface="微软雅黑" pitchFamily="34" charset="-122"/>
              </a:rPr>
              <a:t>DB master</a:t>
            </a:r>
            <a:endParaRPr lang="zh-CN" altLang="en-US" sz="1000" b="0" dirty="0">
              <a:solidFill>
                <a:srgbClr val="000000"/>
              </a:solidFill>
              <a:latin typeface="微软雅黑" pitchFamily="34" charset="-122"/>
              <a:ea typeface="微软雅黑" pitchFamily="34" charset="-122"/>
            </a:endParaRPr>
          </a:p>
        </p:txBody>
      </p:sp>
      <p:pic>
        <p:nvPicPr>
          <p:cNvPr id="13" name="图片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60695" y="1475202"/>
            <a:ext cx="742595" cy="734659"/>
          </a:xfrm>
          <a:prstGeom prst="rect">
            <a:avLst/>
          </a:prstGeom>
        </p:spPr>
      </p:pic>
      <p:pic>
        <p:nvPicPr>
          <p:cNvPr id="14" name="图片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60920" y="1475202"/>
            <a:ext cx="769069" cy="769069"/>
          </a:xfrm>
          <a:prstGeom prst="rect">
            <a:avLst/>
          </a:prstGeom>
        </p:spPr>
      </p:pic>
      <p:graphicFrame>
        <p:nvGraphicFramePr>
          <p:cNvPr id="17" name="Object 134"/>
          <p:cNvGraphicFramePr>
            <a:graphicFrameLocks noChangeAspect="1"/>
          </p:cNvGraphicFramePr>
          <p:nvPr>
            <p:extLst>
              <p:ext uri="{D42A27DB-BD31-4B8C-83A1-F6EECF244321}">
                <p14:modId xmlns:p14="http://schemas.microsoft.com/office/powerpoint/2010/main" val="1669302552"/>
              </p:ext>
            </p:extLst>
          </p:nvPr>
        </p:nvGraphicFramePr>
        <p:xfrm>
          <a:off x="1784400" y="4171372"/>
          <a:ext cx="689120" cy="874652"/>
        </p:xfrm>
        <a:graphic>
          <a:graphicData uri="http://schemas.openxmlformats.org/presentationml/2006/ole">
            <mc:AlternateContent xmlns:mc="http://schemas.openxmlformats.org/markup-compatibility/2006">
              <mc:Choice xmlns:v="urn:schemas-microsoft-com:vml" Requires="v">
                <p:oleObj spid="_x0000_s2221" name="Visio" r:id="rId11" imgW="732282" imgH="929259" progId="">
                  <p:embed/>
                </p:oleObj>
              </mc:Choice>
              <mc:Fallback>
                <p:oleObj name="Visio" r:id="rId11" imgW="732282" imgH="929259"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4400" y="4171372"/>
                        <a:ext cx="689120" cy="874652"/>
                      </a:xfrm>
                      <a:prstGeom prst="rect">
                        <a:avLst/>
                      </a:prstGeom>
                      <a:noFill/>
                      <a:ln>
                        <a:noFill/>
                      </a:ln>
                      <a:effectLst/>
                    </p:spPr>
                  </p:pic>
                </p:oleObj>
              </mc:Fallback>
            </mc:AlternateContent>
          </a:graphicData>
        </a:graphic>
      </p:graphicFrame>
      <p:graphicFrame>
        <p:nvGraphicFramePr>
          <p:cNvPr id="21" name="Object 104"/>
          <p:cNvGraphicFramePr>
            <a:graphicFrameLocks noChangeAspect="1"/>
          </p:cNvGraphicFramePr>
          <p:nvPr>
            <p:extLst>
              <p:ext uri="{D42A27DB-BD31-4B8C-83A1-F6EECF244321}">
                <p14:modId xmlns:p14="http://schemas.microsoft.com/office/powerpoint/2010/main" val="1449027818"/>
              </p:ext>
            </p:extLst>
          </p:nvPr>
        </p:nvGraphicFramePr>
        <p:xfrm>
          <a:off x="10546936" y="4271596"/>
          <a:ext cx="732840" cy="927962"/>
        </p:xfrm>
        <a:graphic>
          <a:graphicData uri="http://schemas.openxmlformats.org/presentationml/2006/ole">
            <mc:AlternateContent xmlns:mc="http://schemas.openxmlformats.org/markup-compatibility/2006">
              <mc:Choice xmlns:v="urn:schemas-microsoft-com:vml" Requires="v">
                <p:oleObj spid="_x0000_s2222" name="Visio" r:id="rId13" imgW="427482" imgH="541401" progId="">
                  <p:embed/>
                </p:oleObj>
              </mc:Choice>
              <mc:Fallback>
                <p:oleObj name="Visio" r:id="rId13" imgW="427482" imgH="54140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6936" y="4271596"/>
                        <a:ext cx="732840" cy="927962"/>
                      </a:xfrm>
                      <a:prstGeom prst="rect">
                        <a:avLst/>
                      </a:prstGeom>
                      <a:noFill/>
                      <a:ln>
                        <a:noFill/>
                      </a:ln>
                      <a:effectLst/>
                    </p:spPr>
                  </p:pic>
                </p:oleObj>
              </mc:Fallback>
            </mc:AlternateContent>
          </a:graphicData>
        </a:graphic>
      </p:graphicFrame>
      <p:graphicFrame>
        <p:nvGraphicFramePr>
          <p:cNvPr id="22" name="Object 104"/>
          <p:cNvGraphicFramePr>
            <a:graphicFrameLocks noChangeAspect="1"/>
          </p:cNvGraphicFramePr>
          <p:nvPr>
            <p:extLst>
              <p:ext uri="{D42A27DB-BD31-4B8C-83A1-F6EECF244321}">
                <p14:modId xmlns:p14="http://schemas.microsoft.com/office/powerpoint/2010/main" val="3181794444"/>
              </p:ext>
            </p:extLst>
          </p:nvPr>
        </p:nvGraphicFramePr>
        <p:xfrm>
          <a:off x="10634713" y="5908315"/>
          <a:ext cx="732840" cy="927962"/>
        </p:xfrm>
        <a:graphic>
          <a:graphicData uri="http://schemas.openxmlformats.org/presentationml/2006/ole">
            <mc:AlternateContent xmlns:mc="http://schemas.openxmlformats.org/markup-compatibility/2006">
              <mc:Choice xmlns:v="urn:schemas-microsoft-com:vml" Requires="v">
                <p:oleObj spid="_x0000_s2223" name="Visio" r:id="rId14" imgW="427482" imgH="541401" progId="">
                  <p:embed/>
                </p:oleObj>
              </mc:Choice>
              <mc:Fallback>
                <p:oleObj name="Visio" r:id="rId14" imgW="427482" imgH="54140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4713" y="5908315"/>
                        <a:ext cx="732840" cy="927962"/>
                      </a:xfrm>
                      <a:prstGeom prst="rect">
                        <a:avLst/>
                      </a:prstGeom>
                      <a:noFill/>
                      <a:ln>
                        <a:noFill/>
                      </a:ln>
                      <a:effectLst/>
                    </p:spPr>
                  </p:pic>
                </p:oleObj>
              </mc:Fallback>
            </mc:AlternateContent>
          </a:graphicData>
        </a:graphic>
      </p:graphicFrame>
      <p:sp>
        <p:nvSpPr>
          <p:cNvPr id="23" name="Text Box 133"/>
          <p:cNvSpPr txBox="1">
            <a:spLocks noChangeArrowheads="1"/>
          </p:cNvSpPr>
          <p:nvPr/>
        </p:nvSpPr>
        <p:spPr bwMode="auto">
          <a:xfrm>
            <a:off x="10565187" y="4071211"/>
            <a:ext cx="7793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en-US" altLang="zh-CN" sz="1000" b="0" dirty="0" smtClean="0">
                <a:solidFill>
                  <a:srgbClr val="000000"/>
                </a:solidFill>
                <a:latin typeface="微软雅黑" pitchFamily="34" charset="-122"/>
                <a:ea typeface="微软雅黑" pitchFamily="34" charset="-122"/>
              </a:rPr>
              <a:t>DB slave1</a:t>
            </a:r>
            <a:endParaRPr lang="zh-CN" altLang="en-US" sz="1000" b="0" dirty="0">
              <a:solidFill>
                <a:srgbClr val="000000"/>
              </a:solidFill>
              <a:latin typeface="微软雅黑" pitchFamily="34" charset="-122"/>
              <a:ea typeface="微软雅黑" pitchFamily="34" charset="-122"/>
            </a:endParaRPr>
          </a:p>
        </p:txBody>
      </p:sp>
      <p:sp>
        <p:nvSpPr>
          <p:cNvPr id="24" name="Text Box 133"/>
          <p:cNvSpPr txBox="1">
            <a:spLocks noChangeArrowheads="1"/>
          </p:cNvSpPr>
          <p:nvPr/>
        </p:nvSpPr>
        <p:spPr bwMode="auto">
          <a:xfrm>
            <a:off x="10562147" y="5693919"/>
            <a:ext cx="8082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en-US" altLang="zh-CN" sz="1000" b="0" dirty="0" smtClean="0">
                <a:solidFill>
                  <a:srgbClr val="000000"/>
                </a:solidFill>
                <a:latin typeface="微软雅黑" pitchFamily="34" charset="-122"/>
                <a:ea typeface="微软雅黑" pitchFamily="34" charset="-122"/>
              </a:rPr>
              <a:t>DB </a:t>
            </a:r>
            <a:r>
              <a:rPr lang="en-US" altLang="zh-CN" sz="1000" b="0" dirty="0" err="1" smtClean="0">
                <a:solidFill>
                  <a:srgbClr val="000000"/>
                </a:solidFill>
                <a:latin typeface="微软雅黑" pitchFamily="34" charset="-122"/>
                <a:ea typeface="微软雅黑" pitchFamily="34" charset="-122"/>
              </a:rPr>
              <a:t>slaveN</a:t>
            </a:r>
            <a:endParaRPr lang="zh-CN" altLang="en-US" sz="1000" b="0" dirty="0">
              <a:solidFill>
                <a:srgbClr val="000000"/>
              </a:solidFill>
              <a:latin typeface="微软雅黑" pitchFamily="34" charset="-122"/>
              <a:ea typeface="微软雅黑" pitchFamily="34" charset="-122"/>
            </a:endParaRPr>
          </a:p>
        </p:txBody>
      </p:sp>
      <p:graphicFrame>
        <p:nvGraphicFramePr>
          <p:cNvPr id="26" name="Object 105"/>
          <p:cNvGraphicFramePr>
            <a:graphicFrameLocks noChangeAspect="1"/>
          </p:cNvGraphicFramePr>
          <p:nvPr>
            <p:extLst>
              <p:ext uri="{D42A27DB-BD31-4B8C-83A1-F6EECF244321}">
                <p14:modId xmlns:p14="http://schemas.microsoft.com/office/powerpoint/2010/main" val="1137237511"/>
              </p:ext>
            </p:extLst>
          </p:nvPr>
        </p:nvGraphicFramePr>
        <p:xfrm>
          <a:off x="6430365" y="5105294"/>
          <a:ext cx="805606" cy="1023949"/>
        </p:xfrm>
        <a:graphic>
          <a:graphicData uri="http://schemas.openxmlformats.org/presentationml/2006/ole">
            <mc:AlternateContent xmlns:mc="http://schemas.openxmlformats.org/markup-compatibility/2006">
              <mc:Choice xmlns:v="urn:schemas-microsoft-com:vml" Requires="v">
                <p:oleObj spid="_x0000_s2224" name="Visio" r:id="rId15" imgW="386715" imgH="491109" progId="">
                  <p:embed/>
                </p:oleObj>
              </mc:Choice>
              <mc:Fallback>
                <p:oleObj name="Visio" r:id="rId15" imgW="386715" imgH="49110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0365" y="5105294"/>
                        <a:ext cx="805606" cy="1023949"/>
                      </a:xfrm>
                      <a:prstGeom prst="rect">
                        <a:avLst/>
                      </a:prstGeom>
                      <a:noFill/>
                      <a:ln>
                        <a:noFill/>
                      </a:ln>
                      <a:effectLst/>
                    </p:spPr>
                  </p:pic>
                </p:oleObj>
              </mc:Fallback>
            </mc:AlternateContent>
          </a:graphicData>
        </a:graphic>
      </p:graphicFrame>
      <p:sp>
        <p:nvSpPr>
          <p:cNvPr id="27" name="Text Box 108"/>
          <p:cNvSpPr txBox="1">
            <a:spLocks noChangeArrowheads="1"/>
          </p:cNvSpPr>
          <p:nvPr/>
        </p:nvSpPr>
        <p:spPr bwMode="auto">
          <a:xfrm>
            <a:off x="6370423" y="4963104"/>
            <a:ext cx="9254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smtClean="0">
                <a:solidFill>
                  <a:srgbClr val="000000"/>
                </a:solidFill>
                <a:latin typeface="微软雅黑" pitchFamily="34" charset="-122"/>
                <a:ea typeface="微软雅黑" pitchFamily="34" charset="-122"/>
              </a:rPr>
              <a:t>应用服务器</a:t>
            </a:r>
            <a:r>
              <a:rPr lang="en-US" altLang="zh-CN" sz="1000" b="0" dirty="0" smtClean="0">
                <a:solidFill>
                  <a:srgbClr val="000000"/>
                </a:solidFill>
                <a:latin typeface="微软雅黑" pitchFamily="34" charset="-122"/>
                <a:ea typeface="微软雅黑" pitchFamily="34" charset="-122"/>
              </a:rPr>
              <a:t>2</a:t>
            </a:r>
            <a:endParaRPr lang="en-US" altLang="zh-CN" sz="1000" b="0" dirty="0">
              <a:solidFill>
                <a:srgbClr val="000000"/>
              </a:solidFill>
              <a:latin typeface="微软雅黑" pitchFamily="34" charset="-122"/>
              <a:ea typeface="微软雅黑" pitchFamily="34" charset="-122"/>
            </a:endParaRPr>
          </a:p>
        </p:txBody>
      </p:sp>
      <p:sp>
        <p:nvSpPr>
          <p:cNvPr id="28" name="Text Box 108"/>
          <p:cNvSpPr txBox="1">
            <a:spLocks noChangeArrowheads="1"/>
          </p:cNvSpPr>
          <p:nvPr/>
        </p:nvSpPr>
        <p:spPr bwMode="auto">
          <a:xfrm>
            <a:off x="1627980" y="3904044"/>
            <a:ext cx="9254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a:solidFill>
                  <a:srgbClr val="000000"/>
                </a:solidFill>
                <a:latin typeface="微软雅黑" pitchFamily="34" charset="-122"/>
                <a:ea typeface="微软雅黑" pitchFamily="34" charset="-122"/>
              </a:rPr>
              <a:t>请求</a:t>
            </a:r>
            <a:r>
              <a:rPr lang="zh-CN" altLang="en-US" sz="1000" b="0" dirty="0" smtClean="0">
                <a:solidFill>
                  <a:srgbClr val="000000"/>
                </a:solidFill>
                <a:latin typeface="微软雅黑" pitchFamily="34" charset="-122"/>
                <a:ea typeface="微软雅黑" pitchFamily="34" charset="-122"/>
              </a:rPr>
              <a:t>路由</a:t>
            </a:r>
            <a:endParaRPr lang="en-US" altLang="zh-CN" sz="1000" b="0" dirty="0">
              <a:solidFill>
                <a:srgbClr val="000000"/>
              </a:solidFill>
              <a:latin typeface="微软雅黑" pitchFamily="34" charset="-122"/>
              <a:ea typeface="微软雅黑" pitchFamily="34" charset="-122"/>
            </a:endParaRPr>
          </a:p>
        </p:txBody>
      </p:sp>
      <p:pic>
        <p:nvPicPr>
          <p:cNvPr id="32" name="图片 31"/>
          <p:cNvPicPr>
            <a:picLocks noChangeAspect="1"/>
          </p:cNvPicPr>
          <p:nvPr/>
        </p:nvPicPr>
        <p:blipFill>
          <a:blip r:embed="rId16"/>
          <a:stretch>
            <a:fillRect/>
          </a:stretch>
        </p:blipFill>
        <p:spPr>
          <a:xfrm>
            <a:off x="4336749" y="3163182"/>
            <a:ext cx="630642" cy="858796"/>
          </a:xfrm>
          <a:prstGeom prst="rect">
            <a:avLst/>
          </a:prstGeom>
        </p:spPr>
      </p:pic>
      <p:sp>
        <p:nvSpPr>
          <p:cNvPr id="34" name="Text Box 108"/>
          <p:cNvSpPr txBox="1">
            <a:spLocks noChangeArrowheads="1"/>
          </p:cNvSpPr>
          <p:nvPr/>
        </p:nvSpPr>
        <p:spPr bwMode="auto">
          <a:xfrm>
            <a:off x="4189325" y="2916960"/>
            <a:ext cx="9254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smtClean="0">
                <a:solidFill>
                  <a:srgbClr val="000000"/>
                </a:solidFill>
                <a:latin typeface="微软雅黑" pitchFamily="34" charset="-122"/>
                <a:ea typeface="微软雅黑" pitchFamily="34" charset="-122"/>
              </a:rPr>
              <a:t>消息服务器</a:t>
            </a:r>
            <a:r>
              <a:rPr lang="en-US" altLang="zh-CN" sz="1000" b="0" dirty="0" smtClean="0">
                <a:solidFill>
                  <a:srgbClr val="000000"/>
                </a:solidFill>
                <a:latin typeface="微软雅黑" pitchFamily="34" charset="-122"/>
                <a:ea typeface="微软雅黑" pitchFamily="34" charset="-122"/>
              </a:rPr>
              <a:t>1</a:t>
            </a:r>
            <a:endParaRPr lang="en-US" altLang="zh-CN" sz="1000" b="0" dirty="0">
              <a:solidFill>
                <a:srgbClr val="000000"/>
              </a:solidFill>
              <a:latin typeface="微软雅黑" pitchFamily="34" charset="-122"/>
              <a:ea typeface="微软雅黑" pitchFamily="34" charset="-122"/>
            </a:endParaRPr>
          </a:p>
        </p:txBody>
      </p:sp>
      <p:sp>
        <p:nvSpPr>
          <p:cNvPr id="35" name="Text Box 133"/>
          <p:cNvSpPr txBox="1">
            <a:spLocks noChangeArrowheads="1"/>
          </p:cNvSpPr>
          <p:nvPr/>
        </p:nvSpPr>
        <p:spPr bwMode="auto">
          <a:xfrm>
            <a:off x="10857099" y="5195024"/>
            <a:ext cx="21833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en-US" altLang="zh-CN" sz="900" dirty="0" smtClean="0">
                <a:solidFill>
                  <a:srgbClr val="000000"/>
                </a:solidFill>
                <a:latin typeface="微软雅黑" pitchFamily="34" charset="-122"/>
                <a:ea typeface="微软雅黑" pitchFamily="34" charset="-122"/>
              </a:rPr>
              <a:t>.</a:t>
            </a:r>
          </a:p>
          <a:p>
            <a:pPr eaLnBrk="1" hangingPunct="1"/>
            <a:r>
              <a:rPr lang="en-US" altLang="zh-CN" sz="900" dirty="0" smtClean="0">
                <a:solidFill>
                  <a:srgbClr val="000000"/>
                </a:solidFill>
                <a:latin typeface="微软雅黑" pitchFamily="34" charset="-122"/>
                <a:ea typeface="微软雅黑" pitchFamily="34" charset="-122"/>
              </a:rPr>
              <a:t>.</a:t>
            </a:r>
          </a:p>
          <a:p>
            <a:pPr eaLnBrk="1" hangingPunct="1"/>
            <a:r>
              <a:rPr lang="en-US" altLang="zh-CN" sz="900" dirty="0">
                <a:solidFill>
                  <a:srgbClr val="000000"/>
                </a:solidFill>
                <a:latin typeface="微软雅黑" pitchFamily="34" charset="-122"/>
                <a:ea typeface="微软雅黑" pitchFamily="34" charset="-122"/>
              </a:rPr>
              <a:t>.</a:t>
            </a:r>
            <a:endParaRPr lang="en-US" altLang="zh-CN" sz="900" dirty="0" smtClean="0">
              <a:solidFill>
                <a:srgbClr val="000000"/>
              </a:solidFill>
              <a:latin typeface="微软雅黑" pitchFamily="34" charset="-122"/>
              <a:ea typeface="微软雅黑" pitchFamily="34" charset="-122"/>
            </a:endParaRPr>
          </a:p>
        </p:txBody>
      </p:sp>
      <p:pic>
        <p:nvPicPr>
          <p:cNvPr id="36" name="图片 35"/>
          <p:cNvPicPr>
            <a:picLocks noChangeAspect="1"/>
          </p:cNvPicPr>
          <p:nvPr/>
        </p:nvPicPr>
        <p:blipFill>
          <a:blip r:embed="rId16"/>
          <a:stretch>
            <a:fillRect/>
          </a:stretch>
        </p:blipFill>
        <p:spPr>
          <a:xfrm>
            <a:off x="4320450" y="4346586"/>
            <a:ext cx="630642" cy="858796"/>
          </a:xfrm>
          <a:prstGeom prst="rect">
            <a:avLst/>
          </a:prstGeom>
        </p:spPr>
      </p:pic>
      <p:sp>
        <p:nvSpPr>
          <p:cNvPr id="37" name="Text Box 108"/>
          <p:cNvSpPr txBox="1">
            <a:spLocks noChangeArrowheads="1"/>
          </p:cNvSpPr>
          <p:nvPr/>
        </p:nvSpPr>
        <p:spPr bwMode="auto">
          <a:xfrm>
            <a:off x="4173026" y="4100364"/>
            <a:ext cx="9254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smtClean="0">
                <a:solidFill>
                  <a:srgbClr val="000000"/>
                </a:solidFill>
                <a:latin typeface="微软雅黑" pitchFamily="34" charset="-122"/>
                <a:ea typeface="微软雅黑" pitchFamily="34" charset="-122"/>
              </a:rPr>
              <a:t>消息服务器</a:t>
            </a:r>
            <a:r>
              <a:rPr lang="en-US" altLang="zh-CN" sz="1000" b="0" dirty="0">
                <a:solidFill>
                  <a:srgbClr val="000000"/>
                </a:solidFill>
                <a:latin typeface="微软雅黑" pitchFamily="34" charset="-122"/>
                <a:ea typeface="微软雅黑" pitchFamily="34" charset="-122"/>
              </a:rPr>
              <a:t>2</a:t>
            </a:r>
            <a:endParaRPr lang="en-US" altLang="zh-CN" sz="1000" b="0" dirty="0">
              <a:solidFill>
                <a:srgbClr val="000000"/>
              </a:solidFill>
              <a:latin typeface="微软雅黑" pitchFamily="34" charset="-122"/>
              <a:ea typeface="微软雅黑" pitchFamily="34" charset="-122"/>
            </a:endParaRPr>
          </a:p>
        </p:txBody>
      </p:sp>
      <p:pic>
        <p:nvPicPr>
          <p:cNvPr id="38" name="图片 37"/>
          <p:cNvPicPr>
            <a:picLocks noChangeAspect="1"/>
          </p:cNvPicPr>
          <p:nvPr/>
        </p:nvPicPr>
        <p:blipFill>
          <a:blip r:embed="rId16"/>
          <a:stretch>
            <a:fillRect/>
          </a:stretch>
        </p:blipFill>
        <p:spPr>
          <a:xfrm>
            <a:off x="4337504" y="5560216"/>
            <a:ext cx="630642" cy="858796"/>
          </a:xfrm>
          <a:prstGeom prst="rect">
            <a:avLst/>
          </a:prstGeom>
        </p:spPr>
      </p:pic>
      <p:sp>
        <p:nvSpPr>
          <p:cNvPr id="39" name="Text Box 108"/>
          <p:cNvSpPr txBox="1">
            <a:spLocks noChangeArrowheads="1"/>
          </p:cNvSpPr>
          <p:nvPr/>
        </p:nvSpPr>
        <p:spPr bwMode="auto">
          <a:xfrm>
            <a:off x="4190080" y="5313994"/>
            <a:ext cx="9254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smtClean="0">
                <a:solidFill>
                  <a:srgbClr val="000000"/>
                </a:solidFill>
                <a:latin typeface="微软雅黑" pitchFamily="34" charset="-122"/>
                <a:ea typeface="微软雅黑" pitchFamily="34" charset="-122"/>
              </a:rPr>
              <a:t>消息服务器</a:t>
            </a:r>
            <a:r>
              <a:rPr lang="en-US" altLang="zh-CN" sz="1000" b="0" dirty="0">
                <a:solidFill>
                  <a:srgbClr val="000000"/>
                </a:solidFill>
                <a:latin typeface="微软雅黑" pitchFamily="34" charset="-122"/>
                <a:ea typeface="微软雅黑" pitchFamily="34" charset="-122"/>
              </a:rPr>
              <a:t>3</a:t>
            </a:r>
            <a:endParaRPr lang="en-US" altLang="zh-CN" sz="1000" b="0" dirty="0">
              <a:solidFill>
                <a:srgbClr val="000000"/>
              </a:solidFill>
              <a:latin typeface="微软雅黑" pitchFamily="34" charset="-122"/>
              <a:ea typeface="微软雅黑" pitchFamily="34" charset="-122"/>
            </a:endParaRPr>
          </a:p>
        </p:txBody>
      </p:sp>
      <p:sp>
        <p:nvSpPr>
          <p:cNvPr id="40" name="上下箭头 39"/>
          <p:cNvSpPr/>
          <p:nvPr/>
        </p:nvSpPr>
        <p:spPr>
          <a:xfrm>
            <a:off x="1784400" y="2623088"/>
            <a:ext cx="218890" cy="12809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左中括号 42"/>
          <p:cNvSpPr/>
          <p:nvPr/>
        </p:nvSpPr>
        <p:spPr>
          <a:xfrm>
            <a:off x="4087862" y="3345756"/>
            <a:ext cx="243050" cy="280649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左中括号 43"/>
          <p:cNvSpPr/>
          <p:nvPr/>
        </p:nvSpPr>
        <p:spPr>
          <a:xfrm>
            <a:off x="6104586" y="4223474"/>
            <a:ext cx="193016" cy="159808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左中括号 44"/>
          <p:cNvSpPr/>
          <p:nvPr/>
        </p:nvSpPr>
        <p:spPr>
          <a:xfrm>
            <a:off x="10301453" y="3584813"/>
            <a:ext cx="242858" cy="282966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右中括号 45"/>
          <p:cNvSpPr/>
          <p:nvPr/>
        </p:nvSpPr>
        <p:spPr>
          <a:xfrm>
            <a:off x="4967391" y="3345756"/>
            <a:ext cx="274310" cy="280649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右中括号 46"/>
          <p:cNvSpPr/>
          <p:nvPr/>
        </p:nvSpPr>
        <p:spPr>
          <a:xfrm>
            <a:off x="7187789" y="4223474"/>
            <a:ext cx="217563" cy="159808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左右箭头 47"/>
          <p:cNvSpPr/>
          <p:nvPr/>
        </p:nvSpPr>
        <p:spPr>
          <a:xfrm>
            <a:off x="5241701" y="4904291"/>
            <a:ext cx="862885" cy="23645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467945" y="4927797"/>
            <a:ext cx="862885" cy="23645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左箭头 49"/>
          <p:cNvSpPr/>
          <p:nvPr/>
        </p:nvSpPr>
        <p:spPr>
          <a:xfrm>
            <a:off x="2473520" y="4481848"/>
            <a:ext cx="1614342" cy="2582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上下箭头 50"/>
          <p:cNvSpPr/>
          <p:nvPr/>
        </p:nvSpPr>
        <p:spPr>
          <a:xfrm>
            <a:off x="4513179" y="2623088"/>
            <a:ext cx="187610" cy="30453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p:cNvPicPr>
            <a:picLocks noChangeAspect="1"/>
          </p:cNvPicPr>
          <p:nvPr/>
        </p:nvPicPr>
        <p:blipFill>
          <a:blip r:embed="rId17"/>
          <a:stretch>
            <a:fillRect/>
          </a:stretch>
        </p:blipFill>
        <p:spPr>
          <a:xfrm>
            <a:off x="8364693" y="4363099"/>
            <a:ext cx="977419" cy="1397000"/>
          </a:xfrm>
          <a:prstGeom prst="rect">
            <a:avLst/>
          </a:prstGeom>
        </p:spPr>
      </p:pic>
      <p:sp>
        <p:nvSpPr>
          <p:cNvPr id="53" name="左右箭头 52"/>
          <p:cNvSpPr/>
          <p:nvPr/>
        </p:nvSpPr>
        <p:spPr>
          <a:xfrm>
            <a:off x="9390340" y="4904291"/>
            <a:ext cx="862885" cy="23645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 Box 108"/>
          <p:cNvSpPr txBox="1">
            <a:spLocks noChangeArrowheads="1"/>
          </p:cNvSpPr>
          <p:nvPr/>
        </p:nvSpPr>
        <p:spPr bwMode="auto">
          <a:xfrm>
            <a:off x="8476286" y="4200360"/>
            <a:ext cx="9254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smtClean="0">
                <a:solidFill>
                  <a:srgbClr val="000000"/>
                </a:solidFill>
                <a:latin typeface="微软雅黑" pitchFamily="34" charset="-122"/>
                <a:ea typeface="微软雅黑" pitchFamily="34" charset="-122"/>
              </a:rPr>
              <a:t>缓存服务器</a:t>
            </a:r>
            <a:endParaRPr lang="en-US" altLang="zh-CN" sz="1000" b="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21577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C00000"/>
                </a:solidFill>
                <a:latin typeface="楷体_GB2312"/>
                <a:ea typeface="楷体_GB2312"/>
                <a:cs typeface="楷体_GB2312"/>
              </a:rPr>
              <a:t>架构设计和技术点</a:t>
            </a:r>
            <a:endParaRPr lang="zh-CN" altLang="en-US" dirty="0"/>
          </a:p>
        </p:txBody>
      </p:sp>
      <p:sp>
        <p:nvSpPr>
          <p:cNvPr id="3" name="文本占位符 2"/>
          <p:cNvSpPr>
            <a:spLocks noGrp="1"/>
          </p:cNvSpPr>
          <p:nvPr>
            <p:ph type="body" idx="1"/>
          </p:nvPr>
        </p:nvSpPr>
        <p:spPr/>
        <p:txBody>
          <a:bodyPr/>
          <a:lstStyle/>
          <a:p>
            <a:r>
              <a:rPr lang="en-US" altLang="zh-CN" dirty="0" smtClean="0"/>
              <a:t>3</a:t>
            </a:r>
            <a:r>
              <a:rPr lang="zh-CN" altLang="en-US" dirty="0" smtClean="0"/>
              <a:t>）、系统架构设计</a:t>
            </a:r>
            <a:endParaRPr lang="zh-CN" altLang="en-US" dirty="0"/>
          </a:p>
        </p:txBody>
      </p:sp>
      <p:sp>
        <p:nvSpPr>
          <p:cNvPr id="4" name="圆角矩形 3"/>
          <p:cNvSpPr/>
          <p:nvPr/>
        </p:nvSpPr>
        <p:spPr>
          <a:xfrm>
            <a:off x="2291466" y="2448082"/>
            <a:ext cx="931653" cy="2769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Spring</a:t>
            </a:r>
            <a:endParaRPr lang="zh-CN" altLang="en-US" dirty="0"/>
          </a:p>
        </p:txBody>
      </p:sp>
      <p:sp>
        <p:nvSpPr>
          <p:cNvPr id="5" name="圆角矩形 4"/>
          <p:cNvSpPr/>
          <p:nvPr/>
        </p:nvSpPr>
        <p:spPr>
          <a:xfrm>
            <a:off x="2291466" y="5286174"/>
            <a:ext cx="6176513" cy="6038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a:t>
            </a:r>
            <a:endParaRPr lang="zh-CN" altLang="en-US" dirty="0"/>
          </a:p>
        </p:txBody>
      </p:sp>
      <p:sp>
        <p:nvSpPr>
          <p:cNvPr id="6" name="圆角矩形 5"/>
          <p:cNvSpPr/>
          <p:nvPr/>
        </p:nvSpPr>
        <p:spPr>
          <a:xfrm>
            <a:off x="3335627" y="2486869"/>
            <a:ext cx="5132352" cy="414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Netty</a:t>
            </a:r>
            <a:r>
              <a:rPr lang="en-US" altLang="zh-CN" dirty="0" smtClean="0"/>
              <a:t>/Mina</a:t>
            </a:r>
            <a:endParaRPr lang="zh-CN" altLang="en-US" dirty="0"/>
          </a:p>
        </p:txBody>
      </p:sp>
      <p:sp>
        <p:nvSpPr>
          <p:cNvPr id="7" name="圆角矩形 6"/>
          <p:cNvSpPr/>
          <p:nvPr/>
        </p:nvSpPr>
        <p:spPr>
          <a:xfrm>
            <a:off x="2291465" y="1369380"/>
            <a:ext cx="6176513" cy="476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客户端</a:t>
            </a:r>
          </a:p>
        </p:txBody>
      </p:sp>
      <p:sp>
        <p:nvSpPr>
          <p:cNvPr id="8" name="圆角矩形 7"/>
          <p:cNvSpPr/>
          <p:nvPr/>
        </p:nvSpPr>
        <p:spPr>
          <a:xfrm>
            <a:off x="3335627" y="3041875"/>
            <a:ext cx="5132352" cy="2071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业务层</a:t>
            </a:r>
            <a:endParaRPr lang="en-US" altLang="zh-CN" dirty="0" smtClean="0"/>
          </a:p>
          <a:p>
            <a:pPr algn="ctr"/>
            <a:r>
              <a:rPr lang="zh-CN" altLang="en-US" dirty="0" smtClean="0"/>
              <a:t>（可以套用之前的所讲的</a:t>
            </a:r>
            <a:r>
              <a:rPr lang="en-US" altLang="zh-CN" dirty="0" smtClean="0"/>
              <a:t>CRM</a:t>
            </a:r>
            <a:r>
              <a:rPr lang="zh-CN" altLang="en-US" dirty="0" smtClean="0"/>
              <a:t>系统的设计）</a:t>
            </a:r>
            <a:endParaRPr lang="zh-CN" altLang="en-US" dirty="0"/>
          </a:p>
        </p:txBody>
      </p:sp>
      <p:sp>
        <p:nvSpPr>
          <p:cNvPr id="12" name="圆角矩形 11"/>
          <p:cNvSpPr/>
          <p:nvPr/>
        </p:nvSpPr>
        <p:spPr>
          <a:xfrm>
            <a:off x="2291464" y="1907169"/>
            <a:ext cx="6176513" cy="476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ProtoBuf</a:t>
            </a:r>
            <a:r>
              <a:rPr lang="en-US" altLang="zh-CN" dirty="0" smtClean="0"/>
              <a:t>/</a:t>
            </a:r>
            <a:r>
              <a:rPr lang="en-US" altLang="zh-CN" dirty="0" err="1" smtClean="0"/>
              <a:t>json</a:t>
            </a:r>
            <a:r>
              <a:rPr lang="en-US" altLang="zh-CN" dirty="0" smtClean="0"/>
              <a:t>/xml</a:t>
            </a:r>
            <a:endParaRPr lang="zh-CN" altLang="en-US" dirty="0"/>
          </a:p>
        </p:txBody>
      </p:sp>
      <p:sp>
        <p:nvSpPr>
          <p:cNvPr id="14" name="文本框 13"/>
          <p:cNvSpPr txBox="1"/>
          <p:nvPr/>
        </p:nvSpPr>
        <p:spPr>
          <a:xfrm>
            <a:off x="10406129" y="1445504"/>
            <a:ext cx="1190198" cy="923330"/>
          </a:xfrm>
          <a:prstGeom prst="rect">
            <a:avLst/>
          </a:prstGeom>
          <a:noFill/>
        </p:spPr>
        <p:txBody>
          <a:bodyPr wrap="none" rtlCol="0">
            <a:spAutoFit/>
          </a:bodyPr>
          <a:lstStyle/>
          <a:p>
            <a:r>
              <a:rPr lang="en-US" altLang="zh-CN" dirty="0" smtClean="0"/>
              <a:t>1.ProtoBuf</a:t>
            </a:r>
          </a:p>
          <a:p>
            <a:r>
              <a:rPr lang="en-US" altLang="zh-CN" dirty="0" smtClean="0"/>
              <a:t>2.Netty</a:t>
            </a:r>
          </a:p>
          <a:p>
            <a:endParaRPr lang="zh-CN" altLang="en-US" dirty="0"/>
          </a:p>
        </p:txBody>
      </p:sp>
    </p:spTree>
    <p:extLst>
      <p:ext uri="{BB962C8B-B14F-4D97-AF65-F5344CB8AC3E}">
        <p14:creationId xmlns:p14="http://schemas.microsoft.com/office/powerpoint/2010/main" val="221826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C00000"/>
                </a:solidFill>
                <a:latin typeface="楷体_GB2312"/>
                <a:ea typeface="楷体_GB2312"/>
                <a:cs typeface="楷体_GB2312"/>
              </a:rPr>
              <a:t>架构设计和技术点</a:t>
            </a:r>
            <a:endParaRPr lang="zh-CN" altLang="en-US" dirty="0"/>
          </a:p>
        </p:txBody>
      </p:sp>
      <p:sp>
        <p:nvSpPr>
          <p:cNvPr id="3" name="文本占位符 2"/>
          <p:cNvSpPr>
            <a:spLocks noGrp="1"/>
          </p:cNvSpPr>
          <p:nvPr>
            <p:ph type="body" idx="1"/>
          </p:nvPr>
        </p:nvSpPr>
        <p:spPr>
          <a:xfrm>
            <a:off x="571500" y="732064"/>
            <a:ext cx="9658350" cy="1573254"/>
          </a:xfrm>
        </p:spPr>
        <p:txBody>
          <a:bodyPr/>
          <a:lstStyle/>
          <a:p>
            <a:r>
              <a:rPr lang="en-US" altLang="zh-CN" dirty="0" smtClean="0"/>
              <a:t>4</a:t>
            </a:r>
            <a:r>
              <a:rPr lang="zh-CN" altLang="en-US" dirty="0" smtClean="0"/>
              <a:t>）、技术点</a:t>
            </a:r>
            <a:endParaRPr lang="en-US" altLang="zh-CN" dirty="0" smtClean="0"/>
          </a:p>
          <a:p>
            <a:pPr marL="0" indent="0">
              <a:buNone/>
            </a:pPr>
            <a:r>
              <a:rPr lang="en-US" altLang="zh-CN" dirty="0" smtClean="0"/>
              <a:t>A.</a:t>
            </a:r>
            <a:r>
              <a:rPr lang="zh-CN" altLang="en-US" dirty="0" smtClean="0"/>
              <a:t>如何处理大吞吐量、保持大量的在线链接</a:t>
            </a:r>
            <a:endParaRPr lang="en-US" altLang="zh-CN" dirty="0" smtClean="0"/>
          </a:p>
          <a:p>
            <a:pPr marL="0" indent="0">
              <a:buNone/>
            </a:pPr>
            <a:r>
              <a:rPr lang="en-US" altLang="zh-CN" dirty="0"/>
              <a:t> </a:t>
            </a:r>
            <a:r>
              <a:rPr lang="en-US" altLang="zh-CN" dirty="0" smtClean="0"/>
              <a:t> </a:t>
            </a:r>
            <a:r>
              <a:rPr lang="zh-CN" altLang="en-US" sz="1600" dirty="0" smtClean="0"/>
              <a:t>保持用户在线有两种常见的方式，一种是用户不断的去轮询服务器报告自己的状态；     另一种是服务器与客户端保持一个在线双工链接，服务端和客户端均可发送消息。</a:t>
            </a:r>
            <a:endParaRPr lang="en-US" altLang="zh-CN" sz="1600" dirty="0" smtClean="0"/>
          </a:p>
          <a:p>
            <a:pPr marL="0" indent="0">
              <a:buNone/>
            </a:pPr>
            <a:r>
              <a:rPr lang="zh-CN" altLang="en-US" sz="1600" dirty="0" smtClean="0"/>
              <a:t>以下是两种常见方式的比较，不难看出</a:t>
            </a:r>
            <a:r>
              <a:rPr lang="en-US" altLang="zh-CN" sz="1600" dirty="0" smtClean="0"/>
              <a:t>TCP</a:t>
            </a:r>
            <a:r>
              <a:rPr lang="zh-CN" altLang="en-US" sz="1600" dirty="0" smtClean="0"/>
              <a:t>长连接是有优势的。</a:t>
            </a:r>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2439009950"/>
              </p:ext>
            </p:extLst>
          </p:nvPr>
        </p:nvGraphicFramePr>
        <p:xfrm>
          <a:off x="739668" y="2611892"/>
          <a:ext cx="11267397" cy="1584960"/>
        </p:xfrm>
        <a:graphic>
          <a:graphicData uri="http://schemas.openxmlformats.org/drawingml/2006/table">
            <a:tbl>
              <a:tblPr/>
              <a:tblGrid>
                <a:gridCol w="848388"/>
                <a:gridCol w="772732"/>
                <a:gridCol w="875763"/>
                <a:gridCol w="824248"/>
                <a:gridCol w="1171978"/>
                <a:gridCol w="682580"/>
                <a:gridCol w="2756079"/>
                <a:gridCol w="3335629"/>
              </a:tblGrid>
              <a:tr h="436956">
                <a:tc>
                  <a:txBody>
                    <a:bodyPr/>
                    <a:lstStyle/>
                    <a:p>
                      <a:pPr marL="0" marR="0" algn="ctr" fontAlgn="t">
                        <a:spcBef>
                          <a:spcPts val="0"/>
                        </a:spcBef>
                        <a:spcAft>
                          <a:spcPts val="0"/>
                        </a:spcAft>
                      </a:pPr>
                      <a:r>
                        <a:rPr lang="zh-CN" sz="1400" dirty="0">
                          <a:effectLst/>
                          <a:ea typeface="SimSun" panose="02010600030101010101" pitchFamily="2" charset="-122"/>
                        </a:rPr>
                        <a:t>在线模式</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c>
                  <a:txBody>
                    <a:bodyPr/>
                    <a:lstStyle/>
                    <a:p>
                      <a:pPr marL="0" marR="0" algn="ctr" fontAlgn="t">
                        <a:spcBef>
                          <a:spcPts val="0"/>
                        </a:spcBef>
                        <a:spcAft>
                          <a:spcPts val="0"/>
                        </a:spcAft>
                      </a:pPr>
                      <a:r>
                        <a:rPr lang="en-US" sz="1400" dirty="0">
                          <a:effectLst/>
                          <a:ea typeface="Calibri" panose="020F0502020204030204" pitchFamily="34" charset="0"/>
                        </a:rPr>
                        <a:t>TCP</a:t>
                      </a:r>
                      <a:r>
                        <a:rPr lang="zh-CN" sz="1400" dirty="0">
                          <a:effectLst/>
                          <a:ea typeface="SimSun" panose="02010600030101010101" pitchFamily="2" charset="-122"/>
                        </a:rPr>
                        <a:t>次数</a:t>
                      </a:r>
                      <a:endParaRPr lang="zh-CN" sz="14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c>
                  <a:txBody>
                    <a:bodyPr/>
                    <a:lstStyle/>
                    <a:p>
                      <a:pPr marL="0" marR="0" algn="ctr" fontAlgn="t">
                        <a:spcBef>
                          <a:spcPts val="0"/>
                        </a:spcBef>
                        <a:spcAft>
                          <a:spcPts val="0"/>
                        </a:spcAft>
                      </a:pPr>
                      <a:r>
                        <a:rPr lang="zh-CN" sz="1400" dirty="0">
                          <a:effectLst/>
                          <a:ea typeface="SimSun" panose="02010600030101010101" pitchFamily="2" charset="-122"/>
                        </a:rPr>
                        <a:t>时间开销</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c>
                  <a:txBody>
                    <a:bodyPr/>
                    <a:lstStyle/>
                    <a:p>
                      <a:pPr marL="0" marR="0" algn="ctr" fontAlgn="t">
                        <a:spcBef>
                          <a:spcPts val="0"/>
                        </a:spcBef>
                        <a:spcAft>
                          <a:spcPts val="0"/>
                        </a:spcAft>
                      </a:pPr>
                      <a:r>
                        <a:rPr lang="zh-CN" sz="1400" dirty="0">
                          <a:effectLst/>
                          <a:ea typeface="SimSun" panose="02010600030101010101" pitchFamily="2" charset="-122"/>
                        </a:rPr>
                        <a:t>流量开销</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c>
                  <a:txBody>
                    <a:bodyPr/>
                    <a:lstStyle/>
                    <a:p>
                      <a:pPr marL="0" marR="0" algn="ctr" fontAlgn="t">
                        <a:spcBef>
                          <a:spcPts val="0"/>
                        </a:spcBef>
                        <a:spcAft>
                          <a:spcPts val="0"/>
                        </a:spcAft>
                      </a:pPr>
                      <a:r>
                        <a:rPr lang="zh-CN" sz="1400">
                          <a:effectLst/>
                          <a:ea typeface="SimSun" panose="02010600030101010101" pitchFamily="2" charset="-122"/>
                        </a:rPr>
                        <a:t>效率</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c>
                  <a:txBody>
                    <a:bodyPr/>
                    <a:lstStyle/>
                    <a:p>
                      <a:pPr marL="0" marR="0" algn="ctr" fontAlgn="t">
                        <a:spcBef>
                          <a:spcPts val="0"/>
                        </a:spcBef>
                        <a:spcAft>
                          <a:spcPts val="0"/>
                        </a:spcAft>
                      </a:pPr>
                      <a:r>
                        <a:rPr lang="zh-CN" sz="1400" dirty="0">
                          <a:effectLst/>
                          <a:ea typeface="SimSun" panose="02010600030101010101" pitchFamily="2" charset="-122"/>
                        </a:rPr>
                        <a:t>开发难度</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c>
                  <a:txBody>
                    <a:bodyPr/>
                    <a:lstStyle/>
                    <a:p>
                      <a:pPr marL="0" marR="0" algn="ctr" fontAlgn="t">
                        <a:spcBef>
                          <a:spcPts val="0"/>
                        </a:spcBef>
                        <a:spcAft>
                          <a:spcPts val="0"/>
                        </a:spcAft>
                      </a:pPr>
                      <a:r>
                        <a:rPr lang="zh-CN" sz="1400" dirty="0">
                          <a:effectLst/>
                          <a:ea typeface="SimSun" panose="02010600030101010101" pitchFamily="2" charset="-122"/>
                        </a:rPr>
                        <a:t>性能开销</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c>
                  <a:txBody>
                    <a:bodyPr/>
                    <a:lstStyle/>
                    <a:p>
                      <a:pPr marL="0" marR="0" algn="ctr" fontAlgn="t">
                        <a:spcBef>
                          <a:spcPts val="0"/>
                        </a:spcBef>
                        <a:spcAft>
                          <a:spcPts val="0"/>
                        </a:spcAft>
                      </a:pPr>
                      <a:r>
                        <a:rPr lang="zh-CN" altLang="en-US" sz="1400" dirty="0" smtClean="0">
                          <a:effectLst/>
                          <a:ea typeface="SimSun" panose="02010600030101010101" pitchFamily="2" charset="-122"/>
                        </a:rPr>
                        <a:t>一台服务器</a:t>
                      </a:r>
                      <a:endParaRPr lang="en-US" altLang="zh-CN" sz="1400" dirty="0" smtClean="0">
                        <a:effectLst/>
                        <a:ea typeface="SimSun" panose="02010600030101010101" pitchFamily="2" charset="-122"/>
                      </a:endParaRPr>
                    </a:p>
                    <a:p>
                      <a:pPr marL="0" marR="0" algn="ctr" fontAlgn="t">
                        <a:spcBef>
                          <a:spcPts val="0"/>
                        </a:spcBef>
                        <a:spcAft>
                          <a:spcPts val="0"/>
                        </a:spcAft>
                      </a:pPr>
                      <a:r>
                        <a:rPr lang="zh-CN" altLang="en-US" sz="1400" dirty="0" smtClean="0">
                          <a:effectLst/>
                          <a:ea typeface="SimSun" panose="02010600030101010101" pitchFamily="2" charset="-122"/>
                        </a:rPr>
                        <a:t>（</a:t>
                      </a:r>
                      <a:r>
                        <a:rPr lang="zh-CN" altLang="pl-PL" sz="1400" dirty="0" smtClean="0"/>
                        <a:t>硬件：</a:t>
                      </a:r>
                      <a:r>
                        <a:rPr lang="pl-PL" altLang="zh-CN" sz="1400" dirty="0" smtClean="0"/>
                        <a:t>2U * 8C * 2.4G, 16G MEM, Raid5</a:t>
                      </a:r>
                      <a:r>
                        <a:rPr lang="zh-CN" altLang="en-US" sz="1400" dirty="0" smtClean="0">
                          <a:effectLst/>
                          <a:ea typeface="SimSun" panose="02010600030101010101" pitchFamily="2" charset="-122"/>
                        </a:rPr>
                        <a:t>）</a:t>
                      </a:r>
                      <a:endParaRPr lang="zh-CN" sz="1400" dirty="0">
                        <a:effectLst/>
                        <a:ea typeface="SimSun" panose="02010600030101010101" pitchFamily="2" charset="-122"/>
                      </a:endParaRPr>
                    </a:p>
                  </a:txBody>
                  <a:tcPr marL="50800" marR="50800" marT="50800" marB="50800">
                    <a:lnL w="12700" cap="flat" cmpd="sng" algn="ctr">
                      <a:solidFill>
                        <a:schemeClr val="bg1">
                          <a:lumMod val="75000"/>
                        </a:schemeClr>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accent3">
                        <a:lumMod val="60000"/>
                        <a:lumOff val="40000"/>
                      </a:schemeClr>
                    </a:solidFill>
                  </a:tcPr>
                </a:tc>
              </a:tr>
              <a:tr h="436956">
                <a:tc>
                  <a:txBody>
                    <a:bodyPr/>
                    <a:lstStyle/>
                    <a:p>
                      <a:pPr marL="0" marR="0" fontAlgn="t">
                        <a:spcBef>
                          <a:spcPts val="0"/>
                        </a:spcBef>
                        <a:spcAft>
                          <a:spcPts val="0"/>
                        </a:spcAft>
                      </a:pPr>
                      <a:r>
                        <a:rPr lang="en-US" sz="1400">
                          <a:effectLst/>
                          <a:ea typeface="Calibri" panose="020F0502020204030204" pitchFamily="34" charset="0"/>
                        </a:rPr>
                        <a:t>HTTP</a:t>
                      </a:r>
                      <a:r>
                        <a:rPr lang="zh-CN" sz="1400">
                          <a:effectLst/>
                          <a:ea typeface="SimSun" panose="02010600030101010101" pitchFamily="2" charset="-122"/>
                        </a:rPr>
                        <a:t>轮询</a:t>
                      </a:r>
                      <a:endParaRPr lang="zh-CN" sz="14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400">
                          <a:effectLst/>
                          <a:ea typeface="Calibri" panose="020F0502020204030204" pitchFamily="34" charset="0"/>
                        </a:rPr>
                        <a:t>3~10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400">
                          <a:effectLst/>
                          <a:ea typeface="SimSun" panose="02010600030101010101" pitchFamily="2" charset="-122"/>
                        </a:rPr>
                        <a:t>一次轮询时间长</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400">
                          <a:effectLst/>
                          <a:ea typeface="Calibri" panose="020F0502020204030204" pitchFamily="34" charset="0"/>
                        </a:rPr>
                        <a:t>kb</a:t>
                      </a:r>
                      <a:r>
                        <a:rPr lang="zh-CN" sz="1400">
                          <a:effectLst/>
                          <a:ea typeface="SimSun" panose="02010600030101010101" pitchFamily="2" charset="-122"/>
                        </a:rPr>
                        <a:t>级</a:t>
                      </a:r>
                      <a:endParaRPr lang="zh-CN" sz="14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400">
                          <a:effectLst/>
                          <a:ea typeface="SimSun" panose="02010600030101010101" pitchFamily="2" charset="-122"/>
                        </a:rPr>
                        <a:t>低有效信息占比很低</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400" dirty="0">
                          <a:effectLst/>
                          <a:ea typeface="SimSun" panose="02010600030101010101" pitchFamily="2" charset="-122"/>
                        </a:rPr>
                        <a:t>简单</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400" dirty="0">
                          <a:effectLst/>
                          <a:ea typeface="SimSun" panose="02010600030101010101" pitchFamily="2" charset="-122"/>
                        </a:rPr>
                        <a:t>服务器和客户端消耗都很大</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altLang="zh-CN" sz="1400" dirty="0" smtClean="0">
                          <a:effectLst/>
                          <a:ea typeface="SimSun" panose="02010600030101010101" pitchFamily="2" charset="-122"/>
                        </a:rPr>
                        <a:t>10</a:t>
                      </a:r>
                      <a:r>
                        <a:rPr lang="zh-CN" altLang="en-US" sz="1400" dirty="0" smtClean="0">
                          <a:effectLst/>
                          <a:ea typeface="SimSun" panose="02010600030101010101" pitchFamily="2" charset="-122"/>
                        </a:rPr>
                        <a:t>万</a:t>
                      </a:r>
                      <a:endParaRPr lang="zh-CN" sz="1400" dirty="0">
                        <a:effectLst/>
                        <a:ea typeface="SimSun" panose="02010600030101010101" pitchFamily="2" charset="-122"/>
                      </a:endParaRPr>
                    </a:p>
                  </a:txBody>
                  <a:tcPr marL="50800" marR="50800" marT="50800" marB="50800">
                    <a:lnL w="12700" cap="flat" cmpd="sng" algn="ctr">
                      <a:solidFill>
                        <a:schemeClr val="bg1">
                          <a:lumMod val="75000"/>
                        </a:schemeClr>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436956">
                <a:tc>
                  <a:txBody>
                    <a:bodyPr/>
                    <a:lstStyle/>
                    <a:p>
                      <a:pPr marL="0" marR="0" fontAlgn="t">
                        <a:spcBef>
                          <a:spcPts val="0"/>
                        </a:spcBef>
                        <a:spcAft>
                          <a:spcPts val="0"/>
                        </a:spcAft>
                      </a:pPr>
                      <a:r>
                        <a:rPr lang="en-US" sz="1400" dirty="0">
                          <a:effectLst/>
                          <a:ea typeface="Calibri" panose="020F0502020204030204" pitchFamily="34" charset="0"/>
                        </a:rPr>
                        <a:t>TCP</a:t>
                      </a:r>
                      <a:r>
                        <a:rPr lang="zh-CN" sz="1400" dirty="0">
                          <a:effectLst/>
                          <a:ea typeface="SimSun" panose="02010600030101010101" pitchFamily="2" charset="-122"/>
                        </a:rPr>
                        <a:t>长连接</a:t>
                      </a:r>
                      <a:endParaRPr lang="zh-CN" sz="1400" dirty="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400" dirty="0">
                          <a:effectLst/>
                          <a:ea typeface="Calibri" panose="020F0502020204030204" pitchFamily="34" charset="0"/>
                        </a:rPr>
                        <a:t>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400" dirty="0">
                          <a:effectLst/>
                          <a:ea typeface="SimSun" panose="02010600030101010101" pitchFamily="2" charset="-122"/>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400">
                          <a:effectLst/>
                          <a:ea typeface="Calibri" panose="020F0502020204030204" pitchFamily="34" charset="0"/>
                        </a:rPr>
                        <a:t>b</a:t>
                      </a:r>
                      <a:r>
                        <a:rPr lang="zh-CN" sz="1400">
                          <a:effectLst/>
                          <a:ea typeface="SimSun" panose="02010600030101010101" pitchFamily="2" charset="-122"/>
                        </a:rPr>
                        <a:t>级</a:t>
                      </a:r>
                      <a:endParaRPr lang="zh-CN" sz="14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400" dirty="0">
                          <a:effectLst/>
                          <a:ea typeface="Calibri" panose="020F0502020204030204" pitchFamily="34" charset="0"/>
                        </a:rPr>
                        <a:t>80%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400">
                          <a:effectLst/>
                          <a:ea typeface="SimSun" panose="02010600030101010101" pitchFamily="2" charset="-122"/>
                        </a:rPr>
                        <a:t>复杂</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zh-CN" sz="1400" dirty="0">
                          <a:effectLst/>
                          <a:ea typeface="SimSun" panose="02010600030101010101" pitchFamily="2" charset="-122"/>
                        </a:rPr>
                        <a:t>综合消耗低</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altLang="zh-CN" sz="1400" dirty="0" smtClean="0">
                          <a:effectLst/>
                          <a:ea typeface="SimSun" panose="02010600030101010101" pitchFamily="2" charset="-122"/>
                        </a:rPr>
                        <a:t>50</a:t>
                      </a:r>
                      <a:r>
                        <a:rPr lang="zh-CN" altLang="en-US" sz="1400" dirty="0" smtClean="0">
                          <a:effectLst/>
                          <a:ea typeface="SimSun" panose="02010600030101010101" pitchFamily="2" charset="-122"/>
                        </a:rPr>
                        <a:t>万</a:t>
                      </a:r>
                      <a:endParaRPr lang="zh-CN" sz="1400" dirty="0">
                        <a:effectLst/>
                        <a:ea typeface="SimSun" panose="02010600030101010101" pitchFamily="2" charset="-122"/>
                      </a:endParaRPr>
                    </a:p>
                  </a:txBody>
                  <a:tcPr marL="50800" marR="50800" marT="50800" marB="50800">
                    <a:lnL w="12700" cap="flat" cmpd="sng" algn="ctr">
                      <a:solidFill>
                        <a:schemeClr val="bg1">
                          <a:lumMod val="75000"/>
                        </a:schemeClr>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6" name="文本占位符 2"/>
          <p:cNvSpPr txBox="1">
            <a:spLocks/>
          </p:cNvSpPr>
          <p:nvPr/>
        </p:nvSpPr>
        <p:spPr>
          <a:xfrm>
            <a:off x="554736" y="4503426"/>
            <a:ext cx="9658350" cy="18783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t>B.</a:t>
            </a:r>
            <a:r>
              <a:rPr lang="zh-CN" altLang="en-US" dirty="0" smtClean="0"/>
              <a:t>保持服务器的高可用，热插拔服务器。</a:t>
            </a:r>
            <a:endParaRPr lang="en-US" altLang="zh-CN" dirty="0" smtClean="0"/>
          </a:p>
          <a:p>
            <a:pPr marL="0" indent="0">
              <a:buFont typeface="Arial" panose="020B0604020202020204" pitchFamily="34" charset="0"/>
              <a:buNone/>
            </a:pPr>
            <a:r>
              <a:rPr lang="zh-CN" altLang="en-US" sz="1600" dirty="0" smtClean="0"/>
              <a:t>有以下两种情况：一是当前的服务器宕机了，另一种是现有的服务器压力很大添加一个服务器。</a:t>
            </a:r>
            <a:endParaRPr lang="en-US" altLang="zh-CN" sz="1600" dirty="0" smtClean="0"/>
          </a:p>
          <a:p>
            <a:pPr marL="0" indent="0">
              <a:buFont typeface="Arial" panose="020B0604020202020204" pitchFamily="34" charset="0"/>
              <a:buNone/>
            </a:pPr>
            <a:r>
              <a:rPr lang="zh-CN" altLang="en-US" sz="1600" dirty="0" smtClean="0"/>
              <a:t>    在这种情况下前面的分布式架构就派上用场了。我们有一个请求路由服务器，这个服务器的通信协议是</a:t>
            </a:r>
            <a:r>
              <a:rPr lang="en-US" altLang="zh-CN" sz="1600" dirty="0" smtClean="0"/>
              <a:t>http</a:t>
            </a:r>
            <a:r>
              <a:rPr lang="zh-CN" altLang="en-US" sz="1600" dirty="0" smtClean="0"/>
              <a:t>，应为是</a:t>
            </a:r>
            <a:r>
              <a:rPr lang="en-US" altLang="zh-CN" sz="1600" dirty="0" smtClean="0"/>
              <a:t>http</a:t>
            </a:r>
            <a:r>
              <a:rPr lang="zh-CN" altLang="en-US" sz="1600" dirty="0" smtClean="0"/>
              <a:t>通信协议所有连接之后就能释放掉，而且用户也只会在开始启动客户端的时候才会去请求所以这个服务器的压力并不大，再做一个。</a:t>
            </a:r>
            <a:endParaRPr lang="zh-CN" altLang="en-US" sz="1600" dirty="0"/>
          </a:p>
        </p:txBody>
      </p:sp>
    </p:spTree>
    <p:extLst>
      <p:ext uri="{BB962C8B-B14F-4D97-AF65-F5344CB8AC3E}">
        <p14:creationId xmlns:p14="http://schemas.microsoft.com/office/powerpoint/2010/main" val="370269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C00000"/>
                </a:solidFill>
                <a:latin typeface="楷体_GB2312"/>
                <a:ea typeface="楷体_GB2312"/>
                <a:cs typeface="楷体_GB2312"/>
              </a:rPr>
              <a:t>架构设计和技术点</a:t>
            </a:r>
            <a:endParaRPr lang="zh-CN" altLang="en-US" dirty="0"/>
          </a:p>
        </p:txBody>
      </p:sp>
      <p:sp>
        <p:nvSpPr>
          <p:cNvPr id="3" name="文本占位符 2"/>
          <p:cNvSpPr>
            <a:spLocks noGrp="1"/>
          </p:cNvSpPr>
          <p:nvPr>
            <p:ph type="body" idx="1"/>
          </p:nvPr>
        </p:nvSpPr>
        <p:spPr>
          <a:xfrm>
            <a:off x="571500" y="732065"/>
            <a:ext cx="9658350" cy="1495496"/>
          </a:xfrm>
        </p:spPr>
        <p:txBody>
          <a:bodyPr/>
          <a:lstStyle/>
          <a:p>
            <a:pPr marL="0" indent="0">
              <a:buNone/>
            </a:pPr>
            <a:r>
              <a:rPr lang="zh-CN" altLang="en-US" sz="1600" dirty="0" smtClean="0"/>
              <a:t>备用机基本可以看做不会坏的节点。然后就是我们的消息服务器，前面分析过一个消息服务器大概能承受</a:t>
            </a:r>
            <a:r>
              <a:rPr lang="en-US" altLang="zh-CN" sz="1600" dirty="0" smtClean="0"/>
              <a:t>50w</a:t>
            </a:r>
            <a:r>
              <a:rPr lang="zh-CN" altLang="en-US" sz="1600" dirty="0" smtClean="0"/>
              <a:t>的链接，那么要达到百万级只需</a:t>
            </a:r>
            <a:r>
              <a:rPr lang="en-US" altLang="zh-CN" sz="1600" dirty="0" smtClean="0"/>
              <a:t>10</a:t>
            </a:r>
            <a:r>
              <a:rPr lang="zh-CN" altLang="en-US" sz="1600" dirty="0" smtClean="0"/>
              <a:t>个左右的服务器即可。每当一个消息服务器启动的时候消息服务器都会向消息路由服务器注册自己，而且每隔一段时间就向消息路由服务器报告自己的状态。当客户端启动的时候会先向消息路由查询哪个消息服务器可用然后连接到服务压力小的服务器上。</a:t>
            </a:r>
            <a:endParaRPr lang="zh-CN" altLang="en-US" sz="1600" dirty="0"/>
          </a:p>
        </p:txBody>
      </p:sp>
      <p:pic>
        <p:nvPicPr>
          <p:cNvPr id="4" name="图片 3"/>
          <p:cNvPicPr>
            <a:picLocks noChangeAspect="1"/>
          </p:cNvPicPr>
          <p:nvPr/>
        </p:nvPicPr>
        <p:blipFill>
          <a:blip r:embed="rId3"/>
          <a:stretch>
            <a:fillRect/>
          </a:stretch>
        </p:blipFill>
        <p:spPr>
          <a:xfrm>
            <a:off x="3190875" y="2895600"/>
            <a:ext cx="854820" cy="844550"/>
          </a:xfrm>
          <a:prstGeom prst="rect">
            <a:avLst/>
          </a:prstGeom>
        </p:spPr>
      </p:pic>
      <p:pic>
        <p:nvPicPr>
          <p:cNvPr id="5" name="图片 4"/>
          <p:cNvPicPr>
            <a:picLocks noChangeAspect="1"/>
          </p:cNvPicPr>
          <p:nvPr/>
        </p:nvPicPr>
        <p:blipFill>
          <a:blip r:embed="rId4"/>
          <a:stretch>
            <a:fillRect/>
          </a:stretch>
        </p:blipFill>
        <p:spPr>
          <a:xfrm>
            <a:off x="5515200" y="2695575"/>
            <a:ext cx="767065" cy="1044575"/>
          </a:xfrm>
          <a:prstGeom prst="rect">
            <a:avLst/>
          </a:prstGeom>
        </p:spPr>
      </p:pic>
      <p:pic>
        <p:nvPicPr>
          <p:cNvPr id="6" name="图片 5"/>
          <p:cNvPicPr>
            <a:picLocks noChangeAspect="1"/>
          </p:cNvPicPr>
          <p:nvPr/>
        </p:nvPicPr>
        <p:blipFill>
          <a:blip r:embed="rId5"/>
          <a:stretch>
            <a:fillRect/>
          </a:stretch>
        </p:blipFill>
        <p:spPr>
          <a:xfrm>
            <a:off x="5515200" y="4736849"/>
            <a:ext cx="793507" cy="1080583"/>
          </a:xfrm>
          <a:prstGeom prst="rect">
            <a:avLst/>
          </a:prstGeom>
        </p:spPr>
      </p:pic>
      <p:cxnSp>
        <p:nvCxnSpPr>
          <p:cNvPr id="9" name="直接箭头连接符 8"/>
          <p:cNvCxnSpPr/>
          <p:nvPr/>
        </p:nvCxnSpPr>
        <p:spPr>
          <a:xfrm>
            <a:off x="3943350" y="3217862"/>
            <a:ext cx="1466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84810" y="3217862"/>
            <a:ext cx="1768433" cy="369332"/>
          </a:xfrm>
          <a:prstGeom prst="rect">
            <a:avLst/>
          </a:prstGeom>
          <a:noFill/>
        </p:spPr>
        <p:txBody>
          <a:bodyPr wrap="none" rtlCol="0">
            <a:spAutoFit/>
          </a:bodyPr>
          <a:lstStyle/>
          <a:p>
            <a:r>
              <a:rPr lang="en-US" altLang="zh-CN" sz="900" dirty="0" smtClean="0"/>
              <a:t>1.</a:t>
            </a:r>
            <a:r>
              <a:rPr lang="zh-CN" altLang="en-US" sz="900" dirty="0" smtClean="0"/>
              <a:t>询问消息路由服务器，</a:t>
            </a:r>
            <a:endParaRPr lang="en-US" altLang="zh-CN" sz="900" dirty="0" smtClean="0"/>
          </a:p>
          <a:p>
            <a:r>
              <a:rPr lang="zh-CN" altLang="en-US" sz="900" dirty="0" smtClean="0"/>
              <a:t>哪个个消息服务器可用（</a:t>
            </a:r>
            <a:r>
              <a:rPr lang="en-US" altLang="zh-CN" sz="900" dirty="0" smtClean="0"/>
              <a:t>http</a:t>
            </a:r>
            <a:r>
              <a:rPr lang="zh-CN" altLang="en-US" sz="900" dirty="0" smtClean="0"/>
              <a:t>）</a:t>
            </a:r>
            <a:endParaRPr lang="zh-CN" altLang="en-US" sz="900" dirty="0"/>
          </a:p>
        </p:txBody>
      </p:sp>
      <p:cxnSp>
        <p:nvCxnSpPr>
          <p:cNvPr id="13" name="直接箭头连接符 12"/>
          <p:cNvCxnSpPr>
            <a:stCxn id="6" idx="0"/>
            <a:endCxn id="5" idx="2"/>
          </p:cNvCxnSpPr>
          <p:nvPr/>
        </p:nvCxnSpPr>
        <p:spPr>
          <a:xfrm flipH="1" flipV="1">
            <a:off x="5898733" y="3740150"/>
            <a:ext cx="13221" cy="996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515200" y="4165025"/>
            <a:ext cx="1309974" cy="230832"/>
          </a:xfrm>
          <a:prstGeom prst="rect">
            <a:avLst/>
          </a:prstGeom>
          <a:noFill/>
        </p:spPr>
        <p:txBody>
          <a:bodyPr wrap="none" rtlCol="0">
            <a:spAutoFit/>
          </a:bodyPr>
          <a:lstStyle/>
          <a:p>
            <a:r>
              <a:rPr lang="en-US" altLang="zh-CN" sz="900" dirty="0" smtClean="0"/>
              <a:t>0.</a:t>
            </a:r>
            <a:r>
              <a:rPr lang="zh-CN" altLang="en-US" sz="900" dirty="0" smtClean="0"/>
              <a:t>注册汇报自己的状态</a:t>
            </a:r>
            <a:endParaRPr lang="zh-CN" altLang="en-US" sz="900" dirty="0"/>
          </a:p>
        </p:txBody>
      </p:sp>
      <p:cxnSp>
        <p:nvCxnSpPr>
          <p:cNvPr id="19" name="直接箭头连接符 18"/>
          <p:cNvCxnSpPr>
            <a:stCxn id="4" idx="2"/>
          </p:cNvCxnSpPr>
          <p:nvPr/>
        </p:nvCxnSpPr>
        <p:spPr>
          <a:xfrm>
            <a:off x="3618285" y="3740150"/>
            <a:ext cx="1791915" cy="15176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694648" y="4461589"/>
            <a:ext cx="1639188" cy="400110"/>
          </a:xfrm>
          <a:prstGeom prst="rect">
            <a:avLst/>
          </a:prstGeom>
          <a:noFill/>
        </p:spPr>
        <p:txBody>
          <a:bodyPr wrap="square" rtlCol="0">
            <a:spAutoFit/>
          </a:bodyPr>
          <a:lstStyle/>
          <a:p>
            <a:r>
              <a:rPr lang="zh-CN" altLang="en-US" sz="1000" dirty="0" smtClean="0"/>
              <a:t>保持一个连接，互发消息（</a:t>
            </a:r>
            <a:r>
              <a:rPr lang="en-US" altLang="zh-CN" sz="1000" dirty="0" err="1" smtClean="0"/>
              <a:t>tcp</a:t>
            </a:r>
            <a:r>
              <a:rPr lang="zh-CN" altLang="en-US" sz="1000" dirty="0" smtClean="0"/>
              <a:t>）</a:t>
            </a:r>
            <a:endParaRPr lang="zh-CN" altLang="en-US" sz="1000" dirty="0"/>
          </a:p>
        </p:txBody>
      </p:sp>
      <p:sp>
        <p:nvSpPr>
          <p:cNvPr id="21" name="Text Box 108"/>
          <p:cNvSpPr txBox="1">
            <a:spLocks noChangeArrowheads="1"/>
          </p:cNvSpPr>
          <p:nvPr/>
        </p:nvSpPr>
        <p:spPr bwMode="auto">
          <a:xfrm>
            <a:off x="6170187" y="2777550"/>
            <a:ext cx="9254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a:solidFill>
                  <a:schemeClr val="accent5">
                    <a:lumMod val="75000"/>
                  </a:schemeClr>
                </a:solidFill>
                <a:latin typeface="微软雅黑" pitchFamily="34" charset="-122"/>
                <a:ea typeface="微软雅黑" pitchFamily="34" charset="-122"/>
              </a:rPr>
              <a:t>请求</a:t>
            </a:r>
            <a:r>
              <a:rPr lang="zh-CN" altLang="en-US" sz="1000" b="0" dirty="0" smtClean="0">
                <a:solidFill>
                  <a:schemeClr val="accent5">
                    <a:lumMod val="75000"/>
                  </a:schemeClr>
                </a:solidFill>
                <a:latin typeface="微软雅黑" pitchFamily="34" charset="-122"/>
                <a:ea typeface="微软雅黑" pitchFamily="34" charset="-122"/>
              </a:rPr>
              <a:t>路由</a:t>
            </a:r>
            <a:endParaRPr lang="en-US" altLang="zh-CN" sz="1000" b="0" dirty="0">
              <a:solidFill>
                <a:schemeClr val="accent5">
                  <a:lumMod val="75000"/>
                </a:schemeClr>
              </a:solidFill>
              <a:latin typeface="微软雅黑" pitchFamily="34" charset="-122"/>
              <a:ea typeface="微软雅黑" pitchFamily="34" charset="-122"/>
            </a:endParaRPr>
          </a:p>
        </p:txBody>
      </p:sp>
      <p:sp>
        <p:nvSpPr>
          <p:cNvPr id="22" name="Text Box 108"/>
          <p:cNvSpPr txBox="1">
            <a:spLocks noChangeArrowheads="1"/>
          </p:cNvSpPr>
          <p:nvPr/>
        </p:nvSpPr>
        <p:spPr bwMode="auto">
          <a:xfrm>
            <a:off x="6065412" y="4861481"/>
            <a:ext cx="9254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smtClean="0">
                <a:solidFill>
                  <a:schemeClr val="accent5">
                    <a:lumMod val="75000"/>
                  </a:schemeClr>
                </a:solidFill>
                <a:latin typeface="微软雅黑" pitchFamily="34" charset="-122"/>
                <a:ea typeface="微软雅黑" pitchFamily="34" charset="-122"/>
              </a:rPr>
              <a:t>消息服务器</a:t>
            </a:r>
            <a:endParaRPr lang="en-US" altLang="zh-CN" sz="1000" b="0" dirty="0">
              <a:solidFill>
                <a:schemeClr val="accent5">
                  <a:lumMod val="75000"/>
                </a:schemeClr>
              </a:solidFill>
              <a:latin typeface="微软雅黑" pitchFamily="34" charset="-122"/>
              <a:ea typeface="微软雅黑" pitchFamily="34" charset="-122"/>
            </a:endParaRPr>
          </a:p>
        </p:txBody>
      </p:sp>
      <p:cxnSp>
        <p:nvCxnSpPr>
          <p:cNvPr id="24" name="直接连接符 23"/>
          <p:cNvCxnSpPr/>
          <p:nvPr/>
        </p:nvCxnSpPr>
        <p:spPr>
          <a:xfrm>
            <a:off x="7753350" y="2600325"/>
            <a:ext cx="0" cy="340042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5" name="Object 105"/>
          <p:cNvGraphicFramePr>
            <a:graphicFrameLocks noChangeAspect="1"/>
          </p:cNvGraphicFramePr>
          <p:nvPr>
            <p:extLst>
              <p:ext uri="{D42A27DB-BD31-4B8C-83A1-F6EECF244321}">
                <p14:modId xmlns:p14="http://schemas.microsoft.com/office/powerpoint/2010/main" val="2248852517"/>
              </p:ext>
            </p:extLst>
          </p:nvPr>
        </p:nvGraphicFramePr>
        <p:xfrm>
          <a:off x="9165168" y="3837532"/>
          <a:ext cx="805606" cy="1023949"/>
        </p:xfrm>
        <a:graphic>
          <a:graphicData uri="http://schemas.openxmlformats.org/presentationml/2006/ole">
            <mc:AlternateContent xmlns:mc="http://schemas.openxmlformats.org/markup-compatibility/2006">
              <mc:Choice xmlns:v="urn:schemas-microsoft-com:vml" Requires="v">
                <p:oleObj spid="_x0000_s4111" name="Visio" r:id="rId6" imgW="386715" imgH="491109" progId="">
                  <p:embed/>
                </p:oleObj>
              </mc:Choice>
              <mc:Fallback>
                <p:oleObj name="Visio" r:id="rId6" imgW="386715" imgH="49110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65168" y="3837532"/>
                        <a:ext cx="805606" cy="1023949"/>
                      </a:xfrm>
                      <a:prstGeom prst="rect">
                        <a:avLst/>
                      </a:prstGeom>
                      <a:noFill/>
                      <a:ln>
                        <a:noFill/>
                      </a:ln>
                      <a:effectLst/>
                    </p:spPr>
                  </p:pic>
                </p:oleObj>
              </mc:Fallback>
            </mc:AlternateContent>
          </a:graphicData>
        </a:graphic>
      </p:graphicFrame>
      <p:sp>
        <p:nvSpPr>
          <p:cNvPr id="26" name="左右箭头 25"/>
          <p:cNvSpPr/>
          <p:nvPr/>
        </p:nvSpPr>
        <p:spPr>
          <a:xfrm>
            <a:off x="7458075" y="4165025"/>
            <a:ext cx="1609725" cy="18448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 Box 108"/>
          <p:cNvSpPr txBox="1">
            <a:spLocks noChangeArrowheads="1"/>
          </p:cNvSpPr>
          <p:nvPr/>
        </p:nvSpPr>
        <p:spPr bwMode="auto">
          <a:xfrm>
            <a:off x="9767105" y="3811973"/>
            <a:ext cx="92548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800000"/>
                </a:solidFill>
                <a:latin typeface="Arial" charset="0"/>
                <a:ea typeface="宋体" pitchFamily="2" charset="-122"/>
              </a:defRPr>
            </a:lvl1pPr>
            <a:lvl2pPr marL="742950" indent="-285750" eaLnBrk="0" hangingPunct="0">
              <a:defRPr sz="1400" b="1">
                <a:solidFill>
                  <a:srgbClr val="800000"/>
                </a:solidFill>
                <a:latin typeface="Arial" charset="0"/>
                <a:ea typeface="宋体" pitchFamily="2" charset="-122"/>
              </a:defRPr>
            </a:lvl2pPr>
            <a:lvl3pPr marL="1143000" indent="-228600" eaLnBrk="0" hangingPunct="0">
              <a:defRPr sz="1400" b="1">
                <a:solidFill>
                  <a:srgbClr val="800000"/>
                </a:solidFill>
                <a:latin typeface="Arial" charset="0"/>
                <a:ea typeface="宋体" pitchFamily="2" charset="-122"/>
              </a:defRPr>
            </a:lvl3pPr>
            <a:lvl4pPr marL="1600200" indent="-228600" eaLnBrk="0" hangingPunct="0">
              <a:defRPr sz="1400" b="1">
                <a:solidFill>
                  <a:srgbClr val="800000"/>
                </a:solidFill>
                <a:latin typeface="Arial" charset="0"/>
                <a:ea typeface="宋体" pitchFamily="2" charset="-122"/>
              </a:defRPr>
            </a:lvl4pPr>
            <a:lvl5pPr marL="2057400" indent="-228600" eaLnBrk="0" hangingPunct="0">
              <a:defRPr sz="1400" b="1">
                <a:solidFill>
                  <a:srgbClr val="800000"/>
                </a:solidFill>
                <a:latin typeface="Arial" charset="0"/>
                <a:ea typeface="宋体" pitchFamily="2" charset="-122"/>
              </a:defRPr>
            </a:lvl5pPr>
            <a:lvl6pPr marL="2514600" indent="-228600" eaLnBrk="0" fontAlgn="base" hangingPunct="0">
              <a:spcBef>
                <a:spcPct val="0"/>
              </a:spcBef>
              <a:spcAft>
                <a:spcPct val="0"/>
              </a:spcAft>
              <a:defRPr sz="1400" b="1">
                <a:solidFill>
                  <a:srgbClr val="800000"/>
                </a:solidFill>
                <a:latin typeface="Arial" charset="0"/>
                <a:ea typeface="宋体" pitchFamily="2" charset="-122"/>
              </a:defRPr>
            </a:lvl6pPr>
            <a:lvl7pPr marL="2971800" indent="-228600" eaLnBrk="0" fontAlgn="base" hangingPunct="0">
              <a:spcBef>
                <a:spcPct val="0"/>
              </a:spcBef>
              <a:spcAft>
                <a:spcPct val="0"/>
              </a:spcAft>
              <a:defRPr sz="1400" b="1">
                <a:solidFill>
                  <a:srgbClr val="800000"/>
                </a:solidFill>
                <a:latin typeface="Arial" charset="0"/>
                <a:ea typeface="宋体" pitchFamily="2" charset="-122"/>
              </a:defRPr>
            </a:lvl7pPr>
            <a:lvl8pPr marL="3429000" indent="-228600" eaLnBrk="0" fontAlgn="base" hangingPunct="0">
              <a:spcBef>
                <a:spcPct val="0"/>
              </a:spcBef>
              <a:spcAft>
                <a:spcPct val="0"/>
              </a:spcAft>
              <a:defRPr sz="1400" b="1">
                <a:solidFill>
                  <a:srgbClr val="800000"/>
                </a:solidFill>
                <a:latin typeface="Arial" charset="0"/>
                <a:ea typeface="宋体" pitchFamily="2" charset="-122"/>
              </a:defRPr>
            </a:lvl8pPr>
            <a:lvl9pPr marL="3886200" indent="-228600" eaLnBrk="0" fontAlgn="base" hangingPunct="0">
              <a:spcBef>
                <a:spcPct val="0"/>
              </a:spcBef>
              <a:spcAft>
                <a:spcPct val="0"/>
              </a:spcAft>
              <a:defRPr sz="1400" b="1">
                <a:solidFill>
                  <a:srgbClr val="800000"/>
                </a:solidFill>
                <a:latin typeface="Arial" charset="0"/>
                <a:ea typeface="宋体" pitchFamily="2" charset="-122"/>
              </a:defRPr>
            </a:lvl9pPr>
          </a:lstStyle>
          <a:p>
            <a:pPr eaLnBrk="1" hangingPunct="1"/>
            <a:r>
              <a:rPr lang="zh-CN" altLang="en-US" sz="1000" b="0" dirty="0" smtClean="0">
                <a:solidFill>
                  <a:schemeClr val="accent5">
                    <a:lumMod val="75000"/>
                  </a:schemeClr>
                </a:solidFill>
                <a:latin typeface="微软雅黑" pitchFamily="34" charset="-122"/>
                <a:ea typeface="微软雅黑" pitchFamily="34" charset="-122"/>
              </a:rPr>
              <a:t>应用服务器</a:t>
            </a:r>
            <a:endParaRPr lang="en-US" altLang="zh-CN" sz="1000" b="0" dirty="0">
              <a:solidFill>
                <a:schemeClr val="accent5">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39094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C00000"/>
                </a:solidFill>
                <a:latin typeface="楷体_GB2312"/>
                <a:ea typeface="楷体_GB2312"/>
                <a:cs typeface="楷体_GB2312"/>
              </a:rPr>
              <a:t>架构设计和技术点</a:t>
            </a:r>
            <a:endParaRPr lang="zh-CN" altLang="en-US" dirty="0"/>
          </a:p>
        </p:txBody>
      </p:sp>
      <p:sp>
        <p:nvSpPr>
          <p:cNvPr id="3" name="文本占位符 2"/>
          <p:cNvSpPr>
            <a:spLocks noGrp="1"/>
          </p:cNvSpPr>
          <p:nvPr>
            <p:ph type="body" idx="1"/>
          </p:nvPr>
        </p:nvSpPr>
        <p:spPr>
          <a:xfrm>
            <a:off x="571500" y="732063"/>
            <a:ext cx="9658350" cy="3944711"/>
          </a:xfrm>
        </p:spPr>
        <p:txBody>
          <a:bodyPr/>
          <a:lstStyle/>
          <a:p>
            <a:pPr marL="0" indent="0">
              <a:buNone/>
            </a:pPr>
            <a:r>
              <a:rPr lang="en-US" altLang="zh-CN" dirty="0" smtClean="0"/>
              <a:t>C.</a:t>
            </a:r>
            <a:r>
              <a:rPr lang="zh-CN" altLang="en-US" dirty="0" smtClean="0"/>
              <a:t>利用</a:t>
            </a:r>
            <a:r>
              <a:rPr lang="en-US" altLang="zh-CN" dirty="0" err="1" smtClean="0"/>
              <a:t>Netty</a:t>
            </a:r>
            <a:r>
              <a:rPr lang="zh-CN" altLang="en-US" dirty="0" smtClean="0"/>
              <a:t>实现长连接。</a:t>
            </a:r>
            <a:endParaRPr lang="en-US" altLang="zh-CN" dirty="0" smtClean="0"/>
          </a:p>
          <a:p>
            <a:pPr marL="0" indent="0">
              <a:buNone/>
            </a:pPr>
            <a:r>
              <a:rPr lang="en-US" altLang="zh-CN" sz="1600" dirty="0" smtClean="0"/>
              <a:t>     </a:t>
            </a:r>
            <a:r>
              <a:rPr lang="en-US" altLang="zh-CN" sz="1600" dirty="0" err="1" smtClean="0"/>
              <a:t>Netty</a:t>
            </a:r>
            <a:r>
              <a:rPr lang="en-US" altLang="zh-CN" sz="1600" dirty="0" smtClean="0"/>
              <a:t> </a:t>
            </a:r>
            <a:r>
              <a:rPr lang="zh-CN" altLang="en-US" sz="1600" dirty="0"/>
              <a:t>是一个基于</a:t>
            </a:r>
            <a:r>
              <a:rPr lang="en-US" altLang="zh-CN" sz="1600" dirty="0"/>
              <a:t>NIO</a:t>
            </a:r>
            <a:r>
              <a:rPr lang="zh-CN" altLang="en-US" sz="1600" dirty="0"/>
              <a:t>的客户，服务器端编程框架，使用</a:t>
            </a:r>
            <a:r>
              <a:rPr lang="en-US" altLang="zh-CN" sz="1600" dirty="0" err="1"/>
              <a:t>Netty</a:t>
            </a:r>
            <a:r>
              <a:rPr lang="en-US" altLang="zh-CN" sz="1600" dirty="0"/>
              <a:t> </a:t>
            </a:r>
            <a:r>
              <a:rPr lang="zh-CN" altLang="en-US" sz="1600" dirty="0"/>
              <a:t>可以确保你快速和简单的开发出一个</a:t>
            </a:r>
            <a:r>
              <a:rPr lang="zh-CN" altLang="en-US" sz="1600" dirty="0" smtClean="0"/>
              <a:t>网络  应     用</a:t>
            </a:r>
            <a:r>
              <a:rPr lang="zh-CN" altLang="en-US" sz="1600" dirty="0"/>
              <a:t>，例如实现了某种协议的客户</a:t>
            </a:r>
            <a:r>
              <a:rPr lang="zh-CN" altLang="en-US" sz="1600" dirty="0" smtClean="0"/>
              <a:t>，</a:t>
            </a:r>
            <a:r>
              <a:rPr lang="zh-CN" altLang="en-US" sz="1600" dirty="0"/>
              <a:t>服务端</a:t>
            </a:r>
            <a:r>
              <a:rPr lang="zh-CN" altLang="en-US" sz="1600" dirty="0" smtClean="0"/>
              <a:t>应用</a:t>
            </a:r>
            <a:r>
              <a:rPr lang="zh-CN" altLang="en-US" sz="1600" dirty="0"/>
              <a:t>。</a:t>
            </a:r>
            <a:r>
              <a:rPr lang="en-US" altLang="zh-CN" sz="1600" dirty="0" err="1"/>
              <a:t>Netty</a:t>
            </a:r>
            <a:r>
              <a:rPr lang="zh-CN" altLang="en-US" sz="1600" dirty="0"/>
              <a:t>相当简化和流线化了网络应用的编程开发过程，例如，</a:t>
            </a:r>
            <a:r>
              <a:rPr lang="en-US" altLang="zh-CN" sz="1600" dirty="0"/>
              <a:t>TCP</a:t>
            </a:r>
            <a:r>
              <a:rPr lang="zh-CN" altLang="en-US" sz="1600" dirty="0"/>
              <a:t>和</a:t>
            </a:r>
            <a:r>
              <a:rPr lang="en-US" altLang="zh-CN" sz="1600" dirty="0"/>
              <a:t>UDP</a:t>
            </a:r>
            <a:r>
              <a:rPr lang="zh-CN" altLang="en-US" sz="1600" dirty="0"/>
              <a:t>的</a:t>
            </a:r>
            <a:r>
              <a:rPr lang="en-US" altLang="zh-CN" sz="1600" dirty="0"/>
              <a:t>socket</a:t>
            </a:r>
            <a:r>
              <a:rPr lang="zh-CN" altLang="en-US" sz="1600" dirty="0"/>
              <a:t>服务开发</a:t>
            </a:r>
            <a:r>
              <a:rPr lang="zh-CN" altLang="en-US" sz="1600" dirty="0" smtClean="0"/>
              <a:t>。</a:t>
            </a:r>
            <a:endParaRPr lang="en-US" altLang="zh-CN" sz="1600" dirty="0" smtClean="0"/>
          </a:p>
          <a:p>
            <a:pPr marL="0" indent="0">
              <a:buNone/>
            </a:pPr>
            <a:r>
              <a:rPr lang="en-US" altLang="zh-CN" sz="1600" dirty="0"/>
              <a:t>E.</a:t>
            </a:r>
            <a:r>
              <a:rPr lang="zh-CN" altLang="en-US" sz="1600" dirty="0"/>
              <a:t>利用</a:t>
            </a:r>
            <a:r>
              <a:rPr lang="en-US" altLang="zh-CN" sz="1600" dirty="0" err="1"/>
              <a:t>protobuf</a:t>
            </a:r>
            <a:r>
              <a:rPr lang="zh-CN" altLang="en-US" sz="1600" dirty="0"/>
              <a:t>实现数据传输，</a:t>
            </a:r>
            <a:r>
              <a:rPr lang="zh-CN" altLang="en-US" sz="1600" dirty="0"/>
              <a:t>一条消息数据，用</a:t>
            </a:r>
            <a:r>
              <a:rPr lang="en-US" altLang="zh-CN" sz="1600" dirty="0" err="1"/>
              <a:t>protobuf</a:t>
            </a:r>
            <a:r>
              <a:rPr lang="zh-CN" altLang="en-US" sz="1600" dirty="0"/>
              <a:t>序列化后的大小是</a:t>
            </a:r>
            <a:r>
              <a:rPr lang="en-US" altLang="zh-CN" sz="1600" dirty="0" err="1"/>
              <a:t>json</a:t>
            </a:r>
            <a:r>
              <a:rPr lang="zh-CN" altLang="en-US" sz="1600" dirty="0"/>
              <a:t>的</a:t>
            </a:r>
            <a:r>
              <a:rPr lang="en-US" altLang="zh-CN" sz="1600" dirty="0"/>
              <a:t>10</a:t>
            </a:r>
            <a:r>
              <a:rPr lang="zh-CN" altLang="en-US" sz="1600" dirty="0"/>
              <a:t>分之一，</a:t>
            </a:r>
            <a:r>
              <a:rPr lang="en-US" altLang="zh-CN" sz="1600" dirty="0"/>
              <a:t>xml</a:t>
            </a:r>
            <a:r>
              <a:rPr lang="zh-CN" altLang="en-US" sz="1600" dirty="0"/>
              <a:t>格式的</a:t>
            </a:r>
            <a:r>
              <a:rPr lang="en-US" altLang="zh-CN" sz="1600" dirty="0"/>
              <a:t>20</a:t>
            </a:r>
            <a:r>
              <a:rPr lang="zh-CN" altLang="en-US" sz="1600" dirty="0"/>
              <a:t>分之一，是二进制序列化的</a:t>
            </a:r>
            <a:r>
              <a:rPr lang="en-US" altLang="zh-CN" sz="1600" dirty="0"/>
              <a:t>10</a:t>
            </a:r>
            <a:r>
              <a:rPr lang="zh-CN" altLang="en-US" sz="1600" dirty="0"/>
              <a:t>分之一，总体看来</a:t>
            </a:r>
            <a:r>
              <a:rPr lang="en-US" altLang="zh-CN" sz="1600" dirty="0" err="1"/>
              <a:t>ProtoBuf</a:t>
            </a:r>
            <a:r>
              <a:rPr lang="zh-CN" altLang="en-US" sz="1600" dirty="0"/>
              <a:t>的优势还是很明显的</a:t>
            </a:r>
            <a:r>
              <a:rPr lang="zh-CN" altLang="en-US" sz="1600" dirty="0" smtClean="0"/>
              <a:t>。</a:t>
            </a:r>
            <a:endParaRPr lang="en-US" altLang="zh-CN" sz="1600" dirty="0"/>
          </a:p>
          <a:p>
            <a:pPr marL="0" indent="0">
              <a:buNone/>
            </a:pPr>
            <a:r>
              <a:rPr lang="en-US" altLang="zh-CN" sz="1600" dirty="0" smtClean="0"/>
              <a:t>   1</a:t>
            </a:r>
            <a:r>
              <a:rPr lang="en-US" altLang="zh-CN" sz="1600" dirty="0"/>
              <a:t>.</a:t>
            </a:r>
            <a:r>
              <a:rPr lang="zh-CN" altLang="en-US" sz="1600" dirty="0"/>
              <a:t>灵活（方便接口更新）、高效（效率经过</a:t>
            </a:r>
            <a:r>
              <a:rPr lang="en-US" altLang="zh-CN" sz="1600" dirty="0"/>
              <a:t>google</a:t>
            </a:r>
            <a:r>
              <a:rPr lang="zh-CN" altLang="en-US" sz="1600" dirty="0"/>
              <a:t>的优化，传输效率比普通的</a:t>
            </a:r>
            <a:r>
              <a:rPr lang="en-US" altLang="zh-CN" sz="1600" dirty="0"/>
              <a:t>XML</a:t>
            </a:r>
            <a:r>
              <a:rPr lang="zh-CN" altLang="en-US" sz="1600" dirty="0"/>
              <a:t>等高很多</a:t>
            </a:r>
            <a:r>
              <a:rPr lang="zh-CN" altLang="en-US" sz="1600" dirty="0" smtClean="0"/>
              <a:t>）</a:t>
            </a:r>
            <a:endParaRPr lang="en-US" altLang="zh-CN" sz="1600" dirty="0" smtClean="0"/>
          </a:p>
          <a:p>
            <a:pPr marL="0" indent="0">
              <a:buNone/>
            </a:pPr>
            <a:r>
              <a:rPr lang="en-US" altLang="zh-CN" sz="1600" dirty="0"/>
              <a:t> </a:t>
            </a:r>
            <a:r>
              <a:rPr lang="en-US" altLang="zh-CN" sz="1600" dirty="0" smtClean="0"/>
              <a:t>  2.</a:t>
            </a:r>
            <a:r>
              <a:rPr lang="zh-CN" altLang="en-US" sz="1600" dirty="0" smtClean="0"/>
              <a:t>易于使用；开发人员通过按照一定的语法定义结构化的消息格式，然后送给命令行工具，工具将自动生   成相关的类，可以支持</a:t>
            </a:r>
            <a:r>
              <a:rPr lang="en-US" altLang="zh-CN" sz="1600" dirty="0" smtClean="0"/>
              <a:t>java</a:t>
            </a:r>
            <a:r>
              <a:rPr lang="zh-CN" altLang="en-US" sz="1600" dirty="0" smtClean="0"/>
              <a:t>、</a:t>
            </a:r>
            <a:r>
              <a:rPr lang="en-US" altLang="zh-CN" sz="1600" dirty="0" err="1" smtClean="0"/>
              <a:t>c++</a:t>
            </a:r>
            <a:r>
              <a:rPr lang="zh-CN" altLang="en-US" sz="1600" dirty="0" smtClean="0"/>
              <a:t>、</a:t>
            </a:r>
            <a:r>
              <a:rPr lang="en-US" altLang="zh-CN" sz="1600" dirty="0" smtClean="0"/>
              <a:t>python</a:t>
            </a:r>
            <a:r>
              <a:rPr lang="zh-CN" altLang="en-US" sz="1600" dirty="0" smtClean="0"/>
              <a:t>等语言环境。通过将这些类包含在项目中，可以很轻松的调用相关方法来完成业务消息的序列化与反序列化工作。</a:t>
            </a:r>
            <a:br>
              <a:rPr lang="zh-CN" altLang="en-US" sz="1600" dirty="0" smtClean="0"/>
            </a:br>
            <a:r>
              <a:rPr lang="zh-CN" altLang="en-US" sz="1600" dirty="0" smtClean="0"/>
              <a:t>   </a:t>
            </a:r>
            <a:r>
              <a:rPr lang="en-US" altLang="zh-CN" sz="1600" dirty="0" smtClean="0"/>
              <a:t>3.</a:t>
            </a:r>
            <a:r>
              <a:rPr lang="zh-CN" altLang="en-US" sz="1600" dirty="0" smtClean="0"/>
              <a:t>语言支持；原生支持</a:t>
            </a:r>
            <a:r>
              <a:rPr lang="en-US" altLang="zh-CN" sz="1600" dirty="0" err="1" smtClean="0"/>
              <a:t>c++</a:t>
            </a:r>
            <a:r>
              <a:rPr lang="en-US" altLang="zh-CN" sz="1600" dirty="0" smtClean="0"/>
              <a:t>,</a:t>
            </a:r>
            <a:r>
              <a:rPr lang="en-US" altLang="zh-CN" sz="1600" dirty="0" err="1" smtClean="0"/>
              <a:t>java,python</a:t>
            </a:r>
            <a:endParaRPr lang="en-US" altLang="zh-CN" sz="1600" dirty="0" smtClean="0"/>
          </a:p>
          <a:p>
            <a:pPr marL="0" indent="0">
              <a:buNone/>
            </a:pPr>
            <a:endParaRPr lang="en-US" altLang="zh-CN" sz="1600" dirty="0"/>
          </a:p>
          <a:p>
            <a:pPr marL="0" indent="0">
              <a:buNone/>
            </a:pPr>
            <a:r>
              <a:rPr lang="en-US" altLang="zh-CN" sz="1600" dirty="0"/>
              <a:t>D.</a:t>
            </a:r>
            <a:r>
              <a:rPr lang="zh-CN" altLang="en-US" sz="1600" dirty="0"/>
              <a:t>服务端和</a:t>
            </a:r>
            <a:r>
              <a:rPr lang="en-US" altLang="zh-CN" sz="1600" dirty="0"/>
              <a:t>DB</a:t>
            </a:r>
            <a:r>
              <a:rPr lang="zh-CN" altLang="en-US" sz="1600" dirty="0"/>
              <a:t>端的一些知识之前分享过这里就不说了</a:t>
            </a:r>
            <a:endParaRPr lang="en-US" altLang="zh-CN" sz="1600" dirty="0"/>
          </a:p>
          <a:p>
            <a:pPr marL="0" indent="0">
              <a:buNone/>
            </a:pPr>
            <a:endParaRPr lang="zh-CN" altLang="en-US" sz="1600" dirty="0"/>
          </a:p>
        </p:txBody>
      </p:sp>
    </p:spTree>
    <p:extLst>
      <p:ext uri="{BB962C8B-B14F-4D97-AF65-F5344CB8AC3E}">
        <p14:creationId xmlns:p14="http://schemas.microsoft.com/office/powerpoint/2010/main" val="3256197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888</Words>
  <Application>Microsoft Office PowerPoint</Application>
  <PresentationFormat>宽屏</PresentationFormat>
  <Paragraphs>112</Paragraphs>
  <Slides>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0" baseType="lpstr">
      <vt:lpstr>楷体_GB2312</vt:lpstr>
      <vt:lpstr>宋体</vt:lpstr>
      <vt:lpstr>宋体</vt:lpstr>
      <vt:lpstr>微软雅黑</vt:lpstr>
      <vt:lpstr>Arial</vt:lpstr>
      <vt:lpstr>Arial Black</vt:lpstr>
      <vt:lpstr>Calibri</vt:lpstr>
      <vt:lpstr>Calibri Light</vt:lpstr>
      <vt:lpstr>Wingdings</vt:lpstr>
      <vt:lpstr>Office 主题</vt:lpstr>
      <vt:lpstr>Visio</vt:lpstr>
      <vt:lpstr>企业级消息推送服务</vt:lpstr>
      <vt:lpstr>需求目的</vt:lpstr>
      <vt:lpstr>我们能做的是什么</vt:lpstr>
      <vt:lpstr>架构设计和技术点</vt:lpstr>
      <vt:lpstr>架构设计和技术点</vt:lpstr>
      <vt:lpstr>架构设计和技术点</vt:lpstr>
      <vt:lpstr>架构设计和技术点</vt:lpstr>
      <vt:lpstr>架构设计和技术点</vt:lpstr>
      <vt:lpstr>架构设计和技术点</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Andrew Chen</dc:creator>
  <cp:lastModifiedBy>陈彪</cp:lastModifiedBy>
  <cp:revision>69</cp:revision>
  <dcterms:created xsi:type="dcterms:W3CDTF">2014-09-09T09:46:13Z</dcterms:created>
  <dcterms:modified xsi:type="dcterms:W3CDTF">2015-07-01T09:01:57Z</dcterms:modified>
</cp:coreProperties>
</file>