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F19D11-3198-41FE-A4F9-BCCC02C8EAF7}">
  <a:tblStyle styleId="{F1F19D11-3198-41FE-A4F9-BCCC02C8EAF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75f6c8d52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75f6c8d52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75f6c8d5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75f6c8d5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75f6c8d52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75f6c8d52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75f6c8d52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75f6c8d52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b7fac98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b7fac98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75f6c8d5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75f6c8d5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b86b47c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b86b47c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75f6c8d5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75f6c8d5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75f6c8d5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75f6c8d5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b7fac98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b7fac98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75f6c8d5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75f6c8d5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75f6c8d52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75f6c8d52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411175" y="79900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 (2023)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2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 (2023)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 (2023)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 (2023)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 (2023)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 (2023)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 (2023)</a:t>
            </a:r>
            <a:endParaRPr sz="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 (2023)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4064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311700" y="4669825"/>
            <a:ext cx="8282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Complete Prompt Engineering for AI Bootcamp (2023)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Models vs Reasoning Models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the difference between Chat Models vs Reasoning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- GPT-5 - Thinking Time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25" y="1589225"/>
            <a:ext cx="4023325" cy="23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404150" y="1334663"/>
            <a:ext cx="404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Reasoning models </a:t>
            </a:r>
            <a:r>
              <a:rPr b="1" i="1" lang="en"/>
              <a:t>will allocate thinking time</a:t>
            </a:r>
            <a:r>
              <a:rPr lang="en"/>
              <a:t>, before responding to your query.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Model Characteristics</a:t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91375" y="1509850"/>
            <a:ext cx="6448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</a:t>
            </a:r>
            <a:r>
              <a:rPr b="1" lang="en"/>
              <a:t>Latency:</a:t>
            </a:r>
            <a:r>
              <a:rPr lang="en"/>
              <a:t> Reasoning models such as GPT-5 with thinking from OpenAI, which will take longer to respond.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Reasoning Capabilities</a:t>
            </a:r>
            <a:r>
              <a:rPr b="1" lang="en"/>
              <a:t>:</a:t>
            </a:r>
            <a:r>
              <a:rPr lang="en"/>
              <a:t> Due to increased test-time compute reasoning, these models often </a:t>
            </a:r>
            <a:r>
              <a:rPr i="1" lang="en"/>
              <a:t>outperform</a:t>
            </a:r>
            <a:r>
              <a:rPr i="1" lang="en"/>
              <a:t> chat models. </a:t>
            </a:r>
            <a:r>
              <a:rPr lang="en"/>
              <a:t>Reasoning models </a:t>
            </a:r>
            <a:r>
              <a:rPr i="1" lang="en"/>
              <a:t>are much better at solving harder problems.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 Chat Model / Reasoning Model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412325" y="15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{F1F19D11-3198-41FE-A4F9-BCCC02C8EAF7}</a:tableStyleId>
              </a:tblPr>
              <a:tblGrid>
                <a:gridCol w="1076325"/>
                <a:gridCol w="2686050"/>
                <a:gridCol w="2857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Use Case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Chat Model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Reasoning Model (Test-Time Compute)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Quick emails &amp; posts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Simple summaries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Technical documentation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Research analysis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Solving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Basic calculations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Simple Q&amp;A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Mathematical proofs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Multi-step debugging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Basic data summaries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Quick insights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Statistical analysis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Pattern recognition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Making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Simple recommendations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Quick choices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Risk assessment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• Strategic planning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91375" y="1509850"/>
            <a:ext cx="7335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tasks that require increased accuracy/reduced error </a:t>
            </a:r>
            <a:r>
              <a:rPr i="1" lang="en"/>
              <a:t>use reasoning models.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tasks such as copywriting or content generation, use smaller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Reasoning models take time to respond, so have another task that you’re working on whilst waiting for the response.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Models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Chat Model?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143150" y="1373400"/>
            <a:ext cx="40470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Chat models are large language models (LLMs) that use a sequence of messages as inputs and return messages as outputs (as opposed to using plain text).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0" y="1334675"/>
            <a:ext cx="2936800" cy="36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Messages 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149475" y="1334663"/>
            <a:ext cx="404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models have 3 types of messages: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</a:t>
            </a:r>
            <a:r>
              <a:rPr lang="en"/>
              <a:t> </a:t>
            </a:r>
            <a:r>
              <a:rPr i="1" lang="en"/>
              <a:t>(system)</a:t>
            </a:r>
            <a:r>
              <a:rPr lang="en"/>
              <a:t> </a:t>
            </a:r>
            <a:r>
              <a:rPr lang="en"/>
              <a:t>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User messages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AI messages</a:t>
            </a:r>
            <a:endParaRPr i="1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0" y="1334675"/>
            <a:ext cx="2936800" cy="367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 rot="10800000">
            <a:off x="3185075" y="1592525"/>
            <a:ext cx="1123500" cy="13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/>
          <p:nvPr/>
        </p:nvCxnSpPr>
        <p:spPr>
          <a:xfrm rot="10800000">
            <a:off x="3208675" y="2348675"/>
            <a:ext cx="10590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/>
          <p:nvPr/>
        </p:nvSpPr>
        <p:spPr>
          <a:xfrm>
            <a:off x="410525" y="1632225"/>
            <a:ext cx="2798100" cy="239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10600" y="1373400"/>
            <a:ext cx="2798100" cy="25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 Providers</a:t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0" y="2248115"/>
            <a:ext cx="1862001" cy="2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50" y="1465052"/>
            <a:ext cx="1912350" cy="5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50" y="4192750"/>
            <a:ext cx="2029201" cy="6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26" y="2457595"/>
            <a:ext cx="1777595" cy="9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2914125" y="1354563"/>
            <a:ext cx="4586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GPT-X series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Claude Sonnet + Claude Opus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Llama series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Google’s Gemini series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Mistral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738" y="3401525"/>
            <a:ext cx="1616424" cy="5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Model Characteristics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91375" y="1509850"/>
            <a:ext cx="6448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Low Latency:</a:t>
            </a:r>
            <a:r>
              <a:rPr lang="en"/>
              <a:t> Chat models respond quickly and often stream each word (token) as it is generated.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Reasoning Capabilities:</a:t>
            </a:r>
            <a:r>
              <a:rPr lang="en"/>
              <a:t> Models such as Claude and GPT-5 are capable at solving easy to medium difficulty tasks.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Models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Time Compute Scaling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91375" y="1509850"/>
            <a:ext cx="6448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rgbClr val="FFFFFF"/>
                </a:highlight>
              </a:rPr>
              <a:t>Instead of just making bigger AI models, test-time compute gives models extra processing time </a:t>
            </a:r>
            <a:r>
              <a:rPr b="1" i="1" lang="en">
                <a:solidFill>
                  <a:srgbClr val="374151"/>
                </a:solidFill>
                <a:highlight>
                  <a:srgbClr val="FFFFFF"/>
                </a:highlight>
              </a:rPr>
              <a:t>during execution to think through problems </a:t>
            </a:r>
            <a:r>
              <a:rPr i="1" lang="en">
                <a:solidFill>
                  <a:srgbClr val="374151"/>
                </a:solidFill>
                <a:highlight>
                  <a:srgbClr val="FFFFFF"/>
                </a:highlight>
              </a:rPr>
              <a:t>and</a:t>
            </a:r>
            <a:r>
              <a:rPr lang="en">
                <a:solidFill>
                  <a:srgbClr val="374151"/>
                </a:solidFill>
                <a:highlight>
                  <a:srgbClr val="FFFFFF"/>
                </a:highlight>
              </a:rPr>
              <a:t> refine answers—similar to how humans spend more time on complex tasks.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- GPT-5 Thinking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5" y="1156000"/>
            <a:ext cx="4975376" cy="36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