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9"/>
  </p:notesMasterIdLst>
  <p:sldIdLst>
    <p:sldId id="328" r:id="rId2"/>
    <p:sldId id="399" r:id="rId3"/>
    <p:sldId id="295" r:id="rId4"/>
    <p:sldId id="300" r:id="rId5"/>
    <p:sldId id="377" r:id="rId6"/>
    <p:sldId id="333" r:id="rId7"/>
    <p:sldId id="332" r:id="rId8"/>
    <p:sldId id="321" r:id="rId9"/>
    <p:sldId id="330" r:id="rId10"/>
    <p:sldId id="352" r:id="rId11"/>
    <p:sldId id="351" r:id="rId12"/>
    <p:sldId id="354" r:id="rId13"/>
    <p:sldId id="388" r:id="rId14"/>
    <p:sldId id="286" r:id="rId15"/>
    <p:sldId id="306" r:id="rId16"/>
    <p:sldId id="313" r:id="rId17"/>
    <p:sldId id="307" r:id="rId18"/>
    <p:sldId id="315" r:id="rId19"/>
    <p:sldId id="309" r:id="rId20"/>
    <p:sldId id="310" r:id="rId21"/>
    <p:sldId id="311" r:id="rId22"/>
    <p:sldId id="312" r:id="rId23"/>
    <p:sldId id="314" r:id="rId24"/>
    <p:sldId id="340" r:id="rId25"/>
    <p:sldId id="338" r:id="rId26"/>
    <p:sldId id="341" r:id="rId27"/>
    <p:sldId id="339" r:id="rId28"/>
    <p:sldId id="308" r:id="rId29"/>
    <p:sldId id="345" r:id="rId30"/>
    <p:sldId id="303" r:id="rId31"/>
    <p:sldId id="320" r:id="rId32"/>
    <p:sldId id="346" r:id="rId33"/>
    <p:sldId id="347" r:id="rId34"/>
    <p:sldId id="348" r:id="rId35"/>
    <p:sldId id="370" r:id="rId36"/>
    <p:sldId id="322" r:id="rId37"/>
    <p:sldId id="369" r:id="rId38"/>
    <p:sldId id="323" r:id="rId39"/>
    <p:sldId id="371" r:id="rId40"/>
    <p:sldId id="324" r:id="rId41"/>
    <p:sldId id="325" r:id="rId42"/>
    <p:sldId id="326" r:id="rId43"/>
    <p:sldId id="327" r:id="rId44"/>
    <p:sldId id="260" r:id="rId45"/>
    <p:sldId id="265" r:id="rId46"/>
    <p:sldId id="305" r:id="rId47"/>
    <p:sldId id="275" r:id="rId48"/>
    <p:sldId id="256" r:id="rId49"/>
    <p:sldId id="292" r:id="rId50"/>
    <p:sldId id="268" r:id="rId51"/>
    <p:sldId id="319" r:id="rId52"/>
    <p:sldId id="318" r:id="rId53"/>
    <p:sldId id="376" r:id="rId54"/>
    <p:sldId id="357" r:id="rId55"/>
    <p:sldId id="359" r:id="rId56"/>
    <p:sldId id="360" r:id="rId57"/>
    <p:sldId id="375" r:id="rId58"/>
    <p:sldId id="342" r:id="rId59"/>
    <p:sldId id="364" r:id="rId60"/>
    <p:sldId id="385" r:id="rId61"/>
    <p:sldId id="349" r:id="rId62"/>
    <p:sldId id="397" r:id="rId63"/>
    <p:sldId id="398" r:id="rId64"/>
    <p:sldId id="380" r:id="rId65"/>
    <p:sldId id="372" r:id="rId66"/>
    <p:sldId id="389" r:id="rId67"/>
    <p:sldId id="39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074" autoAdjust="0"/>
    <p:restoredTop sz="94660"/>
  </p:normalViewPr>
  <p:slideViewPr>
    <p:cSldViewPr snapToGrid="0">
      <p:cViewPr varScale="1">
        <p:scale>
          <a:sx n="76" d="100"/>
          <a:sy n="76" d="100"/>
        </p:scale>
        <p:origin x="19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503BA-6000-443A-AF87-49610BF282F9}" type="datetimeFigureOut">
              <a:rPr lang="x-none" smtClean="0"/>
              <a:t>2/8/2021</a:t>
            </a:fld>
            <a:endParaRPr lang="x-non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8DC7D-10A5-436F-92CB-DE773C4FB8CE}" type="slidenum">
              <a:rPr lang="x-none" smtClean="0"/>
              <a:t>‹#›</a:t>
            </a:fld>
            <a:endParaRPr lang="x-none"/>
          </a:p>
        </p:txBody>
      </p:sp>
    </p:spTree>
    <p:extLst>
      <p:ext uri="{BB962C8B-B14F-4D97-AF65-F5344CB8AC3E}">
        <p14:creationId xmlns:p14="http://schemas.microsoft.com/office/powerpoint/2010/main" val="996979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59464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577983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32856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702435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260608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3821747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1440898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3220930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20876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570755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B20711-E3BD-4042-BD50-A344CABFA668}" type="datetimeFigureOut">
              <a:rPr lang="en-US" smtClean="0"/>
              <a:t>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4C50FD-E430-4CD4-BEEF-9ADD4BA83625}" type="slidenum">
              <a:rPr lang="en-US" smtClean="0"/>
              <a:t>‹#›</a:t>
            </a:fld>
            <a:endParaRPr lang="en-US" dirty="0"/>
          </a:p>
        </p:txBody>
      </p:sp>
    </p:spTree>
    <p:extLst>
      <p:ext uri="{BB962C8B-B14F-4D97-AF65-F5344CB8AC3E}">
        <p14:creationId xmlns:p14="http://schemas.microsoft.com/office/powerpoint/2010/main" val="87981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B20711-E3BD-4042-BD50-A344CABFA668}" type="datetimeFigureOut">
              <a:rPr lang="en-US" smtClean="0"/>
              <a:t>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C50FD-E430-4CD4-BEEF-9ADD4BA83625}" type="slidenum">
              <a:rPr lang="en-US" smtClean="0"/>
              <a:t>‹#›</a:t>
            </a:fld>
            <a:endParaRPr lang="en-US" dirty="0"/>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605211" y="387100"/>
            <a:ext cx="1748589" cy="983314"/>
          </a:xfrm>
          <a:prstGeom prst="rect">
            <a:avLst/>
          </a:prstGeom>
        </p:spPr>
      </p:pic>
    </p:spTree>
    <p:extLst>
      <p:ext uri="{BB962C8B-B14F-4D97-AF65-F5344CB8AC3E}">
        <p14:creationId xmlns:p14="http://schemas.microsoft.com/office/powerpoint/2010/main" val="9525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f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jfif"/><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s://www.google.com/url?sa=i&amp;url=https://www.dicksmith.com.au/da/buy/24ghz-wireless-keyboard-touchpad-presenter-rechargeable-7-led-mobile-pc-white-essentials/&amp;psig=AOvVaw1QYUgkL4vuxC8qRw4kFLEZ&amp;ust=1608799506294000&amp;source=images&amp;cd=vfe&amp;ved=0CAYQr4kDahcKEwjI9dW-2-PtAhUAAAAAHQAAAAAQAg" TargetMode="External"/><Relationship Id="rId3" Type="http://schemas.openxmlformats.org/officeDocument/2006/relationships/hyperlink" Target="https://m.youtube.com/watch?v=32WxbXS1YQI" TargetMode="External"/><Relationship Id="rId7" Type="http://schemas.openxmlformats.org/officeDocument/2006/relationships/hyperlink" Target="https://www.whathifi.com/reviews/xbox-series-x" TargetMode="External"/><Relationship Id="rId12" Type="http://schemas.openxmlformats.org/officeDocument/2006/relationships/hyperlink" Target="https://www.pngitem.com/middle/Towboi_small-bose-speaker-hd-png-download/" TargetMode="External"/><Relationship Id="rId2" Type="http://schemas.openxmlformats.org/officeDocument/2006/relationships/hyperlink" Target="https://www.enisa.europa.eu/news/enisa-news/security-for-privacy-on-data-protection-day" TargetMode="External"/><Relationship Id="rId1" Type="http://schemas.openxmlformats.org/officeDocument/2006/relationships/slideLayout" Target="../slideLayouts/slideLayout2.xml"/><Relationship Id="rId6" Type="http://schemas.openxmlformats.org/officeDocument/2006/relationships/hyperlink" Target="https://www.google.com.ng/url?sa=i&amp;url=https://arstechnica.com/gaming/2019/06/console-makers-warn-trumps-trade-war-could-increase-hardware-prices-25/&amp;psig=AOvVaw2l9CvN-AV68kYSMc4ymC1D&amp;ust=1608797161151000&amp;source=images&amp;cd=vfe&amp;ved=2ahUKEwiW99vL0uPtAhWVw4UKHVX8DvwQr4kDegUIARDmAQ" TargetMode="External"/><Relationship Id="rId11" Type="http://schemas.openxmlformats.org/officeDocument/2006/relationships/hyperlink" Target="https://www.amazon.co.uk/ROUTEUR-LINKSYS-ROUTER-AC1000-MU-MIMO/dp/B0821D94H3" TargetMode="External"/><Relationship Id="rId5" Type="http://schemas.openxmlformats.org/officeDocument/2006/relationships/hyperlink" Target="https://www.theguardian.com/games/2020/jun/12/playstation-5-video-games-console-not-dead-ps5" TargetMode="External"/><Relationship Id="rId10" Type="http://schemas.openxmlformats.org/officeDocument/2006/relationships/hyperlink" Target="https://www.shutterstock.com/search/vr+headset+logo" TargetMode="External"/><Relationship Id="rId4" Type="http://schemas.openxmlformats.org/officeDocument/2006/relationships/hyperlink" Target="https://www.google.com.ng/url?sa=i&amp;url=https://www.wallpaperflare.com/silver-imac-with-apple-magic-keyboard-on-white-sufrace-screen-wallpaper-ejojr&amp;psig=AOvVaw1OlEidueY2oZXtHojXpiku&amp;ust=1608797955095000&amp;source=images&amp;cd=vfe&amp;ved=2ahUKEwi9t6bG1ePtAhVDdBoKHbD-CzgQr4kDegUIARCpAQ" TargetMode="External"/><Relationship Id="rId9" Type="http://schemas.openxmlformats.org/officeDocument/2006/relationships/hyperlink" Target="https://www.apple.com/shop/buy-ipad/ipad-pro"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B15577-F69C-4554-8AE0-6686B15CA20B}"/>
              </a:ext>
            </a:extLst>
          </p:cNvPr>
          <p:cNvSpPr>
            <a:spLocks noGrp="1"/>
          </p:cNvSpPr>
          <p:nvPr>
            <p:ph idx="1"/>
          </p:nvPr>
        </p:nvSpPr>
        <p:spPr>
          <a:xfrm>
            <a:off x="838200" y="2802655"/>
            <a:ext cx="10515600" cy="1506298"/>
          </a:xfrm>
        </p:spPr>
        <p:txBody>
          <a:bodyPr>
            <a:normAutofit fontScale="92500" lnSpcReduction="10000"/>
          </a:bodyPr>
          <a:lstStyle/>
          <a:p>
            <a:pPr marL="0" indent="0" algn="ctr">
              <a:buNone/>
            </a:pPr>
            <a:r>
              <a:rPr lang="en-US" sz="5400" dirty="0"/>
              <a:t>Arcade Strategies to maximize profit</a:t>
            </a:r>
          </a:p>
          <a:p>
            <a:pPr marL="0" indent="0" algn="ctr">
              <a:buNone/>
            </a:pPr>
            <a:r>
              <a:rPr lang="en-US" sz="5400" dirty="0"/>
              <a:t>(ASTMP)</a:t>
            </a:r>
            <a:endParaRPr lang="x-none" sz="5400" dirty="0"/>
          </a:p>
        </p:txBody>
      </p:sp>
    </p:spTree>
    <p:extLst>
      <p:ext uri="{BB962C8B-B14F-4D97-AF65-F5344CB8AC3E}">
        <p14:creationId xmlns:p14="http://schemas.microsoft.com/office/powerpoint/2010/main" val="2178554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60058-A3CB-4710-B0AB-09C53FF097DD}"/>
              </a:ext>
            </a:extLst>
          </p:cNvPr>
          <p:cNvSpPr>
            <a:spLocks noGrp="1"/>
          </p:cNvSpPr>
          <p:nvPr>
            <p:ph type="title"/>
          </p:nvPr>
        </p:nvSpPr>
        <p:spPr>
          <a:xfrm>
            <a:off x="2108526" y="355600"/>
            <a:ext cx="10515600" cy="1325563"/>
          </a:xfrm>
        </p:spPr>
        <p:txBody>
          <a:bodyPr/>
          <a:lstStyle/>
          <a:p>
            <a:r>
              <a:rPr lang="en-US" dirty="0"/>
              <a:t>There are only 3 types of Merch</a:t>
            </a:r>
            <a:endParaRPr lang="x-none" dirty="0"/>
          </a:p>
        </p:txBody>
      </p:sp>
      <p:pic>
        <p:nvPicPr>
          <p:cNvPr id="5" name="Content Placeholder 4">
            <a:extLst>
              <a:ext uri="{FF2B5EF4-FFF2-40B4-BE49-F238E27FC236}">
                <a16:creationId xmlns:a16="http://schemas.microsoft.com/office/drawing/2014/main" xmlns="" id="{1B143248-6B24-46B7-ACD9-997744A19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047" y="1943520"/>
            <a:ext cx="2970959" cy="2970959"/>
          </a:xfrm>
        </p:spPr>
      </p:pic>
      <p:pic>
        <p:nvPicPr>
          <p:cNvPr id="7" name="Picture 6">
            <a:extLst>
              <a:ext uri="{FF2B5EF4-FFF2-40B4-BE49-F238E27FC236}">
                <a16:creationId xmlns:a16="http://schemas.microsoft.com/office/drawing/2014/main" xmlns="" id="{55B48672-EC96-4887-B85C-442757619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3120" y="2362201"/>
            <a:ext cx="2425759" cy="3376394"/>
          </a:xfrm>
          <a:prstGeom prst="rect">
            <a:avLst/>
          </a:prstGeom>
        </p:spPr>
      </p:pic>
      <p:pic>
        <p:nvPicPr>
          <p:cNvPr id="9" name="Picture 8">
            <a:extLst>
              <a:ext uri="{FF2B5EF4-FFF2-40B4-BE49-F238E27FC236}">
                <a16:creationId xmlns:a16="http://schemas.microsoft.com/office/drawing/2014/main" xmlns="" id="{1BD34B96-0D85-45C6-8D2B-AF2FCE650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7580" y="1690688"/>
            <a:ext cx="3210337" cy="2545697"/>
          </a:xfrm>
          <a:prstGeom prst="rect">
            <a:avLst/>
          </a:prstGeom>
        </p:spPr>
      </p:pic>
      <p:sp>
        <p:nvSpPr>
          <p:cNvPr id="3" name="TextBox 2">
            <a:extLst>
              <a:ext uri="{FF2B5EF4-FFF2-40B4-BE49-F238E27FC236}">
                <a16:creationId xmlns:a16="http://schemas.microsoft.com/office/drawing/2014/main" xmlns="" id="{B2BBE4DF-75E2-4041-853F-785730599F7F}"/>
              </a:ext>
            </a:extLst>
          </p:cNvPr>
          <p:cNvSpPr txBox="1"/>
          <p:nvPr/>
        </p:nvSpPr>
        <p:spPr>
          <a:xfrm>
            <a:off x="1762781" y="5030709"/>
            <a:ext cx="1671638" cy="707886"/>
          </a:xfrm>
          <a:prstGeom prst="rect">
            <a:avLst/>
          </a:prstGeom>
          <a:noFill/>
        </p:spPr>
        <p:txBody>
          <a:bodyPr wrap="square" rtlCol="0">
            <a:spAutoFit/>
          </a:bodyPr>
          <a:lstStyle/>
          <a:p>
            <a:r>
              <a:rPr lang="en-US" sz="4000" dirty="0"/>
              <a:t>Shirts</a:t>
            </a:r>
            <a:endParaRPr lang="x-none" sz="4000" dirty="0"/>
          </a:p>
        </p:txBody>
      </p:sp>
      <p:sp>
        <p:nvSpPr>
          <p:cNvPr id="4" name="TextBox 3">
            <a:extLst>
              <a:ext uri="{FF2B5EF4-FFF2-40B4-BE49-F238E27FC236}">
                <a16:creationId xmlns:a16="http://schemas.microsoft.com/office/drawing/2014/main" xmlns="" id="{5A518160-0A44-4F26-8FD5-2C4E19939E08}"/>
              </a:ext>
            </a:extLst>
          </p:cNvPr>
          <p:cNvSpPr txBox="1"/>
          <p:nvPr/>
        </p:nvSpPr>
        <p:spPr>
          <a:xfrm>
            <a:off x="5386387" y="5856069"/>
            <a:ext cx="1808191" cy="646331"/>
          </a:xfrm>
          <a:prstGeom prst="rect">
            <a:avLst/>
          </a:prstGeom>
          <a:noFill/>
        </p:spPr>
        <p:txBody>
          <a:bodyPr wrap="square" rtlCol="0">
            <a:spAutoFit/>
          </a:bodyPr>
          <a:lstStyle/>
          <a:p>
            <a:r>
              <a:rPr lang="en-US" sz="3600" dirty="0"/>
              <a:t>Hoodies</a:t>
            </a:r>
            <a:endParaRPr lang="x-none" sz="3600" dirty="0"/>
          </a:p>
        </p:txBody>
      </p:sp>
      <p:sp>
        <p:nvSpPr>
          <p:cNvPr id="6" name="TextBox 5">
            <a:extLst>
              <a:ext uri="{FF2B5EF4-FFF2-40B4-BE49-F238E27FC236}">
                <a16:creationId xmlns:a16="http://schemas.microsoft.com/office/drawing/2014/main" xmlns="" id="{A56B53E0-A847-48F1-AB17-67034005D7E6}"/>
              </a:ext>
            </a:extLst>
          </p:cNvPr>
          <p:cNvSpPr txBox="1"/>
          <p:nvPr/>
        </p:nvSpPr>
        <p:spPr>
          <a:xfrm>
            <a:off x="9801225" y="4384378"/>
            <a:ext cx="1896315" cy="646331"/>
          </a:xfrm>
          <a:prstGeom prst="rect">
            <a:avLst/>
          </a:prstGeom>
          <a:noFill/>
        </p:spPr>
        <p:txBody>
          <a:bodyPr wrap="square" rtlCol="0">
            <a:spAutoFit/>
          </a:bodyPr>
          <a:lstStyle/>
          <a:p>
            <a:r>
              <a:rPr lang="en-US" sz="3600" dirty="0"/>
              <a:t>Jackets</a:t>
            </a:r>
            <a:endParaRPr lang="x-none" sz="3600" dirty="0"/>
          </a:p>
        </p:txBody>
      </p:sp>
    </p:spTree>
    <p:extLst>
      <p:ext uri="{BB962C8B-B14F-4D97-AF65-F5344CB8AC3E}">
        <p14:creationId xmlns:p14="http://schemas.microsoft.com/office/powerpoint/2010/main" val="227478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xmlns="" id="{AB902CB9-C7DC-4673-B7D5-F22DCF0EC5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617AE-4B40-43F3-967D-33148BB3F599}"/>
              </a:ext>
            </a:extLst>
          </p:cNvPr>
          <p:cNvSpPr>
            <a:spLocks noGrp="1"/>
          </p:cNvSpPr>
          <p:nvPr>
            <p:ph type="title"/>
          </p:nvPr>
        </p:nvSpPr>
        <p:spPr>
          <a:xfrm>
            <a:off x="1107702" y="255000"/>
            <a:ext cx="10515595" cy="714375"/>
          </a:xfrm>
        </p:spPr>
        <p:txBody>
          <a:bodyPr anchor="b">
            <a:normAutofit/>
          </a:bodyPr>
          <a:lstStyle/>
          <a:p>
            <a:pPr algn="ctr"/>
            <a:r>
              <a:rPr lang="en-US" sz="4000" b="1" dirty="0"/>
              <a:t>Dome arcade Merchandize Shirt</a:t>
            </a:r>
            <a:endParaRPr lang="x-none" sz="4000" b="1" dirty="0"/>
          </a:p>
        </p:txBody>
      </p:sp>
      <p:pic>
        <p:nvPicPr>
          <p:cNvPr id="25" name="Picture 24">
            <a:extLst>
              <a:ext uri="{FF2B5EF4-FFF2-40B4-BE49-F238E27FC236}">
                <a16:creationId xmlns:a16="http://schemas.microsoft.com/office/drawing/2014/main" xmlns="" id="{E2101E4F-9386-4DDE-807B-C5D0AEAC23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5476" y="1086873"/>
            <a:ext cx="2269424" cy="2699314"/>
          </a:xfrm>
          <a:prstGeom prst="rect">
            <a:avLst/>
          </a:prstGeom>
        </p:spPr>
      </p:pic>
      <p:pic>
        <p:nvPicPr>
          <p:cNvPr id="4" name="Content Placeholder 3">
            <a:extLst>
              <a:ext uri="{FF2B5EF4-FFF2-40B4-BE49-F238E27FC236}">
                <a16:creationId xmlns:a16="http://schemas.microsoft.com/office/drawing/2014/main" xmlns="" id="{BD2B0EBB-61C5-40AC-8A0A-9094A9718886}"/>
              </a:ext>
            </a:extLst>
          </p:cNvPr>
          <p:cNvPicPr>
            <a:picLocks noChangeAspect="1"/>
          </p:cNvPicPr>
          <p:nvPr/>
        </p:nvPicPr>
        <p:blipFill>
          <a:blip r:embed="rId3"/>
          <a:stretch>
            <a:fillRect/>
          </a:stretch>
        </p:blipFill>
        <p:spPr>
          <a:xfrm>
            <a:off x="684159" y="3975483"/>
            <a:ext cx="3086058" cy="2821160"/>
          </a:xfrm>
          <a:prstGeom prst="rect">
            <a:avLst/>
          </a:prstGeom>
        </p:spPr>
      </p:pic>
      <p:sp>
        <p:nvSpPr>
          <p:cNvPr id="32" name="Content Placeholder 31">
            <a:extLst>
              <a:ext uri="{FF2B5EF4-FFF2-40B4-BE49-F238E27FC236}">
                <a16:creationId xmlns:a16="http://schemas.microsoft.com/office/drawing/2014/main" xmlns="" id="{E8429896-65EC-45A7-AC5B-C5A3A8BAD3D1}"/>
              </a:ext>
            </a:extLst>
          </p:cNvPr>
          <p:cNvSpPr>
            <a:spLocks noGrp="1"/>
          </p:cNvSpPr>
          <p:nvPr>
            <p:ph idx="1"/>
          </p:nvPr>
        </p:nvSpPr>
        <p:spPr>
          <a:xfrm>
            <a:off x="7438076" y="4203993"/>
            <a:ext cx="4498879" cy="2304218"/>
          </a:xfrm>
        </p:spPr>
        <p:txBody>
          <a:bodyPr>
            <a:normAutofit/>
          </a:bodyPr>
          <a:lstStyle/>
          <a:p>
            <a:pPr marL="0" indent="0" algn="ctr">
              <a:buNone/>
            </a:pPr>
            <a:r>
              <a:rPr lang="en-US" sz="2000" dirty="0"/>
              <a:t>only 10,000 made annually</a:t>
            </a:r>
          </a:p>
          <a:p>
            <a:pPr marL="0" indent="0" algn="ctr">
              <a:buNone/>
            </a:pPr>
            <a:r>
              <a:rPr lang="en-US" sz="2000" dirty="0"/>
              <a:t>New color way Releases on February 28 </a:t>
            </a:r>
          </a:p>
          <a:p>
            <a:pPr marL="0" indent="0" algn="ctr">
              <a:buNone/>
            </a:pPr>
            <a:r>
              <a:rPr lang="en-US" sz="2000" dirty="0"/>
              <a:t>Contains: plastic belt, waterproof interior, zip able pouch, Glow in the dark “arcade”</a:t>
            </a:r>
          </a:p>
          <a:p>
            <a:pPr marL="0" indent="0" algn="ctr">
              <a:buNone/>
            </a:pPr>
            <a:r>
              <a:rPr lang="en-US" sz="2000" dirty="0"/>
              <a:t>6 Studio bucks or </a:t>
            </a:r>
            <a:r>
              <a:rPr lang="en-US" sz="2000" b="1" dirty="0"/>
              <a:t>(N14,990) only</a:t>
            </a:r>
          </a:p>
          <a:p>
            <a:pPr marL="0" indent="0" algn="ctr">
              <a:buNone/>
            </a:pPr>
            <a:r>
              <a:rPr lang="en-US" sz="2000" dirty="0"/>
              <a:t>5 Studio bucks for Kids (10 years max)</a:t>
            </a:r>
          </a:p>
          <a:p>
            <a:pPr algn="ctr"/>
            <a:endParaRPr lang="en-US" sz="2000" dirty="0"/>
          </a:p>
        </p:txBody>
      </p:sp>
      <p:pic>
        <p:nvPicPr>
          <p:cNvPr id="11" name="Picture 10">
            <a:extLst>
              <a:ext uri="{FF2B5EF4-FFF2-40B4-BE49-F238E27FC236}">
                <a16:creationId xmlns:a16="http://schemas.microsoft.com/office/drawing/2014/main" xmlns="" id="{B5B36547-BF7B-43F0-86B0-8F1671626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85" y="1171578"/>
            <a:ext cx="2553056" cy="2743583"/>
          </a:xfrm>
          <a:prstGeom prst="rect">
            <a:avLst/>
          </a:prstGeom>
        </p:spPr>
      </p:pic>
      <p:pic>
        <p:nvPicPr>
          <p:cNvPr id="15" name="Picture 14">
            <a:extLst>
              <a:ext uri="{FF2B5EF4-FFF2-40B4-BE49-F238E27FC236}">
                <a16:creationId xmlns:a16="http://schemas.microsoft.com/office/drawing/2014/main" xmlns="" id="{DF12F5EB-3F85-4B6C-B119-A6661E5B97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5476" y="4119851"/>
            <a:ext cx="2727982" cy="2668027"/>
          </a:xfrm>
          <a:prstGeom prst="rect">
            <a:avLst/>
          </a:prstGeom>
        </p:spPr>
      </p:pic>
      <p:pic>
        <p:nvPicPr>
          <p:cNvPr id="20" name="Picture 19" descr="Icon&#10;&#10;Description automatically generated">
            <a:extLst>
              <a:ext uri="{FF2B5EF4-FFF2-40B4-BE49-F238E27FC236}">
                <a16:creationId xmlns:a16="http://schemas.microsoft.com/office/drawing/2014/main" xmlns="" id="{1C621BBE-02F8-46AB-89AA-E427877D9CE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9039" y="1117273"/>
            <a:ext cx="2876951" cy="2581635"/>
          </a:xfrm>
          <a:prstGeom prst="rect">
            <a:avLst/>
          </a:prstGeom>
        </p:spPr>
      </p:pic>
    </p:spTree>
    <p:extLst>
      <p:ext uri="{BB962C8B-B14F-4D97-AF65-F5344CB8AC3E}">
        <p14:creationId xmlns:p14="http://schemas.microsoft.com/office/powerpoint/2010/main" val="30363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3A5B1-F6FE-4734-B308-7A876EE91013}"/>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AD18FEC7-BF4B-4F98-A76C-C4781981F68B}"/>
              </a:ext>
            </a:extLst>
          </p:cNvPr>
          <p:cNvSpPr>
            <a:spLocks noGrp="1"/>
          </p:cNvSpPr>
          <p:nvPr>
            <p:ph idx="1"/>
          </p:nvPr>
        </p:nvSpPr>
        <p:spPr/>
        <p:txBody>
          <a:bodyPr/>
          <a:lstStyle/>
          <a:p>
            <a:r>
              <a:rPr lang="en-US" dirty="0"/>
              <a:t>Merch jacket (N74,990) only 5,000 made</a:t>
            </a:r>
          </a:p>
          <a:p>
            <a:r>
              <a:rPr lang="en-US" dirty="0"/>
              <a:t>Or (1 Studio bucks 10 musthyds weekly)</a:t>
            </a:r>
          </a:p>
          <a:p>
            <a:pPr marL="0" indent="0">
              <a:buNone/>
            </a:pPr>
            <a:r>
              <a:rPr lang="en-US" dirty="0"/>
              <a:t>New color Releases on June 28 annually</a:t>
            </a:r>
          </a:p>
          <a:p>
            <a:pPr marL="0" indent="0">
              <a:buNone/>
            </a:pPr>
            <a:r>
              <a:rPr lang="en-US" dirty="0"/>
              <a:t>Contains: two plastic belt, waterproof interior, zip able pouch, Glow in the dark “Dome arcade wears”</a:t>
            </a:r>
          </a:p>
          <a:p>
            <a:pPr marL="0" indent="0">
              <a:buNone/>
            </a:pPr>
            <a:r>
              <a:rPr lang="en-US" dirty="0"/>
              <a:t>30 Studio bucks</a:t>
            </a:r>
          </a:p>
          <a:p>
            <a:pPr marL="0" indent="0">
              <a:buNone/>
            </a:pPr>
            <a:r>
              <a:rPr lang="en-US" dirty="0"/>
              <a:t>Or 10 Studio bucks a month</a:t>
            </a:r>
          </a:p>
          <a:p>
            <a:pPr marL="0" indent="0">
              <a:buNone/>
            </a:pPr>
            <a:endParaRPr lang="en-US" dirty="0"/>
          </a:p>
          <a:p>
            <a:pPr marL="0" indent="0">
              <a:buNone/>
            </a:pPr>
            <a:endParaRPr lang="x-none" dirty="0"/>
          </a:p>
        </p:txBody>
      </p:sp>
    </p:spTree>
    <p:extLst>
      <p:ext uri="{BB962C8B-B14F-4D97-AF65-F5344CB8AC3E}">
        <p14:creationId xmlns:p14="http://schemas.microsoft.com/office/powerpoint/2010/main" val="3785316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12AF50E-0569-42C3-AA22-D3CA67D5C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79" y="570825"/>
            <a:ext cx="6085681" cy="6085681"/>
          </a:xfrm>
        </p:spPr>
      </p:pic>
      <p:sp>
        <p:nvSpPr>
          <p:cNvPr id="6" name="TextBox 5">
            <a:extLst>
              <a:ext uri="{FF2B5EF4-FFF2-40B4-BE49-F238E27FC236}">
                <a16:creationId xmlns:a16="http://schemas.microsoft.com/office/drawing/2014/main" xmlns="" id="{C1E5C261-C83B-4D7C-BDA1-8FA02B2E7A72}"/>
              </a:ext>
            </a:extLst>
          </p:cNvPr>
          <p:cNvSpPr txBox="1"/>
          <p:nvPr/>
        </p:nvSpPr>
        <p:spPr>
          <a:xfrm>
            <a:off x="7810500" y="4927600"/>
            <a:ext cx="5219701" cy="923330"/>
          </a:xfrm>
          <a:prstGeom prst="rect">
            <a:avLst/>
          </a:prstGeom>
          <a:noFill/>
        </p:spPr>
        <p:txBody>
          <a:bodyPr wrap="square" rtlCol="0">
            <a:spAutoFit/>
          </a:bodyPr>
          <a:lstStyle/>
          <a:p>
            <a:pPr algn="ctr"/>
            <a:r>
              <a:rPr lang="en-US" dirty="0"/>
              <a:t>Change belt buckle for N2500 </a:t>
            </a:r>
          </a:p>
          <a:p>
            <a:pPr algn="ctr"/>
            <a:r>
              <a:rPr lang="en-US" dirty="0"/>
              <a:t>Per piece</a:t>
            </a:r>
          </a:p>
          <a:p>
            <a:pPr algn="ctr"/>
            <a:endParaRPr lang="en-US" dirty="0"/>
          </a:p>
        </p:txBody>
      </p:sp>
    </p:spTree>
    <p:extLst>
      <p:ext uri="{BB962C8B-B14F-4D97-AF65-F5344CB8AC3E}">
        <p14:creationId xmlns:p14="http://schemas.microsoft.com/office/powerpoint/2010/main" val="41057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you should become a member?</a:t>
            </a:r>
          </a:p>
        </p:txBody>
      </p:sp>
      <p:sp>
        <p:nvSpPr>
          <p:cNvPr id="3" name="Content Placeholder 2"/>
          <p:cNvSpPr>
            <a:spLocks noGrp="1"/>
          </p:cNvSpPr>
          <p:nvPr>
            <p:ph idx="1"/>
          </p:nvPr>
        </p:nvSpPr>
        <p:spPr>
          <a:xfrm>
            <a:off x="838200" y="1892887"/>
            <a:ext cx="10515600" cy="4351338"/>
          </a:xfrm>
        </p:spPr>
        <p:txBody>
          <a:bodyPr/>
          <a:lstStyle/>
          <a:p>
            <a:pPr marL="0" indent="0">
              <a:buNone/>
            </a:pPr>
            <a:r>
              <a:rPr lang="en-US" dirty="0"/>
              <a:t>Membership to the dome arcade covers a lot of your daily needs while also saving you a lot of money when compared to just being a regular customer </a:t>
            </a:r>
          </a:p>
        </p:txBody>
      </p:sp>
    </p:spTree>
    <p:extLst>
      <p:ext uri="{BB962C8B-B14F-4D97-AF65-F5344CB8AC3E}">
        <p14:creationId xmlns:p14="http://schemas.microsoft.com/office/powerpoint/2010/main" val="381657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 plans for referrals</a:t>
            </a:r>
          </a:p>
        </p:txBody>
      </p:sp>
      <p:sp>
        <p:nvSpPr>
          <p:cNvPr id="3" name="Content Placeholder 2"/>
          <p:cNvSpPr>
            <a:spLocks noGrp="1"/>
          </p:cNvSpPr>
          <p:nvPr>
            <p:ph idx="1"/>
          </p:nvPr>
        </p:nvSpPr>
        <p:spPr>
          <a:xfrm>
            <a:off x="838200" y="2198604"/>
            <a:ext cx="10515600" cy="4294271"/>
          </a:xfrm>
        </p:spPr>
        <p:txBody>
          <a:bodyPr>
            <a:normAutofit/>
          </a:bodyPr>
          <a:lstStyle/>
          <a:p>
            <a:pPr algn="ctr"/>
            <a:r>
              <a:rPr lang="en-US" dirty="0"/>
              <a:t>There are an unlimited amount of referrals needed hence reducing unemployment</a:t>
            </a:r>
          </a:p>
          <a:p>
            <a:pPr algn="ctr"/>
            <a:r>
              <a:rPr lang="en-US" dirty="0"/>
              <a:t>Gives out valid recommendations with no advertisements costs</a:t>
            </a:r>
          </a:p>
          <a:p>
            <a:pPr algn="ctr"/>
            <a:r>
              <a:rPr lang="en-US" dirty="0"/>
              <a:t>Helping teenagers by providing certificate of participation for only (₦5000 monthly)</a:t>
            </a:r>
          </a:p>
          <a:p>
            <a:pPr algn="ctr"/>
            <a:r>
              <a:rPr lang="en-US" dirty="0"/>
              <a:t>Register for auto registration for 5% off next payment</a:t>
            </a:r>
          </a:p>
          <a:p>
            <a:pPr marL="0" indent="0" algn="ctr">
              <a:buNone/>
            </a:pPr>
            <a:endParaRPr lang="en-US" dirty="0"/>
          </a:p>
          <a:p>
            <a:pPr algn="ctr"/>
            <a:endParaRPr lang="en-US" dirty="0"/>
          </a:p>
        </p:txBody>
      </p:sp>
    </p:spTree>
    <p:extLst>
      <p:ext uri="{BB962C8B-B14F-4D97-AF65-F5344CB8AC3E}">
        <p14:creationId xmlns:p14="http://schemas.microsoft.com/office/powerpoint/2010/main" val="173847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52056"/>
            <a:ext cx="10515600" cy="2060575"/>
          </a:xfrm>
        </p:spPr>
        <p:txBody>
          <a:bodyPr>
            <a:normAutofit/>
          </a:bodyPr>
          <a:lstStyle/>
          <a:p>
            <a:pPr marL="0" indent="0" algn="ctr">
              <a:buNone/>
            </a:pPr>
            <a:r>
              <a:rPr lang="en-US" sz="8000" dirty="0"/>
              <a:t>Types of referrals</a:t>
            </a:r>
          </a:p>
        </p:txBody>
      </p:sp>
    </p:spTree>
    <p:extLst>
      <p:ext uri="{BB962C8B-B14F-4D97-AF65-F5344CB8AC3E}">
        <p14:creationId xmlns:p14="http://schemas.microsoft.com/office/powerpoint/2010/main" val="1804823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1325563"/>
          </a:xfrm>
        </p:spPr>
        <p:txBody>
          <a:bodyPr/>
          <a:lstStyle/>
          <a:p>
            <a:pPr algn="ctr"/>
            <a:r>
              <a:rPr lang="en-GB" dirty="0"/>
              <a:t>funds referrals</a:t>
            </a:r>
            <a:endParaRPr lang="en-US" dirty="0"/>
          </a:p>
        </p:txBody>
      </p:sp>
      <p:sp>
        <p:nvSpPr>
          <p:cNvPr id="3" name="Content Placeholder 2"/>
          <p:cNvSpPr>
            <a:spLocks noGrp="1"/>
          </p:cNvSpPr>
          <p:nvPr>
            <p:ph idx="1"/>
          </p:nvPr>
        </p:nvSpPr>
        <p:spPr>
          <a:xfrm>
            <a:off x="838200" y="1825625"/>
            <a:ext cx="10515600" cy="5254048"/>
          </a:xfrm>
        </p:spPr>
        <p:txBody>
          <a:bodyPr>
            <a:normAutofit/>
          </a:bodyPr>
          <a:lstStyle/>
          <a:p>
            <a:pPr marL="0" indent="0" algn="ctr">
              <a:buNone/>
            </a:pPr>
            <a:r>
              <a:rPr lang="en-GB" sz="4000" dirty="0"/>
              <a:t>₦1000 per 3 new people</a:t>
            </a:r>
            <a:br>
              <a:rPr lang="en-GB" sz="4000" dirty="0"/>
            </a:br>
            <a:r>
              <a:rPr lang="en-GB" sz="4000" dirty="0"/>
              <a:t>10 days</a:t>
            </a:r>
            <a:br>
              <a:rPr lang="en-GB" sz="4000" dirty="0"/>
            </a:br>
            <a:r>
              <a:rPr lang="en-GB" sz="4000" dirty="0"/>
              <a:t>₦10 registration fee</a:t>
            </a:r>
          </a:p>
          <a:p>
            <a:pPr marL="0" indent="0" algn="ctr">
              <a:buNone/>
            </a:pPr>
            <a:r>
              <a:rPr lang="en-GB" sz="4000" dirty="0"/>
              <a:t/>
            </a:r>
            <a:br>
              <a:rPr lang="en-GB" sz="4000" dirty="0"/>
            </a:br>
            <a:r>
              <a:rPr lang="en-GB" sz="4000" dirty="0"/>
              <a:t>referrals assessment task free</a:t>
            </a:r>
            <a:br>
              <a:rPr lang="en-GB" sz="4000" dirty="0"/>
            </a:br>
            <a:r>
              <a:rPr lang="en-GB" sz="4000" dirty="0"/>
              <a:t>follow and reshare us on 3 social medias with a sum of at least 10 views + likes</a:t>
            </a:r>
          </a:p>
          <a:p>
            <a:pPr marL="0" indent="0" algn="ctr">
              <a:buNone/>
            </a:pPr>
            <a:r>
              <a:rPr lang="en-US" sz="4000" dirty="0"/>
              <a:t>Referrals codes Goes in the format F13john</a:t>
            </a:r>
          </a:p>
          <a:p>
            <a:pPr marL="0" indent="0" algn="ctr">
              <a:buNone/>
            </a:pPr>
            <a:endParaRPr lang="en-US" sz="4000" dirty="0"/>
          </a:p>
        </p:txBody>
      </p:sp>
    </p:spTree>
    <p:extLst>
      <p:ext uri="{BB962C8B-B14F-4D97-AF65-F5344CB8AC3E}">
        <p14:creationId xmlns:p14="http://schemas.microsoft.com/office/powerpoint/2010/main" val="304937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1325563"/>
          </a:xfrm>
        </p:spPr>
        <p:txBody>
          <a:bodyPr/>
          <a:lstStyle/>
          <a:p>
            <a:pPr algn="ctr"/>
            <a:r>
              <a:rPr lang="en-GB" dirty="0"/>
              <a:t>side referrals</a:t>
            </a:r>
            <a:endParaRPr lang="en-US" dirty="0"/>
          </a:p>
        </p:txBody>
      </p:sp>
      <p:sp>
        <p:nvSpPr>
          <p:cNvPr id="3" name="Content Placeholder 2"/>
          <p:cNvSpPr>
            <a:spLocks noGrp="1"/>
          </p:cNvSpPr>
          <p:nvPr>
            <p:ph idx="1"/>
          </p:nvPr>
        </p:nvSpPr>
        <p:spPr>
          <a:xfrm>
            <a:off x="838200" y="1510145"/>
            <a:ext cx="10515600" cy="5472546"/>
          </a:xfrm>
        </p:spPr>
        <p:txBody>
          <a:bodyPr>
            <a:normAutofit/>
          </a:bodyPr>
          <a:lstStyle/>
          <a:p>
            <a:pPr marL="0" indent="0" algn="ctr">
              <a:buNone/>
            </a:pPr>
            <a:r>
              <a:rPr lang="en-GB" sz="4000" dirty="0"/>
              <a:t>₦7,000 per 20 new people</a:t>
            </a:r>
            <a:br>
              <a:rPr lang="en-GB" sz="4000" dirty="0"/>
            </a:br>
            <a:r>
              <a:rPr lang="en-GB" sz="4000" dirty="0"/>
              <a:t>30 days</a:t>
            </a:r>
            <a:br>
              <a:rPr lang="en-GB" sz="4000" dirty="0"/>
            </a:br>
            <a:r>
              <a:rPr lang="en-GB" sz="4000" dirty="0"/>
              <a:t>₦50 registration fee</a:t>
            </a:r>
          </a:p>
          <a:p>
            <a:pPr marL="0" indent="0" algn="ctr">
              <a:buNone/>
            </a:pPr>
            <a:r>
              <a:rPr lang="en-GB" sz="4000" dirty="0"/>
              <a:t/>
            </a:r>
            <a:br>
              <a:rPr lang="en-GB" sz="4000" dirty="0"/>
            </a:br>
            <a:r>
              <a:rPr lang="en-GB" sz="4000" dirty="0"/>
              <a:t>referrals assessment task ₦9</a:t>
            </a:r>
            <a:br>
              <a:rPr lang="en-GB" sz="4000" dirty="0"/>
            </a:br>
            <a:r>
              <a:rPr lang="en-GB" sz="4000" dirty="0"/>
              <a:t>bring 2 new customers in a week</a:t>
            </a:r>
          </a:p>
          <a:p>
            <a:pPr marL="0" indent="0" algn="ctr">
              <a:buNone/>
            </a:pPr>
            <a:r>
              <a:rPr lang="en-GB" sz="4000" dirty="0"/>
              <a:t>Follow and reshare us on 3 social medias with a sum of at least 35 views + likes</a:t>
            </a:r>
            <a:endParaRPr lang="en-US" sz="4000" dirty="0"/>
          </a:p>
          <a:p>
            <a:pPr marL="0" indent="0" algn="ctr">
              <a:buNone/>
            </a:pPr>
            <a:r>
              <a:rPr lang="en-US" sz="4000" dirty="0"/>
              <a:t>Referrals codes Goes in the format S59john</a:t>
            </a:r>
          </a:p>
          <a:p>
            <a:pPr marL="0" indent="0" algn="ctr">
              <a:buNone/>
            </a:pPr>
            <a:endParaRPr lang="en-US" sz="4000" dirty="0"/>
          </a:p>
        </p:txBody>
      </p:sp>
    </p:spTree>
    <p:extLst>
      <p:ext uri="{BB962C8B-B14F-4D97-AF65-F5344CB8AC3E}">
        <p14:creationId xmlns:p14="http://schemas.microsoft.com/office/powerpoint/2010/main" val="123776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advanced referrals</a:t>
            </a:r>
            <a:endParaRPr lang="en-US" dirty="0"/>
          </a:p>
        </p:txBody>
      </p:sp>
      <p:sp>
        <p:nvSpPr>
          <p:cNvPr id="3" name="Content Placeholder 2"/>
          <p:cNvSpPr>
            <a:spLocks noGrp="1"/>
          </p:cNvSpPr>
          <p:nvPr>
            <p:ph idx="1"/>
          </p:nvPr>
        </p:nvSpPr>
        <p:spPr>
          <a:xfrm>
            <a:off x="838200" y="1437697"/>
            <a:ext cx="10515600" cy="5752811"/>
          </a:xfrm>
        </p:spPr>
        <p:txBody>
          <a:bodyPr>
            <a:noAutofit/>
          </a:bodyPr>
          <a:lstStyle/>
          <a:p>
            <a:pPr marL="0" indent="0" algn="ctr">
              <a:buNone/>
            </a:pPr>
            <a:r>
              <a:rPr lang="en-GB" sz="4000" dirty="0"/>
              <a:t>₦20,000 per 60 new people</a:t>
            </a:r>
            <a:br>
              <a:rPr lang="en-GB" sz="4000" dirty="0"/>
            </a:br>
            <a:r>
              <a:rPr lang="en-GB" sz="4000" dirty="0"/>
              <a:t>30 days</a:t>
            </a:r>
            <a:br>
              <a:rPr lang="en-GB" sz="4000" dirty="0"/>
            </a:br>
            <a:r>
              <a:rPr lang="en-GB" sz="4000" dirty="0"/>
              <a:t>₦500 registration fee</a:t>
            </a:r>
          </a:p>
          <a:p>
            <a:pPr marL="0" indent="0" algn="ctr">
              <a:buNone/>
            </a:pPr>
            <a:r>
              <a:rPr lang="en-GB" sz="4000" dirty="0"/>
              <a:t/>
            </a:r>
            <a:br>
              <a:rPr lang="en-GB" sz="4000" dirty="0"/>
            </a:br>
            <a:r>
              <a:rPr lang="en-GB" sz="4000" dirty="0"/>
              <a:t>referrals assessment task ₦99</a:t>
            </a:r>
            <a:br>
              <a:rPr lang="en-GB" sz="4000" dirty="0"/>
            </a:br>
            <a:r>
              <a:rPr lang="en-GB" sz="4000" dirty="0"/>
              <a:t>bring 3 new customers in a week</a:t>
            </a:r>
          </a:p>
          <a:p>
            <a:pPr marL="0" indent="0" algn="ctr">
              <a:buNone/>
            </a:pPr>
            <a:r>
              <a:rPr lang="en-GB" sz="4000" dirty="0"/>
              <a:t>Follow and reshare us on 3 social medias with a sum of at least 500 views + likes</a:t>
            </a:r>
            <a:endParaRPr lang="en-US" sz="4000" dirty="0"/>
          </a:p>
          <a:p>
            <a:pPr marL="0" indent="0" algn="ctr">
              <a:buNone/>
            </a:pPr>
            <a:r>
              <a:rPr lang="en-US" sz="4000" dirty="0"/>
              <a:t>Referrals codes Goes in the format A33john</a:t>
            </a:r>
          </a:p>
          <a:p>
            <a:pPr marL="0" indent="0" algn="ctr">
              <a:buNone/>
            </a:pPr>
            <a:r>
              <a:rPr lang="en-GB" sz="4000" dirty="0"/>
              <a:t/>
            </a:r>
            <a:br>
              <a:rPr lang="en-GB" sz="4000" dirty="0"/>
            </a:br>
            <a:r>
              <a:rPr lang="en-GB" sz="4000" dirty="0"/>
              <a:t/>
            </a:r>
            <a:br>
              <a:rPr lang="en-GB" sz="4000" dirty="0"/>
            </a:br>
            <a:endParaRPr lang="en-US" sz="4000" dirty="0"/>
          </a:p>
          <a:p>
            <a:pPr marL="0" indent="0" algn="ctr">
              <a:buNone/>
            </a:pPr>
            <a:endParaRPr lang="en-GB" sz="4000" dirty="0"/>
          </a:p>
          <a:p>
            <a:pPr marL="0" indent="0" algn="ctr">
              <a:buNone/>
            </a:pPr>
            <a:r>
              <a:rPr lang="en-GB" sz="4000" dirty="0"/>
              <a:t/>
            </a:r>
            <a:br>
              <a:rPr lang="en-GB" sz="4000" dirty="0"/>
            </a:br>
            <a:r>
              <a:rPr lang="en-GB" sz="4000" dirty="0"/>
              <a:t/>
            </a:r>
            <a:br>
              <a:rPr lang="en-GB" sz="4000" dirty="0"/>
            </a:br>
            <a:endParaRPr lang="en-US" sz="4000" dirty="0"/>
          </a:p>
        </p:txBody>
      </p:sp>
    </p:spTree>
    <p:extLst>
      <p:ext uri="{BB962C8B-B14F-4D97-AF65-F5344CB8AC3E}">
        <p14:creationId xmlns:p14="http://schemas.microsoft.com/office/powerpoint/2010/main" val="26184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324BC-42D7-423B-9713-D794705318B0}"/>
              </a:ext>
            </a:extLst>
          </p:cNvPr>
          <p:cNvSpPr>
            <a:spLocks noGrp="1"/>
          </p:cNvSpPr>
          <p:nvPr>
            <p:ph type="title"/>
          </p:nvPr>
        </p:nvSpPr>
        <p:spPr>
          <a:xfrm>
            <a:off x="0" y="37871"/>
            <a:ext cx="12043611" cy="1131364"/>
          </a:xfrm>
        </p:spPr>
        <p:txBody>
          <a:bodyPr>
            <a:normAutofit/>
          </a:bodyPr>
          <a:lstStyle/>
          <a:p>
            <a:r>
              <a:rPr lang="en-US" sz="5400" dirty="0"/>
              <a:t>BMPS SCALE</a:t>
            </a:r>
            <a:endParaRPr lang="x-none" sz="5400" dirty="0"/>
          </a:p>
        </p:txBody>
      </p:sp>
      <p:sp>
        <p:nvSpPr>
          <p:cNvPr id="3" name="Content Placeholder 2">
            <a:extLst>
              <a:ext uri="{FF2B5EF4-FFF2-40B4-BE49-F238E27FC236}">
                <a16:creationId xmlns="" xmlns:a16="http://schemas.microsoft.com/office/drawing/2014/main" id="{45C36730-4346-41AC-9429-2871A7AB1F80}"/>
              </a:ext>
            </a:extLst>
          </p:cNvPr>
          <p:cNvSpPr>
            <a:spLocks noGrp="1"/>
          </p:cNvSpPr>
          <p:nvPr>
            <p:ph idx="1"/>
          </p:nvPr>
        </p:nvSpPr>
        <p:spPr>
          <a:xfrm>
            <a:off x="0" y="1326524"/>
            <a:ext cx="12192000" cy="5531476"/>
          </a:xfrm>
        </p:spPr>
        <p:txBody>
          <a:bodyPr>
            <a:normAutofit fontScale="92500" lnSpcReduction="10000"/>
          </a:bodyPr>
          <a:lstStyle/>
          <a:p>
            <a:r>
              <a:rPr lang="en-US" dirty="0" smtClean="0"/>
              <a:t>* BMPS = rate of    (20SB per year)      (K0.15 per second) </a:t>
            </a:r>
          </a:p>
          <a:p>
            <a:r>
              <a:rPr lang="en-US" dirty="0" smtClean="0"/>
              <a:t>(/) </a:t>
            </a:r>
            <a:r>
              <a:rPr lang="en-US" dirty="0"/>
              <a:t>BMPS = rate of   (100SB per year)     (K0.8 per second)      </a:t>
            </a:r>
            <a:r>
              <a:rPr lang="en-US" dirty="0" smtClean="0"/>
              <a:t> (K70 per day)</a:t>
            </a:r>
          </a:p>
          <a:p>
            <a:r>
              <a:rPr lang="en-US" dirty="0" smtClean="0"/>
              <a:t>1 BMPS = rate of     (400SB per year)     (K3 per second)           (</a:t>
            </a:r>
            <a:r>
              <a:rPr lang="en-GB" dirty="0" smtClean="0"/>
              <a:t>₦</a:t>
            </a:r>
            <a:r>
              <a:rPr lang="en-US" dirty="0" smtClean="0"/>
              <a:t>3k per day)</a:t>
            </a:r>
          </a:p>
          <a:p>
            <a:r>
              <a:rPr lang="en-US" dirty="0" smtClean="0"/>
              <a:t>2 </a:t>
            </a:r>
            <a:r>
              <a:rPr lang="en-US" dirty="0"/>
              <a:t>BMPS = rate of     (2KSB per year)       (K15 per second)         (</a:t>
            </a:r>
            <a:r>
              <a:rPr lang="en-GB" dirty="0"/>
              <a:t>₦</a:t>
            </a:r>
            <a:r>
              <a:rPr lang="en-US" dirty="0"/>
              <a:t>14k per day)</a:t>
            </a:r>
          </a:p>
          <a:p>
            <a:r>
              <a:rPr lang="en-US" dirty="0"/>
              <a:t>3 BMPS = rate of     (4KSB per year)       (K32 per second)         (</a:t>
            </a:r>
            <a:r>
              <a:rPr lang="en-GB" dirty="0"/>
              <a:t>₦</a:t>
            </a:r>
            <a:r>
              <a:rPr lang="en-US" dirty="0"/>
              <a:t>28k per day)</a:t>
            </a:r>
          </a:p>
          <a:p>
            <a:r>
              <a:rPr lang="en-US" dirty="0"/>
              <a:t>4 BMPS = rate of     (10KSB per year)     (K80 per second)         (</a:t>
            </a:r>
            <a:r>
              <a:rPr lang="en-GB" dirty="0"/>
              <a:t>₦</a:t>
            </a:r>
            <a:r>
              <a:rPr lang="en-US" dirty="0"/>
              <a:t>70k per day)</a:t>
            </a:r>
          </a:p>
          <a:p>
            <a:r>
              <a:rPr lang="en-US" dirty="0"/>
              <a:t>5 BMPS = rate of     (12KSB per year)     (K95 per second)         (</a:t>
            </a:r>
            <a:r>
              <a:rPr lang="en-GB" dirty="0"/>
              <a:t>₦</a:t>
            </a:r>
            <a:r>
              <a:rPr lang="en-US" dirty="0"/>
              <a:t>82k per day)</a:t>
            </a:r>
          </a:p>
          <a:p>
            <a:r>
              <a:rPr lang="en-US" dirty="0"/>
              <a:t>6 BMPS = rate of     (1MSB per year)      (</a:t>
            </a:r>
            <a:r>
              <a:rPr lang="en-GB" dirty="0"/>
              <a:t>₦</a:t>
            </a:r>
            <a:r>
              <a:rPr lang="en-US" dirty="0"/>
              <a:t>1.58 per second)     (</a:t>
            </a:r>
            <a:r>
              <a:rPr lang="en-GB" dirty="0"/>
              <a:t>₦</a:t>
            </a:r>
            <a:r>
              <a:rPr lang="en-US" dirty="0"/>
              <a:t>137k per day)</a:t>
            </a:r>
          </a:p>
          <a:p>
            <a:r>
              <a:rPr lang="en-US" dirty="0"/>
              <a:t>7 BMPS = rate of     (1.5MSB per year)   (</a:t>
            </a:r>
            <a:r>
              <a:rPr lang="en-GB" dirty="0"/>
              <a:t>₦</a:t>
            </a:r>
            <a:r>
              <a:rPr lang="en-US" dirty="0"/>
              <a:t>2.37 per second)     (</a:t>
            </a:r>
            <a:r>
              <a:rPr lang="en-GB" dirty="0"/>
              <a:t>₦</a:t>
            </a:r>
            <a:r>
              <a:rPr lang="en-US" dirty="0"/>
              <a:t>205k per day)</a:t>
            </a:r>
          </a:p>
          <a:p>
            <a:r>
              <a:rPr lang="en-US" dirty="0"/>
              <a:t>8 BMPS = rate of     (2MSB per year)      (</a:t>
            </a:r>
            <a:r>
              <a:rPr lang="en-GB" dirty="0"/>
              <a:t>₦</a:t>
            </a:r>
            <a:r>
              <a:rPr lang="en-US" dirty="0"/>
              <a:t>3.17 per second)      (</a:t>
            </a:r>
            <a:r>
              <a:rPr lang="en-GB" dirty="0"/>
              <a:t>₦</a:t>
            </a:r>
            <a:r>
              <a:rPr lang="en-US" dirty="0"/>
              <a:t>274k per day)</a:t>
            </a:r>
          </a:p>
          <a:p>
            <a:r>
              <a:rPr lang="en-US" dirty="0"/>
              <a:t>9 BMPS = rate of     (3MSB per year)      (</a:t>
            </a:r>
            <a:r>
              <a:rPr lang="en-GB" dirty="0"/>
              <a:t>₦</a:t>
            </a:r>
            <a:r>
              <a:rPr lang="en-US" dirty="0"/>
              <a:t>4.75 per second)      (</a:t>
            </a:r>
            <a:r>
              <a:rPr lang="en-GB" dirty="0"/>
              <a:t>₦</a:t>
            </a:r>
            <a:r>
              <a:rPr lang="en-US" dirty="0"/>
              <a:t>410k per day)</a:t>
            </a:r>
          </a:p>
          <a:p>
            <a:r>
              <a:rPr lang="en-US" dirty="0"/>
              <a:t>10 BMPS = rate of   (4MSM per year)    (</a:t>
            </a:r>
            <a:r>
              <a:rPr lang="en-GB" dirty="0"/>
              <a:t>₦</a:t>
            </a:r>
            <a:r>
              <a:rPr lang="en-US" dirty="0"/>
              <a:t>6.34 per second )     (</a:t>
            </a:r>
            <a:r>
              <a:rPr lang="en-GB" dirty="0"/>
              <a:t>₦</a:t>
            </a:r>
            <a:r>
              <a:rPr lang="en-US" dirty="0"/>
              <a:t>548k per day)</a:t>
            </a:r>
          </a:p>
          <a:p>
            <a:pPr marL="0" indent="0">
              <a:buNone/>
            </a:pPr>
            <a:endParaRPr lang="en-US" dirty="0"/>
          </a:p>
        </p:txBody>
      </p:sp>
    </p:spTree>
    <p:extLst>
      <p:ext uri="{BB962C8B-B14F-4D97-AF65-F5344CB8AC3E}">
        <p14:creationId xmlns:p14="http://schemas.microsoft.com/office/powerpoint/2010/main" val="1320526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84"/>
            <a:ext cx="10515600" cy="1325563"/>
          </a:xfrm>
        </p:spPr>
        <p:txBody>
          <a:bodyPr/>
          <a:lstStyle/>
          <a:p>
            <a:pPr algn="ctr"/>
            <a:r>
              <a:rPr lang="en-GB" dirty="0"/>
              <a:t>Pro referrals</a:t>
            </a:r>
            <a:endParaRPr lang="en-US" dirty="0"/>
          </a:p>
        </p:txBody>
      </p:sp>
      <p:sp>
        <p:nvSpPr>
          <p:cNvPr id="3" name="Content Placeholder 2"/>
          <p:cNvSpPr>
            <a:spLocks noGrp="1"/>
          </p:cNvSpPr>
          <p:nvPr>
            <p:ph idx="1"/>
          </p:nvPr>
        </p:nvSpPr>
        <p:spPr>
          <a:xfrm>
            <a:off x="838200" y="1503947"/>
            <a:ext cx="10515600" cy="5354053"/>
          </a:xfrm>
        </p:spPr>
        <p:txBody>
          <a:bodyPr>
            <a:noAutofit/>
          </a:bodyPr>
          <a:lstStyle/>
          <a:p>
            <a:pPr marL="0" indent="0" algn="ctr">
              <a:buNone/>
            </a:pPr>
            <a:r>
              <a:rPr lang="en-GB" sz="4000" dirty="0"/>
              <a:t>₦100,000 per 350 people</a:t>
            </a:r>
            <a:br>
              <a:rPr lang="en-GB" sz="4000" dirty="0"/>
            </a:br>
            <a:r>
              <a:rPr lang="en-GB" sz="4000" dirty="0"/>
              <a:t>per 30 days</a:t>
            </a:r>
            <a:br>
              <a:rPr lang="en-GB" sz="4000" dirty="0"/>
            </a:br>
            <a:r>
              <a:rPr lang="en-GB" sz="4000" dirty="0"/>
              <a:t>₦5000 registration fee</a:t>
            </a:r>
          </a:p>
          <a:p>
            <a:pPr marL="0" indent="0" algn="ctr">
              <a:buNone/>
            </a:pPr>
            <a:r>
              <a:rPr lang="en-GB" sz="4000" dirty="0"/>
              <a:t/>
            </a:r>
            <a:br>
              <a:rPr lang="en-GB" sz="4000" dirty="0"/>
            </a:br>
            <a:r>
              <a:rPr lang="en-GB" sz="4000" dirty="0"/>
              <a:t>referrals assessment task ₦499</a:t>
            </a:r>
            <a:br>
              <a:rPr lang="en-GB" sz="4000" dirty="0"/>
            </a:br>
            <a:r>
              <a:rPr lang="en-GB" sz="4000" dirty="0"/>
              <a:t>bring 7 new customers in a week</a:t>
            </a:r>
          </a:p>
          <a:p>
            <a:pPr marL="0" indent="0" algn="ctr">
              <a:buNone/>
            </a:pPr>
            <a:r>
              <a:rPr lang="en-GB" sz="4000" dirty="0"/>
              <a:t>Follow and reshare us on 3 social medias with a sum of at least 10,000 views + likes</a:t>
            </a:r>
            <a:endParaRPr lang="en-US" sz="4000" dirty="0"/>
          </a:p>
          <a:p>
            <a:pPr marL="0" indent="0" algn="ctr">
              <a:buNone/>
            </a:pPr>
            <a:r>
              <a:rPr lang="en-US" sz="4000" dirty="0"/>
              <a:t>Referrals codes Goes in the format P50john</a:t>
            </a:r>
          </a:p>
          <a:p>
            <a:pPr marL="0" indent="0" algn="ctr">
              <a:buNone/>
            </a:pPr>
            <a:r>
              <a:rPr lang="en-GB" sz="4000" dirty="0"/>
              <a:t/>
            </a:r>
            <a:br>
              <a:rPr lang="en-GB" sz="4000" dirty="0"/>
            </a:br>
            <a:r>
              <a:rPr lang="en-GB" sz="4000" dirty="0"/>
              <a:t/>
            </a:r>
            <a:br>
              <a:rPr lang="en-GB" sz="4000" dirty="0"/>
            </a:br>
            <a:endParaRPr lang="en-US" sz="40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42560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7789"/>
            <a:ext cx="10515600" cy="982412"/>
          </a:xfrm>
        </p:spPr>
        <p:txBody>
          <a:bodyPr>
            <a:normAutofit fontScale="90000"/>
          </a:bodyPr>
          <a:lstStyle/>
          <a:p>
            <a:pPr algn="ctr"/>
            <a:r>
              <a:rPr lang="en-GB" dirty="0"/>
              <a:t>Dawn referrals</a:t>
            </a:r>
            <a:br>
              <a:rPr lang="en-GB" dirty="0"/>
            </a:br>
            <a:endParaRPr lang="en-US" dirty="0"/>
          </a:p>
        </p:txBody>
      </p:sp>
      <p:sp>
        <p:nvSpPr>
          <p:cNvPr id="3" name="Content Placeholder 2"/>
          <p:cNvSpPr>
            <a:spLocks noGrp="1"/>
          </p:cNvSpPr>
          <p:nvPr>
            <p:ph idx="1"/>
          </p:nvPr>
        </p:nvSpPr>
        <p:spPr>
          <a:xfrm>
            <a:off x="925882" y="1265129"/>
            <a:ext cx="10515600" cy="6713950"/>
          </a:xfrm>
        </p:spPr>
        <p:txBody>
          <a:bodyPr>
            <a:normAutofit fontScale="40000" lnSpcReduction="20000"/>
          </a:bodyPr>
          <a:lstStyle/>
          <a:p>
            <a:pPr marL="0" indent="0" algn="ctr">
              <a:buNone/>
            </a:pPr>
            <a:r>
              <a:rPr lang="en-GB" sz="8400" dirty="0"/>
              <a:t>₦1,000,000 per 4500 people</a:t>
            </a:r>
            <a:br>
              <a:rPr lang="en-GB" sz="8400" dirty="0"/>
            </a:br>
            <a:r>
              <a:rPr lang="en-GB" sz="8400" dirty="0"/>
              <a:t>per 60 days</a:t>
            </a:r>
            <a:br>
              <a:rPr lang="en-GB" sz="8400" dirty="0"/>
            </a:br>
            <a:r>
              <a:rPr lang="en-GB" sz="8400" dirty="0"/>
              <a:t>₦50000 registration fee</a:t>
            </a:r>
          </a:p>
          <a:p>
            <a:pPr marL="0" indent="0" algn="ctr">
              <a:buNone/>
            </a:pPr>
            <a:r>
              <a:rPr lang="en-GB" sz="8400" dirty="0"/>
              <a:t/>
            </a:r>
            <a:br>
              <a:rPr lang="en-GB" sz="8400" dirty="0"/>
            </a:br>
            <a:r>
              <a:rPr lang="en-GB" sz="8400" dirty="0"/>
              <a:t>referrals assessment task ₦999</a:t>
            </a:r>
            <a:br>
              <a:rPr lang="en-GB" sz="8400" dirty="0"/>
            </a:br>
            <a:r>
              <a:rPr lang="en-GB" sz="8400" dirty="0"/>
              <a:t>bring 20 new customers in a week</a:t>
            </a:r>
          </a:p>
          <a:p>
            <a:pPr marL="0" indent="0" algn="ctr">
              <a:buNone/>
            </a:pPr>
            <a:endParaRPr lang="en-GB" sz="8400" dirty="0"/>
          </a:p>
          <a:p>
            <a:pPr marL="0" indent="0" algn="ctr">
              <a:buNone/>
            </a:pPr>
            <a:r>
              <a:rPr lang="en-GB" sz="8400" dirty="0"/>
              <a:t>Follow and reshare us on 5 social medias with a sum of at least 10,000 views + likes</a:t>
            </a:r>
          </a:p>
          <a:p>
            <a:pPr marL="0" indent="0" algn="ctr">
              <a:buNone/>
            </a:pPr>
            <a:r>
              <a:rPr lang="en-GB" sz="8800" dirty="0"/>
              <a:t>*must upload posts wearing merch</a:t>
            </a:r>
            <a:endParaRPr lang="en-US" sz="8400" dirty="0"/>
          </a:p>
          <a:p>
            <a:pPr marL="0" indent="0" algn="ctr">
              <a:buNone/>
            </a:pPr>
            <a:r>
              <a:rPr lang="en-US" sz="9000" dirty="0"/>
              <a:t>Referrals codes Goes in the format D11john</a:t>
            </a:r>
          </a:p>
          <a:p>
            <a:pPr marL="0" indent="0" algn="ctr">
              <a:buNone/>
            </a:pPr>
            <a:r>
              <a:rPr lang="en-GB" sz="5700" dirty="0"/>
              <a:t/>
            </a:r>
            <a:br>
              <a:rPr lang="en-GB" sz="5700" dirty="0"/>
            </a:br>
            <a:r>
              <a:rPr lang="en-GB" sz="5700" dirty="0"/>
              <a:t/>
            </a:r>
            <a:br>
              <a:rPr lang="en-GB" sz="5700" dirty="0"/>
            </a:br>
            <a:endParaRPr lang="en-US" sz="5700" dirty="0"/>
          </a:p>
          <a:p>
            <a:pPr marL="0" indent="0" algn="ctr">
              <a:buNone/>
            </a:pPr>
            <a:r>
              <a:rPr lang="en-GB" sz="4000" dirty="0"/>
              <a:t/>
            </a:r>
            <a:br>
              <a:rPr lang="en-GB" sz="4000" dirty="0"/>
            </a:br>
            <a:r>
              <a:rPr lang="en-GB" sz="4000" dirty="0"/>
              <a:t/>
            </a:r>
            <a:br>
              <a:rPr lang="en-GB" sz="4000" dirty="0"/>
            </a:br>
            <a:endParaRPr lang="en-US" sz="4000" dirty="0"/>
          </a:p>
        </p:txBody>
      </p:sp>
    </p:spTree>
    <p:extLst>
      <p:ext uri="{BB962C8B-B14F-4D97-AF65-F5344CB8AC3E}">
        <p14:creationId xmlns:p14="http://schemas.microsoft.com/office/powerpoint/2010/main" val="301048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1737"/>
            <a:ext cx="10515600" cy="854242"/>
          </a:xfrm>
        </p:spPr>
        <p:txBody>
          <a:bodyPr>
            <a:normAutofit fontScale="90000"/>
          </a:bodyPr>
          <a:lstStyle/>
          <a:p>
            <a:pPr algn="ctr"/>
            <a:r>
              <a:rPr lang="en-GB" dirty="0"/>
              <a:t>influencer referrals</a:t>
            </a:r>
            <a:br>
              <a:rPr lang="en-GB" dirty="0"/>
            </a:br>
            <a:endParaRPr lang="en-US" dirty="0"/>
          </a:p>
        </p:txBody>
      </p:sp>
      <p:sp>
        <p:nvSpPr>
          <p:cNvPr id="3" name="Content Placeholder 2"/>
          <p:cNvSpPr>
            <a:spLocks noGrp="1"/>
          </p:cNvSpPr>
          <p:nvPr>
            <p:ph idx="1"/>
          </p:nvPr>
        </p:nvSpPr>
        <p:spPr>
          <a:xfrm>
            <a:off x="838200" y="1390389"/>
            <a:ext cx="10515600" cy="5467611"/>
          </a:xfrm>
        </p:spPr>
        <p:txBody>
          <a:bodyPr>
            <a:normAutofit fontScale="25000" lnSpcReduction="20000"/>
          </a:bodyPr>
          <a:lstStyle/>
          <a:p>
            <a:pPr marL="0" indent="0" algn="ctr">
              <a:buNone/>
            </a:pPr>
            <a:r>
              <a:rPr lang="en-GB" sz="17600" dirty="0"/>
              <a:t>₦ 10,000,000 per 50000 people</a:t>
            </a:r>
            <a:br>
              <a:rPr lang="en-GB" sz="17600" dirty="0"/>
            </a:br>
            <a:r>
              <a:rPr lang="en-GB" sz="17600" dirty="0"/>
              <a:t>per 1000 days</a:t>
            </a:r>
            <a:br>
              <a:rPr lang="en-GB" sz="17600" dirty="0"/>
            </a:br>
            <a:r>
              <a:rPr lang="en-GB" sz="17600" dirty="0"/>
              <a:t>₦500,000 registration fee</a:t>
            </a:r>
          </a:p>
          <a:p>
            <a:pPr marL="0" indent="0" algn="ctr">
              <a:buNone/>
            </a:pPr>
            <a:endParaRPr lang="en-GB" sz="17600" dirty="0"/>
          </a:p>
          <a:p>
            <a:pPr marL="0" indent="0" algn="ctr">
              <a:buNone/>
            </a:pPr>
            <a:r>
              <a:rPr lang="en-GB" sz="17600" dirty="0"/>
              <a:t>Follow and reshare us on 10 social medias with a sum of at least 100,000 views + likes</a:t>
            </a:r>
            <a:endParaRPr lang="en-US" sz="17600" dirty="0"/>
          </a:p>
          <a:p>
            <a:pPr marL="0" indent="0" algn="ctr">
              <a:buNone/>
            </a:pPr>
            <a:endParaRPr lang="en-GB" sz="17600" dirty="0"/>
          </a:p>
          <a:p>
            <a:pPr marL="0" indent="0" algn="ctr">
              <a:buNone/>
            </a:pPr>
            <a:r>
              <a:rPr lang="en-GB" sz="17600" dirty="0"/>
              <a:t>Get us 5 verified followers</a:t>
            </a:r>
          </a:p>
          <a:p>
            <a:pPr marL="0" indent="0" algn="ctr">
              <a:buNone/>
            </a:pPr>
            <a:r>
              <a:rPr lang="en-GB" sz="17600" dirty="0"/>
              <a:t>*must upload posts wearing merch</a:t>
            </a:r>
            <a:br>
              <a:rPr lang="en-GB" sz="17600" dirty="0"/>
            </a:br>
            <a:r>
              <a:rPr lang="en-US" sz="17600" dirty="0"/>
              <a:t>Referrals codes Goes in the format I23john</a:t>
            </a:r>
          </a:p>
          <a:p>
            <a:pPr marL="0" indent="0" algn="ctr">
              <a:buNone/>
            </a:pPr>
            <a:r>
              <a:rPr lang="en-GB" sz="17600" dirty="0"/>
              <a:t/>
            </a:r>
            <a:br>
              <a:rPr lang="en-GB" sz="17600" dirty="0"/>
            </a:br>
            <a:r>
              <a:rPr lang="en-GB" sz="17600" dirty="0"/>
              <a:t/>
            </a:r>
            <a:br>
              <a:rPr lang="en-GB" sz="17600" dirty="0"/>
            </a:br>
            <a:r>
              <a:rPr lang="en-GB" sz="17600" dirty="0"/>
              <a:t/>
            </a:r>
            <a:br>
              <a:rPr lang="en-GB" sz="17600" dirty="0"/>
            </a:br>
            <a:endParaRPr lang="en-US" sz="17600" dirty="0"/>
          </a:p>
          <a:p>
            <a:pPr marL="0" indent="0" algn="ctr">
              <a:buNone/>
            </a:pPr>
            <a:endParaRPr lang="en-US" dirty="0"/>
          </a:p>
        </p:txBody>
      </p:sp>
    </p:spTree>
    <p:extLst>
      <p:ext uri="{BB962C8B-B14F-4D97-AF65-F5344CB8AC3E}">
        <p14:creationId xmlns:p14="http://schemas.microsoft.com/office/powerpoint/2010/main" val="827944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rmAutofit fontScale="90000"/>
          </a:bodyPr>
          <a:lstStyle/>
          <a:p>
            <a:pPr algn="ctr"/>
            <a:r>
              <a:rPr lang="en-GB" dirty="0"/>
              <a:t>Verified referrals</a:t>
            </a:r>
            <a:br>
              <a:rPr lang="en-GB" dirty="0"/>
            </a:br>
            <a:endParaRPr lang="en-US"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4000" dirty="0"/>
              <a:t>₦ 200,000,000 per 500,000 people</a:t>
            </a:r>
            <a:br>
              <a:rPr lang="en-GB" sz="4000" dirty="0"/>
            </a:br>
            <a:r>
              <a:rPr lang="en-GB" sz="4000" dirty="0"/>
              <a:t>per 2000 days</a:t>
            </a:r>
            <a:br>
              <a:rPr lang="en-GB" sz="4000" dirty="0"/>
            </a:br>
            <a:r>
              <a:rPr lang="en-GB" sz="4000" dirty="0"/>
              <a:t>₦25,000,000 registration fee</a:t>
            </a:r>
          </a:p>
          <a:p>
            <a:pPr marL="0" indent="0" algn="ctr">
              <a:buNone/>
            </a:pPr>
            <a:endParaRPr lang="en-GB" sz="4000" dirty="0"/>
          </a:p>
          <a:p>
            <a:pPr marL="0" indent="0" algn="ctr">
              <a:buNone/>
            </a:pPr>
            <a:r>
              <a:rPr lang="en-GB" sz="4000" dirty="0"/>
              <a:t>Follow and reshare us on 10 social medias with a sum of at least 1,000,000 views</a:t>
            </a:r>
          </a:p>
          <a:p>
            <a:pPr marL="0" indent="0" algn="ctr">
              <a:buNone/>
            </a:pPr>
            <a:r>
              <a:rPr lang="en-GB" sz="4000" dirty="0"/>
              <a:t>Get us 5 verified followers</a:t>
            </a:r>
          </a:p>
          <a:p>
            <a:pPr marL="0" indent="0" algn="ctr">
              <a:buNone/>
            </a:pPr>
            <a:r>
              <a:rPr lang="en-GB" sz="4000" dirty="0"/>
              <a:t>*must upload posts wearing merch</a:t>
            </a:r>
            <a:endParaRPr lang="en-US" sz="4000" dirty="0"/>
          </a:p>
          <a:p>
            <a:pPr marL="0" indent="0" algn="ctr">
              <a:buNone/>
            </a:pPr>
            <a:r>
              <a:rPr lang="en-US" sz="4000" dirty="0"/>
              <a:t>Referrals codes Goes in the format V8john</a:t>
            </a:r>
          </a:p>
          <a:p>
            <a:pPr marL="0" indent="0" algn="ctr">
              <a:buNone/>
            </a:pPr>
            <a:r>
              <a:rPr lang="en-GB" sz="4000" dirty="0"/>
              <a:t/>
            </a:r>
            <a:br>
              <a:rPr lang="en-GB" sz="4000" dirty="0"/>
            </a:br>
            <a:r>
              <a:rPr lang="en-GB" sz="4000" dirty="0"/>
              <a:t/>
            </a:r>
            <a:br>
              <a:rPr lang="en-GB" sz="4000" dirty="0"/>
            </a:br>
            <a:endParaRPr lang="en-US" sz="40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113019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rmAutofit fontScale="90000"/>
          </a:bodyPr>
          <a:lstStyle/>
          <a:p>
            <a:pPr algn="ctr"/>
            <a:r>
              <a:rPr lang="en-GB" dirty="0"/>
              <a:t>Contract A referrals</a:t>
            </a:r>
            <a:br>
              <a:rPr lang="en-GB" dirty="0"/>
            </a:br>
            <a:endParaRPr lang="en-US"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600" dirty="0"/>
              <a:t>₦ 1,000,000,000 per 10,000,000 people</a:t>
            </a:r>
            <a:br>
              <a:rPr lang="en-GB" sz="3600" dirty="0"/>
            </a:br>
            <a:r>
              <a:rPr lang="en-GB" sz="3600" dirty="0"/>
              <a:t>per 15000 days</a:t>
            </a:r>
            <a:br>
              <a:rPr lang="en-GB" sz="3600" dirty="0"/>
            </a:br>
            <a:r>
              <a:rPr lang="en-GB" sz="3600" dirty="0"/>
              <a:t>₦1000 registration fee</a:t>
            </a:r>
          </a:p>
          <a:p>
            <a:pPr marL="0" indent="0" algn="ctr">
              <a:buNone/>
            </a:pPr>
            <a:endParaRPr lang="en-GB" sz="3600" dirty="0"/>
          </a:p>
          <a:p>
            <a:pPr marL="0" indent="0" algn="ctr">
              <a:buNone/>
            </a:pPr>
            <a:r>
              <a:rPr lang="en-GB" sz="3600" dirty="0"/>
              <a:t>Follow and reshare us on 10 social medias with a sum of at least 6,250,000 views+likes+comments</a:t>
            </a:r>
          </a:p>
          <a:p>
            <a:pPr marL="0" indent="0" algn="ctr">
              <a:buNone/>
            </a:pPr>
            <a:r>
              <a:rPr lang="en-GB" sz="3600" dirty="0"/>
              <a:t>Per 1830 days for 15000 years</a:t>
            </a:r>
            <a:endParaRPr lang="en-US" sz="3600" dirty="0"/>
          </a:p>
          <a:p>
            <a:pPr marL="0" indent="0" algn="ctr">
              <a:buNone/>
            </a:pPr>
            <a:r>
              <a:rPr lang="en-GB" sz="3600" dirty="0"/>
              <a:t>*must upload posts wearing merch</a:t>
            </a:r>
            <a:br>
              <a:rPr lang="en-GB" sz="3600" dirty="0"/>
            </a:br>
            <a:r>
              <a:rPr lang="en-US" sz="3600" dirty="0"/>
              <a:t>Referrals codes Goes in the format </a:t>
            </a:r>
            <a:r>
              <a:rPr lang="en-GB" sz="3600" dirty="0"/>
              <a:t>CAA,CAB,CAC…</a:t>
            </a:r>
            <a:endParaRPr lang="en-US" sz="36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1398342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rmAutofit fontScale="90000"/>
          </a:bodyPr>
          <a:lstStyle/>
          <a:p>
            <a:pPr algn="ctr"/>
            <a:r>
              <a:rPr lang="en-GB" dirty="0"/>
              <a:t>Contract B referrals</a:t>
            </a:r>
            <a:br>
              <a:rPr lang="en-GB" dirty="0"/>
            </a:br>
            <a:endParaRPr lang="en-US" dirty="0"/>
          </a:p>
        </p:txBody>
      </p:sp>
      <p:sp>
        <p:nvSpPr>
          <p:cNvPr id="3" name="Content Placeholder 2"/>
          <p:cNvSpPr>
            <a:spLocks noGrp="1"/>
          </p:cNvSpPr>
          <p:nvPr>
            <p:ph idx="1"/>
          </p:nvPr>
        </p:nvSpPr>
        <p:spPr>
          <a:xfrm>
            <a:off x="838200" y="1239252"/>
            <a:ext cx="10515600" cy="6103657"/>
          </a:xfrm>
        </p:spPr>
        <p:txBody>
          <a:bodyPr>
            <a:noAutofit/>
          </a:bodyPr>
          <a:lstStyle/>
          <a:p>
            <a:pPr marL="0" indent="0" algn="ctr">
              <a:buNone/>
            </a:pPr>
            <a:r>
              <a:rPr lang="en-GB" sz="3600" dirty="0"/>
              <a:t>₦ 2,500,000,000 per 10,000,000 people</a:t>
            </a:r>
            <a:br>
              <a:rPr lang="en-GB" sz="3600" dirty="0"/>
            </a:br>
            <a:r>
              <a:rPr lang="en-GB" sz="3600" dirty="0"/>
              <a:t>per 7500 days</a:t>
            </a:r>
            <a:br>
              <a:rPr lang="en-GB" sz="3600" dirty="0"/>
            </a:br>
            <a:r>
              <a:rPr lang="en-GB" sz="3600" dirty="0"/>
              <a:t>₦50,000,000 registration fee</a:t>
            </a:r>
          </a:p>
          <a:p>
            <a:pPr marL="0" indent="0" algn="ctr">
              <a:buNone/>
            </a:pPr>
            <a:endParaRPr lang="en-GB" sz="3600" dirty="0"/>
          </a:p>
          <a:p>
            <a:pPr marL="0" indent="0" algn="ctr">
              <a:buNone/>
            </a:pPr>
            <a:r>
              <a:rPr lang="en-GB" sz="3600" dirty="0"/>
              <a:t>Follow and reshare us on 5 social medias with a sum of at least 50,000,000 views + likes</a:t>
            </a:r>
          </a:p>
          <a:p>
            <a:pPr marL="0" indent="0" algn="ctr">
              <a:buNone/>
            </a:pPr>
            <a:r>
              <a:rPr lang="en-GB" sz="3600" dirty="0"/>
              <a:t>*must upload posts wearing merch</a:t>
            </a:r>
            <a:endParaRPr lang="en-US" sz="3600" dirty="0"/>
          </a:p>
          <a:p>
            <a:pPr marL="0" indent="0" algn="ctr">
              <a:buNone/>
            </a:pPr>
            <a:r>
              <a:rPr lang="en-US" sz="3600" dirty="0"/>
              <a:t>Referrals codes Goes in the format </a:t>
            </a:r>
            <a:r>
              <a:rPr lang="en-GB" sz="3600" dirty="0"/>
              <a:t>CBA,CBB,CBC…</a:t>
            </a:r>
            <a:br>
              <a:rPr lang="en-GB" sz="3600" dirty="0"/>
            </a:br>
            <a:r>
              <a:rPr lang="en-GB" sz="4000" dirty="0"/>
              <a:t/>
            </a:r>
            <a:br>
              <a:rPr lang="en-GB" sz="4000" dirty="0"/>
            </a:br>
            <a:endParaRPr lang="en-US" sz="40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1553113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rmAutofit fontScale="90000"/>
          </a:bodyPr>
          <a:lstStyle/>
          <a:p>
            <a:pPr algn="ctr"/>
            <a:r>
              <a:rPr lang="en-GB" dirty="0"/>
              <a:t>Contract c referrals</a:t>
            </a:r>
            <a:br>
              <a:rPr lang="en-GB" dirty="0"/>
            </a:br>
            <a:endParaRPr lang="en-US" dirty="0"/>
          </a:p>
        </p:txBody>
      </p:sp>
      <p:sp>
        <p:nvSpPr>
          <p:cNvPr id="3" name="Content Placeholder 2"/>
          <p:cNvSpPr>
            <a:spLocks noGrp="1"/>
          </p:cNvSpPr>
          <p:nvPr>
            <p:ph idx="1"/>
          </p:nvPr>
        </p:nvSpPr>
        <p:spPr>
          <a:xfrm>
            <a:off x="838200" y="1239251"/>
            <a:ext cx="10515600" cy="5712693"/>
          </a:xfrm>
        </p:spPr>
        <p:txBody>
          <a:bodyPr>
            <a:noAutofit/>
          </a:bodyPr>
          <a:lstStyle/>
          <a:p>
            <a:pPr marL="0" indent="0" algn="ctr">
              <a:buNone/>
            </a:pPr>
            <a:r>
              <a:rPr lang="en-GB" sz="3600" dirty="0"/>
              <a:t>₦250,000 per 1000 people</a:t>
            </a:r>
            <a:br>
              <a:rPr lang="en-GB" sz="3600" dirty="0"/>
            </a:br>
            <a:r>
              <a:rPr lang="en-GB" sz="3600" dirty="0"/>
              <a:t>(Lifetime)</a:t>
            </a:r>
            <a:br>
              <a:rPr lang="en-GB" sz="3600" dirty="0"/>
            </a:br>
            <a:r>
              <a:rPr lang="en-GB" sz="3600" dirty="0"/>
              <a:t>registration fee </a:t>
            </a:r>
            <a:r>
              <a:rPr lang="en-GB" sz="3600" b="1" dirty="0"/>
              <a:t>free</a:t>
            </a:r>
          </a:p>
          <a:p>
            <a:pPr marL="0" indent="0" algn="ctr">
              <a:buNone/>
            </a:pPr>
            <a:r>
              <a:rPr lang="en-GB" sz="3600" dirty="0"/>
              <a:t>Must finish a duty</a:t>
            </a:r>
          </a:p>
          <a:p>
            <a:pPr marL="0" indent="0" algn="ctr">
              <a:buNone/>
            </a:pPr>
            <a:r>
              <a:rPr lang="en-GB" sz="3600" dirty="0"/>
              <a:t> must have given us over 1m people</a:t>
            </a:r>
          </a:p>
          <a:p>
            <a:pPr marL="0" indent="0" algn="ctr">
              <a:buNone/>
            </a:pPr>
            <a:r>
              <a:rPr lang="en-GB" sz="3600" dirty="0"/>
              <a:t>Follow and reshare us on all social medias at least 6 times a year </a:t>
            </a:r>
          </a:p>
          <a:p>
            <a:pPr marL="0" indent="0" algn="ctr">
              <a:buNone/>
            </a:pPr>
            <a:r>
              <a:rPr lang="en-GB" sz="3600" dirty="0"/>
              <a:t>*must upload posts wearing merch</a:t>
            </a:r>
          </a:p>
          <a:p>
            <a:pPr marL="0" indent="0" algn="ctr">
              <a:buNone/>
            </a:pPr>
            <a:r>
              <a:rPr lang="en-GB" sz="3600" dirty="0"/>
              <a:t>Earn 3 cars and vacation house after 1 year</a:t>
            </a:r>
            <a:endParaRPr lang="en-US" sz="3600" dirty="0"/>
          </a:p>
          <a:p>
            <a:pPr marL="0" indent="0" algn="ctr">
              <a:buNone/>
            </a:pPr>
            <a:r>
              <a:rPr lang="en-US" sz="3600" dirty="0"/>
              <a:t>Referrals codes Goes in the format </a:t>
            </a:r>
            <a:r>
              <a:rPr lang="en-GB" sz="3600" dirty="0"/>
              <a:t>CCA,CCB,CCC…</a:t>
            </a:r>
            <a:endParaRPr lang="en-US" sz="3600" dirty="0"/>
          </a:p>
          <a:p>
            <a:pPr marL="0" indent="0" algn="ctr">
              <a:buNone/>
            </a:pPr>
            <a:r>
              <a:rPr lang="en-GB" sz="3600" dirty="0"/>
              <a:t/>
            </a:r>
            <a:br>
              <a:rPr lang="en-GB" sz="3600" dirty="0"/>
            </a:br>
            <a:r>
              <a:rPr lang="en-GB" sz="3600" dirty="0"/>
              <a:t/>
            </a:r>
            <a:br>
              <a:rPr lang="en-GB" sz="3600" dirty="0"/>
            </a:br>
            <a:r>
              <a:rPr lang="en-GB" sz="3600" dirty="0"/>
              <a:t/>
            </a:r>
            <a:br>
              <a:rPr lang="en-GB" sz="3600" dirty="0"/>
            </a:br>
            <a:endParaRPr lang="en-US" sz="3600" dirty="0"/>
          </a:p>
          <a:p>
            <a:pPr marL="0" indent="0" algn="ctr">
              <a:buNone/>
            </a:pPr>
            <a:endParaRPr lang="en-US" sz="3600" dirty="0"/>
          </a:p>
        </p:txBody>
      </p:sp>
    </p:spTree>
    <p:extLst>
      <p:ext uri="{BB962C8B-B14F-4D97-AF65-F5344CB8AC3E}">
        <p14:creationId xmlns:p14="http://schemas.microsoft.com/office/powerpoint/2010/main" val="956639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rmAutofit fontScale="90000"/>
          </a:bodyPr>
          <a:lstStyle/>
          <a:p>
            <a:pPr algn="ctr"/>
            <a:r>
              <a:rPr lang="en-GB" dirty="0"/>
              <a:t>Signature referrals (only 15 yearly)</a:t>
            </a:r>
            <a:br>
              <a:rPr lang="en-GB" dirty="0"/>
            </a:br>
            <a:endParaRPr lang="en-US"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200" dirty="0"/>
              <a:t>Must Give us 2000 merch sales and 1000 merch preorders for the following year in a year</a:t>
            </a:r>
            <a:br>
              <a:rPr lang="en-GB" sz="3200" dirty="0"/>
            </a:br>
            <a:r>
              <a:rPr lang="en-GB" sz="3200" dirty="0"/>
              <a:t>(N15 million)</a:t>
            </a:r>
          </a:p>
          <a:p>
            <a:pPr marL="0" indent="0" algn="ctr">
              <a:buNone/>
            </a:pPr>
            <a:r>
              <a:rPr lang="en-GB" sz="3200" dirty="0"/>
              <a:t>Only 30,000 merch made a year</a:t>
            </a:r>
          </a:p>
          <a:p>
            <a:pPr marL="0" indent="0" algn="ctr">
              <a:buNone/>
            </a:pPr>
            <a:r>
              <a:rPr lang="en-GB" sz="3200" dirty="0"/>
              <a:t>N2900 monthly +N200</a:t>
            </a:r>
            <a:br>
              <a:rPr lang="en-GB" sz="3200" dirty="0"/>
            </a:br>
            <a:r>
              <a:rPr lang="en-GB" sz="3200" dirty="0"/>
              <a:t>referrals assessment task ₦50,000</a:t>
            </a:r>
            <a:br>
              <a:rPr lang="en-GB" sz="3200" dirty="0"/>
            </a:br>
            <a:r>
              <a:rPr lang="en-GB" sz="3200" dirty="0"/>
              <a:t>bring 100 new customers in a year</a:t>
            </a:r>
          </a:p>
          <a:p>
            <a:pPr marL="0" indent="0" algn="ctr">
              <a:buNone/>
            </a:pPr>
            <a:r>
              <a:rPr lang="en-GB" sz="3200" dirty="0"/>
              <a:t>Follow and reshare us on all social medias with a sum of at least 500,000 views + likes + comments</a:t>
            </a:r>
          </a:p>
          <a:p>
            <a:pPr marL="0" indent="0" algn="ctr">
              <a:buNone/>
            </a:pPr>
            <a:r>
              <a:rPr lang="en-GB" sz="3200" dirty="0"/>
              <a:t>In a year </a:t>
            </a:r>
          </a:p>
          <a:p>
            <a:pPr marL="0" indent="0" algn="ctr">
              <a:buNone/>
            </a:pPr>
            <a:r>
              <a:rPr lang="en-US" sz="3200" dirty="0"/>
              <a:t>Referrals codes Goes in the format </a:t>
            </a:r>
            <a:r>
              <a:rPr lang="en-GB" sz="3200" dirty="0"/>
              <a:t>John, David…</a:t>
            </a:r>
            <a:br>
              <a:rPr lang="en-GB" sz="3200" dirty="0"/>
            </a:br>
            <a:endParaRPr lang="en-US" sz="3200" dirty="0"/>
          </a:p>
          <a:p>
            <a:pPr marL="0" indent="0" algn="ctr">
              <a:buNone/>
            </a:pPr>
            <a:r>
              <a:rPr lang="en-GB" sz="3600" dirty="0"/>
              <a:t/>
            </a:r>
            <a:br>
              <a:rPr lang="en-GB" sz="3600" dirty="0"/>
            </a:br>
            <a:r>
              <a:rPr lang="en-GB" sz="3600" dirty="0"/>
              <a:t/>
            </a:r>
            <a:br>
              <a:rPr lang="en-GB" sz="3600" dirty="0"/>
            </a:br>
            <a:r>
              <a:rPr lang="en-GB" sz="3600" dirty="0"/>
              <a:t/>
            </a:r>
            <a:br>
              <a:rPr lang="en-GB" sz="3600" dirty="0"/>
            </a:br>
            <a:endParaRPr lang="en-US" sz="3600" dirty="0"/>
          </a:p>
          <a:p>
            <a:pPr marL="0" indent="0" algn="ctr">
              <a:buNone/>
            </a:pPr>
            <a:endParaRPr lang="en-US" sz="3600" dirty="0"/>
          </a:p>
        </p:txBody>
      </p:sp>
    </p:spTree>
    <p:extLst>
      <p:ext uri="{BB962C8B-B14F-4D97-AF65-F5344CB8AC3E}">
        <p14:creationId xmlns:p14="http://schemas.microsoft.com/office/powerpoint/2010/main" val="3755937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Referrals advantages</a:t>
            </a:r>
          </a:p>
        </p:txBody>
      </p:sp>
      <p:sp>
        <p:nvSpPr>
          <p:cNvPr id="3" name="Content Placeholder 2"/>
          <p:cNvSpPr>
            <a:spLocks noGrp="1"/>
          </p:cNvSpPr>
          <p:nvPr>
            <p:ph idx="1"/>
          </p:nvPr>
        </p:nvSpPr>
        <p:spPr/>
        <p:txBody>
          <a:bodyPr/>
          <a:lstStyle/>
          <a:p>
            <a:pPr marL="0" indent="0">
              <a:buNone/>
            </a:pPr>
            <a:r>
              <a:rPr lang="en-GB" dirty="0"/>
              <a:t>start enjoying referrals benefits after successfully completing 5 duties</a:t>
            </a:r>
            <a:br>
              <a:rPr lang="en-GB" dirty="0"/>
            </a:br>
            <a:r>
              <a:rPr lang="en-GB" dirty="0"/>
              <a:t/>
            </a:r>
            <a:br>
              <a:rPr lang="en-GB" dirty="0"/>
            </a:br>
            <a:r>
              <a:rPr lang="en-GB" dirty="0"/>
              <a:t>benefits include ( free internet, free popcorn refills, earnings per task increases by 0.5% annually)</a:t>
            </a:r>
            <a:br>
              <a:rPr lang="en-GB" dirty="0"/>
            </a:br>
            <a:r>
              <a:rPr lang="en-GB" dirty="0"/>
              <a:t/>
            </a:r>
            <a:br>
              <a:rPr lang="en-GB" dirty="0"/>
            </a:br>
            <a:r>
              <a:rPr lang="en-GB" dirty="0"/>
              <a:t>if referrals fail to reach goals they get nothing but 5 people less in their next duty</a:t>
            </a:r>
            <a:br>
              <a:rPr lang="en-GB" dirty="0"/>
            </a:br>
            <a:r>
              <a:rPr lang="en-GB" dirty="0"/>
              <a:t/>
            </a:r>
            <a:br>
              <a:rPr lang="en-GB" dirty="0"/>
            </a:br>
            <a:r>
              <a:rPr lang="en-GB" dirty="0"/>
              <a:t>top tier access is only alcohol and beer level it by making soft drinks more expensive at 300 each and 250 for extra</a:t>
            </a:r>
            <a:endParaRPr lang="en-US" dirty="0"/>
          </a:p>
          <a:p>
            <a:pPr marL="0" indent="0">
              <a:buNone/>
            </a:pPr>
            <a:endParaRPr lang="en-US" dirty="0"/>
          </a:p>
        </p:txBody>
      </p:sp>
    </p:spTree>
    <p:extLst>
      <p:ext uri="{BB962C8B-B14F-4D97-AF65-F5344CB8AC3E}">
        <p14:creationId xmlns:p14="http://schemas.microsoft.com/office/powerpoint/2010/main" val="3980065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7CFABF-F5B4-4137-9F4E-3D0B18534221}"/>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35282559-9982-4313-ACF8-ED174F0FB696}"/>
              </a:ext>
            </a:extLst>
          </p:cNvPr>
          <p:cNvSpPr>
            <a:spLocks noGrp="1"/>
          </p:cNvSpPr>
          <p:nvPr>
            <p:ph idx="1"/>
          </p:nvPr>
        </p:nvSpPr>
        <p:spPr/>
        <p:txBody>
          <a:bodyPr>
            <a:normAutofit fontScale="92500"/>
          </a:bodyPr>
          <a:lstStyle/>
          <a:p>
            <a:pPr marL="0" indent="0">
              <a:buNone/>
            </a:pPr>
            <a:r>
              <a:rPr lang="en-US" dirty="0"/>
              <a:t>To promote our </a:t>
            </a:r>
            <a:r>
              <a:rPr lang="en-US" b="1" dirty="0"/>
              <a:t>Arcade park </a:t>
            </a:r>
            <a:r>
              <a:rPr lang="en-US" dirty="0"/>
              <a:t>services and to regulate the parking spaces we would have to introduce a relatively cheap subscription for renting spots at our parking lot. Pay for parking (N999 weekly)   (N3999 for 3 months of access)</a:t>
            </a:r>
          </a:p>
          <a:p>
            <a:pPr marL="0" indent="0">
              <a:buNone/>
            </a:pPr>
            <a:r>
              <a:rPr lang="en-US" dirty="0"/>
              <a:t>While for only N3999 weekly the more seamless yet affordable service we have to offer is our </a:t>
            </a:r>
            <a:r>
              <a:rPr lang="en-US" b="1" dirty="0"/>
              <a:t>arcade Cab </a:t>
            </a:r>
            <a:r>
              <a:rPr lang="en-US" dirty="0"/>
              <a:t>subscription which allows you to get picked up from wherever you are in port Harcourt and get dropped off at the nearest dome arcade. Don’t worry about paying now we have you covered.</a:t>
            </a:r>
          </a:p>
          <a:p>
            <a:pPr marL="0" indent="0">
              <a:buNone/>
            </a:pPr>
            <a:r>
              <a:rPr lang="en-US" dirty="0"/>
              <a:t>A similar approach was taken to also regulate the number of people using our luxurious Toilets. By subscribing at only N149 you get 3 whole months of uninterrupted access. Although you get a free trial in case of an emergency</a:t>
            </a:r>
          </a:p>
        </p:txBody>
      </p:sp>
    </p:spTree>
    <p:extLst>
      <p:ext uri="{BB962C8B-B14F-4D97-AF65-F5344CB8AC3E}">
        <p14:creationId xmlns:p14="http://schemas.microsoft.com/office/powerpoint/2010/main" val="205280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EBBE20-048E-497B-AB9B-A6E6E601217A}"/>
              </a:ext>
            </a:extLst>
          </p:cNvPr>
          <p:cNvSpPr>
            <a:spLocks noGrp="1"/>
          </p:cNvSpPr>
          <p:nvPr>
            <p:ph idx="1"/>
          </p:nvPr>
        </p:nvSpPr>
        <p:spPr/>
        <p:txBody>
          <a:bodyPr>
            <a:normAutofit fontScale="92500" lnSpcReduction="20000"/>
          </a:bodyPr>
          <a:lstStyle/>
          <a:p>
            <a:pPr marL="0" indent="0">
              <a:buNone/>
            </a:pPr>
            <a:r>
              <a:rPr lang="en-US" dirty="0"/>
              <a:t>Use of referrals: Knowing that the entrance fee weekly is ₦499, referrals would be timed to bring in a particular amount of new customers but payed half of the sum to be collected from the customers entrance fees only if the referral meets the deadline</a:t>
            </a:r>
          </a:p>
          <a:p>
            <a:pPr marL="0" indent="0">
              <a:buNone/>
            </a:pPr>
            <a:r>
              <a:rPr lang="en-US" dirty="0"/>
              <a:t>Use of human psychological tricks to keep customers occupied: e.g., mirrors, toys, fid getters, fish 0mini aquariums, stray candy on the floor random tablets bottom of popcorn pack writes ‘finished already ?’etc.</a:t>
            </a:r>
          </a:p>
          <a:p>
            <a:pPr marL="0" indent="0">
              <a:buNone/>
            </a:pPr>
            <a:r>
              <a:rPr lang="en-US" dirty="0"/>
              <a:t>The No time illusion: the arcade has been designed with the intentions of no windows or clocks to keep the customers unaware of the time outside while being busy, furthermore we would also make the ceiling to</a:t>
            </a:r>
          </a:p>
          <a:p>
            <a:pPr marL="0" indent="0">
              <a:buNone/>
            </a:pPr>
            <a:r>
              <a:rPr lang="en-US" dirty="0"/>
              <a:t>Companies family plans exploitation: take each member of a family plan to be a stranger while slightly reducing the price to lower than what the companies are offering </a:t>
            </a:r>
          </a:p>
          <a:p>
            <a:pPr marL="0" indent="0">
              <a:buNone/>
            </a:pPr>
            <a:endParaRPr lang="en-US" dirty="0"/>
          </a:p>
          <a:p>
            <a:pPr marL="0" indent="0">
              <a:buNone/>
            </a:pPr>
            <a:endParaRPr lang="en-US" dirty="0"/>
          </a:p>
          <a:p>
            <a:pPr marL="0" indent="0">
              <a:buNone/>
            </a:pPr>
            <a:endParaRPr lang="x-none" dirty="0"/>
          </a:p>
        </p:txBody>
      </p:sp>
    </p:spTree>
    <p:extLst>
      <p:ext uri="{BB962C8B-B14F-4D97-AF65-F5344CB8AC3E}">
        <p14:creationId xmlns:p14="http://schemas.microsoft.com/office/powerpoint/2010/main" val="3865811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Discounts and bundles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29968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07019-2082-41DA-B0F0-489455529077}"/>
              </a:ext>
            </a:extLst>
          </p:cNvPr>
          <p:cNvSpPr>
            <a:spLocks noGrp="1"/>
          </p:cNvSpPr>
          <p:nvPr>
            <p:ph type="title"/>
          </p:nvPr>
        </p:nvSpPr>
        <p:spPr/>
        <p:txBody>
          <a:bodyPr/>
          <a:lstStyle/>
          <a:p>
            <a:pPr algn="ctr"/>
            <a:r>
              <a:rPr lang="en-US" dirty="0"/>
              <a:t>Orders</a:t>
            </a:r>
            <a:endParaRPr lang="x-none" dirty="0"/>
          </a:p>
        </p:txBody>
      </p:sp>
      <p:sp>
        <p:nvSpPr>
          <p:cNvPr id="3" name="Content Placeholder 2">
            <a:extLst>
              <a:ext uri="{FF2B5EF4-FFF2-40B4-BE49-F238E27FC236}">
                <a16:creationId xmlns:a16="http://schemas.microsoft.com/office/drawing/2014/main" xmlns="" id="{6E5FA208-0AA5-4E61-85F9-ECF0292F0DFA}"/>
              </a:ext>
            </a:extLst>
          </p:cNvPr>
          <p:cNvSpPr>
            <a:spLocks noGrp="1"/>
          </p:cNvSpPr>
          <p:nvPr>
            <p:ph idx="1"/>
          </p:nvPr>
        </p:nvSpPr>
        <p:spPr/>
        <p:txBody>
          <a:bodyPr>
            <a:normAutofit/>
          </a:bodyPr>
          <a:lstStyle/>
          <a:p>
            <a:pPr marL="0" indent="0">
              <a:buNone/>
            </a:pPr>
            <a:r>
              <a:rPr lang="en-GB" dirty="0"/>
              <a:t>Customers can use the dome arcade as a central hub for receiving deliveries both from the internet or from nearby people at as low as N499 per a whole month of us being used as your safe delivery station</a:t>
            </a:r>
          </a:p>
          <a:p>
            <a:pPr marL="0" indent="0">
              <a:buNone/>
            </a:pPr>
            <a:r>
              <a:rPr lang="en-GB" dirty="0"/>
              <a:t/>
            </a:r>
            <a:br>
              <a:rPr lang="en-GB" dirty="0"/>
            </a:br>
            <a:r>
              <a:rPr lang="en-GB" dirty="0"/>
              <a:t>with the latest merchandise on, you get free popcorn and drink once a week and food on demand for the next 30 days.</a:t>
            </a:r>
          </a:p>
          <a:p>
            <a:pPr marL="0" indent="0">
              <a:buNone/>
            </a:pPr>
            <a:r>
              <a:rPr lang="en-GB" dirty="0"/>
              <a:t/>
            </a:r>
            <a:br>
              <a:rPr lang="en-GB" dirty="0"/>
            </a:br>
            <a:r>
              <a:rPr lang="en-GB" dirty="0"/>
              <a:t>each merchandise would have each owners name and signature before collecting</a:t>
            </a:r>
            <a:br>
              <a:rPr lang="en-GB" dirty="0"/>
            </a:br>
            <a:endParaRPr lang="x-none" dirty="0"/>
          </a:p>
        </p:txBody>
      </p:sp>
    </p:spTree>
    <p:extLst>
      <p:ext uri="{BB962C8B-B14F-4D97-AF65-F5344CB8AC3E}">
        <p14:creationId xmlns:p14="http://schemas.microsoft.com/office/powerpoint/2010/main" val="3260657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D8C83-6B76-41BA-A92F-67F08F7EB77E}"/>
              </a:ext>
            </a:extLst>
          </p:cNvPr>
          <p:cNvSpPr>
            <a:spLocks noGrp="1"/>
          </p:cNvSpPr>
          <p:nvPr>
            <p:ph type="title"/>
          </p:nvPr>
        </p:nvSpPr>
        <p:spPr/>
        <p:txBody>
          <a:bodyPr/>
          <a:lstStyle/>
          <a:p>
            <a:r>
              <a:rPr lang="en-US" dirty="0"/>
              <a:t>Our Merchandize</a:t>
            </a:r>
            <a:endParaRPr lang="x-none" dirty="0"/>
          </a:p>
        </p:txBody>
      </p:sp>
      <p:sp>
        <p:nvSpPr>
          <p:cNvPr id="3" name="Content Placeholder 2">
            <a:extLst>
              <a:ext uri="{FF2B5EF4-FFF2-40B4-BE49-F238E27FC236}">
                <a16:creationId xmlns:a16="http://schemas.microsoft.com/office/drawing/2014/main" xmlns="" id="{325A2097-3545-4371-BD3D-BC22AA4714B1}"/>
              </a:ext>
            </a:extLst>
          </p:cNvPr>
          <p:cNvSpPr>
            <a:spLocks noGrp="1"/>
          </p:cNvSpPr>
          <p:nvPr>
            <p:ph idx="1"/>
          </p:nvPr>
        </p:nvSpPr>
        <p:spPr/>
        <p:txBody>
          <a:bodyPr/>
          <a:lstStyle/>
          <a:p>
            <a:pPr marL="0" indent="0">
              <a:buNone/>
            </a:pPr>
            <a:r>
              <a:rPr lang="en-GB" dirty="0"/>
              <a:t>Annually a new colour way of the Dome arcade wears series is released and as limited as 30,000 being made annually</a:t>
            </a:r>
          </a:p>
          <a:p>
            <a:pPr marL="0" indent="0">
              <a:buNone/>
            </a:pPr>
            <a:endParaRPr lang="en-GB" dirty="0"/>
          </a:p>
          <a:p>
            <a:pPr marL="0" indent="0">
              <a:buNone/>
            </a:pPr>
            <a:r>
              <a:rPr lang="en-GB" dirty="0"/>
              <a:t>customers must Arrive wearing MERCH to participate in the bonuses involved in it</a:t>
            </a:r>
          </a:p>
          <a:p>
            <a:pPr marL="0" indent="0">
              <a:buNone/>
            </a:pPr>
            <a:endParaRPr lang="en-GB" dirty="0"/>
          </a:p>
          <a:p>
            <a:pPr marL="0" indent="0">
              <a:buNone/>
            </a:pPr>
            <a:endParaRPr lang="x-none" dirty="0"/>
          </a:p>
        </p:txBody>
      </p:sp>
    </p:spTree>
    <p:extLst>
      <p:ext uri="{BB962C8B-B14F-4D97-AF65-F5344CB8AC3E}">
        <p14:creationId xmlns:p14="http://schemas.microsoft.com/office/powerpoint/2010/main" val="3027587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E49B0F-4D01-4603-850B-573D94FD7584}"/>
              </a:ext>
            </a:extLst>
          </p:cNvPr>
          <p:cNvSpPr>
            <a:spLocks noGrp="1"/>
          </p:cNvSpPr>
          <p:nvPr>
            <p:ph type="title"/>
          </p:nvPr>
        </p:nvSpPr>
        <p:spPr/>
        <p:txBody>
          <a:bodyPr/>
          <a:lstStyle/>
          <a:p>
            <a:r>
              <a:rPr lang="en-US" dirty="0"/>
              <a:t>Arcade shelves</a:t>
            </a:r>
            <a:endParaRPr lang="x-none" dirty="0"/>
          </a:p>
        </p:txBody>
      </p:sp>
      <p:sp>
        <p:nvSpPr>
          <p:cNvPr id="3" name="Content Placeholder 2">
            <a:extLst>
              <a:ext uri="{FF2B5EF4-FFF2-40B4-BE49-F238E27FC236}">
                <a16:creationId xmlns:a16="http://schemas.microsoft.com/office/drawing/2014/main" xmlns="" id="{76833DEE-4A2E-414D-A266-E5ADC3422CC7}"/>
              </a:ext>
            </a:extLst>
          </p:cNvPr>
          <p:cNvSpPr>
            <a:spLocks noGrp="1"/>
          </p:cNvSpPr>
          <p:nvPr>
            <p:ph idx="1"/>
          </p:nvPr>
        </p:nvSpPr>
        <p:spPr/>
        <p:txBody>
          <a:bodyPr/>
          <a:lstStyle/>
          <a:p>
            <a:pPr marL="0" indent="0">
              <a:buNone/>
            </a:pPr>
            <a:r>
              <a:rPr lang="en-US" dirty="0"/>
              <a:t>Dome arcade focuses on satisfying the needs of everyone that walks in through our doors which includes those that aren't as interested in streaming and gaming so we have decided to include readers into our wide range of users by providing unlimited access to the best of comic books sold internationally in large volumes for the readers to feel satisfied for only N999 monthly</a:t>
            </a:r>
          </a:p>
          <a:p>
            <a:pPr marL="0" indent="0">
              <a:buNone/>
            </a:pPr>
            <a:endParaRPr lang="x-none" dirty="0"/>
          </a:p>
        </p:txBody>
      </p:sp>
    </p:spTree>
    <p:extLst>
      <p:ext uri="{BB962C8B-B14F-4D97-AF65-F5344CB8AC3E}">
        <p14:creationId xmlns:p14="http://schemas.microsoft.com/office/powerpoint/2010/main" val="3820519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2B3BA5-44B5-496D-8453-CFC37ED2613B}"/>
              </a:ext>
            </a:extLst>
          </p:cNvPr>
          <p:cNvSpPr>
            <a:spLocks noGrp="1"/>
          </p:cNvSpPr>
          <p:nvPr>
            <p:ph type="title"/>
          </p:nvPr>
        </p:nvSpPr>
        <p:spPr/>
        <p:txBody>
          <a:bodyPr/>
          <a:lstStyle/>
          <a:p>
            <a:r>
              <a:rPr lang="en-US" dirty="0"/>
              <a:t>Arcade shelves pro</a:t>
            </a:r>
            <a:endParaRPr lang="x-none" dirty="0"/>
          </a:p>
        </p:txBody>
      </p:sp>
      <p:sp>
        <p:nvSpPr>
          <p:cNvPr id="3" name="Content Placeholder 2">
            <a:extLst>
              <a:ext uri="{FF2B5EF4-FFF2-40B4-BE49-F238E27FC236}">
                <a16:creationId xmlns:a16="http://schemas.microsoft.com/office/drawing/2014/main" xmlns="" id="{67A79646-307A-476D-9EA0-AEAFBADF8149}"/>
              </a:ext>
            </a:extLst>
          </p:cNvPr>
          <p:cNvSpPr>
            <a:spLocks noGrp="1"/>
          </p:cNvSpPr>
          <p:nvPr>
            <p:ph idx="1"/>
          </p:nvPr>
        </p:nvSpPr>
        <p:spPr/>
        <p:txBody>
          <a:bodyPr/>
          <a:lstStyle/>
          <a:p>
            <a:pPr marL="0" indent="0">
              <a:buNone/>
            </a:pPr>
            <a:r>
              <a:rPr lang="en-US" dirty="0"/>
              <a:t>Similar to the dome arcade shelves, dome arcade shelves pro gives a wide range of books ranging in all genres for those who aren't interested in flashy or comic books but in the pure literature of English, documentaries and educational books only, Meaning for only N1499 a month you would be granted an unlimited access to all you can read when you can read them.</a:t>
            </a:r>
            <a:endParaRPr lang="x-none" dirty="0"/>
          </a:p>
        </p:txBody>
      </p:sp>
    </p:spTree>
    <p:extLst>
      <p:ext uri="{BB962C8B-B14F-4D97-AF65-F5344CB8AC3E}">
        <p14:creationId xmlns:p14="http://schemas.microsoft.com/office/powerpoint/2010/main" val="1487446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E6A7E2-AC6A-43BD-8519-DBF2B955CB61}"/>
              </a:ext>
            </a:extLst>
          </p:cNvPr>
          <p:cNvSpPr>
            <a:spLocks noGrp="1"/>
          </p:cNvSpPr>
          <p:nvPr>
            <p:ph idx="1"/>
          </p:nvPr>
        </p:nvSpPr>
        <p:spPr>
          <a:xfrm>
            <a:off x="838200" y="2857478"/>
            <a:ext cx="10515600" cy="1143043"/>
          </a:xfrm>
        </p:spPr>
        <p:txBody>
          <a:bodyPr>
            <a:normAutofit/>
          </a:bodyPr>
          <a:lstStyle/>
          <a:p>
            <a:pPr marL="0" indent="0" algn="ctr">
              <a:buNone/>
            </a:pPr>
            <a:r>
              <a:rPr lang="en-US" sz="6000" dirty="0"/>
              <a:t>How about the food?</a:t>
            </a:r>
            <a:endParaRPr lang="x-none" sz="6000" dirty="0"/>
          </a:p>
        </p:txBody>
      </p:sp>
    </p:spTree>
    <p:extLst>
      <p:ext uri="{BB962C8B-B14F-4D97-AF65-F5344CB8AC3E}">
        <p14:creationId xmlns:p14="http://schemas.microsoft.com/office/powerpoint/2010/main" val="3870522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CA044A-439B-4F33-A105-353E766189C6}"/>
              </a:ext>
            </a:extLst>
          </p:cNvPr>
          <p:cNvSpPr>
            <a:spLocks noGrp="1"/>
          </p:cNvSpPr>
          <p:nvPr>
            <p:ph idx="1"/>
          </p:nvPr>
        </p:nvSpPr>
        <p:spPr>
          <a:xfrm>
            <a:off x="838200" y="1700365"/>
            <a:ext cx="10515600" cy="4351338"/>
          </a:xfrm>
        </p:spPr>
        <p:txBody>
          <a:bodyPr>
            <a:normAutofit/>
          </a:bodyPr>
          <a:lstStyle/>
          <a:p>
            <a:pPr marL="0" indent="0">
              <a:buNone/>
            </a:pPr>
            <a:r>
              <a:rPr lang="en-US" dirty="0"/>
              <a:t>As much as streaming provides satisfaction, eating while streaming complements the experience for further comfort levels while laid back with our streaming experience</a:t>
            </a:r>
          </a:p>
          <a:p>
            <a:pPr marL="0" indent="0">
              <a:buNone/>
            </a:pPr>
            <a:r>
              <a:rPr lang="en-US" dirty="0"/>
              <a:t>Hence, we are providing a convenient restaurant providing most of the food eaten in our studio rooms</a:t>
            </a:r>
          </a:p>
          <a:p>
            <a:pPr marL="0" indent="0">
              <a:buNone/>
            </a:pPr>
            <a:r>
              <a:rPr lang="en-US" dirty="0"/>
              <a:t>The environment that provides everything eaten in a studio room is called</a:t>
            </a:r>
          </a:p>
          <a:p>
            <a:pPr marL="0" indent="0">
              <a:buNone/>
            </a:pPr>
            <a:r>
              <a:rPr lang="en-US" dirty="0"/>
              <a:t>If food on demand is registered the customers would be provided with a tablet with all the food menus to scroll through</a:t>
            </a:r>
          </a:p>
        </p:txBody>
      </p:sp>
    </p:spTree>
    <p:extLst>
      <p:ext uri="{BB962C8B-B14F-4D97-AF65-F5344CB8AC3E}">
        <p14:creationId xmlns:p14="http://schemas.microsoft.com/office/powerpoint/2010/main" val="2667561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BD5DFBB-5112-4B0D-9E49-447B35E9F9EF}"/>
              </a:ext>
            </a:extLst>
          </p:cNvPr>
          <p:cNvSpPr>
            <a:spLocks noGrp="1"/>
          </p:cNvSpPr>
          <p:nvPr>
            <p:ph idx="1"/>
          </p:nvPr>
        </p:nvSpPr>
        <p:spPr>
          <a:xfrm>
            <a:off x="838200" y="2913845"/>
            <a:ext cx="10515600" cy="1030309"/>
          </a:xfrm>
        </p:spPr>
        <p:txBody>
          <a:bodyPr>
            <a:normAutofit/>
          </a:bodyPr>
          <a:lstStyle/>
          <a:p>
            <a:pPr marL="0" indent="0" algn="ctr">
              <a:buNone/>
            </a:pPr>
            <a:r>
              <a:rPr lang="en-US" sz="6000" b="1" dirty="0">
                <a:solidFill>
                  <a:schemeClr val="bg1">
                    <a:lumMod val="50000"/>
                  </a:schemeClr>
                </a:solidFill>
              </a:rPr>
              <a:t>foresté</a:t>
            </a:r>
            <a:r>
              <a:rPr lang="en-US" sz="6000" dirty="0">
                <a:solidFill>
                  <a:schemeClr val="bg1">
                    <a:lumMod val="50000"/>
                  </a:schemeClr>
                </a:solidFill>
              </a:rPr>
              <a:t> </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A9354DCB-6A8D-4CCF-A05C-2F73FB99E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046" y="366006"/>
            <a:ext cx="1859441" cy="1042506"/>
          </a:xfrm>
          <a:prstGeom prst="rect">
            <a:avLst/>
          </a:prstGeom>
        </p:spPr>
      </p:pic>
      <p:sp>
        <p:nvSpPr>
          <p:cNvPr id="6" name="TextBox 5">
            <a:extLst>
              <a:ext uri="{FF2B5EF4-FFF2-40B4-BE49-F238E27FC236}">
                <a16:creationId xmlns:a16="http://schemas.microsoft.com/office/drawing/2014/main" xmlns="" id="{327963F8-B80D-4C38-87BA-FB6F8010E8DA}"/>
              </a:ext>
            </a:extLst>
          </p:cNvPr>
          <p:cNvSpPr txBox="1"/>
          <p:nvPr/>
        </p:nvSpPr>
        <p:spPr>
          <a:xfrm>
            <a:off x="10038567" y="564094"/>
            <a:ext cx="1828800" cy="646331"/>
          </a:xfrm>
          <a:prstGeom prst="rect">
            <a:avLst/>
          </a:prstGeom>
          <a:noFill/>
        </p:spPr>
        <p:txBody>
          <a:bodyPr wrap="square" rtlCol="0">
            <a:spAutoFit/>
          </a:bodyPr>
          <a:lstStyle/>
          <a:p>
            <a:r>
              <a:rPr lang="en-US" sz="3600" dirty="0">
                <a:solidFill>
                  <a:schemeClr val="bg1"/>
                </a:solidFill>
              </a:rPr>
              <a:t>Forest</a:t>
            </a:r>
            <a:r>
              <a:rPr lang="en-US" sz="3600" b="1" dirty="0">
                <a:solidFill>
                  <a:schemeClr val="bg1"/>
                </a:solidFill>
              </a:rPr>
              <a:t>é</a:t>
            </a:r>
            <a:endParaRPr lang="x-none" sz="3600" dirty="0">
              <a:solidFill>
                <a:schemeClr val="bg1"/>
              </a:solidFill>
            </a:endParaRPr>
          </a:p>
        </p:txBody>
      </p:sp>
    </p:spTree>
    <p:extLst>
      <p:ext uri="{BB962C8B-B14F-4D97-AF65-F5344CB8AC3E}">
        <p14:creationId xmlns:p14="http://schemas.microsoft.com/office/powerpoint/2010/main" val="398411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08B20E-1351-45BA-A73E-F94307F8E823}"/>
              </a:ext>
            </a:extLst>
          </p:cNvPr>
          <p:cNvSpPr>
            <a:spLocks noGrp="1"/>
          </p:cNvSpPr>
          <p:nvPr>
            <p:ph idx="1"/>
          </p:nvPr>
        </p:nvSpPr>
        <p:spPr>
          <a:xfrm>
            <a:off x="1076194" y="2763532"/>
            <a:ext cx="10515600" cy="1055361"/>
          </a:xfrm>
        </p:spPr>
        <p:txBody>
          <a:bodyPr>
            <a:normAutofit/>
          </a:bodyPr>
          <a:lstStyle/>
          <a:p>
            <a:pPr marL="0" indent="0" algn="ctr">
              <a:buNone/>
            </a:pPr>
            <a:r>
              <a:rPr lang="en-US" sz="6000" dirty="0"/>
              <a:t>What are the food options ?</a:t>
            </a:r>
            <a:endParaRPr lang="x-none" sz="6000" dirty="0"/>
          </a:p>
        </p:txBody>
      </p:sp>
    </p:spTree>
    <p:extLst>
      <p:ext uri="{BB962C8B-B14F-4D97-AF65-F5344CB8AC3E}">
        <p14:creationId xmlns:p14="http://schemas.microsoft.com/office/powerpoint/2010/main" val="3919087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4B3053-9FA6-4997-8D17-199F7A3C79C6}"/>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E0E506A5-DA3E-4843-B37E-7EE57B1961FD}"/>
              </a:ext>
            </a:extLst>
          </p:cNvPr>
          <p:cNvSpPr>
            <a:spLocks noGrp="1"/>
          </p:cNvSpPr>
          <p:nvPr>
            <p:ph idx="1"/>
          </p:nvPr>
        </p:nvSpPr>
        <p:spPr/>
        <p:txBody>
          <a:bodyPr>
            <a:normAutofit/>
          </a:bodyPr>
          <a:lstStyle/>
          <a:p>
            <a:pPr marL="0" indent="0">
              <a:buNone/>
            </a:pPr>
            <a:r>
              <a:rPr lang="en-US" dirty="0"/>
              <a:t>Different variations of food are available at different budgets to suite the needs of everyone and at different appealing subscriptions</a:t>
            </a:r>
            <a:endParaRPr lang="en-US" b="1" dirty="0"/>
          </a:p>
          <a:p>
            <a:pPr marL="0" indent="0">
              <a:buNone/>
            </a:pPr>
            <a:r>
              <a:rPr lang="en-US" b="1" dirty="0"/>
              <a:t>foresté</a:t>
            </a:r>
            <a:r>
              <a:rPr lang="en-US" dirty="0"/>
              <a:t> would also make deliveries from the best of restaurants nearby and restaurants exclusive to other cities just for you</a:t>
            </a:r>
          </a:p>
          <a:p>
            <a:pPr marL="0" indent="0">
              <a:buNone/>
            </a:pPr>
            <a:r>
              <a:rPr lang="en-US" dirty="0"/>
              <a:t>In order to regulate the distributions of the food, all the food eaten in the studio rooms would be from </a:t>
            </a:r>
            <a:r>
              <a:rPr lang="en-US" b="1" dirty="0"/>
              <a:t>foresté </a:t>
            </a:r>
            <a:r>
              <a:rPr lang="en-US" dirty="0"/>
              <a:t>in the dome arcade and would remain in the arcade.</a:t>
            </a:r>
          </a:p>
          <a:p>
            <a:pPr marL="0" indent="0">
              <a:buNone/>
            </a:pPr>
            <a:endParaRPr lang="x-none" dirty="0"/>
          </a:p>
          <a:p>
            <a:pPr marL="0" indent="0">
              <a:buNone/>
            </a:pPr>
            <a:endParaRPr lang="x-none" dirty="0"/>
          </a:p>
        </p:txBody>
      </p:sp>
    </p:spTree>
    <p:extLst>
      <p:ext uri="{BB962C8B-B14F-4D97-AF65-F5344CB8AC3E}">
        <p14:creationId xmlns:p14="http://schemas.microsoft.com/office/powerpoint/2010/main" val="2371875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Creating minor inconveniences and selling solutions as extremely cheap subscriptions</a:t>
            </a:r>
          </a:p>
          <a:p>
            <a:pPr marL="0" indent="0">
              <a:buNone/>
            </a:pPr>
            <a:r>
              <a:rPr lang="en-US" dirty="0"/>
              <a:t>Creating members only mini lotteries and keeping 30% of the money input</a:t>
            </a:r>
          </a:p>
          <a:p>
            <a:pPr marL="0" indent="0">
              <a:buNone/>
            </a:pPr>
            <a:r>
              <a:rPr lang="en-US" dirty="0"/>
              <a:t>Making customers participate in streaks, and after each month of consecutive entry's they win something</a:t>
            </a:r>
          </a:p>
          <a:p>
            <a:pPr marL="0" indent="0">
              <a:buNone/>
            </a:pPr>
            <a:r>
              <a:rPr lang="en-US" dirty="0"/>
              <a:t>Creating payed participation for leadership board and the person on top wins prize</a:t>
            </a:r>
          </a:p>
          <a:p>
            <a:pPr marL="0" indent="0">
              <a:buNone/>
            </a:pPr>
            <a:r>
              <a:rPr lang="en-US" dirty="0"/>
              <a:t>Sales from merchandize (profit of N15000)</a:t>
            </a:r>
          </a:p>
          <a:p>
            <a:pPr marL="0" indent="0">
              <a:buNone/>
            </a:pPr>
            <a:endParaRPr lang="en-US" dirty="0"/>
          </a:p>
        </p:txBody>
      </p:sp>
    </p:spTree>
    <p:extLst>
      <p:ext uri="{BB962C8B-B14F-4D97-AF65-F5344CB8AC3E}">
        <p14:creationId xmlns:p14="http://schemas.microsoft.com/office/powerpoint/2010/main" val="1798252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4929D-20A4-4BB8-8DDD-B3C97356A413}"/>
              </a:ext>
            </a:extLst>
          </p:cNvPr>
          <p:cNvSpPr>
            <a:spLocks noGrp="1"/>
          </p:cNvSpPr>
          <p:nvPr>
            <p:ph type="title"/>
          </p:nvPr>
        </p:nvSpPr>
        <p:spPr/>
        <p:txBody>
          <a:bodyPr/>
          <a:lstStyle/>
          <a:p>
            <a:r>
              <a:rPr lang="en-US" dirty="0"/>
              <a:t>Basic Menu ( Free access )</a:t>
            </a:r>
            <a:endParaRPr lang="x-none" dirty="0"/>
          </a:p>
        </p:txBody>
      </p:sp>
      <p:sp>
        <p:nvSpPr>
          <p:cNvPr id="3" name="Content Placeholder 2">
            <a:extLst>
              <a:ext uri="{FF2B5EF4-FFF2-40B4-BE49-F238E27FC236}">
                <a16:creationId xmlns:a16="http://schemas.microsoft.com/office/drawing/2014/main" xmlns="" id="{D21FB62F-1148-41EE-8139-40DC8380C49F}"/>
              </a:ext>
            </a:extLst>
          </p:cNvPr>
          <p:cNvSpPr>
            <a:spLocks noGrp="1"/>
          </p:cNvSpPr>
          <p:nvPr>
            <p:ph idx="1"/>
          </p:nvPr>
        </p:nvSpPr>
        <p:spPr/>
        <p:txBody>
          <a:bodyPr>
            <a:normAutofit fontScale="92500" lnSpcReduction="20000"/>
          </a:bodyPr>
          <a:lstStyle/>
          <a:p>
            <a:r>
              <a:rPr lang="en-US" dirty="0"/>
              <a:t>Flavors of juice</a:t>
            </a:r>
          </a:p>
          <a:p>
            <a:pPr marL="0" indent="0">
              <a:buNone/>
            </a:pPr>
            <a:r>
              <a:rPr lang="en-US" dirty="0"/>
              <a:t>₦199 refill ₦149</a:t>
            </a:r>
          </a:p>
          <a:p>
            <a:r>
              <a:rPr lang="en-US" dirty="0"/>
              <a:t>Glass of Water </a:t>
            </a:r>
          </a:p>
          <a:p>
            <a:pPr marL="0" indent="0">
              <a:buNone/>
            </a:pPr>
            <a:r>
              <a:rPr lang="en-US" dirty="0"/>
              <a:t>₦149 refill ₦99</a:t>
            </a:r>
          </a:p>
          <a:p>
            <a:r>
              <a:rPr lang="en-US" dirty="0"/>
              <a:t>Glass of milk</a:t>
            </a:r>
          </a:p>
          <a:p>
            <a:pPr marL="0" indent="0">
              <a:buNone/>
            </a:pPr>
            <a:r>
              <a:rPr lang="en-US" dirty="0"/>
              <a:t>₦149 refill ₦99</a:t>
            </a:r>
          </a:p>
          <a:p>
            <a:r>
              <a:rPr lang="en-US" dirty="0"/>
              <a:t>Popcorn</a:t>
            </a:r>
          </a:p>
          <a:p>
            <a:pPr marL="0" indent="0">
              <a:buNone/>
            </a:pPr>
            <a:r>
              <a:rPr lang="en-US" dirty="0"/>
              <a:t>₦649 refill ₦549</a:t>
            </a:r>
          </a:p>
          <a:p>
            <a:r>
              <a:rPr lang="en-US" dirty="0"/>
              <a:t>Small chops</a:t>
            </a:r>
          </a:p>
          <a:p>
            <a:pPr marL="0" indent="0">
              <a:buNone/>
            </a:pPr>
            <a:r>
              <a:rPr lang="en-US" dirty="0"/>
              <a:t>₦1099 refill ₦949</a:t>
            </a:r>
          </a:p>
          <a:p>
            <a:pPr marL="0" indent="0">
              <a:buNone/>
            </a:pPr>
            <a:endParaRPr lang="en-US" dirty="0"/>
          </a:p>
          <a:p>
            <a:pPr marL="0" indent="0">
              <a:buNone/>
            </a:pPr>
            <a:endParaRPr lang="x-none" dirty="0"/>
          </a:p>
        </p:txBody>
      </p:sp>
      <p:sp>
        <p:nvSpPr>
          <p:cNvPr id="5" name="TextBox 4">
            <a:extLst>
              <a:ext uri="{FF2B5EF4-FFF2-40B4-BE49-F238E27FC236}">
                <a16:creationId xmlns:a16="http://schemas.microsoft.com/office/drawing/2014/main" xmlns="" id="{8340EE06-F93B-4190-8E57-1D28EE99B6A3}"/>
              </a:ext>
            </a:extLst>
          </p:cNvPr>
          <p:cNvSpPr txBox="1"/>
          <p:nvPr/>
        </p:nvSpPr>
        <p:spPr>
          <a:xfrm>
            <a:off x="5736920" y="2505205"/>
            <a:ext cx="4121063" cy="2585323"/>
          </a:xfrm>
          <a:prstGeom prst="rect">
            <a:avLst/>
          </a:prstGeom>
          <a:noFill/>
        </p:spPr>
        <p:txBody>
          <a:bodyPr wrap="square" rtlCol="0">
            <a:spAutoFit/>
          </a:bodyPr>
          <a:lstStyle/>
          <a:p>
            <a:r>
              <a:rPr lang="en-US" dirty="0"/>
              <a:t>After each meal at </a:t>
            </a:r>
            <a:r>
              <a:rPr lang="en-US" b="1" dirty="0"/>
              <a:t>foresté</a:t>
            </a:r>
            <a:r>
              <a:rPr lang="en-US" dirty="0"/>
              <a:t> you get a sticker saying the number of times you’ve eaten with us, after 90 times you get a </a:t>
            </a:r>
            <a:r>
              <a:rPr lang="en-US" b="1" dirty="0"/>
              <a:t>foresté </a:t>
            </a:r>
            <a:r>
              <a:rPr lang="en-US" dirty="0"/>
              <a:t>headband and wearing it for the following 10 days consecutively makes you to  stand a chance to win </a:t>
            </a:r>
          </a:p>
          <a:p>
            <a:r>
              <a:rPr lang="en-US" dirty="0"/>
              <a:t>80% off all your meals for as many days in a row that you come and a new iPhone and Airpods</a:t>
            </a:r>
            <a:endParaRPr lang="x-none" dirty="0"/>
          </a:p>
        </p:txBody>
      </p:sp>
      <p:sp>
        <p:nvSpPr>
          <p:cNvPr id="7" name="Frame 6">
            <a:extLst>
              <a:ext uri="{FF2B5EF4-FFF2-40B4-BE49-F238E27FC236}">
                <a16:creationId xmlns:a16="http://schemas.microsoft.com/office/drawing/2014/main" xmlns="" id="{8A001FFC-5F47-4F6D-B12C-326EE8B225A8}"/>
              </a:ext>
            </a:extLst>
          </p:cNvPr>
          <p:cNvSpPr/>
          <p:nvPr/>
        </p:nvSpPr>
        <p:spPr>
          <a:xfrm>
            <a:off x="5173250" y="2062298"/>
            <a:ext cx="5173249" cy="3449154"/>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2471620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A145FF-C165-4154-A7CC-049F2B84CA7F}"/>
              </a:ext>
            </a:extLst>
          </p:cNvPr>
          <p:cNvSpPr>
            <a:spLocks noGrp="1"/>
          </p:cNvSpPr>
          <p:nvPr>
            <p:ph type="title"/>
          </p:nvPr>
        </p:nvSpPr>
        <p:spPr>
          <a:xfrm>
            <a:off x="966592" y="174386"/>
            <a:ext cx="10258816" cy="1325563"/>
          </a:xfrm>
        </p:spPr>
        <p:txBody>
          <a:bodyPr>
            <a:normAutofit/>
          </a:bodyPr>
          <a:lstStyle/>
          <a:p>
            <a:r>
              <a:rPr lang="en-US" sz="3600" dirty="0"/>
              <a:t>Premium menu (₦499 for 6 months of access )</a:t>
            </a:r>
            <a:endParaRPr lang="x-none" sz="3600" dirty="0"/>
          </a:p>
        </p:txBody>
      </p:sp>
      <p:sp>
        <p:nvSpPr>
          <p:cNvPr id="3" name="Content Placeholder 2">
            <a:extLst>
              <a:ext uri="{FF2B5EF4-FFF2-40B4-BE49-F238E27FC236}">
                <a16:creationId xmlns:a16="http://schemas.microsoft.com/office/drawing/2014/main" xmlns="" id="{1F272D1C-C8EB-4F12-B813-64FC37900EFA}"/>
              </a:ext>
            </a:extLst>
          </p:cNvPr>
          <p:cNvSpPr>
            <a:spLocks noGrp="1"/>
          </p:cNvSpPr>
          <p:nvPr>
            <p:ph idx="1"/>
          </p:nvPr>
        </p:nvSpPr>
        <p:spPr>
          <a:xfrm>
            <a:off x="838200" y="1499949"/>
            <a:ext cx="10515600" cy="5201476"/>
          </a:xfrm>
        </p:spPr>
        <p:txBody>
          <a:bodyPr>
            <a:normAutofit fontScale="77500" lnSpcReduction="20000"/>
          </a:bodyPr>
          <a:lstStyle/>
          <a:p>
            <a:r>
              <a:rPr lang="en-US" dirty="0"/>
              <a:t>Soft drinks</a:t>
            </a:r>
          </a:p>
          <a:p>
            <a:pPr marL="0" indent="0">
              <a:buNone/>
            </a:pPr>
            <a:r>
              <a:rPr lang="en-US" dirty="0"/>
              <a:t>₦299 refill ₦199</a:t>
            </a:r>
          </a:p>
          <a:p>
            <a:r>
              <a:rPr lang="en-US" dirty="0"/>
              <a:t>Wafers (10 pcs)</a:t>
            </a:r>
          </a:p>
          <a:p>
            <a:pPr marL="0" indent="0">
              <a:buNone/>
            </a:pPr>
            <a:r>
              <a:rPr lang="en-US" dirty="0"/>
              <a:t>₦399 refill ₦349</a:t>
            </a:r>
          </a:p>
          <a:p>
            <a:r>
              <a:rPr lang="en-US" dirty="0"/>
              <a:t>Cookies (10pcs)</a:t>
            </a:r>
          </a:p>
          <a:p>
            <a:pPr marL="0" indent="0">
              <a:buNone/>
            </a:pPr>
            <a:r>
              <a:rPr lang="en-US" dirty="0"/>
              <a:t>₦399 refill ₦299</a:t>
            </a:r>
          </a:p>
          <a:p>
            <a:r>
              <a:rPr lang="en-US" dirty="0"/>
              <a:t>Crackers (10pcs)</a:t>
            </a:r>
          </a:p>
          <a:p>
            <a:pPr marL="0" indent="0">
              <a:buNone/>
            </a:pPr>
            <a:r>
              <a:rPr lang="en-US" dirty="0"/>
              <a:t>₦299 refill ₦199</a:t>
            </a:r>
          </a:p>
          <a:p>
            <a:r>
              <a:rPr lang="en-US" dirty="0"/>
              <a:t>Suya, Kilishi, shrimps and BBQ</a:t>
            </a:r>
          </a:p>
          <a:p>
            <a:pPr marL="0" indent="0">
              <a:buNone/>
            </a:pPr>
            <a:r>
              <a:rPr lang="en-US" dirty="0"/>
              <a:t>₦1199 refill ₦899</a:t>
            </a:r>
          </a:p>
          <a:p>
            <a:r>
              <a:rPr lang="en-US" dirty="0"/>
              <a:t>Potato or plantain Chips and chin chin</a:t>
            </a:r>
          </a:p>
          <a:p>
            <a:pPr marL="0" indent="0">
              <a:buNone/>
            </a:pPr>
            <a:r>
              <a:rPr lang="en-US" dirty="0"/>
              <a:t>₦499 refill ₦299</a:t>
            </a:r>
          </a:p>
          <a:p>
            <a:r>
              <a:rPr lang="en-US" dirty="0"/>
              <a:t>Granola bars</a:t>
            </a:r>
          </a:p>
          <a:p>
            <a:pPr marL="0" indent="0">
              <a:buNone/>
            </a:pPr>
            <a:r>
              <a:rPr lang="en-US" dirty="0"/>
              <a:t>₦499 refill ₦399</a:t>
            </a:r>
          </a:p>
          <a:p>
            <a:pPr marL="0" indent="0">
              <a:buNone/>
            </a:pPr>
            <a:endParaRPr lang="x-none" dirty="0"/>
          </a:p>
        </p:txBody>
      </p:sp>
      <p:sp>
        <p:nvSpPr>
          <p:cNvPr id="4" name="TextBox 3">
            <a:extLst>
              <a:ext uri="{FF2B5EF4-FFF2-40B4-BE49-F238E27FC236}">
                <a16:creationId xmlns:a16="http://schemas.microsoft.com/office/drawing/2014/main" xmlns="" id="{3C2619EB-C57B-4963-ABDF-9CED56392832}"/>
              </a:ext>
            </a:extLst>
          </p:cNvPr>
          <p:cNvSpPr txBox="1"/>
          <p:nvPr/>
        </p:nvSpPr>
        <p:spPr>
          <a:xfrm>
            <a:off x="6750484" y="3106454"/>
            <a:ext cx="4258849" cy="1200329"/>
          </a:xfrm>
          <a:prstGeom prst="rect">
            <a:avLst/>
          </a:prstGeom>
          <a:noFill/>
        </p:spPr>
        <p:txBody>
          <a:bodyPr wrap="square" rtlCol="0">
            <a:spAutoFit/>
          </a:bodyPr>
          <a:lstStyle/>
          <a:p>
            <a:pPr algn="ctr"/>
            <a:r>
              <a:rPr lang="en-US" sz="2400" dirty="0"/>
              <a:t>Fees payed per for the menu access also grants you the ability to taste samples of the food</a:t>
            </a:r>
            <a:endParaRPr lang="x-none" sz="2400" dirty="0"/>
          </a:p>
        </p:txBody>
      </p:sp>
      <p:sp>
        <p:nvSpPr>
          <p:cNvPr id="5" name="Frame 4">
            <a:extLst>
              <a:ext uri="{FF2B5EF4-FFF2-40B4-BE49-F238E27FC236}">
                <a16:creationId xmlns:a16="http://schemas.microsoft.com/office/drawing/2014/main" xmlns="" id="{BDFFEC49-2F72-4331-96A4-EF9ACBC73897}"/>
              </a:ext>
            </a:extLst>
          </p:cNvPr>
          <p:cNvSpPr/>
          <p:nvPr/>
        </p:nvSpPr>
        <p:spPr>
          <a:xfrm>
            <a:off x="6406019" y="2289174"/>
            <a:ext cx="4947781" cy="3068877"/>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4129876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14B1F-4DAA-453E-8DFB-A2AA124175A9}"/>
              </a:ext>
            </a:extLst>
          </p:cNvPr>
          <p:cNvSpPr>
            <a:spLocks noGrp="1"/>
          </p:cNvSpPr>
          <p:nvPr>
            <p:ph type="title"/>
          </p:nvPr>
        </p:nvSpPr>
        <p:spPr>
          <a:xfrm>
            <a:off x="149269" y="184450"/>
            <a:ext cx="10515600" cy="1325563"/>
          </a:xfrm>
        </p:spPr>
        <p:txBody>
          <a:bodyPr/>
          <a:lstStyle/>
          <a:p>
            <a:r>
              <a:rPr lang="en-US" dirty="0"/>
              <a:t>Top shelf menu (₦999 for 6 months access )</a:t>
            </a:r>
            <a:endParaRPr lang="x-none" dirty="0"/>
          </a:p>
        </p:txBody>
      </p:sp>
      <p:sp>
        <p:nvSpPr>
          <p:cNvPr id="3" name="Content Placeholder 2">
            <a:extLst>
              <a:ext uri="{FF2B5EF4-FFF2-40B4-BE49-F238E27FC236}">
                <a16:creationId xmlns:a16="http://schemas.microsoft.com/office/drawing/2014/main" xmlns="" id="{ADC3F199-5C96-4E16-A51B-B8AE3A02EABE}"/>
              </a:ext>
            </a:extLst>
          </p:cNvPr>
          <p:cNvSpPr>
            <a:spLocks noGrp="1"/>
          </p:cNvSpPr>
          <p:nvPr>
            <p:ph idx="1"/>
          </p:nvPr>
        </p:nvSpPr>
        <p:spPr/>
        <p:txBody>
          <a:bodyPr>
            <a:normAutofit fontScale="77500" lnSpcReduction="20000"/>
          </a:bodyPr>
          <a:lstStyle/>
          <a:p>
            <a:r>
              <a:rPr lang="en-US" dirty="0"/>
              <a:t>Hot dog</a:t>
            </a:r>
          </a:p>
          <a:p>
            <a:pPr marL="0" indent="0">
              <a:buNone/>
            </a:pPr>
            <a:r>
              <a:rPr lang="en-US" dirty="0"/>
              <a:t>₦899 refill ₦749</a:t>
            </a:r>
          </a:p>
          <a:p>
            <a:r>
              <a:rPr lang="en-US" dirty="0"/>
              <a:t>Shawarma</a:t>
            </a:r>
          </a:p>
          <a:p>
            <a:pPr marL="0" indent="0">
              <a:buNone/>
            </a:pPr>
            <a:r>
              <a:rPr lang="en-US" dirty="0"/>
              <a:t>₦1299 refill ₦949</a:t>
            </a:r>
          </a:p>
          <a:p>
            <a:r>
              <a:rPr lang="en-US" dirty="0"/>
              <a:t>Pizza (3 extra large slices )</a:t>
            </a:r>
          </a:p>
          <a:p>
            <a:pPr marL="0" indent="0">
              <a:buNone/>
            </a:pPr>
            <a:r>
              <a:rPr lang="en-US" dirty="0"/>
              <a:t>₦1199 refill ₦999</a:t>
            </a:r>
          </a:p>
          <a:p>
            <a:r>
              <a:rPr lang="en-US" dirty="0"/>
              <a:t>Ice cream</a:t>
            </a:r>
          </a:p>
          <a:p>
            <a:pPr marL="0" indent="0">
              <a:buNone/>
            </a:pPr>
            <a:r>
              <a:rPr lang="en-US" dirty="0"/>
              <a:t>₦1999 refill ₦1499</a:t>
            </a:r>
          </a:p>
          <a:p>
            <a:r>
              <a:rPr lang="en-US" dirty="0"/>
              <a:t>Pan cakes</a:t>
            </a:r>
          </a:p>
          <a:p>
            <a:pPr marL="0" indent="0">
              <a:buNone/>
            </a:pPr>
            <a:r>
              <a:rPr lang="en-US" dirty="0"/>
              <a:t>₦799 refill ₦499</a:t>
            </a:r>
          </a:p>
          <a:p>
            <a:r>
              <a:rPr lang="en-US" dirty="0"/>
              <a:t>Brownies (3 pcs)</a:t>
            </a:r>
          </a:p>
          <a:p>
            <a:pPr marL="0" indent="0">
              <a:buNone/>
            </a:pPr>
            <a:r>
              <a:rPr lang="en-US" dirty="0"/>
              <a:t>₦499 refill ₦349</a:t>
            </a:r>
          </a:p>
          <a:p>
            <a:pPr marL="0" indent="0">
              <a:buNone/>
            </a:pPr>
            <a:endParaRPr lang="en-US" dirty="0"/>
          </a:p>
          <a:p>
            <a:pPr marL="0" indent="0">
              <a:buNone/>
            </a:pPr>
            <a:endParaRPr lang="en-US" dirty="0"/>
          </a:p>
          <a:p>
            <a:pPr marL="0" indent="0">
              <a:buNone/>
            </a:pPr>
            <a:endParaRPr lang="x-none" dirty="0"/>
          </a:p>
        </p:txBody>
      </p:sp>
      <p:sp>
        <p:nvSpPr>
          <p:cNvPr id="5" name="TextBox 4">
            <a:extLst>
              <a:ext uri="{FF2B5EF4-FFF2-40B4-BE49-F238E27FC236}">
                <a16:creationId xmlns:a16="http://schemas.microsoft.com/office/drawing/2014/main" xmlns="" id="{57CD331E-6ECC-4D07-BF2A-AE687B72820F}"/>
              </a:ext>
            </a:extLst>
          </p:cNvPr>
          <p:cNvSpPr txBox="1"/>
          <p:nvPr/>
        </p:nvSpPr>
        <p:spPr>
          <a:xfrm>
            <a:off x="5705866" y="1877636"/>
            <a:ext cx="3557392" cy="1323439"/>
          </a:xfrm>
          <a:prstGeom prst="rect">
            <a:avLst/>
          </a:prstGeom>
          <a:noFill/>
        </p:spPr>
        <p:txBody>
          <a:bodyPr wrap="square" rtlCol="0">
            <a:spAutoFit/>
          </a:bodyPr>
          <a:lstStyle/>
          <a:p>
            <a:pPr algn="ctr"/>
            <a:r>
              <a:rPr lang="en-US" sz="2000" dirty="0"/>
              <a:t>Ice cream toppings</a:t>
            </a:r>
          </a:p>
          <a:p>
            <a:pPr algn="ctr"/>
            <a:r>
              <a:rPr lang="en-US" sz="2000" dirty="0"/>
              <a:t>(skittles, Oreos, chocolates, syrup) (₦999) buy all toppings or none</a:t>
            </a:r>
            <a:endParaRPr lang="x-none" sz="2000" dirty="0"/>
          </a:p>
        </p:txBody>
      </p:sp>
      <p:sp>
        <p:nvSpPr>
          <p:cNvPr id="6" name="TextBox 5">
            <a:extLst>
              <a:ext uri="{FF2B5EF4-FFF2-40B4-BE49-F238E27FC236}">
                <a16:creationId xmlns:a16="http://schemas.microsoft.com/office/drawing/2014/main" xmlns="" id="{EE684C40-CACE-498D-BD93-1E1D99544D9B}"/>
              </a:ext>
            </a:extLst>
          </p:cNvPr>
          <p:cNvSpPr txBox="1"/>
          <p:nvPr/>
        </p:nvSpPr>
        <p:spPr>
          <a:xfrm>
            <a:off x="5407068" y="4576525"/>
            <a:ext cx="4154988" cy="1600438"/>
          </a:xfrm>
          <a:prstGeom prst="rect">
            <a:avLst/>
          </a:prstGeom>
          <a:noFill/>
        </p:spPr>
        <p:txBody>
          <a:bodyPr wrap="square" rtlCol="0">
            <a:spAutoFit/>
          </a:bodyPr>
          <a:lstStyle/>
          <a:p>
            <a:pPr algn="ctr"/>
            <a:r>
              <a:rPr lang="en-US" sz="2000" dirty="0"/>
              <a:t>Pancakes</a:t>
            </a:r>
          </a:p>
          <a:p>
            <a:pPr algn="ctr"/>
            <a:r>
              <a:rPr lang="en-US" sz="2000" dirty="0"/>
              <a:t>(chocolate and maple syrup )</a:t>
            </a:r>
          </a:p>
          <a:p>
            <a:pPr algn="ctr"/>
            <a:r>
              <a:rPr lang="en-US" sz="2000" dirty="0"/>
              <a:t> (₦49 only)</a:t>
            </a:r>
          </a:p>
          <a:p>
            <a:pPr algn="ctr"/>
            <a:r>
              <a:rPr lang="en-US" sz="2000" dirty="0"/>
              <a:t>Buy all syrups or none</a:t>
            </a:r>
          </a:p>
          <a:p>
            <a:endParaRPr lang="x-none" dirty="0"/>
          </a:p>
        </p:txBody>
      </p:sp>
      <p:sp>
        <p:nvSpPr>
          <p:cNvPr id="7" name="Frame 6">
            <a:extLst>
              <a:ext uri="{FF2B5EF4-FFF2-40B4-BE49-F238E27FC236}">
                <a16:creationId xmlns:a16="http://schemas.microsoft.com/office/drawing/2014/main" xmlns="" id="{D5FB6277-5A10-4A7C-811F-121A1B4417D1}"/>
              </a:ext>
            </a:extLst>
          </p:cNvPr>
          <p:cNvSpPr/>
          <p:nvPr/>
        </p:nvSpPr>
        <p:spPr>
          <a:xfrm>
            <a:off x="5471786" y="1301860"/>
            <a:ext cx="4154989" cy="2552393"/>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
        <p:nvSpPr>
          <p:cNvPr id="8" name="Frame 7">
            <a:extLst>
              <a:ext uri="{FF2B5EF4-FFF2-40B4-BE49-F238E27FC236}">
                <a16:creationId xmlns:a16="http://schemas.microsoft.com/office/drawing/2014/main" xmlns="" id="{EF476D49-9272-4902-B70C-CC89B53F7FCE}"/>
              </a:ext>
            </a:extLst>
          </p:cNvPr>
          <p:cNvSpPr/>
          <p:nvPr/>
        </p:nvSpPr>
        <p:spPr>
          <a:xfrm>
            <a:off x="5536504" y="4012059"/>
            <a:ext cx="4025554" cy="2552393"/>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1679296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C9B1F-CFB8-43DC-9CC2-DE2AA2600545}"/>
              </a:ext>
            </a:extLst>
          </p:cNvPr>
          <p:cNvSpPr>
            <a:spLocks noGrp="1"/>
          </p:cNvSpPr>
          <p:nvPr>
            <p:ph type="title"/>
          </p:nvPr>
        </p:nvSpPr>
        <p:spPr>
          <a:xfrm>
            <a:off x="838199" y="239863"/>
            <a:ext cx="10365287" cy="1325563"/>
          </a:xfrm>
        </p:spPr>
        <p:txBody>
          <a:bodyPr>
            <a:normAutofit/>
          </a:bodyPr>
          <a:lstStyle/>
          <a:p>
            <a:r>
              <a:rPr lang="en-US" sz="3600" dirty="0"/>
              <a:t>Special orders (₦99 for a weekly access )</a:t>
            </a:r>
            <a:endParaRPr lang="x-none" sz="3600" dirty="0"/>
          </a:p>
        </p:txBody>
      </p:sp>
      <p:sp>
        <p:nvSpPr>
          <p:cNvPr id="3" name="Content Placeholder 2">
            <a:extLst>
              <a:ext uri="{FF2B5EF4-FFF2-40B4-BE49-F238E27FC236}">
                <a16:creationId xmlns:a16="http://schemas.microsoft.com/office/drawing/2014/main" xmlns="" id="{CD7BB98F-67AC-4033-9A74-781F23F4C48C}"/>
              </a:ext>
            </a:extLst>
          </p:cNvPr>
          <p:cNvSpPr>
            <a:spLocks noGrp="1"/>
          </p:cNvSpPr>
          <p:nvPr>
            <p:ph idx="1"/>
          </p:nvPr>
        </p:nvSpPr>
        <p:spPr/>
        <p:txBody>
          <a:bodyPr>
            <a:normAutofit fontScale="77500" lnSpcReduction="20000"/>
          </a:bodyPr>
          <a:lstStyle/>
          <a:p>
            <a:r>
              <a:rPr lang="en-US" dirty="0"/>
              <a:t>Pizza hut (imported)</a:t>
            </a:r>
          </a:p>
          <a:p>
            <a:r>
              <a:rPr lang="en-US" dirty="0"/>
              <a:t>KFC (imported)</a:t>
            </a:r>
          </a:p>
          <a:p>
            <a:r>
              <a:rPr lang="en-US" dirty="0"/>
              <a:t>Debonairness</a:t>
            </a:r>
          </a:p>
          <a:p>
            <a:r>
              <a:rPr lang="en-US" dirty="0"/>
              <a:t>Dominos</a:t>
            </a:r>
          </a:p>
          <a:p>
            <a:r>
              <a:rPr lang="en-US" dirty="0"/>
              <a:t>Cold stone and pink berry</a:t>
            </a:r>
          </a:p>
          <a:p>
            <a:r>
              <a:rPr lang="en-US" dirty="0"/>
              <a:t>Sweet tooth</a:t>
            </a:r>
          </a:p>
          <a:p>
            <a:r>
              <a:rPr lang="en-US" dirty="0"/>
              <a:t>Genesis</a:t>
            </a:r>
          </a:p>
          <a:p>
            <a:r>
              <a:rPr lang="en-US" dirty="0"/>
              <a:t>Chicken republic</a:t>
            </a:r>
          </a:p>
          <a:p>
            <a:r>
              <a:rPr lang="en-US" dirty="0"/>
              <a:t>Kilimanjaro</a:t>
            </a:r>
          </a:p>
          <a:p>
            <a:r>
              <a:rPr lang="en-US" dirty="0"/>
              <a:t>Mr. Biggs</a:t>
            </a:r>
          </a:p>
          <a:p>
            <a:r>
              <a:rPr lang="en-US" dirty="0"/>
              <a:t>Alcohol brands</a:t>
            </a:r>
          </a:p>
          <a:p>
            <a:pPr marL="0" indent="0">
              <a:buNone/>
            </a:pPr>
            <a:r>
              <a:rPr lang="en-US" dirty="0"/>
              <a:t>    ETC</a:t>
            </a:r>
          </a:p>
          <a:p>
            <a:endParaRPr lang="en-US" dirty="0"/>
          </a:p>
        </p:txBody>
      </p:sp>
      <p:sp>
        <p:nvSpPr>
          <p:cNvPr id="4" name="TextBox 3">
            <a:extLst>
              <a:ext uri="{FF2B5EF4-FFF2-40B4-BE49-F238E27FC236}">
                <a16:creationId xmlns:a16="http://schemas.microsoft.com/office/drawing/2014/main" xmlns="" id="{F7F17785-3EC4-4E03-9C64-E57DB9A549D7}"/>
              </a:ext>
            </a:extLst>
          </p:cNvPr>
          <p:cNvSpPr txBox="1"/>
          <p:nvPr/>
        </p:nvSpPr>
        <p:spPr>
          <a:xfrm>
            <a:off x="6551111" y="1825625"/>
            <a:ext cx="3331923" cy="1200329"/>
          </a:xfrm>
          <a:prstGeom prst="rect">
            <a:avLst/>
          </a:prstGeom>
          <a:noFill/>
        </p:spPr>
        <p:txBody>
          <a:bodyPr wrap="square" rtlCol="0">
            <a:spAutoFit/>
          </a:bodyPr>
          <a:lstStyle/>
          <a:p>
            <a:pPr algn="ctr"/>
            <a:r>
              <a:rPr lang="en-US" sz="2400" dirty="0"/>
              <a:t>All imported foods are ₦1000 more expensive per day</a:t>
            </a:r>
            <a:endParaRPr lang="x-none" sz="2400" dirty="0"/>
          </a:p>
        </p:txBody>
      </p:sp>
      <p:sp>
        <p:nvSpPr>
          <p:cNvPr id="5" name="TextBox 4">
            <a:extLst>
              <a:ext uri="{FF2B5EF4-FFF2-40B4-BE49-F238E27FC236}">
                <a16:creationId xmlns:a16="http://schemas.microsoft.com/office/drawing/2014/main" xmlns="" id="{B12A5412-F6C1-4111-B0CD-41999C09C159}"/>
              </a:ext>
            </a:extLst>
          </p:cNvPr>
          <p:cNvSpPr txBox="1"/>
          <p:nvPr/>
        </p:nvSpPr>
        <p:spPr>
          <a:xfrm>
            <a:off x="7020837" y="4551815"/>
            <a:ext cx="2392472" cy="1200329"/>
          </a:xfrm>
          <a:prstGeom prst="rect">
            <a:avLst/>
          </a:prstGeom>
          <a:noFill/>
        </p:spPr>
        <p:txBody>
          <a:bodyPr wrap="square" rtlCol="0">
            <a:spAutoFit/>
          </a:bodyPr>
          <a:lstStyle/>
          <a:p>
            <a:pPr algn="ctr"/>
            <a:r>
              <a:rPr lang="en-US" sz="2400" dirty="0"/>
              <a:t>Pay the extra N1 if you your orders hot or cold</a:t>
            </a:r>
            <a:endParaRPr lang="x-none" sz="2400" dirty="0"/>
          </a:p>
        </p:txBody>
      </p:sp>
      <p:sp>
        <p:nvSpPr>
          <p:cNvPr id="6" name="Frame 5">
            <a:extLst>
              <a:ext uri="{FF2B5EF4-FFF2-40B4-BE49-F238E27FC236}">
                <a16:creationId xmlns:a16="http://schemas.microsoft.com/office/drawing/2014/main" xmlns="" id="{701755AC-B867-447B-913D-2D97185602F0}"/>
              </a:ext>
            </a:extLst>
          </p:cNvPr>
          <p:cNvSpPr/>
          <p:nvPr/>
        </p:nvSpPr>
        <p:spPr>
          <a:xfrm>
            <a:off x="6350695" y="1307355"/>
            <a:ext cx="3732756" cy="2388379"/>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
        <p:nvSpPr>
          <p:cNvPr id="7" name="Frame 6">
            <a:extLst>
              <a:ext uri="{FF2B5EF4-FFF2-40B4-BE49-F238E27FC236}">
                <a16:creationId xmlns:a16="http://schemas.microsoft.com/office/drawing/2014/main" xmlns="" id="{0FB8B0BB-C54C-4E07-B210-1DB3D3592117}"/>
              </a:ext>
            </a:extLst>
          </p:cNvPr>
          <p:cNvSpPr/>
          <p:nvPr/>
        </p:nvSpPr>
        <p:spPr>
          <a:xfrm>
            <a:off x="6350695" y="3967843"/>
            <a:ext cx="3732757" cy="2388379"/>
          </a:xfrm>
          <a:prstGeom prst="fra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x-none">
              <a:solidFill>
                <a:schemeClr val="tx1"/>
              </a:solidFill>
            </a:endParaRPr>
          </a:p>
        </p:txBody>
      </p:sp>
    </p:spTree>
    <p:extLst>
      <p:ext uri="{BB962C8B-B14F-4D97-AF65-F5344CB8AC3E}">
        <p14:creationId xmlns:p14="http://schemas.microsoft.com/office/powerpoint/2010/main" val="2153664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8843">
              <a:schemeClr val="accent6">
                <a:lumMod val="50000"/>
              </a:schemeClr>
            </a:gs>
            <a:gs pos="0">
              <a:schemeClr val="accent6">
                <a:lumMod val="50000"/>
              </a:schemeClr>
            </a:gs>
            <a:gs pos="69000">
              <a:schemeClr val="accent6">
                <a:lumMod val="75000"/>
              </a:schemeClr>
            </a:gs>
            <a:gs pos="58420">
              <a:schemeClr val="accent6">
                <a:lumMod val="50000"/>
              </a:schemeClr>
            </a:gs>
            <a:gs pos="29214">
              <a:schemeClr val="accent6">
                <a:lumMod val="50000"/>
              </a:schemeClr>
            </a:gs>
            <a:gs pos="17721">
              <a:schemeClr val="accent6">
                <a:lumMod val="50000"/>
              </a:schemeClr>
            </a:gs>
            <a:gs pos="36276">
              <a:schemeClr val="accent6">
                <a:lumMod val="50000"/>
              </a:schemeClr>
            </a:gs>
            <a:gs pos="46028">
              <a:schemeClr val="accent6">
                <a:lumMod val="50000"/>
              </a:schemeClr>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43201" y="1154847"/>
            <a:ext cx="9144000" cy="1193800"/>
          </a:xfrm>
        </p:spPr>
        <p:txBody>
          <a:bodyPr>
            <a:normAutofit/>
          </a:bodyPr>
          <a:lstStyle/>
          <a:p>
            <a:r>
              <a:rPr lang="en-US" sz="5400" b="1" dirty="0"/>
              <a:t>Contributing to Saving the planet </a:t>
            </a:r>
          </a:p>
        </p:txBody>
      </p:sp>
      <p:sp>
        <p:nvSpPr>
          <p:cNvPr id="3" name="Subtitle 2"/>
          <p:cNvSpPr>
            <a:spLocks noGrp="1"/>
          </p:cNvSpPr>
          <p:nvPr>
            <p:ph type="subTitle" idx="1"/>
          </p:nvPr>
        </p:nvSpPr>
        <p:spPr>
          <a:xfrm>
            <a:off x="1344999" y="2492733"/>
            <a:ext cx="9144000" cy="1655762"/>
          </a:xfrm>
        </p:spPr>
        <p:txBody>
          <a:bodyPr>
            <a:normAutofit lnSpcReduction="10000"/>
          </a:bodyPr>
          <a:lstStyle/>
          <a:p>
            <a:r>
              <a:rPr lang="en-US" dirty="0"/>
              <a:t>Dome arcade would not contribute to the generation of air pollutants or non biodegradable waste products, because of the digital nature of most of our services, hence not leaving behind any carbon footprint, and helping you save up on E waste by not buying  too many cables and devices but still get the job done.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7237" y="182880"/>
            <a:ext cx="1783525" cy="12832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69" y="5696632"/>
            <a:ext cx="1219700" cy="11613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45558" y="5573183"/>
            <a:ext cx="1282252" cy="128481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0164" y="5696632"/>
            <a:ext cx="1910070" cy="1065887"/>
          </a:xfrm>
          <a:prstGeom prst="rect">
            <a:avLst/>
          </a:prstGeom>
        </p:spPr>
      </p:pic>
    </p:spTree>
    <p:extLst>
      <p:ext uri="{BB962C8B-B14F-4D97-AF65-F5344CB8AC3E}">
        <p14:creationId xmlns:p14="http://schemas.microsoft.com/office/powerpoint/2010/main" val="2908653191"/>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6602" y="1674055"/>
            <a:ext cx="11074033" cy="5515639"/>
          </a:xfrm>
        </p:spPr>
        <p:txBody>
          <a:bodyPr>
            <a:noAutofit/>
          </a:bodyPr>
          <a:lstStyle/>
          <a:p>
            <a:pPr marL="0" indent="0">
              <a:buNone/>
            </a:pPr>
            <a:r>
              <a:rPr lang="en-US" sz="5400" dirty="0"/>
              <a:t>We present not only the </a:t>
            </a:r>
            <a:r>
              <a:rPr lang="en-US" sz="5400" b="1" dirty="0"/>
              <a:t>best of services </a:t>
            </a:r>
            <a:r>
              <a:rPr lang="en-US" sz="5400" dirty="0"/>
              <a:t>from the worlds incredible companies at your doorstep but we are also willing to give some to you </a:t>
            </a:r>
            <a:r>
              <a:rPr lang="en-US" sz="5400" b="1" dirty="0"/>
              <a:t>for as low as </a:t>
            </a:r>
            <a:r>
              <a:rPr lang="en-US" sz="5400" dirty="0"/>
              <a:t>₦</a:t>
            </a:r>
            <a:r>
              <a:rPr lang="en-US" sz="5400" b="1" dirty="0"/>
              <a:t>250</a:t>
            </a:r>
            <a:r>
              <a:rPr lang="en-US" sz="5400" dirty="0"/>
              <a:t>, something you can only find here at Dome arcade.</a:t>
            </a:r>
            <a:endParaRPr lang="en-US" sz="5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7835" y="32599"/>
            <a:ext cx="3195297" cy="1797636"/>
          </a:xfrm>
          <a:prstGeom prst="rect">
            <a:avLst/>
          </a:prstGeom>
        </p:spPr>
      </p:pic>
    </p:spTree>
    <p:extLst>
      <p:ext uri="{BB962C8B-B14F-4D97-AF65-F5344CB8AC3E}">
        <p14:creationId xmlns:p14="http://schemas.microsoft.com/office/powerpoint/2010/main" val="2200914543"/>
      </p:ext>
    </p:extLst>
  </p:cSld>
  <p:clrMapOvr>
    <a:masterClrMapping/>
  </p:clrMapOvr>
  <p:transition spd="slow" advClick="0">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future for dome arcade</a:t>
            </a:r>
          </a:p>
        </p:txBody>
      </p:sp>
      <p:sp>
        <p:nvSpPr>
          <p:cNvPr id="3" name="Content Placeholder 2"/>
          <p:cNvSpPr>
            <a:spLocks noGrp="1"/>
          </p:cNvSpPr>
          <p:nvPr>
            <p:ph idx="1"/>
          </p:nvPr>
        </p:nvSpPr>
        <p:spPr/>
        <p:txBody>
          <a:bodyPr/>
          <a:lstStyle/>
          <a:p>
            <a:pPr marL="0" indent="0">
              <a:buNone/>
            </a:pPr>
            <a:r>
              <a:rPr lang="en-US" dirty="0"/>
              <a:t>Be subscribed to seamless services working together to allow you to play expensive games on the best devices, watch amazing new blockbuster movies, shows or videos at the ease of downloading a mobile app for free, also opening multiple opportunities to help you earn a living or even win money occasionally hence helping the curb of unemployment in an eco friendly manner with a seamlessly effortless payment method which also makes getting a cab to visit us at any point in time as easy as a click of a button</a:t>
            </a:r>
          </a:p>
        </p:txBody>
      </p:sp>
    </p:spTree>
    <p:extLst>
      <p:ext uri="{BB962C8B-B14F-4D97-AF65-F5344CB8AC3E}">
        <p14:creationId xmlns:p14="http://schemas.microsoft.com/office/powerpoint/2010/main" val="356175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4471" y="2506662"/>
            <a:ext cx="10515600" cy="4351338"/>
          </a:xfrm>
        </p:spPr>
        <p:txBody>
          <a:bodyPr>
            <a:normAutofit/>
          </a:bodyPr>
          <a:lstStyle/>
          <a:p>
            <a:pPr marL="0" indent="0" algn="ctr">
              <a:buNone/>
            </a:pPr>
            <a:r>
              <a:rPr lang="en-US" sz="9600" dirty="0"/>
              <a:t>WE PRESENT</a:t>
            </a:r>
          </a:p>
        </p:txBody>
      </p:sp>
    </p:spTree>
    <p:extLst>
      <p:ext uri="{BB962C8B-B14F-4D97-AF65-F5344CB8AC3E}">
        <p14:creationId xmlns:p14="http://schemas.microsoft.com/office/powerpoint/2010/main" val="11958491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gradFill>
          <a:gsLst>
            <a:gs pos="8843">
              <a:schemeClr val="bg1"/>
            </a:gs>
            <a:gs pos="0">
              <a:schemeClr val="accent1">
                <a:lumMod val="5000"/>
                <a:lumOff val="95000"/>
              </a:schemeClr>
            </a:gs>
            <a:gs pos="74000">
              <a:schemeClr val="bg1"/>
            </a:gs>
            <a:gs pos="58420">
              <a:schemeClr val="bg1"/>
            </a:gs>
            <a:gs pos="29214">
              <a:schemeClr val="bg1"/>
            </a:gs>
            <a:gs pos="17721">
              <a:schemeClr val="bg1"/>
            </a:gs>
            <a:gs pos="36276">
              <a:schemeClr val="bg1"/>
            </a:gs>
            <a:gs pos="46028">
              <a:schemeClr val="bg1"/>
            </a:gs>
            <a:gs pos="83000">
              <a:schemeClr val="bg1"/>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5920"/>
            <a:ext cx="9144000" cy="2387600"/>
          </a:xfrm>
        </p:spPr>
        <p:txBody>
          <a:bodyPr>
            <a:normAutofit/>
          </a:bodyPr>
          <a:lstStyle/>
          <a:p>
            <a:r>
              <a:rPr lang="en-US" sz="9600" dirty="0">
                <a:latin typeface="+mn-lt"/>
                <a:cs typeface="Times New Roman" panose="02020603050405020304" pitchFamily="18" charset="0"/>
              </a:rPr>
              <a:t>DoMe ArCaDe</a:t>
            </a:r>
          </a:p>
        </p:txBody>
      </p:sp>
      <p:sp>
        <p:nvSpPr>
          <p:cNvPr id="3" name="Subtitle 2"/>
          <p:cNvSpPr>
            <a:spLocks noGrp="1"/>
          </p:cNvSpPr>
          <p:nvPr>
            <p:ph type="subTitle" idx="1"/>
          </p:nvPr>
        </p:nvSpPr>
        <p:spPr>
          <a:xfrm>
            <a:off x="1524000" y="4091863"/>
            <a:ext cx="9144000" cy="463526"/>
          </a:xfrm>
        </p:spPr>
        <p:txBody>
          <a:bodyPr/>
          <a:lstStyle/>
          <a:p>
            <a:r>
              <a:rPr lang="en-US" i="1" dirty="0"/>
              <a:t>Don’t just watch, play now</a:t>
            </a:r>
          </a:p>
        </p:txBody>
      </p:sp>
    </p:spTree>
    <p:extLst>
      <p:ext uri="{BB962C8B-B14F-4D97-AF65-F5344CB8AC3E}">
        <p14:creationId xmlns:p14="http://schemas.microsoft.com/office/powerpoint/2010/main" val="1749356536"/>
      </p:ext>
    </p:extLst>
  </p:cSld>
  <p:clrMapOvr>
    <a:masterClrMapping/>
  </p:clrMapOvr>
  <mc:AlternateContent xmlns:mc="http://schemas.openxmlformats.org/markup-compatibility/2006" xmlns:p14="http://schemas.microsoft.com/office/powerpoint/2010/main">
    <mc:Choice Requires="p14">
      <p:transition spd="slow" p14:dur="5000" advClick="0" advTm="5000">
        <p14:reveal/>
      </p:transition>
    </mc:Choice>
    <mc:Fallback xmlns="">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2"/>
                                        </p:tgtEl>
                                        <p:attrNameLst>
                                          <p:attrName>style.color</p:attrName>
                                        </p:attrNameLst>
                                      </p:cBhvr>
                                      <p:to>
                                        <a:schemeClr val="bg1"/>
                                      </p:to>
                                    </p:animClr>
                                    <p:animClr clrSpc="rgb" dir="cw">
                                      <p:cBhvr>
                                        <p:cTn id="7" dur="250" autoRev="1" fill="remove"/>
                                        <p:tgtEl>
                                          <p:spTgt spid="2"/>
                                        </p:tgtEl>
                                        <p:attrNameLst>
                                          <p:attrName>fillcolor</p:attrName>
                                        </p:attrNameLst>
                                      </p:cBhvr>
                                      <p:to>
                                        <a:schemeClr val="bg1"/>
                                      </p:to>
                                    </p:animClr>
                                    <p:set>
                                      <p:cBhvr>
                                        <p:cTn id="8" dur="250" autoRev="1" fill="remove"/>
                                        <p:tgtEl>
                                          <p:spTgt spid="2"/>
                                        </p:tgtEl>
                                        <p:attrNameLst>
                                          <p:attrName>fill.type</p:attrName>
                                        </p:attrNameLst>
                                      </p:cBhvr>
                                      <p:to>
                                        <p:strVal val="solid"/>
                                      </p:to>
                                    </p:set>
                                    <p:set>
                                      <p:cBhvr>
                                        <p:cTn id="9" dur="250" autoRev="1" fill="remove"/>
                                        <p:tgtEl>
                                          <p:spTgt spid="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D3F37C-6E5E-46B4-8EF1-134E956C5314}"/>
              </a:ext>
            </a:extLst>
          </p:cNvPr>
          <p:cNvSpPr>
            <a:spLocks noGrp="1"/>
          </p:cNvSpPr>
          <p:nvPr>
            <p:ph idx="1"/>
          </p:nvPr>
        </p:nvSpPr>
        <p:spPr>
          <a:xfrm>
            <a:off x="838200" y="2909358"/>
            <a:ext cx="10515600" cy="1603375"/>
          </a:xfrm>
        </p:spPr>
        <p:txBody>
          <a:bodyPr/>
          <a:lstStyle/>
          <a:p>
            <a:pPr marL="0" indent="0">
              <a:buNone/>
            </a:pPr>
            <a:r>
              <a:rPr lang="en-US" sz="5400" dirty="0"/>
              <a:t>The only option available right now</a:t>
            </a:r>
          </a:p>
          <a:p>
            <a:endParaRPr lang="x-none" dirty="0"/>
          </a:p>
        </p:txBody>
      </p:sp>
      <p:pic>
        <p:nvPicPr>
          <p:cNvPr id="5" name="Picture 4">
            <a:extLst>
              <a:ext uri="{FF2B5EF4-FFF2-40B4-BE49-F238E27FC236}">
                <a16:creationId xmlns:a16="http://schemas.microsoft.com/office/drawing/2014/main" xmlns="" id="{8AACFFB5-B3AC-48EE-9767-D93D4BC86C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6012" y="196202"/>
            <a:ext cx="2731854" cy="1536908"/>
          </a:xfrm>
          <a:prstGeom prst="rect">
            <a:avLst/>
          </a:prstGeom>
        </p:spPr>
      </p:pic>
    </p:spTree>
    <p:extLst>
      <p:ext uri="{BB962C8B-B14F-4D97-AF65-F5344CB8AC3E}">
        <p14:creationId xmlns:p14="http://schemas.microsoft.com/office/powerpoint/2010/main" val="3679923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BBDBDC-4AA1-461A-83AE-6DACA8484CDA}"/>
              </a:ext>
            </a:extLst>
          </p:cNvPr>
          <p:cNvSpPr>
            <a:spLocks noGrp="1"/>
          </p:cNvSpPr>
          <p:nvPr>
            <p:ph idx="1"/>
          </p:nvPr>
        </p:nvSpPr>
        <p:spPr>
          <a:xfrm>
            <a:off x="838200" y="2775857"/>
            <a:ext cx="10515600" cy="3401106"/>
          </a:xfrm>
        </p:spPr>
        <p:txBody>
          <a:bodyPr>
            <a:normAutofit/>
          </a:bodyPr>
          <a:lstStyle/>
          <a:p>
            <a:pPr marL="0" indent="0" algn="ctr">
              <a:buNone/>
            </a:pPr>
            <a:r>
              <a:rPr lang="en-US" sz="6000" dirty="0"/>
              <a:t>Unlimited data plans</a:t>
            </a:r>
            <a:endParaRPr lang="x-none" sz="6000" dirty="0"/>
          </a:p>
        </p:txBody>
      </p:sp>
    </p:spTree>
    <p:extLst>
      <p:ext uri="{BB962C8B-B14F-4D97-AF65-F5344CB8AC3E}">
        <p14:creationId xmlns:p14="http://schemas.microsoft.com/office/powerpoint/2010/main" val="3886825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2502"/>
            <a:ext cx="12192000" cy="6859072"/>
          </a:xfrm>
          <a:prstGeom prst="rect">
            <a:avLst/>
          </a:prstGeom>
        </p:spPr>
      </p:pic>
    </p:spTree>
    <p:extLst>
      <p:ext uri="{BB962C8B-B14F-4D97-AF65-F5344CB8AC3E}">
        <p14:creationId xmlns:p14="http://schemas.microsoft.com/office/powerpoint/2010/main" val="142928492"/>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3E10FE-3C09-433E-8291-9BE2B95D1C6F}"/>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97DE7034-439F-4D75-9767-EAE88DE1673E}"/>
              </a:ext>
            </a:extLst>
          </p:cNvPr>
          <p:cNvSpPr>
            <a:spLocks noGrp="1"/>
          </p:cNvSpPr>
          <p:nvPr>
            <p:ph idx="1"/>
          </p:nvPr>
        </p:nvSpPr>
        <p:spPr>
          <a:xfrm>
            <a:off x="4799556" y="2694640"/>
            <a:ext cx="2592888" cy="1468720"/>
          </a:xfrm>
        </p:spPr>
        <p:txBody>
          <a:bodyPr>
            <a:normAutofit/>
          </a:bodyPr>
          <a:lstStyle/>
          <a:p>
            <a:pPr marL="0" indent="0">
              <a:buNone/>
            </a:pPr>
            <a:r>
              <a:rPr lang="en-US" sz="9600" dirty="0"/>
              <a:t>End</a:t>
            </a:r>
            <a:endParaRPr lang="x-none" sz="9600" dirty="0"/>
          </a:p>
        </p:txBody>
      </p:sp>
    </p:spTree>
    <p:extLst>
      <p:ext uri="{BB962C8B-B14F-4D97-AF65-F5344CB8AC3E}">
        <p14:creationId xmlns:p14="http://schemas.microsoft.com/office/powerpoint/2010/main" val="16559820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C30514-248D-4479-9B12-48B4424346C3}"/>
              </a:ext>
            </a:extLst>
          </p:cNvPr>
          <p:cNvSpPr>
            <a:spLocks noGrp="1"/>
          </p:cNvSpPr>
          <p:nvPr>
            <p:ph type="title"/>
          </p:nvPr>
        </p:nvSpPr>
        <p:spPr/>
        <p:txBody>
          <a:bodyPr/>
          <a:lstStyle/>
          <a:p>
            <a:r>
              <a:rPr lang="en-US" dirty="0"/>
              <a:t>Images reference links respectfully (RTL)</a:t>
            </a:r>
            <a:endParaRPr lang="x-none" dirty="0"/>
          </a:p>
        </p:txBody>
      </p:sp>
      <p:sp>
        <p:nvSpPr>
          <p:cNvPr id="3" name="Content Placeholder 2">
            <a:extLst>
              <a:ext uri="{FF2B5EF4-FFF2-40B4-BE49-F238E27FC236}">
                <a16:creationId xmlns:a16="http://schemas.microsoft.com/office/drawing/2014/main" xmlns="" id="{C428ED4F-A680-427C-8820-175DFAF53B03}"/>
              </a:ext>
            </a:extLst>
          </p:cNvPr>
          <p:cNvSpPr>
            <a:spLocks noGrp="1"/>
          </p:cNvSpPr>
          <p:nvPr>
            <p:ph idx="1"/>
          </p:nvPr>
        </p:nvSpPr>
        <p:spPr>
          <a:xfrm>
            <a:off x="0" y="2552700"/>
            <a:ext cx="2133600" cy="3940175"/>
          </a:xfrm>
        </p:spPr>
        <p:txBody>
          <a:bodyPr>
            <a:normAutofit/>
          </a:bodyPr>
          <a:lstStyle/>
          <a:p>
            <a:pPr marL="0" indent="0" algn="ctr">
              <a:buNone/>
            </a:pPr>
            <a:r>
              <a:rPr lang="en-GB" sz="1700" dirty="0" err="1">
                <a:hlinkClick r:id="rId2" tooltip="Security for Privacy on Data Protection Day — ENISA"/>
              </a:rPr>
              <a:t>enisa</a:t>
            </a:r>
            <a:endParaRPr lang="en-GB" sz="1700" dirty="0">
              <a:hlinkClick r:id="rId2" tooltip="Security for Privacy on Data Protection Day — ENISA"/>
            </a:endParaRPr>
          </a:p>
          <a:p>
            <a:pPr marL="0" indent="0" algn="ctr">
              <a:buNone/>
            </a:pPr>
            <a:r>
              <a:rPr lang="en-GB" sz="1700" dirty="0" err="1">
                <a:hlinkClick r:id="rId3" tooltip="PS5 Official Boot Screen + UI Concept - YouTube"/>
              </a:rPr>
              <a:t>youtube</a:t>
            </a:r>
            <a:endParaRPr lang="en-GB" sz="1700" dirty="0">
              <a:hlinkClick r:id="rId3" tooltip="PS5 Official Boot Screen + UI Concept - YouTube"/>
            </a:endParaRPr>
          </a:p>
          <a:p>
            <a:pPr marL="0" indent="0" algn="ctr">
              <a:buNone/>
            </a:pPr>
            <a:r>
              <a:rPr lang="en-GB" sz="1700" u="sng" dirty="0" err="1">
                <a:hlinkClick r:id="rId4" tooltip="HD wallpaper: silver iMac with Apple Magic Keyboard on white sufrace,  screen | Wallpaper Flare"/>
              </a:rPr>
              <a:t>wallpaperflare</a:t>
            </a:r>
            <a:endParaRPr lang="en-GB" sz="1700" u="sng" dirty="0">
              <a:hlinkClick r:id="rId4" tooltip="HD wallpaper: silver iMac with Apple Magic Keyboard on white sufrace,  screen | Wallpaper Flare"/>
            </a:endParaRPr>
          </a:p>
          <a:p>
            <a:pPr marL="0" indent="0" algn="ctr">
              <a:buNone/>
            </a:pPr>
            <a:r>
              <a:rPr lang="en-GB" sz="1700" u="sng" dirty="0" err="1">
                <a:hlinkClick r:id="rId5" tooltip="PlayStation 5: the video games console is not dead yet | PlayStation 5 |  The Guardian"/>
              </a:rPr>
              <a:t>theguardian</a:t>
            </a:r>
            <a:endParaRPr lang="en-GB" sz="1700" u="sng" dirty="0">
              <a:hlinkClick r:id="rId5" tooltip="PlayStation 5: the video games console is not dead yet | PlayStation 5 |  The Guardian"/>
            </a:endParaRPr>
          </a:p>
          <a:p>
            <a:pPr marL="0" indent="0" algn="ctr">
              <a:buNone/>
            </a:pPr>
            <a:r>
              <a:rPr lang="en-GB" sz="1700" u="sng" dirty="0" err="1">
                <a:hlinkClick r:id="rId6" tooltip="Console makers seek to avoid 25% price bump driven by Trump's trade war |  Ars Technica"/>
              </a:rPr>
              <a:t>arstechnica</a:t>
            </a:r>
            <a:endParaRPr lang="en-GB" sz="1700" u="sng" dirty="0">
              <a:hlinkClick r:id="rId6" tooltip="Console makers seek to avoid 25% price bump driven by Trump's trade war |  Ars Technica"/>
            </a:endParaRPr>
          </a:p>
          <a:p>
            <a:pPr marL="0" indent="0" algn="ctr">
              <a:buNone/>
            </a:pPr>
            <a:r>
              <a:rPr lang="en-GB" sz="1700" dirty="0" err="1">
                <a:hlinkClick r:id="rId7" tooltip="Xbox Series X review: next-generation gaming is here! Or is it? | What  Hi-Fi?"/>
              </a:rPr>
              <a:t>whathifi</a:t>
            </a:r>
            <a:endParaRPr lang="en-GB" sz="1700" dirty="0">
              <a:hlinkClick r:id="rId7" tooltip="Xbox Series X review: next-generation gaming is here! Or is it? | What  Hi-Fi?"/>
            </a:endParaRPr>
          </a:p>
          <a:p>
            <a:pPr marL="0" indent="0" algn="ctr">
              <a:buNone/>
            </a:pPr>
            <a:r>
              <a:rPr lang="en-GB" sz="1700" u="sng" dirty="0" err="1">
                <a:hlinkClick r:id="rId8" tooltip="Dick Smith | 2.4Ghz Wireless Keyboard Touchpad Presenter Rechargeable 7 Led  Mobile Pc - White | Cables &amp; Adapters"/>
              </a:rPr>
              <a:t>Dicksmith</a:t>
            </a:r>
            <a:endParaRPr lang="en-GB" sz="1700" u="sng" dirty="0">
              <a:hlinkClick r:id="rId8" tooltip="Dick Smith | 2.4Ghz Wireless Keyboard Touchpad Presenter Rechargeable 7 Led  Mobile Pc - White | Cables &amp; Adapters"/>
            </a:endParaRPr>
          </a:p>
          <a:p>
            <a:pPr marL="0" indent="0" algn="ctr">
              <a:buNone/>
            </a:pPr>
            <a:r>
              <a:rPr lang="en-GB" sz="1700" u="sng" dirty="0">
                <a:hlinkClick r:id="rId9" tooltip="Buy iPad Pro - Apple"/>
              </a:rPr>
              <a:t>Apple</a:t>
            </a:r>
          </a:p>
          <a:p>
            <a:pPr marL="0" indent="0" algn="ctr">
              <a:buNone/>
            </a:pPr>
            <a:r>
              <a:rPr lang="en-US" sz="1700" dirty="0">
                <a:hlinkClick r:id="rId10" tooltip="Vr Headset Logo Images, Stock Photos &amp; Vectors | Shutterstock"/>
              </a:rPr>
              <a:t>Shutterstock</a:t>
            </a:r>
          </a:p>
          <a:p>
            <a:pPr marL="0" indent="0" algn="ctr">
              <a:buNone/>
            </a:pPr>
            <a:r>
              <a:rPr lang="en-US" sz="1700" u="sng" dirty="0">
                <a:hlinkClick r:id="rId11" tooltip="MODEM ROUTEUR LINKSYS WIFI ROUTER,AC1000,MU-MIMO: Amazon.co.uk: Computers &amp;  Accessories"/>
              </a:rPr>
              <a:t>amazon</a:t>
            </a:r>
          </a:p>
          <a:p>
            <a:pPr marL="0" indent="0" algn="ctr">
              <a:buNone/>
            </a:pPr>
            <a:endParaRPr lang="en-US" dirty="0">
              <a:hlinkClick r:id="rId10" tooltip="Vr Headset Logo Images, Stock Photos &amp; Vectors | Shutterstock"/>
            </a:endParaRPr>
          </a:p>
          <a:p>
            <a:pPr marL="0" indent="0" algn="ctr">
              <a:buNone/>
            </a:pPr>
            <a:endParaRPr lang="en-GB" u="sng" dirty="0">
              <a:hlinkClick r:id="rId9" tooltip="Buy iPad Pro - Apple"/>
            </a:endParaRPr>
          </a:p>
          <a:p>
            <a:pPr marL="0" indent="0">
              <a:buNone/>
            </a:pPr>
            <a:endParaRPr lang="en-GB" dirty="0">
              <a:hlinkClick r:id="rId12" tooltip="Small Bose Speaker, HD Png Download , Transparent Png Image - PNGitem"/>
            </a:endParaRPr>
          </a:p>
          <a:p>
            <a:pPr marL="0" indent="0">
              <a:buNone/>
            </a:pPr>
            <a:endParaRPr lang="en-GB" u="sng" dirty="0">
              <a:hlinkClick r:id="rId8" tooltip="Dick Smith | 2.4Ghz Wireless Keyboard Touchpad Presenter Rechargeable 7 Led  Mobile Pc - White | Cables &amp; Adapters"/>
            </a:endParaRPr>
          </a:p>
          <a:p>
            <a:pPr marL="0" indent="0">
              <a:buNone/>
            </a:pPr>
            <a:endParaRPr lang="en-GB" dirty="0">
              <a:hlinkClick r:id="rId7" tooltip="Xbox Series X review: next-generation gaming is here! Or is it? | What  Hi-Fi?"/>
            </a:endParaRPr>
          </a:p>
          <a:p>
            <a:pPr marL="0" indent="0">
              <a:buNone/>
            </a:pPr>
            <a:endParaRPr lang="en-US" dirty="0"/>
          </a:p>
          <a:p>
            <a:pPr marL="0" indent="0">
              <a:buNone/>
            </a:pPr>
            <a:endParaRPr lang="x-none" dirty="0"/>
          </a:p>
        </p:txBody>
      </p:sp>
      <p:sp>
        <p:nvSpPr>
          <p:cNvPr id="4" name="TextBox 3">
            <a:extLst>
              <a:ext uri="{FF2B5EF4-FFF2-40B4-BE49-F238E27FC236}">
                <a16:creationId xmlns:a16="http://schemas.microsoft.com/office/drawing/2014/main" xmlns="" id="{054A5915-5FCD-4B67-A827-2AFB20C329F7}"/>
              </a:ext>
            </a:extLst>
          </p:cNvPr>
          <p:cNvSpPr txBox="1"/>
          <p:nvPr/>
        </p:nvSpPr>
        <p:spPr>
          <a:xfrm>
            <a:off x="520700" y="1770965"/>
            <a:ext cx="1092200" cy="400110"/>
          </a:xfrm>
          <a:prstGeom prst="rect">
            <a:avLst/>
          </a:prstGeom>
          <a:noFill/>
        </p:spPr>
        <p:txBody>
          <a:bodyPr wrap="square" rtlCol="0">
            <a:spAutoFit/>
          </a:bodyPr>
          <a:lstStyle/>
          <a:p>
            <a:r>
              <a:rPr lang="en-US" sz="2000" dirty="0"/>
              <a:t>Slide 10</a:t>
            </a:r>
            <a:endParaRPr lang="x-none" sz="2000" dirty="0"/>
          </a:p>
        </p:txBody>
      </p:sp>
    </p:spTree>
    <p:extLst>
      <p:ext uri="{BB962C8B-B14F-4D97-AF65-F5344CB8AC3E}">
        <p14:creationId xmlns:p14="http://schemas.microsoft.com/office/powerpoint/2010/main" val="2261359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E1E10BEB-95C6-4660-A2C1-7E7254720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719" y="2732410"/>
            <a:ext cx="2484910" cy="1393179"/>
          </a:xfrm>
          <a:prstGeom prst="rect">
            <a:avLst/>
          </a:prstGeom>
        </p:spPr>
      </p:pic>
      <p:sp>
        <p:nvSpPr>
          <p:cNvPr id="6" name="TextBox 5">
            <a:extLst>
              <a:ext uri="{FF2B5EF4-FFF2-40B4-BE49-F238E27FC236}">
                <a16:creationId xmlns:a16="http://schemas.microsoft.com/office/drawing/2014/main" xmlns="" id="{C75314C9-033A-44FC-BA07-4BAAADF1E655}"/>
              </a:ext>
            </a:extLst>
          </p:cNvPr>
          <p:cNvSpPr txBox="1"/>
          <p:nvPr/>
        </p:nvSpPr>
        <p:spPr>
          <a:xfrm>
            <a:off x="4846401" y="2956560"/>
            <a:ext cx="4373880" cy="1292662"/>
          </a:xfrm>
          <a:prstGeom prst="rect">
            <a:avLst/>
          </a:prstGeom>
          <a:noFill/>
        </p:spPr>
        <p:txBody>
          <a:bodyPr wrap="square" rtlCol="0">
            <a:spAutoFit/>
          </a:bodyPr>
          <a:lstStyle/>
          <a:p>
            <a:r>
              <a:rPr lang="en-US" sz="6000" dirty="0">
                <a:solidFill>
                  <a:schemeClr val="bg1"/>
                </a:solidFill>
              </a:rPr>
              <a:t>Arcade Pay</a:t>
            </a:r>
            <a:endParaRPr lang="x-none" sz="6000" dirty="0">
              <a:solidFill>
                <a:schemeClr val="bg1"/>
              </a:solidFill>
            </a:endParaRPr>
          </a:p>
          <a:p>
            <a:endParaRPr lang="x-none" dirty="0"/>
          </a:p>
        </p:txBody>
      </p:sp>
    </p:spTree>
    <p:extLst>
      <p:ext uri="{BB962C8B-B14F-4D97-AF65-F5344CB8AC3E}">
        <p14:creationId xmlns:p14="http://schemas.microsoft.com/office/powerpoint/2010/main" val="1119601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AD1402-C886-4383-BF15-D154D87C56C7}"/>
              </a:ext>
            </a:extLst>
          </p:cNvPr>
          <p:cNvSpPr>
            <a:spLocks noGrp="1"/>
          </p:cNvSpPr>
          <p:nvPr>
            <p:ph idx="1"/>
          </p:nvPr>
        </p:nvSpPr>
        <p:spPr>
          <a:xfrm>
            <a:off x="657094" y="1845229"/>
            <a:ext cx="10877811" cy="5112161"/>
          </a:xfrm>
        </p:spPr>
        <p:txBody>
          <a:bodyPr>
            <a:noAutofit/>
          </a:bodyPr>
          <a:lstStyle/>
          <a:p>
            <a:pPr marL="0" indent="0">
              <a:buNone/>
            </a:pPr>
            <a:r>
              <a:rPr lang="en-GB" sz="3200" dirty="0"/>
              <a:t>Buy lots of studio bucks once for future payments in Dome arcades</a:t>
            </a:r>
          </a:p>
          <a:p>
            <a:pPr marL="0" indent="0">
              <a:buNone/>
            </a:pPr>
            <a:r>
              <a:rPr lang="en-GB" sz="3200" dirty="0"/>
              <a:t>Studio Bucks expire after 2 years of no use</a:t>
            </a:r>
            <a:br>
              <a:rPr lang="en-GB" sz="3200" dirty="0"/>
            </a:br>
            <a:r>
              <a:rPr lang="en-GB" sz="3200" dirty="0"/>
              <a:t>₦99 a year to maintain subscription else money would be suspended till payment then returned to naira in 14 days at a 15% interest of savings remaining</a:t>
            </a:r>
          </a:p>
          <a:p>
            <a:pPr marL="0" indent="0">
              <a:buNone/>
            </a:pPr>
            <a:r>
              <a:rPr lang="en-GB" sz="3200" dirty="0"/>
              <a:t>cash withdrawals are a maximum of 5% of your savings Weekly </a:t>
            </a:r>
          </a:p>
          <a:p>
            <a:pPr marL="0" indent="0">
              <a:buNone/>
            </a:pPr>
            <a:r>
              <a:rPr lang="en-GB" sz="3200" dirty="0"/>
              <a:t>But can’t be withdrawn without a single purchase</a:t>
            </a:r>
          </a:p>
        </p:txBody>
      </p:sp>
    </p:spTree>
    <p:extLst>
      <p:ext uri="{BB962C8B-B14F-4D97-AF65-F5344CB8AC3E}">
        <p14:creationId xmlns:p14="http://schemas.microsoft.com/office/powerpoint/2010/main" val="3440137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07EB1C-1A63-4129-90E2-4683F7F1FE5A}"/>
              </a:ext>
            </a:extLst>
          </p:cNvPr>
          <p:cNvSpPr>
            <a:spLocks noGrp="1"/>
          </p:cNvSpPr>
          <p:nvPr>
            <p:ph idx="1"/>
          </p:nvPr>
        </p:nvSpPr>
        <p:spPr>
          <a:xfrm>
            <a:off x="838200" y="1493520"/>
            <a:ext cx="10515600" cy="4912043"/>
          </a:xfrm>
        </p:spPr>
        <p:txBody>
          <a:bodyPr>
            <a:normAutofit/>
          </a:bodyPr>
          <a:lstStyle/>
          <a:p>
            <a:pPr marL="0" indent="0">
              <a:buNone/>
            </a:pPr>
            <a:r>
              <a:rPr lang="en-GB" dirty="0"/>
              <a:t>Payments Verification would be done on the staff’s iPad application.</a:t>
            </a:r>
          </a:p>
          <a:p>
            <a:pPr marL="0" indent="0">
              <a:buNone/>
            </a:pPr>
            <a:r>
              <a:rPr lang="en-GB" dirty="0"/>
              <a:t>if you forget your dome code you would have to use your arcade email to change it for ₦1000, charged after account recovery</a:t>
            </a:r>
          </a:p>
          <a:p>
            <a:pPr marL="0" indent="0">
              <a:buNone/>
            </a:pPr>
            <a:r>
              <a:rPr lang="en-GB" dirty="0"/>
              <a:t>1 musthyds = ₦50,</a:t>
            </a:r>
          </a:p>
          <a:p>
            <a:pPr marL="0" indent="0">
              <a:buNone/>
            </a:pPr>
            <a:r>
              <a:rPr lang="en-GB" dirty="0"/>
              <a:t>1 studio bucks = ₦2,500</a:t>
            </a:r>
          </a:p>
          <a:p>
            <a:pPr marL="0" indent="0">
              <a:buNone/>
            </a:pPr>
            <a:r>
              <a:rPr lang="en-GB" dirty="0"/>
              <a:t>50 musthyds = 1 studio bucks (SB)</a:t>
            </a:r>
          </a:p>
          <a:p>
            <a:pPr marL="0" indent="0">
              <a:buNone/>
            </a:pPr>
            <a:r>
              <a:rPr lang="en-GB" dirty="0"/>
              <a:t>For new users buying up to 5 Studio bucks helps you stand a chance to win prizes</a:t>
            </a:r>
          </a:p>
          <a:p>
            <a:pPr marL="0" indent="0">
              <a:buNone/>
            </a:pPr>
            <a:r>
              <a:rPr lang="en-GB" dirty="0"/>
              <a:t>30% of Referrals money and prize money are in Studio bucks</a:t>
            </a:r>
            <a:endParaRPr lang="x-none" dirty="0"/>
          </a:p>
        </p:txBody>
      </p:sp>
    </p:spTree>
    <p:extLst>
      <p:ext uri="{BB962C8B-B14F-4D97-AF65-F5344CB8AC3E}">
        <p14:creationId xmlns:p14="http://schemas.microsoft.com/office/powerpoint/2010/main" val="10081565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88BC32-7CD8-46CB-98B3-966D54B71F8C}"/>
              </a:ext>
            </a:extLst>
          </p:cNvPr>
          <p:cNvSpPr>
            <a:spLocks noGrp="1"/>
          </p:cNvSpPr>
          <p:nvPr>
            <p:ph type="title"/>
          </p:nvPr>
        </p:nvSpPr>
        <p:spPr>
          <a:xfrm>
            <a:off x="838200" y="221765"/>
            <a:ext cx="10515600" cy="1325563"/>
          </a:xfrm>
        </p:spPr>
        <p:txBody>
          <a:bodyPr/>
          <a:lstStyle/>
          <a:p>
            <a:r>
              <a:rPr lang="en-US" dirty="0"/>
              <a:t>Variable Musthyds</a:t>
            </a:r>
            <a:endParaRPr lang="x-none" dirty="0"/>
          </a:p>
        </p:txBody>
      </p:sp>
      <p:sp>
        <p:nvSpPr>
          <p:cNvPr id="3" name="Content Placeholder 2">
            <a:extLst>
              <a:ext uri="{FF2B5EF4-FFF2-40B4-BE49-F238E27FC236}">
                <a16:creationId xmlns:a16="http://schemas.microsoft.com/office/drawing/2014/main" xmlns="" id="{7DFC58C8-E3BB-4416-A76A-01250D94F172}"/>
              </a:ext>
            </a:extLst>
          </p:cNvPr>
          <p:cNvSpPr>
            <a:spLocks noGrp="1"/>
          </p:cNvSpPr>
          <p:nvPr>
            <p:ph idx="1"/>
          </p:nvPr>
        </p:nvSpPr>
        <p:spPr>
          <a:xfrm>
            <a:off x="838200" y="1345442"/>
            <a:ext cx="10515600" cy="5310671"/>
          </a:xfrm>
        </p:spPr>
        <p:txBody>
          <a:bodyPr>
            <a:normAutofit/>
          </a:bodyPr>
          <a:lstStyle/>
          <a:p>
            <a:pPr marL="0" indent="0">
              <a:buNone/>
            </a:pPr>
            <a:r>
              <a:rPr lang="en-US" dirty="0"/>
              <a:t>The total number of hours spent on our services is called (Variable musthyds)</a:t>
            </a:r>
          </a:p>
          <a:p>
            <a:pPr marL="0" indent="0">
              <a:buNone/>
            </a:pPr>
            <a:r>
              <a:rPr lang="en-US" dirty="0"/>
              <a:t>Sum of 24 hours of using our services = 1 variable musthyds </a:t>
            </a:r>
          </a:p>
          <a:p>
            <a:pPr marL="0" indent="0">
              <a:buNone/>
            </a:pPr>
            <a:r>
              <a:rPr lang="en-US" dirty="0"/>
              <a:t>Customers can sell Variable musthyds For any amount of money</a:t>
            </a:r>
          </a:p>
          <a:p>
            <a:pPr marL="0" indent="0">
              <a:buNone/>
            </a:pPr>
            <a:r>
              <a:rPr lang="en-US" dirty="0"/>
              <a:t>Person with highest number of Variable musthyds every January 23 wins prizes</a:t>
            </a:r>
          </a:p>
          <a:p>
            <a:pPr marL="0" indent="0">
              <a:buNone/>
            </a:pPr>
            <a:r>
              <a:rPr lang="en-US" dirty="0"/>
              <a:t>All collected Variable musthyds reset after January 23</a:t>
            </a:r>
            <a:r>
              <a:rPr lang="en-US" baseline="30000" dirty="0"/>
              <a:t>rd</a:t>
            </a:r>
          </a:p>
          <a:p>
            <a:pPr marL="0" indent="0">
              <a:buNone/>
            </a:pPr>
            <a:r>
              <a:rPr lang="en-US" dirty="0"/>
              <a:t>Buy merch to allow continuation of variable musthyds collected</a:t>
            </a:r>
            <a:endParaRPr lang="en-US" baseline="30000" dirty="0"/>
          </a:p>
          <a:p>
            <a:pPr marL="0" indent="0">
              <a:buNone/>
            </a:pPr>
            <a:r>
              <a:rPr lang="en-US" dirty="0"/>
              <a:t>Each party pays us 15% the value of the variable musthyds if sold</a:t>
            </a:r>
            <a:br>
              <a:rPr lang="en-US" dirty="0"/>
            </a:br>
            <a:r>
              <a:rPr lang="en-US" dirty="0"/>
              <a:t>Dome arcade sells 1 Variable musthyds for</a:t>
            </a:r>
          </a:p>
          <a:p>
            <a:pPr marL="0" indent="0">
              <a:buNone/>
            </a:pPr>
            <a:r>
              <a:rPr lang="en-US" dirty="0"/>
              <a:t>(1 merch jacket) + (50 new people) + (40 SB) + (Social media posts)</a:t>
            </a:r>
          </a:p>
        </p:txBody>
      </p:sp>
    </p:spTree>
    <p:extLst>
      <p:ext uri="{BB962C8B-B14F-4D97-AF65-F5344CB8AC3E}">
        <p14:creationId xmlns:p14="http://schemas.microsoft.com/office/powerpoint/2010/main" val="1503007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97A62-04A7-4C0A-9AD9-A542D4F4A34D}"/>
              </a:ext>
            </a:extLst>
          </p:cNvPr>
          <p:cNvSpPr>
            <a:spLocks noGrp="1"/>
          </p:cNvSpPr>
          <p:nvPr>
            <p:ph type="title"/>
          </p:nvPr>
        </p:nvSpPr>
        <p:spPr/>
        <p:txBody>
          <a:bodyPr/>
          <a:lstStyle/>
          <a:p>
            <a:r>
              <a:rPr lang="en-US" dirty="0"/>
              <a:t>Why arcade pay ?</a:t>
            </a:r>
            <a:endParaRPr lang="x-none" dirty="0"/>
          </a:p>
        </p:txBody>
      </p:sp>
      <p:sp>
        <p:nvSpPr>
          <p:cNvPr id="3" name="Content Placeholder 2">
            <a:extLst>
              <a:ext uri="{FF2B5EF4-FFF2-40B4-BE49-F238E27FC236}">
                <a16:creationId xmlns:a16="http://schemas.microsoft.com/office/drawing/2014/main" xmlns="" id="{B5CC0773-75DF-451A-BDF0-1D5DC526C307}"/>
              </a:ext>
            </a:extLst>
          </p:cNvPr>
          <p:cNvSpPr>
            <a:spLocks noGrp="1"/>
          </p:cNvSpPr>
          <p:nvPr>
            <p:ph idx="1"/>
          </p:nvPr>
        </p:nvSpPr>
        <p:spPr/>
        <p:txBody>
          <a:bodyPr>
            <a:normAutofit fontScale="92500"/>
          </a:bodyPr>
          <a:lstStyle/>
          <a:p>
            <a:pPr marL="0" indent="0">
              <a:buNone/>
            </a:pPr>
            <a:r>
              <a:rPr lang="en-US" dirty="0"/>
              <a:t>Arcade pay brings the seamless experience from dome arcade to payments</a:t>
            </a:r>
          </a:p>
          <a:p>
            <a:pPr marL="0" indent="0">
              <a:buNone/>
            </a:pPr>
            <a:r>
              <a:rPr lang="en-US" dirty="0"/>
              <a:t>You can buy studio bucks or musthyds to be stored in an arcade pay account and used for every single payment that could be made in a dome arcade, as easy as scanning a QR code</a:t>
            </a:r>
          </a:p>
          <a:p>
            <a:pPr marL="0" indent="0">
              <a:buNone/>
            </a:pPr>
            <a:r>
              <a:rPr lang="en-US" dirty="0"/>
              <a:t>E.g., buying one studio bucks means letting us save the N2500 for any of  your future payments till the money is used up, then confirming a payment is as easy as typing your first name and unique dome code</a:t>
            </a:r>
          </a:p>
          <a:p>
            <a:pPr marL="0" indent="0">
              <a:buNone/>
            </a:pPr>
            <a:r>
              <a:rPr lang="en-US" dirty="0"/>
              <a:t>And you also get N1 off every subscription payment made with the account</a:t>
            </a:r>
          </a:p>
          <a:p>
            <a:pPr marL="0" indent="0">
              <a:buNone/>
            </a:pPr>
            <a:r>
              <a:rPr lang="en-US" dirty="0"/>
              <a:t>Earn variable musthyds by using our services</a:t>
            </a:r>
            <a:endParaRPr lang="x-none" dirty="0"/>
          </a:p>
        </p:txBody>
      </p:sp>
    </p:spTree>
    <p:extLst>
      <p:ext uri="{BB962C8B-B14F-4D97-AF65-F5344CB8AC3E}">
        <p14:creationId xmlns:p14="http://schemas.microsoft.com/office/powerpoint/2010/main" val="41567290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11D679-BCF7-4F96-80FE-A653A0E6E165}"/>
              </a:ext>
            </a:extLst>
          </p:cNvPr>
          <p:cNvSpPr>
            <a:spLocks noGrp="1"/>
          </p:cNvSpPr>
          <p:nvPr>
            <p:ph type="title"/>
          </p:nvPr>
        </p:nvSpPr>
        <p:spPr/>
        <p:txBody>
          <a:bodyPr/>
          <a:lstStyle/>
          <a:p>
            <a:r>
              <a:rPr lang="en-US" dirty="0"/>
              <a:t>Quick remember</a:t>
            </a:r>
            <a:endParaRPr lang="x-none" dirty="0"/>
          </a:p>
        </p:txBody>
      </p:sp>
      <p:sp>
        <p:nvSpPr>
          <p:cNvPr id="3" name="Content Placeholder 2">
            <a:extLst>
              <a:ext uri="{FF2B5EF4-FFF2-40B4-BE49-F238E27FC236}">
                <a16:creationId xmlns:a16="http://schemas.microsoft.com/office/drawing/2014/main" xmlns="" id="{7560BF1A-C808-4F40-B631-C209AEA381BC}"/>
              </a:ext>
            </a:extLst>
          </p:cNvPr>
          <p:cNvSpPr>
            <a:spLocks noGrp="1"/>
          </p:cNvSpPr>
          <p:nvPr>
            <p:ph idx="1"/>
          </p:nvPr>
        </p:nvSpPr>
        <p:spPr/>
        <p:txBody>
          <a:bodyPr>
            <a:normAutofit/>
          </a:bodyPr>
          <a:lstStyle/>
          <a:p>
            <a:pPr marL="0" indent="0">
              <a:buNone/>
            </a:pPr>
            <a:r>
              <a:rPr lang="en-US" dirty="0"/>
              <a:t>Arcade cab service</a:t>
            </a:r>
          </a:p>
          <a:p>
            <a:pPr marL="0" indent="0">
              <a:buNone/>
            </a:pPr>
            <a:r>
              <a:rPr lang="en-US" dirty="0"/>
              <a:t>Arcade shelves : Comic books</a:t>
            </a:r>
          </a:p>
          <a:p>
            <a:pPr marL="0" indent="0">
              <a:buNone/>
            </a:pPr>
            <a:r>
              <a:rPr lang="en-US" dirty="0"/>
              <a:t>Arcade Studio:</a:t>
            </a:r>
          </a:p>
          <a:p>
            <a:pPr marL="0" indent="0">
              <a:buNone/>
            </a:pPr>
            <a:r>
              <a:rPr lang="en-US" dirty="0"/>
              <a:t>Arcade Gaming</a:t>
            </a:r>
          </a:p>
          <a:p>
            <a:pPr marL="0" indent="0">
              <a:buNone/>
            </a:pPr>
            <a:r>
              <a:rPr lang="en-US" dirty="0"/>
              <a:t>Get access to musicharbour, shazam and Genius for only N149 monthly and </a:t>
            </a:r>
          </a:p>
          <a:p>
            <a:pPr marL="0" indent="0">
              <a:buNone/>
            </a:pPr>
            <a:r>
              <a:rPr lang="en-US" dirty="0"/>
              <a:t>*Arcade Sub users can't add song to library On apple music subscribers</a:t>
            </a:r>
          </a:p>
          <a:p>
            <a:pPr marL="0" indent="0">
              <a:buNone/>
            </a:pPr>
            <a:r>
              <a:rPr lang="en-US" dirty="0"/>
              <a:t>Landmark walls sign on it after 100, 1000, 5000 days</a:t>
            </a:r>
          </a:p>
          <a:p>
            <a:pPr marL="0" indent="0">
              <a:buNone/>
            </a:pPr>
            <a:endParaRPr lang="x-none" dirty="0"/>
          </a:p>
        </p:txBody>
      </p:sp>
    </p:spTree>
    <p:extLst>
      <p:ext uri="{BB962C8B-B14F-4D97-AF65-F5344CB8AC3E}">
        <p14:creationId xmlns:p14="http://schemas.microsoft.com/office/powerpoint/2010/main" val="1191086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E9966-2784-43A6-947A-72D2AEAB8761}"/>
              </a:ext>
            </a:extLst>
          </p:cNvPr>
          <p:cNvSpPr>
            <a:spLocks noGrp="1"/>
          </p:cNvSpPr>
          <p:nvPr>
            <p:ph type="title"/>
          </p:nvPr>
        </p:nvSpPr>
        <p:spPr/>
        <p:txBody>
          <a:bodyPr/>
          <a:lstStyle/>
          <a:p>
            <a:r>
              <a:rPr lang="en-US" dirty="0"/>
              <a:t>Arcade Garage</a:t>
            </a:r>
            <a:endParaRPr lang="x-none" dirty="0"/>
          </a:p>
        </p:txBody>
      </p:sp>
      <p:sp>
        <p:nvSpPr>
          <p:cNvPr id="3" name="Content Placeholder 2">
            <a:extLst>
              <a:ext uri="{FF2B5EF4-FFF2-40B4-BE49-F238E27FC236}">
                <a16:creationId xmlns:a16="http://schemas.microsoft.com/office/drawing/2014/main" xmlns="" id="{8D9051C5-705F-4A86-A7F8-A46FE8906125}"/>
              </a:ext>
            </a:extLst>
          </p:cNvPr>
          <p:cNvSpPr>
            <a:spLocks noGrp="1"/>
          </p:cNvSpPr>
          <p:nvPr>
            <p:ph idx="1"/>
          </p:nvPr>
        </p:nvSpPr>
        <p:spPr/>
        <p:txBody>
          <a:bodyPr/>
          <a:lstStyle/>
          <a:p>
            <a:pPr marL="0" indent="0">
              <a:buNone/>
            </a:pPr>
            <a:r>
              <a:rPr lang="en-US" dirty="0"/>
              <a:t>Arcade Garage works with Arcade pay to enable customers purchase items with installments and subscribe to items at low cost </a:t>
            </a:r>
            <a:r>
              <a:rPr lang="en-US" dirty="0" err="1"/>
              <a:t>patments</a:t>
            </a:r>
            <a:endParaRPr lang="en-US" dirty="0"/>
          </a:p>
          <a:p>
            <a:pPr marL="0" indent="0">
              <a:buNone/>
            </a:pPr>
            <a:r>
              <a:rPr lang="en-US" dirty="0"/>
              <a:t>Rent from arcade </a:t>
            </a:r>
          </a:p>
          <a:p>
            <a:pPr marL="0" indent="0">
              <a:buNone/>
            </a:pPr>
            <a:r>
              <a:rPr lang="en-US" dirty="0"/>
              <a:t>Pay to get huge rentals e.g.</a:t>
            </a:r>
          </a:p>
          <a:p>
            <a:pPr marL="0" indent="0">
              <a:buNone/>
            </a:pPr>
            <a:r>
              <a:rPr lang="en-US" dirty="0"/>
              <a:t>For a Car - Pay N100,000 per week (Company takes 10% the price as registration fee)</a:t>
            </a:r>
          </a:p>
          <a:p>
            <a:pPr marL="0" indent="0">
              <a:buNone/>
            </a:pPr>
            <a:r>
              <a:rPr lang="en-US" dirty="0"/>
              <a:t>Swimming pool (Pay for N15,000 monthly ownership ) intex pools</a:t>
            </a:r>
          </a:p>
          <a:p>
            <a:pPr marL="0" indent="0">
              <a:buNone/>
            </a:pPr>
            <a:r>
              <a:rPr lang="en-US" dirty="0"/>
              <a:t>Television (pay N20,000 monthly) 55” Samsung</a:t>
            </a:r>
          </a:p>
          <a:p>
            <a:pPr marL="0" indent="0">
              <a:buNone/>
            </a:pPr>
            <a:r>
              <a:rPr lang="en-US" dirty="0"/>
              <a:t>Rent a Console (N19,999 15 days ownership only)</a:t>
            </a:r>
          </a:p>
          <a:p>
            <a:pPr marL="0" indent="0">
              <a:buNone/>
            </a:pPr>
            <a:endParaRPr lang="en-US" dirty="0"/>
          </a:p>
        </p:txBody>
      </p:sp>
    </p:spTree>
    <p:extLst>
      <p:ext uri="{BB962C8B-B14F-4D97-AF65-F5344CB8AC3E}">
        <p14:creationId xmlns:p14="http://schemas.microsoft.com/office/powerpoint/2010/main" val="78807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1A5C35-ADC8-4BB5-A926-6ABF05D8861F}"/>
              </a:ext>
            </a:extLst>
          </p:cNvPr>
          <p:cNvSpPr>
            <a:spLocks noGrp="1"/>
          </p:cNvSpPr>
          <p:nvPr>
            <p:ph type="title"/>
          </p:nvPr>
        </p:nvSpPr>
        <p:spPr/>
        <p:txBody>
          <a:bodyPr/>
          <a:lstStyle/>
          <a:p>
            <a:r>
              <a:rPr lang="x-none" dirty="0"/>
              <a:t/>
            </a:r>
            <a:br>
              <a:rPr lang="x-none" dirty="0"/>
            </a:br>
            <a:endParaRPr lang="x-none" dirty="0"/>
          </a:p>
        </p:txBody>
      </p:sp>
      <p:sp>
        <p:nvSpPr>
          <p:cNvPr id="3" name="Content Placeholder 2">
            <a:extLst>
              <a:ext uri="{FF2B5EF4-FFF2-40B4-BE49-F238E27FC236}">
                <a16:creationId xmlns:a16="http://schemas.microsoft.com/office/drawing/2014/main" xmlns="" id="{13C834F3-9891-4957-B248-65C01E10BDE0}"/>
              </a:ext>
            </a:extLst>
          </p:cNvPr>
          <p:cNvSpPr>
            <a:spLocks noGrp="1"/>
          </p:cNvSpPr>
          <p:nvPr>
            <p:ph idx="1"/>
          </p:nvPr>
        </p:nvSpPr>
        <p:spPr/>
        <p:txBody>
          <a:bodyPr/>
          <a:lstStyle/>
          <a:p>
            <a:pPr marL="0" indent="0">
              <a:buNone/>
            </a:pPr>
            <a:r>
              <a:rPr lang="en-US" dirty="0"/>
              <a:t>There are 2 types of Dome arcade Data bundles</a:t>
            </a:r>
          </a:p>
          <a:p>
            <a:r>
              <a:rPr lang="en-US" dirty="0"/>
              <a:t>Inside the arcade Data bundle (Arcade online)</a:t>
            </a:r>
          </a:p>
          <a:p>
            <a:pPr marL="0" indent="0">
              <a:buNone/>
            </a:pPr>
            <a:r>
              <a:rPr lang="en-US" dirty="0"/>
              <a:t>This is the data bundle present in the vicinity of the dome arcade </a:t>
            </a:r>
          </a:p>
          <a:p>
            <a:r>
              <a:rPr lang="en-US" dirty="0"/>
              <a:t>outside the arcade Data bundle (Arcade online bundles)</a:t>
            </a:r>
          </a:p>
          <a:p>
            <a:pPr marL="0" indent="0">
              <a:buNone/>
            </a:pPr>
            <a:r>
              <a:rPr lang="en-US" dirty="0"/>
              <a:t>This is the data bundle present outside the vicinity of the dome arcade</a:t>
            </a:r>
          </a:p>
          <a:p>
            <a:pPr marL="0" indent="0">
              <a:buNone/>
            </a:pPr>
            <a:r>
              <a:rPr lang="en-US" dirty="0"/>
              <a:t> </a:t>
            </a:r>
          </a:p>
          <a:p>
            <a:pPr marL="0" indent="0">
              <a:buNone/>
            </a:pPr>
            <a:r>
              <a:rPr lang="en-US" dirty="0"/>
              <a:t>You must be subscribed to the In-arcade subscription to enjoy the benefits of the out of arcade Data bundles </a:t>
            </a:r>
            <a:endParaRPr lang="x-none" dirty="0"/>
          </a:p>
        </p:txBody>
      </p:sp>
    </p:spTree>
    <p:extLst>
      <p:ext uri="{BB962C8B-B14F-4D97-AF65-F5344CB8AC3E}">
        <p14:creationId xmlns:p14="http://schemas.microsoft.com/office/powerpoint/2010/main" val="39697989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2FF7A-974A-4957-9D8E-BE3BB0F23DFF}"/>
              </a:ext>
            </a:extLst>
          </p:cNvPr>
          <p:cNvSpPr>
            <a:spLocks noGrp="1"/>
          </p:cNvSpPr>
          <p:nvPr>
            <p:ph type="title"/>
          </p:nvPr>
        </p:nvSpPr>
        <p:spPr/>
        <p:txBody>
          <a:bodyPr/>
          <a:lstStyle/>
          <a:p>
            <a:r>
              <a:rPr lang="en-US" dirty="0"/>
              <a:t>Arcade Garage pro</a:t>
            </a:r>
            <a:endParaRPr lang="x-none" dirty="0"/>
          </a:p>
        </p:txBody>
      </p:sp>
      <p:sp>
        <p:nvSpPr>
          <p:cNvPr id="3" name="Content Placeholder 2">
            <a:extLst>
              <a:ext uri="{FF2B5EF4-FFF2-40B4-BE49-F238E27FC236}">
                <a16:creationId xmlns:a16="http://schemas.microsoft.com/office/drawing/2014/main" xmlns="" id="{B9C80608-6374-42B4-A0A1-D79061058E9B}"/>
              </a:ext>
            </a:extLst>
          </p:cNvPr>
          <p:cNvSpPr>
            <a:spLocks noGrp="1"/>
          </p:cNvSpPr>
          <p:nvPr>
            <p:ph idx="1"/>
          </p:nvPr>
        </p:nvSpPr>
        <p:spPr>
          <a:xfrm>
            <a:off x="838200" y="1825625"/>
            <a:ext cx="10515600" cy="4667250"/>
          </a:xfrm>
        </p:spPr>
        <p:txBody>
          <a:bodyPr>
            <a:normAutofit/>
          </a:bodyPr>
          <a:lstStyle/>
          <a:p>
            <a:pPr marL="0" indent="0">
              <a:buNone/>
            </a:pPr>
            <a:r>
              <a:rPr lang="en-US" dirty="0"/>
              <a:t>Provide needed loans for customers that have purchased the merch</a:t>
            </a:r>
          </a:p>
          <a:p>
            <a:pPr marL="0" indent="0">
              <a:buNone/>
            </a:pPr>
            <a:r>
              <a:rPr lang="en-US" dirty="0"/>
              <a:t>The loans are followed up and tracked by your NIN, passport, valuable assets must be held as bargains in case of declined payments</a:t>
            </a:r>
          </a:p>
          <a:p>
            <a:pPr marL="0" indent="0">
              <a:buNone/>
            </a:pPr>
            <a:r>
              <a:rPr lang="en-US" dirty="0"/>
              <a:t>Loans are specifically allowed for only 5 things</a:t>
            </a:r>
          </a:p>
          <a:p>
            <a:r>
              <a:rPr lang="en-US" dirty="0"/>
              <a:t>Education</a:t>
            </a:r>
          </a:p>
          <a:p>
            <a:r>
              <a:rPr lang="en-US" dirty="0"/>
              <a:t>Health</a:t>
            </a:r>
          </a:p>
          <a:p>
            <a:r>
              <a:rPr lang="en-US" dirty="0"/>
              <a:t>Housing</a:t>
            </a:r>
          </a:p>
          <a:p>
            <a:r>
              <a:rPr lang="en-US" dirty="0"/>
              <a:t>Food</a:t>
            </a:r>
          </a:p>
          <a:p>
            <a:r>
              <a:rPr lang="en-US" dirty="0"/>
              <a:t>events</a:t>
            </a:r>
            <a:endParaRPr lang="x-none" dirty="0"/>
          </a:p>
        </p:txBody>
      </p:sp>
      <p:sp>
        <p:nvSpPr>
          <p:cNvPr id="5" name="TextBox 4">
            <a:extLst>
              <a:ext uri="{FF2B5EF4-FFF2-40B4-BE49-F238E27FC236}">
                <a16:creationId xmlns:a16="http://schemas.microsoft.com/office/drawing/2014/main" xmlns="" id="{E7A20D22-A3AD-4F8D-9E98-FD5B383A23D1}"/>
              </a:ext>
            </a:extLst>
          </p:cNvPr>
          <p:cNvSpPr txBox="1"/>
          <p:nvPr/>
        </p:nvSpPr>
        <p:spPr>
          <a:xfrm>
            <a:off x="8207827" y="3441680"/>
            <a:ext cx="3984173" cy="3416320"/>
          </a:xfrm>
          <a:prstGeom prst="rect">
            <a:avLst/>
          </a:prstGeom>
          <a:noFill/>
        </p:spPr>
        <p:txBody>
          <a:bodyPr wrap="square" rtlCol="0">
            <a:spAutoFit/>
          </a:bodyPr>
          <a:lstStyle/>
          <a:p>
            <a:r>
              <a:rPr lang="en-US" sz="2400" dirty="0"/>
              <a:t>Every 3 months without completing the payment the collected interest increases by (25 + 1%)</a:t>
            </a:r>
          </a:p>
          <a:p>
            <a:r>
              <a:rPr lang="en-US" sz="2400" dirty="0"/>
              <a:t>Jobs such as contract C referrals would be offered when the payment reaches 50% interest rate</a:t>
            </a:r>
          </a:p>
          <a:p>
            <a:r>
              <a:rPr lang="en-US" sz="2400" dirty="0"/>
              <a:t>6 years 3 months</a:t>
            </a:r>
            <a:endParaRPr lang="x-none" sz="2400" dirty="0"/>
          </a:p>
        </p:txBody>
      </p:sp>
    </p:spTree>
    <p:extLst>
      <p:ext uri="{BB962C8B-B14F-4D97-AF65-F5344CB8AC3E}">
        <p14:creationId xmlns:p14="http://schemas.microsoft.com/office/powerpoint/2010/main" val="993823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067E26-1C3F-454A-95B8-6197349462F5}"/>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a16="http://schemas.microsoft.com/office/drawing/2014/main" xmlns="" id="{C6E4DDF3-584D-4220-B2CF-8D48E135A1F0}"/>
              </a:ext>
            </a:extLst>
          </p:cNvPr>
          <p:cNvSpPr>
            <a:spLocks noGrp="1"/>
          </p:cNvSpPr>
          <p:nvPr>
            <p:ph idx="1"/>
          </p:nvPr>
        </p:nvSpPr>
        <p:spPr/>
        <p:txBody>
          <a:bodyPr/>
          <a:lstStyle/>
          <a:p>
            <a:pPr marL="0" indent="0">
              <a:buNone/>
            </a:pPr>
            <a:r>
              <a:rPr lang="en-US" dirty="0"/>
              <a:t>Do-Me       *M* and *e* touches</a:t>
            </a:r>
          </a:p>
          <a:p>
            <a:pPr marL="0" indent="0">
              <a:buNone/>
            </a:pPr>
            <a:r>
              <a:rPr lang="en-US" dirty="0"/>
              <a:t>ArCaD-e     *D* and *e* touches</a:t>
            </a:r>
          </a:p>
          <a:p>
            <a:pPr marL="0" indent="0">
              <a:buNone/>
            </a:pPr>
            <a:r>
              <a:rPr lang="en-US" dirty="0"/>
              <a:t>W-eArS      *W* and *e* touches</a:t>
            </a:r>
          </a:p>
          <a:p>
            <a:pPr marL="0" indent="0">
              <a:buNone/>
            </a:pPr>
            <a:endParaRPr lang="en-US" dirty="0"/>
          </a:p>
          <a:p>
            <a:pPr marL="0" indent="0">
              <a:buNone/>
            </a:pPr>
            <a:endParaRPr lang="en-US" dirty="0"/>
          </a:p>
        </p:txBody>
      </p:sp>
      <p:sp>
        <p:nvSpPr>
          <p:cNvPr id="9" name="TextBox 8">
            <a:extLst>
              <a:ext uri="{FF2B5EF4-FFF2-40B4-BE49-F238E27FC236}">
                <a16:creationId xmlns:a16="http://schemas.microsoft.com/office/drawing/2014/main" xmlns="" id="{99BD6A50-9A9B-4388-A8C6-7EF867200142}"/>
              </a:ext>
            </a:extLst>
          </p:cNvPr>
          <p:cNvSpPr txBox="1"/>
          <p:nvPr/>
        </p:nvSpPr>
        <p:spPr>
          <a:xfrm>
            <a:off x="7263955" y="2412435"/>
            <a:ext cx="469325" cy="1015663"/>
          </a:xfrm>
          <a:prstGeom prst="rect">
            <a:avLst/>
          </a:prstGeom>
          <a:noFill/>
        </p:spPr>
        <p:txBody>
          <a:bodyPr wrap="square" rtlCol="0">
            <a:spAutoFit/>
          </a:bodyPr>
          <a:lstStyle/>
          <a:p>
            <a:r>
              <a:rPr lang="en-US" sz="6000" dirty="0"/>
              <a:t>R</a:t>
            </a:r>
            <a:endParaRPr lang="x-none" sz="6000" dirty="0"/>
          </a:p>
        </p:txBody>
      </p:sp>
      <p:sp>
        <p:nvSpPr>
          <p:cNvPr id="10" name="TextBox 9">
            <a:extLst>
              <a:ext uri="{FF2B5EF4-FFF2-40B4-BE49-F238E27FC236}">
                <a16:creationId xmlns:a16="http://schemas.microsoft.com/office/drawing/2014/main" xmlns="" id="{19C4DB75-4D35-4E6E-98F5-8F1CD4307500}"/>
              </a:ext>
            </a:extLst>
          </p:cNvPr>
          <p:cNvSpPr txBox="1"/>
          <p:nvPr/>
        </p:nvSpPr>
        <p:spPr>
          <a:xfrm>
            <a:off x="7560282" y="2412435"/>
            <a:ext cx="480157" cy="1015663"/>
          </a:xfrm>
          <a:prstGeom prst="rect">
            <a:avLst/>
          </a:prstGeom>
          <a:noFill/>
        </p:spPr>
        <p:txBody>
          <a:bodyPr wrap="square" rtlCol="0">
            <a:spAutoFit/>
          </a:bodyPr>
          <a:lstStyle/>
          <a:p>
            <a:r>
              <a:rPr lang="en-US" sz="6000" dirty="0"/>
              <a:t>o</a:t>
            </a:r>
            <a:endParaRPr lang="x-none" sz="6000" dirty="0"/>
          </a:p>
        </p:txBody>
      </p:sp>
      <p:sp>
        <p:nvSpPr>
          <p:cNvPr id="11" name="TextBox 10">
            <a:extLst>
              <a:ext uri="{FF2B5EF4-FFF2-40B4-BE49-F238E27FC236}">
                <a16:creationId xmlns:a16="http://schemas.microsoft.com/office/drawing/2014/main" xmlns="" id="{E8D2BFB0-DF15-4320-8E6C-9B1109F67330}"/>
              </a:ext>
            </a:extLst>
          </p:cNvPr>
          <p:cNvSpPr txBox="1"/>
          <p:nvPr/>
        </p:nvSpPr>
        <p:spPr>
          <a:xfrm>
            <a:off x="7859450" y="2412435"/>
            <a:ext cx="651165" cy="1015663"/>
          </a:xfrm>
          <a:prstGeom prst="rect">
            <a:avLst/>
          </a:prstGeom>
          <a:noFill/>
        </p:spPr>
        <p:txBody>
          <a:bodyPr wrap="square" rtlCol="0">
            <a:spAutoFit/>
          </a:bodyPr>
          <a:lstStyle/>
          <a:p>
            <a:r>
              <a:rPr lang="en-US" sz="6000" dirty="0"/>
              <a:t>O</a:t>
            </a:r>
            <a:endParaRPr lang="x-none" sz="6000" dirty="0"/>
          </a:p>
        </p:txBody>
      </p:sp>
      <p:sp>
        <p:nvSpPr>
          <p:cNvPr id="12" name="TextBox 11">
            <a:extLst>
              <a:ext uri="{FF2B5EF4-FFF2-40B4-BE49-F238E27FC236}">
                <a16:creationId xmlns:a16="http://schemas.microsoft.com/office/drawing/2014/main" xmlns="" id="{9F3C776A-003F-4DCA-BFB1-B338112E7CF3}"/>
              </a:ext>
            </a:extLst>
          </p:cNvPr>
          <p:cNvSpPr txBox="1"/>
          <p:nvPr/>
        </p:nvSpPr>
        <p:spPr>
          <a:xfrm>
            <a:off x="8226178" y="2412435"/>
            <a:ext cx="693598" cy="1015663"/>
          </a:xfrm>
          <a:prstGeom prst="rect">
            <a:avLst/>
          </a:prstGeom>
          <a:noFill/>
        </p:spPr>
        <p:txBody>
          <a:bodyPr wrap="square" rtlCol="0">
            <a:spAutoFit/>
          </a:bodyPr>
          <a:lstStyle/>
          <a:p>
            <a:r>
              <a:rPr lang="en-US" sz="6000" dirty="0"/>
              <a:t>m</a:t>
            </a:r>
            <a:endParaRPr lang="x-none" sz="6000" dirty="0"/>
          </a:p>
        </p:txBody>
      </p:sp>
      <p:sp>
        <p:nvSpPr>
          <p:cNvPr id="26" name="Action Button: Sound 25">
            <a:hlinkClick r:id="" action="ppaction://noaction" highlightClick="1">
              <a:snd r:embed="rId2" name="APPLAUSE.WAV"/>
            </a:hlinkClick>
            <a:extLst>
              <a:ext uri="{FF2B5EF4-FFF2-40B4-BE49-F238E27FC236}">
                <a16:creationId xmlns:a16="http://schemas.microsoft.com/office/drawing/2014/main" xmlns="" id="{7BFCB40D-5CF6-4B94-9372-0BF04EE0900E}"/>
              </a:ext>
            </a:extLst>
          </p:cNvPr>
          <p:cNvSpPr/>
          <p:nvPr/>
        </p:nvSpPr>
        <p:spPr>
          <a:xfrm>
            <a:off x="7205762" y="4752474"/>
            <a:ext cx="1260602" cy="1167063"/>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25712163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EBBFCB2-AC6F-45FD-B38E-5BB360FE2372}"/>
              </a:ext>
            </a:extLst>
          </p:cNvPr>
          <p:cNvSpPr txBox="1">
            <a:spLocks noGrp="1"/>
          </p:cNvSpPr>
          <p:nvPr>
            <p:ph idx="1"/>
          </p:nvPr>
        </p:nvSpPr>
        <p:spPr>
          <a:xfrm>
            <a:off x="838200" y="2233288"/>
            <a:ext cx="10515600" cy="2391424"/>
          </a:xfrm>
          <a:prstGeom prst="rect">
            <a:avLst/>
          </a:prstGeom>
          <a:noFill/>
        </p:spPr>
        <p:txBody>
          <a:bodyPr wrap="square" rtlCol="0">
            <a:spAutoFit/>
          </a:bodyPr>
          <a:lstStyle/>
          <a:p>
            <a:pPr marL="0" indent="0" algn="ctr">
              <a:buNone/>
            </a:pPr>
            <a:r>
              <a:rPr lang="en-US" sz="16600" dirty="0"/>
              <a:t>stUDio</a:t>
            </a:r>
            <a:endParaRPr lang="x-none" sz="16600" dirty="0"/>
          </a:p>
        </p:txBody>
      </p:sp>
    </p:spTree>
    <p:extLst>
      <p:ext uri="{BB962C8B-B14F-4D97-AF65-F5344CB8AC3E}">
        <p14:creationId xmlns:p14="http://schemas.microsoft.com/office/powerpoint/2010/main" val="15355124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FEBBFCB2-AC6F-45FD-B38E-5BB360FE2372}"/>
              </a:ext>
            </a:extLst>
          </p:cNvPr>
          <p:cNvSpPr txBox="1">
            <a:spLocks noGrp="1"/>
          </p:cNvSpPr>
          <p:nvPr>
            <p:ph idx="1"/>
          </p:nvPr>
        </p:nvSpPr>
        <p:spPr>
          <a:xfrm>
            <a:off x="838200" y="2233288"/>
            <a:ext cx="10515600" cy="2391424"/>
          </a:xfrm>
          <a:prstGeom prst="rect">
            <a:avLst/>
          </a:prstGeom>
          <a:noFill/>
        </p:spPr>
        <p:txBody>
          <a:bodyPr wrap="square" rtlCol="0">
            <a:spAutoFit/>
          </a:bodyPr>
          <a:lstStyle/>
          <a:p>
            <a:pPr marL="0" indent="0" algn="ctr">
              <a:buNone/>
            </a:pPr>
            <a:r>
              <a:rPr lang="en-US" sz="16600" dirty="0">
                <a:solidFill>
                  <a:schemeClr val="bg1"/>
                </a:solidFill>
              </a:rPr>
              <a:t>stUDio</a:t>
            </a:r>
            <a:endParaRPr lang="x-none" sz="16600" dirty="0">
              <a:solidFill>
                <a:schemeClr val="bg1"/>
              </a:solidFill>
            </a:endParaRPr>
          </a:p>
        </p:txBody>
      </p:sp>
    </p:spTree>
    <p:extLst>
      <p:ext uri="{BB962C8B-B14F-4D97-AF65-F5344CB8AC3E}">
        <p14:creationId xmlns:p14="http://schemas.microsoft.com/office/powerpoint/2010/main" val="3530815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CB25F7-7FA7-47AC-BC24-4FD66F241F0F}"/>
              </a:ext>
            </a:extLst>
          </p:cNvPr>
          <p:cNvSpPr>
            <a:spLocks noGrp="1"/>
          </p:cNvSpPr>
          <p:nvPr>
            <p:ph type="title"/>
          </p:nvPr>
        </p:nvSpPr>
        <p:spPr/>
        <p:txBody>
          <a:bodyPr/>
          <a:lstStyle/>
          <a:p>
            <a:r>
              <a:rPr lang="en-US" dirty="0"/>
              <a:t>Starting games</a:t>
            </a:r>
            <a:endParaRPr lang="x-none" dirty="0"/>
          </a:p>
        </p:txBody>
      </p:sp>
      <p:sp>
        <p:nvSpPr>
          <p:cNvPr id="3" name="Content Placeholder 2">
            <a:extLst>
              <a:ext uri="{FF2B5EF4-FFF2-40B4-BE49-F238E27FC236}">
                <a16:creationId xmlns:a16="http://schemas.microsoft.com/office/drawing/2014/main" xmlns="" id="{836B59BD-0605-4E4A-A705-AF74C6DC7805}"/>
              </a:ext>
            </a:extLst>
          </p:cNvPr>
          <p:cNvSpPr>
            <a:spLocks noGrp="1"/>
          </p:cNvSpPr>
          <p:nvPr>
            <p:ph idx="1"/>
          </p:nvPr>
        </p:nvSpPr>
        <p:spPr>
          <a:xfrm>
            <a:off x="838200" y="1825625"/>
            <a:ext cx="2313214" cy="4351338"/>
          </a:xfrm>
        </p:spPr>
        <p:txBody>
          <a:bodyPr>
            <a:normAutofit fontScale="85000" lnSpcReduction="20000"/>
          </a:bodyPr>
          <a:lstStyle/>
          <a:p>
            <a:pPr marL="0" indent="0">
              <a:buNone/>
            </a:pPr>
            <a:r>
              <a:rPr lang="en-US" dirty="0"/>
              <a:t>NBA</a:t>
            </a:r>
          </a:p>
          <a:p>
            <a:pPr marL="0" indent="0">
              <a:buNone/>
            </a:pPr>
            <a:r>
              <a:rPr lang="en-US" dirty="0"/>
              <a:t>FIFA</a:t>
            </a:r>
          </a:p>
          <a:p>
            <a:pPr marL="0" indent="0">
              <a:buNone/>
            </a:pPr>
            <a:r>
              <a:rPr lang="en-US" dirty="0"/>
              <a:t>Fortnite</a:t>
            </a:r>
          </a:p>
          <a:p>
            <a:pPr marL="0" indent="0">
              <a:buNone/>
            </a:pPr>
            <a:r>
              <a:rPr lang="en-US" dirty="0"/>
              <a:t>Minecraft</a:t>
            </a:r>
          </a:p>
          <a:p>
            <a:pPr marL="0" indent="0">
              <a:buNone/>
            </a:pPr>
            <a:r>
              <a:rPr lang="en-US" dirty="0"/>
              <a:t>COD</a:t>
            </a:r>
          </a:p>
          <a:p>
            <a:pPr marL="0" indent="0">
              <a:buNone/>
            </a:pPr>
            <a:r>
              <a:rPr lang="en-US" dirty="0"/>
              <a:t>WWE</a:t>
            </a:r>
          </a:p>
          <a:p>
            <a:pPr marL="0" indent="0">
              <a:buNone/>
            </a:pPr>
            <a:r>
              <a:rPr lang="en-US" dirty="0"/>
              <a:t>NFS</a:t>
            </a:r>
          </a:p>
          <a:p>
            <a:pPr marL="0" indent="0">
              <a:buNone/>
            </a:pPr>
            <a:r>
              <a:rPr lang="en-US" dirty="0"/>
              <a:t>The Sims 4</a:t>
            </a:r>
          </a:p>
          <a:p>
            <a:pPr marL="0" indent="0">
              <a:buNone/>
            </a:pPr>
            <a:r>
              <a:rPr lang="en-US" dirty="0"/>
              <a:t>GTA</a:t>
            </a:r>
          </a:p>
          <a:p>
            <a:pPr marL="0" indent="0">
              <a:buNone/>
            </a:pPr>
            <a:r>
              <a:rPr lang="en-US" dirty="0"/>
              <a:t>Spiderman</a:t>
            </a:r>
          </a:p>
          <a:p>
            <a:pPr marL="0" indent="0">
              <a:buNone/>
            </a:pPr>
            <a:r>
              <a:rPr lang="en-US" dirty="0"/>
              <a:t>Halo</a:t>
            </a:r>
          </a:p>
          <a:p>
            <a:pPr marL="0" indent="0">
              <a:buNone/>
            </a:pPr>
            <a:endParaRPr lang="x-none" dirty="0"/>
          </a:p>
        </p:txBody>
      </p:sp>
      <p:sp>
        <p:nvSpPr>
          <p:cNvPr id="4" name="TextBox 3">
            <a:extLst>
              <a:ext uri="{FF2B5EF4-FFF2-40B4-BE49-F238E27FC236}">
                <a16:creationId xmlns:a16="http://schemas.microsoft.com/office/drawing/2014/main" xmlns="" id="{8B4E1A4A-B9C8-4E1C-B50F-A6571513823C}"/>
              </a:ext>
            </a:extLst>
          </p:cNvPr>
          <p:cNvSpPr txBox="1"/>
          <p:nvPr/>
        </p:nvSpPr>
        <p:spPr>
          <a:xfrm>
            <a:off x="3151414" y="1825625"/>
            <a:ext cx="4191002" cy="1938992"/>
          </a:xfrm>
          <a:prstGeom prst="rect">
            <a:avLst/>
          </a:prstGeom>
          <a:noFill/>
        </p:spPr>
        <p:txBody>
          <a:bodyPr wrap="square" rtlCol="0">
            <a:spAutoFit/>
          </a:bodyPr>
          <a:lstStyle/>
          <a:p>
            <a:r>
              <a:rPr lang="en-US" sz="2400" dirty="0"/>
              <a:t>Uncharted</a:t>
            </a:r>
          </a:p>
          <a:p>
            <a:r>
              <a:rPr lang="en-US" sz="2400" dirty="0"/>
              <a:t>The Witcher</a:t>
            </a:r>
          </a:p>
          <a:p>
            <a:r>
              <a:rPr lang="en-US" sz="2400" dirty="0"/>
              <a:t>Assassins creed</a:t>
            </a:r>
          </a:p>
          <a:p>
            <a:r>
              <a:rPr lang="en-US" sz="2400" dirty="0"/>
              <a:t>God of war</a:t>
            </a:r>
          </a:p>
          <a:p>
            <a:r>
              <a:rPr lang="en-US" sz="2400" dirty="0"/>
              <a:t>pes</a:t>
            </a:r>
            <a:endParaRPr lang="x-none" sz="2400" dirty="0"/>
          </a:p>
        </p:txBody>
      </p:sp>
    </p:spTree>
    <p:extLst>
      <p:ext uri="{BB962C8B-B14F-4D97-AF65-F5344CB8AC3E}">
        <p14:creationId xmlns:p14="http://schemas.microsoft.com/office/powerpoint/2010/main" val="40213248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3124789A-EA2A-4854-86D3-C0D3CD2C96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4032" y="4488753"/>
            <a:ext cx="1859441" cy="1042506"/>
          </a:xfrm>
        </p:spPr>
      </p:pic>
      <p:pic>
        <p:nvPicPr>
          <p:cNvPr id="6" name="Content Placeholder 4">
            <a:extLst>
              <a:ext uri="{FF2B5EF4-FFF2-40B4-BE49-F238E27FC236}">
                <a16:creationId xmlns:a16="http://schemas.microsoft.com/office/drawing/2014/main" xmlns="" id="{B7E1CC61-7CBE-4D5D-9FBE-ED1B17AE2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79" y="449837"/>
            <a:ext cx="1859441" cy="1042506"/>
          </a:xfrm>
          <a:prstGeom prst="rect">
            <a:avLst/>
          </a:prstGeom>
        </p:spPr>
      </p:pic>
      <p:pic>
        <p:nvPicPr>
          <p:cNvPr id="7" name="Content Placeholder 4">
            <a:extLst>
              <a:ext uri="{FF2B5EF4-FFF2-40B4-BE49-F238E27FC236}">
                <a16:creationId xmlns:a16="http://schemas.microsoft.com/office/drawing/2014/main" xmlns="" id="{67EDEFDD-3D61-461A-8DD2-874330734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5850" y="4497565"/>
            <a:ext cx="1859441" cy="1042506"/>
          </a:xfrm>
          <a:prstGeom prst="rect">
            <a:avLst/>
          </a:prstGeom>
        </p:spPr>
      </p:pic>
      <p:pic>
        <p:nvPicPr>
          <p:cNvPr id="8" name="Content Placeholder 4">
            <a:extLst>
              <a:ext uri="{FF2B5EF4-FFF2-40B4-BE49-F238E27FC236}">
                <a16:creationId xmlns:a16="http://schemas.microsoft.com/office/drawing/2014/main" xmlns="" id="{231E5C0E-67E6-431C-AA65-B2680A6C8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753" y="5688822"/>
            <a:ext cx="1859441" cy="1042506"/>
          </a:xfrm>
          <a:prstGeom prst="rect">
            <a:avLst/>
          </a:prstGeom>
        </p:spPr>
      </p:pic>
      <p:pic>
        <p:nvPicPr>
          <p:cNvPr id="9" name="Content Placeholder 4">
            <a:extLst>
              <a:ext uri="{FF2B5EF4-FFF2-40B4-BE49-F238E27FC236}">
                <a16:creationId xmlns:a16="http://schemas.microsoft.com/office/drawing/2014/main" xmlns="" id="{FF3C108C-03DE-4B08-B6C8-12CB62078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73" y="5688822"/>
            <a:ext cx="1859441" cy="1042506"/>
          </a:xfrm>
          <a:prstGeom prst="rect">
            <a:avLst/>
          </a:prstGeom>
        </p:spPr>
      </p:pic>
      <p:pic>
        <p:nvPicPr>
          <p:cNvPr id="10" name="Content Placeholder 4">
            <a:extLst>
              <a:ext uri="{FF2B5EF4-FFF2-40B4-BE49-F238E27FC236}">
                <a16:creationId xmlns:a16="http://schemas.microsoft.com/office/drawing/2014/main" xmlns="" id="{F3EB6168-2470-46B3-85F5-59354A838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312" y="5688822"/>
            <a:ext cx="1859441" cy="1042506"/>
          </a:xfrm>
          <a:prstGeom prst="rect">
            <a:avLst/>
          </a:prstGeom>
        </p:spPr>
      </p:pic>
      <p:pic>
        <p:nvPicPr>
          <p:cNvPr id="11" name="Content Placeholder 4">
            <a:extLst>
              <a:ext uri="{FF2B5EF4-FFF2-40B4-BE49-F238E27FC236}">
                <a16:creationId xmlns:a16="http://schemas.microsoft.com/office/drawing/2014/main" xmlns="" id="{17BE0907-2465-4147-B460-274D3D060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4488753"/>
            <a:ext cx="1859441" cy="1042506"/>
          </a:xfrm>
          <a:prstGeom prst="rect">
            <a:avLst/>
          </a:prstGeom>
        </p:spPr>
      </p:pic>
      <p:pic>
        <p:nvPicPr>
          <p:cNvPr id="12" name="Content Placeholder 4">
            <a:extLst>
              <a:ext uri="{FF2B5EF4-FFF2-40B4-BE49-F238E27FC236}">
                <a16:creationId xmlns:a16="http://schemas.microsoft.com/office/drawing/2014/main" xmlns="" id="{DABA8B77-780F-42F5-ACFE-CBA0422B0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552" y="5688822"/>
            <a:ext cx="1859441" cy="1042506"/>
          </a:xfrm>
          <a:prstGeom prst="rect">
            <a:avLst/>
          </a:prstGeom>
        </p:spPr>
      </p:pic>
      <p:pic>
        <p:nvPicPr>
          <p:cNvPr id="13" name="Content Placeholder 4">
            <a:extLst>
              <a:ext uri="{FF2B5EF4-FFF2-40B4-BE49-F238E27FC236}">
                <a16:creationId xmlns:a16="http://schemas.microsoft.com/office/drawing/2014/main" xmlns="" id="{4F1FACB0-AC82-4AAD-990A-DD1C6C0C4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562" y="5688822"/>
            <a:ext cx="1859441" cy="1042506"/>
          </a:xfrm>
          <a:prstGeom prst="rect">
            <a:avLst/>
          </a:prstGeom>
        </p:spPr>
      </p:pic>
      <p:sp>
        <p:nvSpPr>
          <p:cNvPr id="14" name="TextBox 13">
            <a:extLst>
              <a:ext uri="{FF2B5EF4-FFF2-40B4-BE49-F238E27FC236}">
                <a16:creationId xmlns:a16="http://schemas.microsoft.com/office/drawing/2014/main" xmlns="" id="{FAC7BAC6-C705-4107-AF9B-5AE9B4C9916F}"/>
              </a:ext>
            </a:extLst>
          </p:cNvPr>
          <p:cNvSpPr txBox="1"/>
          <p:nvPr/>
        </p:nvSpPr>
        <p:spPr>
          <a:xfrm>
            <a:off x="1655958" y="719343"/>
            <a:ext cx="2007567" cy="646331"/>
          </a:xfrm>
          <a:prstGeom prst="rect">
            <a:avLst/>
          </a:prstGeom>
          <a:noFill/>
        </p:spPr>
        <p:txBody>
          <a:bodyPr wrap="square" rtlCol="0">
            <a:spAutoFit/>
          </a:bodyPr>
          <a:lstStyle/>
          <a:p>
            <a:r>
              <a:rPr lang="en-US" sz="3600" dirty="0">
                <a:solidFill>
                  <a:schemeClr val="bg1">
                    <a:lumMod val="95000"/>
                  </a:schemeClr>
                </a:solidFill>
              </a:rPr>
              <a:t>Ads</a:t>
            </a:r>
            <a:endParaRPr lang="x-none" sz="3600" dirty="0">
              <a:solidFill>
                <a:schemeClr val="bg1">
                  <a:lumMod val="95000"/>
                </a:schemeClr>
              </a:solidFill>
            </a:endParaRPr>
          </a:p>
        </p:txBody>
      </p:sp>
      <p:sp>
        <p:nvSpPr>
          <p:cNvPr id="16" name="TextBox 15">
            <a:extLst>
              <a:ext uri="{FF2B5EF4-FFF2-40B4-BE49-F238E27FC236}">
                <a16:creationId xmlns:a16="http://schemas.microsoft.com/office/drawing/2014/main" xmlns="" id="{C296B2BE-77C8-430B-A542-58DCC0B0CA30}"/>
              </a:ext>
            </a:extLst>
          </p:cNvPr>
          <p:cNvSpPr txBox="1"/>
          <p:nvPr/>
        </p:nvSpPr>
        <p:spPr>
          <a:xfrm>
            <a:off x="5680770" y="350344"/>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sp>
        <p:nvSpPr>
          <p:cNvPr id="19" name="TextBox 18">
            <a:extLst>
              <a:ext uri="{FF2B5EF4-FFF2-40B4-BE49-F238E27FC236}">
                <a16:creationId xmlns:a16="http://schemas.microsoft.com/office/drawing/2014/main" xmlns="" id="{3D46FF75-B749-433D-B88A-B513D7029B03}"/>
              </a:ext>
            </a:extLst>
          </p:cNvPr>
          <p:cNvSpPr txBox="1"/>
          <p:nvPr/>
        </p:nvSpPr>
        <p:spPr>
          <a:xfrm>
            <a:off x="5835023" y="5942238"/>
            <a:ext cx="2007567" cy="646331"/>
          </a:xfrm>
          <a:prstGeom prst="rect">
            <a:avLst/>
          </a:prstGeom>
          <a:noFill/>
        </p:spPr>
        <p:txBody>
          <a:bodyPr wrap="square" rtlCol="0">
            <a:spAutoFit/>
          </a:bodyPr>
          <a:lstStyle/>
          <a:p>
            <a:r>
              <a:rPr lang="en-US" sz="3600" dirty="0">
                <a:solidFill>
                  <a:schemeClr val="bg1">
                    <a:lumMod val="95000"/>
                  </a:schemeClr>
                </a:solidFill>
              </a:rPr>
              <a:t>Referrals</a:t>
            </a:r>
            <a:endParaRPr lang="x-none" sz="3600" dirty="0">
              <a:solidFill>
                <a:schemeClr val="bg1">
                  <a:lumMod val="95000"/>
                </a:schemeClr>
              </a:solidFill>
            </a:endParaRPr>
          </a:p>
        </p:txBody>
      </p:sp>
      <p:sp>
        <p:nvSpPr>
          <p:cNvPr id="20" name="TextBox 19">
            <a:extLst>
              <a:ext uri="{FF2B5EF4-FFF2-40B4-BE49-F238E27FC236}">
                <a16:creationId xmlns:a16="http://schemas.microsoft.com/office/drawing/2014/main" xmlns="" id="{F81B10FE-D22E-4629-8AB7-85F43C29E61E}"/>
              </a:ext>
            </a:extLst>
          </p:cNvPr>
          <p:cNvSpPr txBox="1"/>
          <p:nvPr/>
        </p:nvSpPr>
        <p:spPr>
          <a:xfrm>
            <a:off x="10738915" y="5936051"/>
            <a:ext cx="2007567" cy="646331"/>
          </a:xfrm>
          <a:prstGeom prst="rect">
            <a:avLst/>
          </a:prstGeom>
          <a:noFill/>
        </p:spPr>
        <p:txBody>
          <a:bodyPr wrap="square" rtlCol="0">
            <a:spAutoFit/>
          </a:bodyPr>
          <a:lstStyle/>
          <a:p>
            <a:r>
              <a:rPr lang="en-US" sz="3600" dirty="0">
                <a:solidFill>
                  <a:schemeClr val="bg1">
                    <a:lumMod val="95000"/>
                  </a:schemeClr>
                </a:solidFill>
              </a:rPr>
              <a:t>Cab</a:t>
            </a:r>
            <a:endParaRPr lang="x-none" sz="3600" dirty="0">
              <a:solidFill>
                <a:schemeClr val="bg1">
                  <a:lumMod val="95000"/>
                </a:schemeClr>
              </a:solidFill>
            </a:endParaRPr>
          </a:p>
        </p:txBody>
      </p:sp>
      <p:sp>
        <p:nvSpPr>
          <p:cNvPr id="21" name="TextBox 20">
            <a:extLst>
              <a:ext uri="{FF2B5EF4-FFF2-40B4-BE49-F238E27FC236}">
                <a16:creationId xmlns:a16="http://schemas.microsoft.com/office/drawing/2014/main" xmlns="" id="{9B0886A2-ABAB-4B14-A006-914FEB3E000F}"/>
              </a:ext>
            </a:extLst>
          </p:cNvPr>
          <p:cNvSpPr txBox="1"/>
          <p:nvPr/>
        </p:nvSpPr>
        <p:spPr>
          <a:xfrm>
            <a:off x="4770523" y="4727365"/>
            <a:ext cx="2007567" cy="646331"/>
          </a:xfrm>
          <a:prstGeom prst="rect">
            <a:avLst/>
          </a:prstGeom>
          <a:noFill/>
        </p:spPr>
        <p:txBody>
          <a:bodyPr wrap="square" rtlCol="0">
            <a:spAutoFit/>
          </a:bodyPr>
          <a:lstStyle/>
          <a:p>
            <a:r>
              <a:rPr lang="en-US" sz="3600" dirty="0">
                <a:solidFill>
                  <a:schemeClr val="bg1">
                    <a:lumMod val="95000"/>
                  </a:schemeClr>
                </a:solidFill>
              </a:rPr>
              <a:t>Shelves</a:t>
            </a:r>
            <a:endParaRPr lang="x-none" sz="3600" dirty="0">
              <a:solidFill>
                <a:schemeClr val="bg1">
                  <a:lumMod val="95000"/>
                </a:schemeClr>
              </a:solidFill>
            </a:endParaRPr>
          </a:p>
        </p:txBody>
      </p:sp>
      <p:sp>
        <p:nvSpPr>
          <p:cNvPr id="22" name="TextBox 21">
            <a:extLst>
              <a:ext uri="{FF2B5EF4-FFF2-40B4-BE49-F238E27FC236}">
                <a16:creationId xmlns:a16="http://schemas.microsoft.com/office/drawing/2014/main" xmlns="" id="{F39B344E-2366-42D1-8D82-69F2AFB5EDAC}"/>
              </a:ext>
            </a:extLst>
          </p:cNvPr>
          <p:cNvSpPr txBox="1"/>
          <p:nvPr/>
        </p:nvSpPr>
        <p:spPr>
          <a:xfrm>
            <a:off x="7395995" y="4744988"/>
            <a:ext cx="2007567" cy="646331"/>
          </a:xfrm>
          <a:prstGeom prst="rect">
            <a:avLst/>
          </a:prstGeom>
          <a:noFill/>
        </p:spPr>
        <p:txBody>
          <a:bodyPr wrap="square" rtlCol="0">
            <a:spAutoFit/>
          </a:bodyPr>
          <a:lstStyle/>
          <a:p>
            <a:r>
              <a:rPr lang="en-US" sz="3600" dirty="0">
                <a:solidFill>
                  <a:schemeClr val="bg1">
                    <a:lumMod val="95000"/>
                  </a:schemeClr>
                </a:solidFill>
              </a:rPr>
              <a:t>Forest</a:t>
            </a:r>
            <a:r>
              <a:rPr lang="en-US" sz="3600" b="1" dirty="0">
                <a:solidFill>
                  <a:schemeClr val="bg1">
                    <a:lumMod val="95000"/>
                  </a:schemeClr>
                </a:solidFill>
              </a:rPr>
              <a:t>é</a:t>
            </a:r>
            <a:endParaRPr lang="x-none" sz="3600" dirty="0">
              <a:solidFill>
                <a:schemeClr val="bg1">
                  <a:lumMod val="95000"/>
                </a:schemeClr>
              </a:solidFill>
            </a:endParaRPr>
          </a:p>
        </p:txBody>
      </p:sp>
      <p:sp>
        <p:nvSpPr>
          <p:cNvPr id="23" name="TextBox 22">
            <a:extLst>
              <a:ext uri="{FF2B5EF4-FFF2-40B4-BE49-F238E27FC236}">
                <a16:creationId xmlns:a16="http://schemas.microsoft.com/office/drawing/2014/main" xmlns="" id="{984AEB9B-5AC1-4527-A026-AB32A96650DE}"/>
              </a:ext>
            </a:extLst>
          </p:cNvPr>
          <p:cNvSpPr txBox="1"/>
          <p:nvPr/>
        </p:nvSpPr>
        <p:spPr>
          <a:xfrm>
            <a:off x="8473842" y="5936052"/>
            <a:ext cx="2007567" cy="646331"/>
          </a:xfrm>
          <a:prstGeom prst="rect">
            <a:avLst/>
          </a:prstGeom>
          <a:noFill/>
        </p:spPr>
        <p:txBody>
          <a:bodyPr wrap="square" rtlCol="0">
            <a:spAutoFit/>
          </a:bodyPr>
          <a:lstStyle/>
          <a:p>
            <a:r>
              <a:rPr lang="en-US" sz="3600" dirty="0">
                <a:solidFill>
                  <a:schemeClr val="bg1">
                    <a:lumMod val="95000"/>
                  </a:schemeClr>
                </a:solidFill>
              </a:rPr>
              <a:t>Online</a:t>
            </a:r>
            <a:endParaRPr lang="x-none" sz="3600" dirty="0">
              <a:solidFill>
                <a:schemeClr val="bg1">
                  <a:lumMod val="95000"/>
                </a:schemeClr>
              </a:solidFill>
            </a:endParaRPr>
          </a:p>
        </p:txBody>
      </p:sp>
      <p:sp>
        <p:nvSpPr>
          <p:cNvPr id="24" name="TextBox 23">
            <a:extLst>
              <a:ext uri="{FF2B5EF4-FFF2-40B4-BE49-F238E27FC236}">
                <a16:creationId xmlns:a16="http://schemas.microsoft.com/office/drawing/2014/main" xmlns="" id="{CD2EAC18-902E-4F4E-B981-AC39FA072B4F}"/>
              </a:ext>
            </a:extLst>
          </p:cNvPr>
          <p:cNvSpPr txBox="1"/>
          <p:nvPr/>
        </p:nvSpPr>
        <p:spPr>
          <a:xfrm>
            <a:off x="1412403" y="5943733"/>
            <a:ext cx="2007567" cy="646331"/>
          </a:xfrm>
          <a:prstGeom prst="rect">
            <a:avLst/>
          </a:prstGeom>
          <a:noFill/>
        </p:spPr>
        <p:txBody>
          <a:bodyPr wrap="square" rtlCol="0">
            <a:spAutoFit/>
          </a:bodyPr>
          <a:lstStyle/>
          <a:p>
            <a:r>
              <a:rPr lang="en-US" sz="3600" dirty="0">
                <a:solidFill>
                  <a:schemeClr val="bg1">
                    <a:lumMod val="95000"/>
                  </a:schemeClr>
                </a:solidFill>
              </a:rPr>
              <a:t>Studio</a:t>
            </a:r>
            <a:endParaRPr lang="x-none" sz="3600" dirty="0">
              <a:solidFill>
                <a:schemeClr val="bg1">
                  <a:lumMod val="95000"/>
                </a:schemeClr>
              </a:solidFill>
            </a:endParaRPr>
          </a:p>
        </p:txBody>
      </p:sp>
      <p:sp>
        <p:nvSpPr>
          <p:cNvPr id="25" name="TextBox 24">
            <a:extLst>
              <a:ext uri="{FF2B5EF4-FFF2-40B4-BE49-F238E27FC236}">
                <a16:creationId xmlns:a16="http://schemas.microsoft.com/office/drawing/2014/main" xmlns="" id="{285D9DA3-B07B-45EE-BB3B-04C64EE905E4}"/>
              </a:ext>
            </a:extLst>
          </p:cNvPr>
          <p:cNvSpPr txBox="1"/>
          <p:nvPr/>
        </p:nvSpPr>
        <p:spPr>
          <a:xfrm>
            <a:off x="3899543" y="5942239"/>
            <a:ext cx="2007567" cy="646331"/>
          </a:xfrm>
          <a:prstGeom prst="rect">
            <a:avLst/>
          </a:prstGeom>
          <a:noFill/>
        </p:spPr>
        <p:txBody>
          <a:bodyPr wrap="square" rtlCol="0">
            <a:spAutoFit/>
          </a:bodyPr>
          <a:lstStyle/>
          <a:p>
            <a:r>
              <a:rPr lang="en-US" sz="3600" dirty="0">
                <a:solidFill>
                  <a:schemeClr val="bg1">
                    <a:lumMod val="95000"/>
                  </a:schemeClr>
                </a:solidFill>
              </a:rPr>
              <a:t>Pay</a:t>
            </a:r>
            <a:endParaRPr lang="x-none" sz="3600" dirty="0">
              <a:solidFill>
                <a:schemeClr val="bg1">
                  <a:lumMod val="95000"/>
                </a:schemeClr>
              </a:solidFill>
            </a:endParaRPr>
          </a:p>
        </p:txBody>
      </p:sp>
      <p:sp>
        <p:nvSpPr>
          <p:cNvPr id="26" name="TextBox 25">
            <a:extLst>
              <a:ext uri="{FF2B5EF4-FFF2-40B4-BE49-F238E27FC236}">
                <a16:creationId xmlns:a16="http://schemas.microsoft.com/office/drawing/2014/main" xmlns="" id="{81CFC829-9A92-456D-BAEE-7E4FEE8E9BC2}"/>
              </a:ext>
            </a:extLst>
          </p:cNvPr>
          <p:cNvSpPr txBox="1"/>
          <p:nvPr/>
        </p:nvSpPr>
        <p:spPr>
          <a:xfrm>
            <a:off x="9735131" y="4749683"/>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pic>
        <p:nvPicPr>
          <p:cNvPr id="27" name="Content Placeholder 4">
            <a:extLst>
              <a:ext uri="{FF2B5EF4-FFF2-40B4-BE49-F238E27FC236}">
                <a16:creationId xmlns:a16="http://schemas.microsoft.com/office/drawing/2014/main" xmlns="" id="{7419E1D2-F31B-4559-820F-EC30725D8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465" y="4492446"/>
            <a:ext cx="1859441" cy="1042506"/>
          </a:xfrm>
          <a:prstGeom prst="rect">
            <a:avLst/>
          </a:prstGeom>
        </p:spPr>
      </p:pic>
      <p:sp>
        <p:nvSpPr>
          <p:cNvPr id="29" name="TextBox 28">
            <a:extLst>
              <a:ext uri="{FF2B5EF4-FFF2-40B4-BE49-F238E27FC236}">
                <a16:creationId xmlns:a16="http://schemas.microsoft.com/office/drawing/2014/main" xmlns="" id="{C6DB0A1E-90F5-43AD-8B56-4ED55D4347A3}"/>
              </a:ext>
            </a:extLst>
          </p:cNvPr>
          <p:cNvSpPr txBox="1"/>
          <p:nvPr/>
        </p:nvSpPr>
        <p:spPr>
          <a:xfrm>
            <a:off x="2895759" y="4727365"/>
            <a:ext cx="2007567" cy="646331"/>
          </a:xfrm>
          <a:prstGeom prst="rect">
            <a:avLst/>
          </a:prstGeom>
          <a:noFill/>
        </p:spPr>
        <p:txBody>
          <a:bodyPr wrap="square" rtlCol="0">
            <a:spAutoFit/>
          </a:bodyPr>
          <a:lstStyle/>
          <a:p>
            <a:r>
              <a:rPr lang="en-US" sz="3600" dirty="0">
                <a:solidFill>
                  <a:schemeClr val="bg1">
                    <a:lumMod val="95000"/>
                  </a:schemeClr>
                </a:solidFill>
              </a:rPr>
              <a:t>Sub</a:t>
            </a:r>
            <a:endParaRPr lang="x-none" sz="3600" dirty="0">
              <a:solidFill>
                <a:schemeClr val="bg1">
                  <a:lumMod val="95000"/>
                </a:schemeClr>
              </a:solidFill>
            </a:endParaRPr>
          </a:p>
        </p:txBody>
      </p:sp>
      <p:pic>
        <p:nvPicPr>
          <p:cNvPr id="30" name="Content Placeholder 4">
            <a:extLst>
              <a:ext uri="{FF2B5EF4-FFF2-40B4-BE49-F238E27FC236}">
                <a16:creationId xmlns:a16="http://schemas.microsoft.com/office/drawing/2014/main" xmlns="" id="{F9AA46AC-5332-48DE-A9BB-EFB9B791D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968" y="2790237"/>
            <a:ext cx="1859441" cy="1042506"/>
          </a:xfrm>
          <a:prstGeom prst="rect">
            <a:avLst/>
          </a:prstGeom>
        </p:spPr>
      </p:pic>
      <p:pic>
        <p:nvPicPr>
          <p:cNvPr id="31" name="Content Placeholder 4">
            <a:extLst>
              <a:ext uri="{FF2B5EF4-FFF2-40B4-BE49-F238E27FC236}">
                <a16:creationId xmlns:a16="http://schemas.microsoft.com/office/drawing/2014/main" xmlns="" id="{CC0CC4CD-9256-4488-AED8-9AC8B9F41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5690" y="1131705"/>
            <a:ext cx="1859441" cy="1042506"/>
          </a:xfrm>
          <a:prstGeom prst="rect">
            <a:avLst/>
          </a:prstGeom>
        </p:spPr>
      </p:pic>
      <p:pic>
        <p:nvPicPr>
          <p:cNvPr id="32" name="Content Placeholder 4">
            <a:extLst>
              <a:ext uri="{FF2B5EF4-FFF2-40B4-BE49-F238E27FC236}">
                <a16:creationId xmlns:a16="http://schemas.microsoft.com/office/drawing/2014/main" xmlns="" id="{E98D3B0C-4E02-41DD-AA33-2DD535B81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194" y="2130635"/>
            <a:ext cx="1859441" cy="1042506"/>
          </a:xfrm>
          <a:prstGeom prst="rect">
            <a:avLst/>
          </a:prstGeom>
        </p:spPr>
      </p:pic>
      <p:pic>
        <p:nvPicPr>
          <p:cNvPr id="33" name="Content Placeholder 4">
            <a:extLst>
              <a:ext uri="{FF2B5EF4-FFF2-40B4-BE49-F238E27FC236}">
                <a16:creationId xmlns:a16="http://schemas.microsoft.com/office/drawing/2014/main" xmlns="" id="{38A8AE56-9347-4E27-808C-F7D816679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18" y="2718460"/>
            <a:ext cx="1859441" cy="1042506"/>
          </a:xfrm>
          <a:prstGeom prst="rect">
            <a:avLst/>
          </a:prstGeom>
        </p:spPr>
      </p:pic>
      <p:pic>
        <p:nvPicPr>
          <p:cNvPr id="34" name="Content Placeholder 4">
            <a:extLst>
              <a:ext uri="{FF2B5EF4-FFF2-40B4-BE49-F238E27FC236}">
                <a16:creationId xmlns:a16="http://schemas.microsoft.com/office/drawing/2014/main" xmlns="" id="{B85A6045-5D48-4F68-A68E-E5050C5BC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5944" y="2215689"/>
            <a:ext cx="1859441" cy="1042506"/>
          </a:xfrm>
          <a:prstGeom prst="rect">
            <a:avLst/>
          </a:prstGeom>
        </p:spPr>
      </p:pic>
      <p:sp>
        <p:nvSpPr>
          <p:cNvPr id="35" name="TextBox 34">
            <a:extLst>
              <a:ext uri="{FF2B5EF4-FFF2-40B4-BE49-F238E27FC236}">
                <a16:creationId xmlns:a16="http://schemas.microsoft.com/office/drawing/2014/main" xmlns="" id="{325FFE41-259C-474C-85C6-2B6737B99898}"/>
              </a:ext>
            </a:extLst>
          </p:cNvPr>
          <p:cNvSpPr txBox="1"/>
          <p:nvPr/>
        </p:nvSpPr>
        <p:spPr>
          <a:xfrm>
            <a:off x="5833170" y="502744"/>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sp>
        <p:nvSpPr>
          <p:cNvPr id="36" name="TextBox 35">
            <a:extLst>
              <a:ext uri="{FF2B5EF4-FFF2-40B4-BE49-F238E27FC236}">
                <a16:creationId xmlns:a16="http://schemas.microsoft.com/office/drawing/2014/main" xmlns="" id="{D61DF045-0874-49AD-89FE-B8EA9B134D46}"/>
              </a:ext>
            </a:extLst>
          </p:cNvPr>
          <p:cNvSpPr txBox="1"/>
          <p:nvPr/>
        </p:nvSpPr>
        <p:spPr>
          <a:xfrm>
            <a:off x="5985570" y="655144"/>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sp>
        <p:nvSpPr>
          <p:cNvPr id="37" name="TextBox 36">
            <a:extLst>
              <a:ext uri="{FF2B5EF4-FFF2-40B4-BE49-F238E27FC236}">
                <a16:creationId xmlns:a16="http://schemas.microsoft.com/office/drawing/2014/main" xmlns="" id="{8F80BD0D-2B49-4150-90F2-563F69317AB6}"/>
              </a:ext>
            </a:extLst>
          </p:cNvPr>
          <p:cNvSpPr txBox="1"/>
          <p:nvPr/>
        </p:nvSpPr>
        <p:spPr>
          <a:xfrm>
            <a:off x="4568934" y="2467071"/>
            <a:ext cx="2007567" cy="646331"/>
          </a:xfrm>
          <a:prstGeom prst="rect">
            <a:avLst/>
          </a:prstGeom>
          <a:noFill/>
        </p:spPr>
        <p:txBody>
          <a:bodyPr wrap="square" rtlCol="0">
            <a:spAutoFit/>
          </a:bodyPr>
          <a:lstStyle/>
          <a:p>
            <a:r>
              <a:rPr lang="en-US" sz="3600" dirty="0">
                <a:solidFill>
                  <a:schemeClr val="bg1">
                    <a:lumMod val="95000"/>
                  </a:schemeClr>
                </a:solidFill>
              </a:rPr>
              <a:t>Garage</a:t>
            </a:r>
            <a:endParaRPr lang="x-none" sz="3600" dirty="0">
              <a:solidFill>
                <a:schemeClr val="bg1">
                  <a:lumMod val="95000"/>
                </a:schemeClr>
              </a:solidFill>
            </a:endParaRPr>
          </a:p>
        </p:txBody>
      </p:sp>
      <p:sp>
        <p:nvSpPr>
          <p:cNvPr id="38" name="TextBox 37">
            <a:extLst>
              <a:ext uri="{FF2B5EF4-FFF2-40B4-BE49-F238E27FC236}">
                <a16:creationId xmlns:a16="http://schemas.microsoft.com/office/drawing/2014/main" xmlns="" id="{975F4022-7E35-4CE9-B7EB-99DAA9323E03}"/>
              </a:ext>
            </a:extLst>
          </p:cNvPr>
          <p:cNvSpPr txBox="1"/>
          <p:nvPr/>
        </p:nvSpPr>
        <p:spPr>
          <a:xfrm>
            <a:off x="6290370" y="959944"/>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sp>
        <p:nvSpPr>
          <p:cNvPr id="39" name="TextBox 38">
            <a:extLst>
              <a:ext uri="{FF2B5EF4-FFF2-40B4-BE49-F238E27FC236}">
                <a16:creationId xmlns:a16="http://schemas.microsoft.com/office/drawing/2014/main" xmlns="" id="{8DDC4A53-78D5-4B3D-82BB-A4B23CDA4C3A}"/>
              </a:ext>
            </a:extLst>
          </p:cNvPr>
          <p:cNvSpPr txBox="1"/>
          <p:nvPr/>
        </p:nvSpPr>
        <p:spPr>
          <a:xfrm>
            <a:off x="6442770" y="1112344"/>
            <a:ext cx="2007567" cy="646331"/>
          </a:xfrm>
          <a:prstGeom prst="rect">
            <a:avLst/>
          </a:prstGeom>
          <a:noFill/>
        </p:spPr>
        <p:txBody>
          <a:bodyPr wrap="square" rtlCol="0">
            <a:spAutoFit/>
          </a:bodyPr>
          <a:lstStyle/>
          <a:p>
            <a:r>
              <a:rPr lang="en-US" sz="3600" dirty="0">
                <a:solidFill>
                  <a:schemeClr val="bg1">
                    <a:lumMod val="95000"/>
                  </a:schemeClr>
                </a:solidFill>
              </a:rPr>
              <a:t>Gaming</a:t>
            </a:r>
            <a:endParaRPr lang="x-none" sz="3600" dirty="0">
              <a:solidFill>
                <a:schemeClr val="bg1">
                  <a:lumMod val="95000"/>
                </a:schemeClr>
              </a:solidFill>
            </a:endParaRPr>
          </a:p>
        </p:txBody>
      </p:sp>
    </p:spTree>
    <p:extLst>
      <p:ext uri="{BB962C8B-B14F-4D97-AF65-F5344CB8AC3E}">
        <p14:creationId xmlns:p14="http://schemas.microsoft.com/office/powerpoint/2010/main" val="42407662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BDF0EB-3E54-4399-88E2-69C0DA2EB0A4}"/>
              </a:ext>
            </a:extLst>
          </p:cNvPr>
          <p:cNvSpPr>
            <a:spLocks noGrp="1"/>
          </p:cNvSpPr>
          <p:nvPr>
            <p:ph type="title"/>
          </p:nvPr>
        </p:nvSpPr>
        <p:spPr/>
        <p:txBody>
          <a:bodyPr/>
          <a:lstStyle/>
          <a:p>
            <a:endParaRPr lang="x-none"/>
          </a:p>
        </p:txBody>
      </p:sp>
      <p:sp>
        <p:nvSpPr>
          <p:cNvPr id="3" name="Content Placeholder 2">
            <a:extLst>
              <a:ext uri="{FF2B5EF4-FFF2-40B4-BE49-F238E27FC236}">
                <a16:creationId xmlns:a16="http://schemas.microsoft.com/office/drawing/2014/main" xmlns="" id="{60C3760B-D4C6-4AFD-B372-FE5351069B31}"/>
              </a:ext>
            </a:extLst>
          </p:cNvPr>
          <p:cNvSpPr>
            <a:spLocks noGrp="1"/>
          </p:cNvSpPr>
          <p:nvPr>
            <p:ph idx="1"/>
          </p:nvPr>
        </p:nvSpPr>
        <p:spPr/>
        <p:txBody>
          <a:bodyPr/>
          <a:lstStyle/>
          <a:p>
            <a:pPr marL="0" indent="0">
              <a:buNone/>
            </a:pPr>
            <a:endParaRPr lang="x-none" dirty="0"/>
          </a:p>
        </p:txBody>
      </p:sp>
    </p:spTree>
    <p:extLst>
      <p:ext uri="{BB962C8B-B14F-4D97-AF65-F5344CB8AC3E}">
        <p14:creationId xmlns:p14="http://schemas.microsoft.com/office/powerpoint/2010/main" val="284586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F6FC26-5270-49BE-80EA-79706564AA92}"/>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a16="http://schemas.microsoft.com/office/drawing/2014/main" xmlns="" id="{74F804A8-5BF1-498D-8A37-9D25E4FC22A7}"/>
              </a:ext>
            </a:extLst>
          </p:cNvPr>
          <p:cNvSpPr>
            <a:spLocks noGrp="1"/>
          </p:cNvSpPr>
          <p:nvPr>
            <p:ph idx="1"/>
          </p:nvPr>
        </p:nvSpPr>
        <p:spPr/>
        <p:txBody>
          <a:bodyPr/>
          <a:lstStyle/>
          <a:p>
            <a:r>
              <a:rPr lang="en-US" dirty="0"/>
              <a:t>After each day with </a:t>
            </a:r>
            <a:r>
              <a:rPr lang="en-US" dirty="0" err="1"/>
              <a:t>foreste</a:t>
            </a:r>
            <a:r>
              <a:rPr lang="en-US" dirty="0"/>
              <a:t> you get a take home </a:t>
            </a:r>
          </a:p>
          <a:p>
            <a:r>
              <a:rPr lang="en-US" dirty="0"/>
              <a:t>You cant order take away meals</a:t>
            </a:r>
          </a:p>
          <a:p>
            <a:r>
              <a:rPr lang="en-US" dirty="0"/>
              <a:t>After coming to dome arcade for </a:t>
            </a:r>
          </a:p>
          <a:p>
            <a:r>
              <a:rPr lang="en-US" dirty="0"/>
              <a:t>50,100,500,1000 days you get awarded</a:t>
            </a:r>
          </a:p>
          <a:p>
            <a:r>
              <a:rPr lang="en-US" dirty="0"/>
              <a:t>After bringing</a:t>
            </a:r>
          </a:p>
          <a:p>
            <a:r>
              <a:rPr lang="en-US" dirty="0"/>
              <a:t>1000,5000,10000,50000,100000,1000000</a:t>
            </a:r>
            <a:endParaRPr lang="x-none" dirty="0"/>
          </a:p>
        </p:txBody>
      </p:sp>
    </p:spTree>
    <p:extLst>
      <p:ext uri="{BB962C8B-B14F-4D97-AF65-F5344CB8AC3E}">
        <p14:creationId xmlns:p14="http://schemas.microsoft.com/office/powerpoint/2010/main" val="289736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B21175-461C-44C4-9711-E3F938093B16}"/>
              </a:ext>
            </a:extLst>
          </p:cNvPr>
          <p:cNvSpPr>
            <a:spLocks noGrp="1"/>
          </p:cNvSpPr>
          <p:nvPr>
            <p:ph type="title"/>
          </p:nvPr>
        </p:nvSpPr>
        <p:spPr>
          <a:xfrm>
            <a:off x="152400" y="232777"/>
            <a:ext cx="10515600" cy="1325563"/>
          </a:xfrm>
        </p:spPr>
        <p:txBody>
          <a:bodyPr/>
          <a:lstStyle/>
          <a:p>
            <a:r>
              <a:rPr lang="en-US" dirty="0"/>
              <a:t>Out of the arcade (</a:t>
            </a:r>
            <a:r>
              <a:rPr lang="en-US" dirty="0" err="1"/>
              <a:t>Arcarde</a:t>
            </a:r>
            <a:r>
              <a:rPr lang="en-US" dirty="0"/>
              <a:t> online bundles)</a:t>
            </a:r>
            <a:endParaRPr lang="x-none" dirty="0"/>
          </a:p>
        </p:txBody>
      </p:sp>
      <p:sp>
        <p:nvSpPr>
          <p:cNvPr id="3" name="Content Placeholder 2">
            <a:extLst>
              <a:ext uri="{FF2B5EF4-FFF2-40B4-BE49-F238E27FC236}">
                <a16:creationId xmlns:a16="http://schemas.microsoft.com/office/drawing/2014/main" xmlns="" id="{A0F2FEE5-F6C6-48D9-BF4C-436B895CB95A}"/>
              </a:ext>
            </a:extLst>
          </p:cNvPr>
          <p:cNvSpPr>
            <a:spLocks noGrp="1"/>
          </p:cNvSpPr>
          <p:nvPr>
            <p:ph idx="1"/>
          </p:nvPr>
        </p:nvSpPr>
        <p:spPr/>
        <p:txBody>
          <a:bodyPr>
            <a:normAutofit lnSpcReduction="10000"/>
          </a:bodyPr>
          <a:lstStyle/>
          <a:p>
            <a:pPr marL="0" indent="0">
              <a:buNone/>
            </a:pPr>
            <a:r>
              <a:rPr lang="en-GB" dirty="0"/>
              <a:t>Must be subscribed to in the arcade unlimited data bundle</a:t>
            </a:r>
          </a:p>
          <a:p>
            <a:pPr marL="0" indent="0">
              <a:buNone/>
            </a:pPr>
            <a:endParaRPr lang="en-GB" dirty="0"/>
          </a:p>
          <a:p>
            <a:pPr marL="0" indent="0">
              <a:buNone/>
            </a:pPr>
            <a:r>
              <a:rPr lang="en-GB" dirty="0"/>
              <a:t>Pay N549 for 4GB in 6 days </a:t>
            </a:r>
          </a:p>
          <a:p>
            <a:pPr marL="0" indent="0">
              <a:buNone/>
            </a:pPr>
            <a:endParaRPr lang="en-GB" dirty="0"/>
          </a:p>
          <a:p>
            <a:pPr marL="0" indent="0">
              <a:buNone/>
            </a:pPr>
            <a:r>
              <a:rPr lang="en-GB" dirty="0"/>
              <a:t>Pay N1799 for 12GB in 9 days </a:t>
            </a:r>
          </a:p>
          <a:p>
            <a:pPr marL="0" indent="0">
              <a:buNone/>
            </a:pPr>
            <a:endParaRPr lang="en-GB" dirty="0"/>
          </a:p>
          <a:p>
            <a:pPr marL="0" indent="0">
              <a:buNone/>
            </a:pPr>
            <a:r>
              <a:rPr lang="en-GB" dirty="0"/>
              <a:t>Pay N14990 for 90Gb in 33 days</a:t>
            </a:r>
          </a:p>
          <a:p>
            <a:pPr marL="0" indent="0">
              <a:buNone/>
            </a:pPr>
            <a:endParaRPr lang="en-GB" dirty="0"/>
          </a:p>
          <a:p>
            <a:pPr marL="0" indent="0">
              <a:buNone/>
            </a:pPr>
            <a:r>
              <a:rPr lang="en-GB" dirty="0"/>
              <a:t>buy merch to get 1GB free for each month of purchase only (12Gb)</a:t>
            </a:r>
            <a:endParaRPr lang="x-none" dirty="0"/>
          </a:p>
          <a:p>
            <a:pPr marL="0" indent="0">
              <a:buNone/>
            </a:pPr>
            <a:endParaRPr lang="x-none" dirty="0"/>
          </a:p>
        </p:txBody>
      </p:sp>
    </p:spTree>
    <p:extLst>
      <p:ext uri="{BB962C8B-B14F-4D97-AF65-F5344CB8AC3E}">
        <p14:creationId xmlns:p14="http://schemas.microsoft.com/office/powerpoint/2010/main" val="3838417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2F4E4-7EA2-41CB-A834-FFFC288664B9}"/>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a16="http://schemas.microsoft.com/office/drawing/2014/main" xmlns="" id="{600D05D2-F798-4890-B156-0A40FF18D58F}"/>
              </a:ext>
            </a:extLst>
          </p:cNvPr>
          <p:cNvSpPr>
            <a:spLocks noGrp="1"/>
          </p:cNvSpPr>
          <p:nvPr>
            <p:ph idx="1"/>
          </p:nvPr>
        </p:nvSpPr>
        <p:spPr>
          <a:xfrm>
            <a:off x="838200" y="1825624"/>
            <a:ext cx="10515600" cy="5032375"/>
          </a:xfrm>
        </p:spPr>
        <p:txBody>
          <a:bodyPr>
            <a:normAutofit/>
          </a:bodyPr>
          <a:lstStyle/>
          <a:p>
            <a:pPr marL="0" indent="0">
              <a:buNone/>
            </a:pPr>
            <a:endParaRPr lang="en-US" dirty="0"/>
          </a:p>
          <a:p>
            <a:pPr marL="0" indent="0">
              <a:buNone/>
            </a:pPr>
            <a:r>
              <a:rPr lang="en-US" sz="3600" dirty="0"/>
              <a:t>Capacity</a:t>
            </a:r>
          </a:p>
          <a:p>
            <a:pPr marL="0" indent="0">
              <a:buNone/>
            </a:pPr>
            <a:r>
              <a:rPr lang="en-US" dirty="0"/>
              <a:t>Wi-Fi passwords change daily (scan QR to login)</a:t>
            </a:r>
          </a:p>
          <a:p>
            <a:pPr marL="0" indent="0">
              <a:buNone/>
            </a:pPr>
            <a:r>
              <a:rPr lang="en-GB" dirty="0"/>
              <a:t>Company pays 500k for 5TB yearly</a:t>
            </a:r>
          </a:p>
          <a:p>
            <a:pPr marL="0" indent="0">
              <a:buNone/>
            </a:pPr>
            <a:r>
              <a:rPr lang="en-GB" dirty="0"/>
              <a:t>500 people pay N5999 monthly = N35 million made yearly</a:t>
            </a:r>
          </a:p>
          <a:p>
            <a:pPr marL="0" indent="0">
              <a:buNone/>
            </a:pPr>
            <a:r>
              <a:rPr lang="en-GB" dirty="0"/>
              <a:t>Then 100k (1TB) for games and streaming</a:t>
            </a:r>
          </a:p>
          <a:p>
            <a:pPr marL="0" indent="0">
              <a:buNone/>
            </a:pPr>
            <a:endParaRPr lang="en-GB" dirty="0"/>
          </a:p>
        </p:txBody>
      </p:sp>
    </p:spTree>
    <p:extLst>
      <p:ext uri="{BB962C8B-B14F-4D97-AF65-F5344CB8AC3E}">
        <p14:creationId xmlns:p14="http://schemas.microsoft.com/office/powerpoint/2010/main" val="142927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1D1BE5-F01B-4277-BB28-C8D160FF4E10}"/>
              </a:ext>
            </a:extLst>
          </p:cNvPr>
          <p:cNvSpPr>
            <a:spLocks noGrp="1"/>
          </p:cNvSpPr>
          <p:nvPr>
            <p:ph type="title"/>
          </p:nvPr>
        </p:nvSpPr>
        <p:spPr>
          <a:xfrm>
            <a:off x="483358" y="242295"/>
            <a:ext cx="10515600" cy="1325563"/>
          </a:xfrm>
        </p:spPr>
        <p:txBody>
          <a:bodyPr/>
          <a:lstStyle/>
          <a:p>
            <a:r>
              <a:rPr lang="en-US" dirty="0"/>
              <a:t>Dome arcade Merchandize</a:t>
            </a:r>
            <a:endParaRPr lang="x-none" dirty="0"/>
          </a:p>
        </p:txBody>
      </p:sp>
      <p:sp>
        <p:nvSpPr>
          <p:cNvPr id="3" name="Content Placeholder 2">
            <a:extLst>
              <a:ext uri="{FF2B5EF4-FFF2-40B4-BE49-F238E27FC236}">
                <a16:creationId xmlns:a16="http://schemas.microsoft.com/office/drawing/2014/main" xmlns="" id="{360F626D-1FC7-40A3-A3B6-525C8B5E4211}"/>
              </a:ext>
            </a:extLst>
          </p:cNvPr>
          <p:cNvSpPr>
            <a:spLocks noGrp="1"/>
          </p:cNvSpPr>
          <p:nvPr>
            <p:ph idx="1"/>
          </p:nvPr>
        </p:nvSpPr>
        <p:spPr>
          <a:xfrm>
            <a:off x="483358" y="1811977"/>
            <a:ext cx="10515600" cy="4351338"/>
          </a:xfrm>
        </p:spPr>
        <p:txBody>
          <a:bodyPr>
            <a:normAutofit fontScale="92500" lnSpcReduction="20000"/>
          </a:bodyPr>
          <a:lstStyle/>
          <a:p>
            <a:pPr marL="0" indent="0">
              <a:buNone/>
            </a:pPr>
            <a:r>
              <a:rPr lang="en-US" dirty="0"/>
              <a:t>Dome arcade makes top wears with a different color annually Pop corn and drinks for the next 5 days only</a:t>
            </a:r>
          </a:p>
          <a:p>
            <a:pPr marL="0" indent="0">
              <a:buNone/>
            </a:pPr>
            <a:r>
              <a:rPr lang="en-US" dirty="0"/>
              <a:t>Perks that comes with purchasing the merch</a:t>
            </a:r>
          </a:p>
          <a:p>
            <a:r>
              <a:rPr lang="en-US" dirty="0"/>
              <a:t>Free movie daily for the next 5 days (hoodie and jacket only)</a:t>
            </a:r>
          </a:p>
          <a:p>
            <a:r>
              <a:rPr lang="en-US" dirty="0"/>
              <a:t>Extra 8Gb of Data on the N1999 for 12GB weekly bundle (hoodie and jacket only)</a:t>
            </a:r>
          </a:p>
          <a:p>
            <a:r>
              <a:rPr lang="en-US" dirty="0"/>
              <a:t>Allows the advantage of having seats in competitions</a:t>
            </a:r>
          </a:p>
          <a:p>
            <a:r>
              <a:rPr lang="en-US" dirty="0"/>
              <a:t>Person who Wears the merch for the most days consecutively wins prizes</a:t>
            </a:r>
          </a:p>
          <a:p>
            <a:pPr marL="0" indent="0">
              <a:buNone/>
            </a:pPr>
            <a:r>
              <a:rPr lang="en-US" dirty="0"/>
              <a:t>Upgrade your merch by swopping in with us to get about 30% off the next generation of merchandize</a:t>
            </a:r>
          </a:p>
          <a:p>
            <a:pPr marL="0" indent="0">
              <a:buNone/>
            </a:pPr>
            <a:r>
              <a:rPr lang="en-US" dirty="0"/>
              <a:t>only one perk remains after the first swopping, 10GB of extra data yearly</a:t>
            </a:r>
          </a:p>
          <a:p>
            <a:pPr marL="0" indent="0">
              <a:buNone/>
            </a:pPr>
            <a:endParaRPr lang="x-none" dirty="0"/>
          </a:p>
        </p:txBody>
      </p:sp>
    </p:spTree>
    <p:extLst>
      <p:ext uri="{BB962C8B-B14F-4D97-AF65-F5344CB8AC3E}">
        <p14:creationId xmlns:p14="http://schemas.microsoft.com/office/powerpoint/2010/main" val="11290720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7221</TotalTime>
  <Words>2833</Words>
  <Application>Microsoft Office PowerPoint</Application>
  <PresentationFormat>Widescreen</PresentationFormat>
  <Paragraphs>389</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Times New Roman</vt:lpstr>
      <vt:lpstr>Office Theme</vt:lpstr>
      <vt:lpstr>PowerPoint Presentation</vt:lpstr>
      <vt:lpstr>BMPS SCALE</vt:lpstr>
      <vt:lpstr>PowerPoint Presentation</vt:lpstr>
      <vt:lpstr>PowerPoint Presentation</vt:lpstr>
      <vt:lpstr>PowerPoint Presentation</vt:lpstr>
      <vt:lpstr> </vt:lpstr>
      <vt:lpstr>Out of the arcade (Arcarde online bundles)</vt:lpstr>
      <vt:lpstr>PowerPoint Presentation</vt:lpstr>
      <vt:lpstr>Dome arcade Merchandize</vt:lpstr>
      <vt:lpstr>There are only 3 types of Merch</vt:lpstr>
      <vt:lpstr>Dome arcade Merchandize Shirt</vt:lpstr>
      <vt:lpstr>PowerPoint Presentation</vt:lpstr>
      <vt:lpstr>PowerPoint Presentation</vt:lpstr>
      <vt:lpstr>Why you should become a member?</vt:lpstr>
      <vt:lpstr>General plans for referrals</vt:lpstr>
      <vt:lpstr>PowerPoint Presentation</vt:lpstr>
      <vt:lpstr>funds referrals</vt:lpstr>
      <vt:lpstr>side referrals</vt:lpstr>
      <vt:lpstr>advanced referrals</vt:lpstr>
      <vt:lpstr>Pro referrals</vt:lpstr>
      <vt:lpstr>Dawn referrals </vt:lpstr>
      <vt:lpstr>influencer referrals </vt:lpstr>
      <vt:lpstr>Verified referrals </vt:lpstr>
      <vt:lpstr>Contract A referrals </vt:lpstr>
      <vt:lpstr>Contract B referrals </vt:lpstr>
      <vt:lpstr>Contract c referrals </vt:lpstr>
      <vt:lpstr>Signature referrals (only 15 yearly) </vt:lpstr>
      <vt:lpstr>Referrals advantages</vt:lpstr>
      <vt:lpstr>PowerPoint Presentation</vt:lpstr>
      <vt:lpstr>Discounts and bundles</vt:lpstr>
      <vt:lpstr>Orders</vt:lpstr>
      <vt:lpstr>Our Merchandize</vt:lpstr>
      <vt:lpstr>Arcade shelves</vt:lpstr>
      <vt:lpstr>Arcade shelves pro</vt:lpstr>
      <vt:lpstr>PowerPoint Presentation</vt:lpstr>
      <vt:lpstr>PowerPoint Presentation</vt:lpstr>
      <vt:lpstr>PowerPoint Presentation</vt:lpstr>
      <vt:lpstr>PowerPoint Presentation</vt:lpstr>
      <vt:lpstr>PowerPoint Presentation</vt:lpstr>
      <vt:lpstr>Basic Menu ( Free access )</vt:lpstr>
      <vt:lpstr>Premium menu (₦499 for 6 months of access )</vt:lpstr>
      <vt:lpstr>Top shelf menu (₦999 for 6 months access )</vt:lpstr>
      <vt:lpstr>Special orders (₦99 for a weekly access )</vt:lpstr>
      <vt:lpstr>Contributing to Saving the planet </vt:lpstr>
      <vt:lpstr>PowerPoint Presentation</vt:lpstr>
      <vt:lpstr>Our future for dome arcade</vt:lpstr>
      <vt:lpstr>PowerPoint Presentation</vt:lpstr>
      <vt:lpstr>DoMe ArCaDe</vt:lpstr>
      <vt:lpstr>PowerPoint Presentation</vt:lpstr>
      <vt:lpstr>PowerPoint Presentation</vt:lpstr>
      <vt:lpstr>PowerPoint Presentation</vt:lpstr>
      <vt:lpstr>Images reference links respectfully (RTL)</vt:lpstr>
      <vt:lpstr>PowerPoint Presentation</vt:lpstr>
      <vt:lpstr>PowerPoint Presentation</vt:lpstr>
      <vt:lpstr>PowerPoint Presentation</vt:lpstr>
      <vt:lpstr>Variable Musthyds</vt:lpstr>
      <vt:lpstr>Why arcade pay ?</vt:lpstr>
      <vt:lpstr>Quick remember</vt:lpstr>
      <vt:lpstr>Arcade Garage</vt:lpstr>
      <vt:lpstr>Arcade Garage pro</vt:lpstr>
      <vt:lpstr>PowerPoint Presentation</vt:lpstr>
      <vt:lpstr>PowerPoint Presentation</vt:lpstr>
      <vt:lpstr>PowerPoint Presentation</vt:lpstr>
      <vt:lpstr>Starting games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dc:creator>
  <cp:lastModifiedBy>HP</cp:lastModifiedBy>
  <cp:revision>48</cp:revision>
  <dcterms:created xsi:type="dcterms:W3CDTF">2020-12-30T20:41:27Z</dcterms:created>
  <dcterms:modified xsi:type="dcterms:W3CDTF">2021-02-13T15:05:37Z</dcterms:modified>
</cp:coreProperties>
</file>