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05" r:id="rId5"/>
    <p:sldId id="415" r:id="rId6"/>
    <p:sldId id="261" r:id="rId7"/>
    <p:sldId id="470" r:id="rId8"/>
    <p:sldId id="359" r:id="rId9"/>
    <p:sldId id="450" r:id="rId10"/>
    <p:sldId id="375" r:id="rId11"/>
    <p:sldId id="471" r:id="rId12"/>
    <p:sldId id="472" r:id="rId13"/>
    <p:sldId id="414" r:id="rId14"/>
    <p:sldId id="357" r:id="rId15"/>
    <p:sldId id="416" r:id="rId16"/>
    <p:sldId id="411" r:id="rId17"/>
    <p:sldId id="445" r:id="rId18"/>
    <p:sldId id="446" r:id="rId19"/>
    <p:sldId id="465" r:id="rId20"/>
    <p:sldId id="466" r:id="rId21"/>
    <p:sldId id="467" r:id="rId22"/>
    <p:sldId id="456" r:id="rId23"/>
    <p:sldId id="447" r:id="rId24"/>
    <p:sldId id="468" r:id="rId25"/>
    <p:sldId id="439" r:id="rId26"/>
    <p:sldId id="469" r:id="rId27"/>
    <p:sldId id="453" r:id="rId28"/>
    <p:sldId id="455" r:id="rId29"/>
    <p:sldId id="454" r:id="rId30"/>
    <p:sldId id="473" r:id="rId31"/>
    <p:sldId id="451" r:id="rId32"/>
    <p:sldId id="443" r:id="rId33"/>
    <p:sldId id="462" r:id="rId34"/>
    <p:sldId id="463" r:id="rId35"/>
    <p:sldId id="444" r:id="rId36"/>
    <p:sldId id="259" r:id="rId37"/>
    <p:sldId id="279" r:id="rId38"/>
    <p:sldId id="420" r:id="rId39"/>
    <p:sldId id="390" r:id="rId40"/>
    <p:sldId id="391" r:id="rId41"/>
    <p:sldId id="392" r:id="rId42"/>
    <p:sldId id="361" r:id="rId43"/>
    <p:sldId id="265" r:id="rId44"/>
    <p:sldId id="393" r:id="rId45"/>
    <p:sldId id="260" r:id="rId46"/>
    <p:sldId id="419" r:id="rId47"/>
    <p:sldId id="295" r:id="rId48"/>
    <p:sldId id="300" r:id="rId49"/>
    <p:sldId id="413" r:id="rId50"/>
    <p:sldId id="417" r:id="rId51"/>
    <p:sldId id="418" r:id="rId52"/>
    <p:sldId id="262" r:id="rId53"/>
    <p:sldId id="306" r:id="rId54"/>
    <p:sldId id="313" r:id="rId55"/>
    <p:sldId id="307" r:id="rId56"/>
    <p:sldId id="315" r:id="rId57"/>
    <p:sldId id="309" r:id="rId58"/>
    <p:sldId id="310" r:id="rId59"/>
    <p:sldId id="311" r:id="rId60"/>
    <p:sldId id="312" r:id="rId61"/>
    <p:sldId id="314" r:id="rId62"/>
    <p:sldId id="340" r:id="rId63"/>
    <p:sldId id="338" r:id="rId64"/>
    <p:sldId id="341" r:id="rId65"/>
    <p:sldId id="339" r:id="rId66"/>
    <p:sldId id="440" r:id="rId67"/>
    <p:sldId id="441" r:id="rId68"/>
    <p:sldId id="308" r:id="rId69"/>
    <p:sldId id="442" r:id="rId70"/>
    <p:sldId id="264" r:id="rId71"/>
    <p:sldId id="333" r:id="rId72"/>
    <p:sldId id="459" r:id="rId73"/>
    <p:sldId id="460" r:id="rId74"/>
    <p:sldId id="461" r:id="rId75"/>
    <p:sldId id="321" r:id="rId76"/>
    <p:sldId id="438" r:id="rId77"/>
    <p:sldId id="437" r:id="rId7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190b2f09e4c42d3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0074" autoAdjust="0"/>
    <p:restoredTop sz="94660"/>
  </p:normalViewPr>
  <p:slideViewPr>
    <p:cSldViewPr snapToGrid="0">
      <p:cViewPr varScale="1">
        <p:scale>
          <a:sx n="49" d="100"/>
          <a:sy n="49" d="100"/>
        </p:scale>
        <p:origin x="72"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000100-8BBE-46E1-B1E1-544BEAB3BC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97492EE2-A553-4637-AA0E-1059B6F5B6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10070C2C-48F6-493C-9739-930CC8DFFF08}"/>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BE10D284-5138-4BB3-8713-825B741F5414}"/>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F883D4D8-0E99-45F5-9720-8661F73A9311}"/>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1968006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9F4016-B7AD-43DE-A4ED-E1B56D29F040}"/>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4B50E18B-68F5-40C4-8F50-C87ECED371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CC95753C-28DE-4F61-B765-69602D55AD25}"/>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1A6283C5-E3E8-40B5-A89C-D1FEEF1723D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B6EFC819-1AB1-4F69-B8E2-71860F3B0CE6}"/>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301841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EFACEA-B4F2-40FF-A9D1-D3DA6A13A9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9DF622A9-11B2-48B4-A9CF-A1E468705F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3F05B48A-8358-425D-923B-5F5F2CDA7FBE}"/>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C38FE909-3357-4143-B7F8-6483574FAD3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CCCA053A-71E2-4568-92A2-35D859572A0D}"/>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86616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F3FCCE-24EF-4EC4-A751-15C562C5EAB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2ABF9F6C-D5D6-4E32-8831-5C1E380E0C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9DAF3280-4623-475E-8296-E7010A7D09CB}"/>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DFB3C58F-24CE-4CB7-8DCC-A772D12D183D}"/>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86061E1D-8901-452B-A1DF-018D80E3F7AD}"/>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816977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D12030-F395-48B3-9FBB-F6199523FF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F444F41A-A6BD-4DDB-86E9-2866388F55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DCD0E8-23CA-408D-95F8-00C2C2128DFB}"/>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FDEFEA1A-DA70-4080-AC97-79457A78417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E85FEB1-93E8-4A0A-87E1-6D962F2FC7F8}"/>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141092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BEFFAD-D3AF-45DB-A6C5-D964E372333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3086DD61-1E91-4E7B-A1CB-D77619E333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4B0B4383-8A87-4E55-8130-C5B02AFAC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35D79786-0EBB-44D7-A972-B95618E9E9A3}"/>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6" name="Footer Placeholder 5">
            <a:extLst>
              <a:ext uri="{FF2B5EF4-FFF2-40B4-BE49-F238E27FC236}">
                <a16:creationId xmlns:a16="http://schemas.microsoft.com/office/drawing/2014/main" xmlns="" id="{A9A15394-901F-418B-A515-F4B78930055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4C5C023B-D9BC-40CF-8210-8F01DF38F438}"/>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319612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83C245-4190-495D-B88F-059160B4926E}"/>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94537F59-1180-4D18-B0BE-ACC9B5609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ECAF422-609A-41B9-A2B8-13AD8D7F6A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B185C2A5-3C6E-4732-AD66-D412A356A3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5B98F76-A2E2-4B1F-8E0D-BA15F09F4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5E1C4F0D-0516-4C66-A169-1652F1A01929}"/>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8" name="Footer Placeholder 7">
            <a:extLst>
              <a:ext uri="{FF2B5EF4-FFF2-40B4-BE49-F238E27FC236}">
                <a16:creationId xmlns:a16="http://schemas.microsoft.com/office/drawing/2014/main" xmlns="" id="{280D7D2B-685D-4FC3-8EFE-DD31164E3BB6}"/>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BB57AD73-1181-40B4-9859-64E547848CD0}"/>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233322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2EDD2-CF23-49AE-ACDD-98E416079353}"/>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3573F497-47DA-4B44-9D40-80F9BAB9B012}"/>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4" name="Footer Placeholder 3">
            <a:extLst>
              <a:ext uri="{FF2B5EF4-FFF2-40B4-BE49-F238E27FC236}">
                <a16:creationId xmlns:a16="http://schemas.microsoft.com/office/drawing/2014/main" xmlns="" id="{CFAFB16D-9E91-485F-9D40-867F47638AAE}"/>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EE14F15D-622A-4E5F-8F00-74A46E0EC4FD}"/>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2680365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C292280-097C-4F52-82E2-20FE0AE57F4C}"/>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3" name="Footer Placeholder 2">
            <a:extLst>
              <a:ext uri="{FF2B5EF4-FFF2-40B4-BE49-F238E27FC236}">
                <a16:creationId xmlns:a16="http://schemas.microsoft.com/office/drawing/2014/main" xmlns="" id="{09AA39D8-B2A5-4F0B-8169-97526B2F8DAB}"/>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E9BC7D89-C2E6-4E0A-8207-4901E98E1906}"/>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2732655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BA8897-4933-4C9F-B43E-63A5972D9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3E124080-0B84-4443-9A84-CFCE0BC23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76B82D59-5931-44D9-8E65-38E256FFAC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24D0AE-CDA2-4B55-849E-2B0E3BAF7973}"/>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6" name="Footer Placeholder 5">
            <a:extLst>
              <a:ext uri="{FF2B5EF4-FFF2-40B4-BE49-F238E27FC236}">
                <a16:creationId xmlns:a16="http://schemas.microsoft.com/office/drawing/2014/main" xmlns="" id="{3F56A27C-BCC3-4D97-9FC0-5CDC9F93E39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3021BB30-2115-41AD-AD9D-9381A9CAAD6E}"/>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312755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A0B17-B30C-487A-B927-4914F0AD3A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A58F1C38-3D4F-4D9E-861C-ED3FC46E3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5D2B82DA-B1ED-42D6-95FD-A52531FC3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91D9A9-8690-474F-A0E7-8D04B520AEA9}"/>
              </a:ext>
            </a:extLst>
          </p:cNvPr>
          <p:cNvSpPr>
            <a:spLocks noGrp="1"/>
          </p:cNvSpPr>
          <p:nvPr>
            <p:ph type="dt" sz="half" idx="10"/>
          </p:nvPr>
        </p:nvSpPr>
        <p:spPr/>
        <p:txBody>
          <a:bodyPr/>
          <a:lstStyle/>
          <a:p>
            <a:fld id="{6F69408F-C77A-4C02-A50C-8D60FABC9C3F}" type="datetimeFigureOut">
              <a:rPr lang="x-none" smtClean="0"/>
              <a:t>3/18/2021</a:t>
            </a:fld>
            <a:endParaRPr lang="x-none"/>
          </a:p>
        </p:txBody>
      </p:sp>
      <p:sp>
        <p:nvSpPr>
          <p:cNvPr id="6" name="Footer Placeholder 5">
            <a:extLst>
              <a:ext uri="{FF2B5EF4-FFF2-40B4-BE49-F238E27FC236}">
                <a16:creationId xmlns:a16="http://schemas.microsoft.com/office/drawing/2014/main" xmlns="" id="{4C58CDF2-B9F1-4815-843B-BCB2CE6C3BF7}"/>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C07CF3CB-CCF6-4D6C-B9ED-9F1DACEB80B9}"/>
              </a:ext>
            </a:extLst>
          </p:cNvPr>
          <p:cNvSpPr>
            <a:spLocks noGrp="1"/>
          </p:cNvSpPr>
          <p:nvPr>
            <p:ph type="sldNum" sz="quarter" idx="12"/>
          </p:nvPr>
        </p:nvSpPr>
        <p:spPr/>
        <p:txBody>
          <a:bodyPr/>
          <a:lstStyle/>
          <a:p>
            <a:fld id="{BABA82DA-9123-42C8-B3A4-9CD09D8B3266}" type="slidenum">
              <a:rPr lang="x-none" smtClean="0"/>
              <a:t>‹#›</a:t>
            </a:fld>
            <a:endParaRPr lang="x-none"/>
          </a:p>
        </p:txBody>
      </p:sp>
    </p:spTree>
    <p:extLst>
      <p:ext uri="{BB962C8B-B14F-4D97-AF65-F5344CB8AC3E}">
        <p14:creationId xmlns:p14="http://schemas.microsoft.com/office/powerpoint/2010/main" val="276339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83D7A52-BF44-4DCF-AC4F-A49C5932B8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0EF30859-BB64-4B6D-8754-D2F9F32C8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85D802B8-6E7C-4C7C-A554-EAF3FAB11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69408F-C77A-4C02-A50C-8D60FABC9C3F}" type="datetimeFigureOut">
              <a:rPr lang="x-none" smtClean="0"/>
              <a:t>3/18/2021</a:t>
            </a:fld>
            <a:endParaRPr lang="x-none"/>
          </a:p>
        </p:txBody>
      </p:sp>
      <p:sp>
        <p:nvSpPr>
          <p:cNvPr id="5" name="Footer Placeholder 4">
            <a:extLst>
              <a:ext uri="{FF2B5EF4-FFF2-40B4-BE49-F238E27FC236}">
                <a16:creationId xmlns:a16="http://schemas.microsoft.com/office/drawing/2014/main" xmlns="" id="{8E8338AE-408D-4966-AB8C-B3DD74CD0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6280F47B-5666-480E-8519-ADE0C3680B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A82DA-9123-42C8-B3A4-9CD09D8B3266}" type="slidenum">
              <a:rPr lang="x-none" smtClean="0"/>
              <a:t>‹#›</a:t>
            </a:fld>
            <a:endParaRPr lang="x-none"/>
          </a:p>
        </p:txBody>
      </p:sp>
      <p:pic>
        <p:nvPicPr>
          <p:cNvPr id="10" name="Picture 9" descr="Shape, arrow&#10;&#10;Description automatically generated">
            <a:extLst>
              <a:ext uri="{FF2B5EF4-FFF2-40B4-BE49-F238E27FC236}">
                <a16:creationId xmlns:a16="http://schemas.microsoft.com/office/drawing/2014/main" xmlns="" id="{51E7533D-AC2C-4A7F-B877-3C253B047A8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42635" y="230188"/>
            <a:ext cx="1980490" cy="1113723"/>
          </a:xfrm>
          <a:prstGeom prst="rect">
            <a:avLst/>
          </a:prstGeom>
        </p:spPr>
      </p:pic>
    </p:spTree>
    <p:extLst>
      <p:ext uri="{BB962C8B-B14F-4D97-AF65-F5344CB8AC3E}">
        <p14:creationId xmlns:p14="http://schemas.microsoft.com/office/powerpoint/2010/main" val="1490910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48A34-224E-49BA-85E9-5893EDE9819D}"/>
              </a:ext>
            </a:extLst>
          </p:cNvPr>
          <p:cNvSpPr>
            <a:spLocks noGrp="1"/>
          </p:cNvSpPr>
          <p:nvPr>
            <p:ph type="ctrTitle"/>
          </p:nvPr>
        </p:nvSpPr>
        <p:spPr/>
        <p:txBody>
          <a:bodyPr/>
          <a:lstStyle/>
          <a:p>
            <a:r>
              <a:rPr lang="en-US" dirty="0"/>
              <a:t>Phase 1</a:t>
            </a:r>
            <a:endParaRPr lang="x-none" dirty="0"/>
          </a:p>
        </p:txBody>
      </p:sp>
    </p:spTree>
    <p:extLst>
      <p:ext uri="{BB962C8B-B14F-4D97-AF65-F5344CB8AC3E}">
        <p14:creationId xmlns:p14="http://schemas.microsoft.com/office/powerpoint/2010/main" val="4172214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97A62-04A7-4C0A-9AD9-A542D4F4A34D}"/>
              </a:ext>
            </a:extLst>
          </p:cNvPr>
          <p:cNvSpPr>
            <a:spLocks noGrp="1"/>
          </p:cNvSpPr>
          <p:nvPr>
            <p:ph type="title"/>
          </p:nvPr>
        </p:nvSpPr>
        <p:spPr>
          <a:xfrm>
            <a:off x="838200" y="365125"/>
            <a:ext cx="10515600" cy="880351"/>
          </a:xfrm>
        </p:spPr>
        <p:txBody>
          <a:bodyPr>
            <a:normAutofit/>
          </a:bodyPr>
          <a:lstStyle/>
          <a:p>
            <a:r>
              <a:rPr lang="en-US" sz="3600" dirty="0" smtClean="0"/>
              <a:t>What makes arcade pay the vision for tomorrow ?</a:t>
            </a:r>
            <a:endParaRPr lang="x-none" sz="3600" dirty="0"/>
          </a:p>
        </p:txBody>
      </p:sp>
      <p:sp>
        <p:nvSpPr>
          <p:cNvPr id="3" name="Content Placeholder 2">
            <a:extLst>
              <a:ext uri="{FF2B5EF4-FFF2-40B4-BE49-F238E27FC236}">
                <a16:creationId xmlns:a16="http://schemas.microsoft.com/office/drawing/2014/main" xmlns="" id="{B5CC0773-75DF-451A-BDF0-1D5DC526C307}"/>
              </a:ext>
            </a:extLst>
          </p:cNvPr>
          <p:cNvSpPr>
            <a:spLocks noGrp="1"/>
          </p:cNvSpPr>
          <p:nvPr>
            <p:ph idx="1"/>
          </p:nvPr>
        </p:nvSpPr>
        <p:spPr>
          <a:xfrm>
            <a:off x="838200" y="1481960"/>
            <a:ext cx="10515600" cy="4892714"/>
          </a:xfrm>
        </p:spPr>
        <p:txBody>
          <a:bodyPr>
            <a:normAutofit fontScale="92500"/>
          </a:bodyPr>
          <a:lstStyle/>
          <a:p>
            <a:pPr marL="0" indent="0">
              <a:buNone/>
            </a:pPr>
            <a:r>
              <a:rPr lang="en-US" dirty="0"/>
              <a:t>Arcade pay brings the seamless experience from </a:t>
            </a:r>
            <a:r>
              <a:rPr lang="en-US" dirty="0" smtClean="0"/>
              <a:t>Man’s </a:t>
            </a:r>
            <a:r>
              <a:rPr lang="en-US" dirty="0"/>
              <a:t>arcades to payments and payment </a:t>
            </a:r>
            <a:r>
              <a:rPr lang="en-US" dirty="0" smtClean="0"/>
              <a:t>methods in supported places.</a:t>
            </a:r>
            <a:endParaRPr lang="en-US" dirty="0"/>
          </a:p>
          <a:p>
            <a:pPr marL="0" indent="0">
              <a:buNone/>
            </a:pPr>
            <a:r>
              <a:rPr lang="en-US" dirty="0"/>
              <a:t>You </a:t>
            </a:r>
            <a:r>
              <a:rPr lang="en-US" dirty="0" smtClean="0"/>
              <a:t>can easily </a:t>
            </a:r>
            <a:r>
              <a:rPr lang="en-US" dirty="0"/>
              <a:t>buy Studio Bucks or Musthyds to be stored in an arcade pay account and used for every single payment that could be made in a </a:t>
            </a:r>
            <a:r>
              <a:rPr lang="en-US" dirty="0" smtClean="0"/>
              <a:t>Man’s arcades, </a:t>
            </a:r>
            <a:r>
              <a:rPr lang="en-US" dirty="0"/>
              <a:t>its as easy as scanning a QR </a:t>
            </a:r>
            <a:r>
              <a:rPr lang="en-US" dirty="0" smtClean="0"/>
              <a:t>code then authenticating that its you.</a:t>
            </a:r>
            <a:endParaRPr lang="en-US" dirty="0"/>
          </a:p>
          <a:p>
            <a:pPr marL="0" indent="0">
              <a:buNone/>
            </a:pPr>
            <a:r>
              <a:rPr lang="en-US" dirty="0"/>
              <a:t>E.g., buying one studio bucks means letting us save the </a:t>
            </a:r>
            <a:r>
              <a:rPr lang="en-GB" dirty="0" smtClean="0"/>
              <a:t>₦</a:t>
            </a:r>
            <a:r>
              <a:rPr lang="en-US" dirty="0" smtClean="0"/>
              <a:t>2500 </a:t>
            </a:r>
            <a:r>
              <a:rPr lang="en-US" dirty="0"/>
              <a:t>for any of  your future payments till the </a:t>
            </a:r>
            <a:r>
              <a:rPr lang="en-US" dirty="0" smtClean="0"/>
              <a:t>amount </a:t>
            </a:r>
            <a:r>
              <a:rPr lang="en-US" dirty="0"/>
              <a:t>is used </a:t>
            </a:r>
            <a:r>
              <a:rPr lang="en-US" dirty="0" smtClean="0"/>
              <a:t>up</a:t>
            </a:r>
            <a:r>
              <a:rPr lang="en-US" dirty="0"/>
              <a:t>.</a:t>
            </a:r>
          </a:p>
          <a:p>
            <a:pPr marL="0" indent="0">
              <a:buNone/>
            </a:pPr>
            <a:r>
              <a:rPr lang="en-US" dirty="0"/>
              <a:t>plus you also get </a:t>
            </a:r>
            <a:r>
              <a:rPr lang="en-GB" dirty="0" smtClean="0"/>
              <a:t>₦</a:t>
            </a:r>
            <a:r>
              <a:rPr lang="en-US" dirty="0" smtClean="0"/>
              <a:t>1 </a:t>
            </a:r>
            <a:r>
              <a:rPr lang="en-US" dirty="0"/>
              <a:t>off every </a:t>
            </a:r>
            <a:r>
              <a:rPr lang="en-US" dirty="0" smtClean="0"/>
              <a:t>payment </a:t>
            </a:r>
            <a:r>
              <a:rPr lang="en-US" dirty="0"/>
              <a:t>made with the account</a:t>
            </a:r>
          </a:p>
          <a:p>
            <a:pPr marL="0" indent="0">
              <a:buNone/>
            </a:pPr>
            <a:r>
              <a:rPr lang="en-GB" dirty="0"/>
              <a:t>arcade </a:t>
            </a:r>
            <a:r>
              <a:rPr lang="en-GB" dirty="0" smtClean="0"/>
              <a:t>pay’s </a:t>
            </a:r>
            <a:r>
              <a:rPr lang="en-GB" dirty="0"/>
              <a:t>aim is to reach all businesses and </a:t>
            </a:r>
            <a:r>
              <a:rPr lang="en-GB" dirty="0" smtClean="0"/>
              <a:t>companies as possible then </a:t>
            </a:r>
            <a:r>
              <a:rPr lang="en-GB" dirty="0"/>
              <a:t>to revolutionize payments </a:t>
            </a:r>
            <a:r>
              <a:rPr lang="en-GB" dirty="0" smtClean="0"/>
              <a:t>methods Permanently.</a:t>
            </a:r>
            <a:r>
              <a:rPr lang="en-GB" dirty="0"/>
              <a:t/>
            </a:r>
            <a:br>
              <a:rPr lang="en-GB" dirty="0"/>
            </a:br>
            <a:r>
              <a:rPr lang="en-GB" dirty="0" smtClean="0"/>
              <a:t>Before registration customers would be tasked to a write-up on what they would do if they win a million Naira (No specific submission Date)</a:t>
            </a:r>
            <a:endParaRPr lang="en-US" dirty="0"/>
          </a:p>
        </p:txBody>
      </p:sp>
    </p:spTree>
    <p:extLst>
      <p:ext uri="{BB962C8B-B14F-4D97-AF65-F5344CB8AC3E}">
        <p14:creationId xmlns:p14="http://schemas.microsoft.com/office/powerpoint/2010/main" val="384876936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use of fingerprint as Recognition ID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Besides users name (User id), our users fingerprint data will also be stored in our database as a Recognition ID</a:t>
            </a:r>
          </a:p>
          <a:p>
            <a:pPr marL="0" indent="0">
              <a:buNone/>
            </a:pPr>
            <a:r>
              <a:rPr lang="en-US" dirty="0" smtClean="0"/>
              <a:t>An optical picture of the user’s fingerprint would be converted into a typed input value or a scan able QR code to represent a users fingerprint for confirming payments across several places without having to scan a users finger severally.</a:t>
            </a:r>
          </a:p>
          <a:p>
            <a:pPr marL="0" indent="0">
              <a:buNone/>
            </a:pPr>
            <a:r>
              <a:rPr lang="en-US" dirty="0" smtClean="0"/>
              <a:t>Other personal identifiers include: users registration date and time, users registered password, users dome code, users account balance, users referral’s ID</a:t>
            </a:r>
            <a:endParaRPr lang="en-US" dirty="0"/>
          </a:p>
        </p:txBody>
      </p:sp>
    </p:spTree>
    <p:extLst>
      <p:ext uri="{BB962C8B-B14F-4D97-AF65-F5344CB8AC3E}">
        <p14:creationId xmlns:p14="http://schemas.microsoft.com/office/powerpoint/2010/main" val="32938990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of Musthyds purchased</a:t>
            </a:r>
            <a:endParaRPr lang="en-US" dirty="0"/>
          </a:p>
        </p:txBody>
      </p:sp>
      <p:sp>
        <p:nvSpPr>
          <p:cNvPr id="3" name="Content Placeholder 2"/>
          <p:cNvSpPr>
            <a:spLocks noGrp="1"/>
          </p:cNvSpPr>
          <p:nvPr>
            <p:ph idx="1"/>
          </p:nvPr>
        </p:nvSpPr>
        <p:spPr/>
        <p:txBody>
          <a:bodyPr/>
          <a:lstStyle/>
          <a:p>
            <a:pPr marL="0" indent="0">
              <a:buNone/>
            </a:pPr>
            <a:r>
              <a:rPr lang="en-US" dirty="0" smtClean="0"/>
              <a:t>Users registering for arcade pay would have two different mediums for storage of their money.</a:t>
            </a:r>
          </a:p>
          <a:p>
            <a:pPr marL="0" indent="0">
              <a:buNone/>
            </a:pPr>
            <a:r>
              <a:rPr lang="en-US" dirty="0" smtClean="0"/>
              <a:t>Inlet Vault and</a:t>
            </a:r>
            <a:r>
              <a:rPr lang="en-US" dirty="0"/>
              <a:t> </a:t>
            </a:r>
            <a:r>
              <a:rPr lang="en-US" dirty="0" smtClean="0"/>
              <a:t>Arcade pay account</a:t>
            </a:r>
          </a:p>
          <a:p>
            <a:pPr marL="0" indent="0">
              <a:buNone/>
            </a:pPr>
            <a:r>
              <a:rPr lang="en-US" dirty="0" smtClean="0"/>
              <a:t>The inlet vault is a free refundable vault where money can be stored in before officially purchasing studio bucks. Money stored in the inlet vault must not necessarily be actually retrieved from a users standard bank account but more of a go-to vault for automatically purchasing Studio bucks.</a:t>
            </a:r>
          </a:p>
          <a:p>
            <a:pPr marL="0" indent="0">
              <a:buNone/>
            </a:pPr>
            <a:r>
              <a:rPr lang="en-US" dirty="0" smtClean="0"/>
              <a:t>When money is requested from users Inlet vault it would automatically issue a request from users banks in NRM</a:t>
            </a:r>
            <a:endParaRPr lang="en-US" dirty="0"/>
          </a:p>
        </p:txBody>
      </p:sp>
    </p:spTree>
    <p:extLst>
      <p:ext uri="{BB962C8B-B14F-4D97-AF65-F5344CB8AC3E}">
        <p14:creationId xmlns:p14="http://schemas.microsoft.com/office/powerpoint/2010/main" val="30525244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FB2208-89D6-4E96-8294-4E0A9628DD99}"/>
              </a:ext>
            </a:extLst>
          </p:cNvPr>
          <p:cNvSpPr>
            <a:spLocks noGrp="1"/>
          </p:cNvSpPr>
          <p:nvPr>
            <p:ph type="title"/>
          </p:nvPr>
        </p:nvSpPr>
        <p:spPr/>
        <p:txBody>
          <a:bodyPr/>
          <a:lstStyle/>
          <a:p>
            <a:pPr algn="ctr"/>
            <a:r>
              <a:rPr lang="en-US" dirty="0"/>
              <a:t>Auto refill</a:t>
            </a:r>
            <a:endParaRPr lang="x-none" dirty="0"/>
          </a:p>
        </p:txBody>
      </p:sp>
      <p:sp>
        <p:nvSpPr>
          <p:cNvPr id="3" name="Content Placeholder 2">
            <a:extLst>
              <a:ext uri="{FF2B5EF4-FFF2-40B4-BE49-F238E27FC236}">
                <a16:creationId xmlns:a16="http://schemas.microsoft.com/office/drawing/2014/main" xmlns="" id="{747638A9-6587-4A9A-9EFD-DF297C8D7863}"/>
              </a:ext>
            </a:extLst>
          </p:cNvPr>
          <p:cNvSpPr>
            <a:spLocks noGrp="1"/>
          </p:cNvSpPr>
          <p:nvPr>
            <p:ph idx="1"/>
          </p:nvPr>
        </p:nvSpPr>
        <p:spPr>
          <a:xfrm>
            <a:off x="838200" y="1825625"/>
            <a:ext cx="11022874" cy="4667250"/>
          </a:xfrm>
        </p:spPr>
        <p:txBody>
          <a:bodyPr>
            <a:noAutofit/>
          </a:bodyPr>
          <a:lstStyle/>
          <a:p>
            <a:pPr marL="0" indent="0">
              <a:buNone/>
            </a:pPr>
            <a:r>
              <a:rPr lang="en-GB" sz="3200" dirty="0" smtClean="0"/>
              <a:t>Every </a:t>
            </a:r>
            <a:r>
              <a:rPr lang="en-GB" sz="3200" dirty="0"/>
              <a:t>January we would auto withdraw an amount from your </a:t>
            </a:r>
            <a:r>
              <a:rPr lang="en-GB" sz="3200" dirty="0" smtClean="0"/>
              <a:t>Inlet vault or </a:t>
            </a:r>
            <a:r>
              <a:rPr lang="en-GB" sz="3200" dirty="0"/>
              <a:t>phone number for your use with </a:t>
            </a:r>
            <a:r>
              <a:rPr lang="en-GB" sz="3200" dirty="0" smtClean="0"/>
              <a:t>us</a:t>
            </a:r>
            <a:endParaRPr lang="en-GB" sz="3200" dirty="0"/>
          </a:p>
          <a:p>
            <a:pPr marL="0" indent="0">
              <a:buNone/>
            </a:pPr>
            <a:r>
              <a:rPr lang="en-GB" sz="3200" b="1" dirty="0"/>
              <a:t>register for annual auto refill to earn</a:t>
            </a:r>
          </a:p>
          <a:p>
            <a:pPr marL="0" indent="0">
              <a:buNone/>
            </a:pPr>
            <a:r>
              <a:rPr lang="en-GB" sz="3200" dirty="0"/>
              <a:t>104GB free (2Gb free each week for a year</a:t>
            </a:r>
            <a:r>
              <a:rPr lang="en-GB" sz="3200" dirty="0" smtClean="0"/>
              <a:t>) if </a:t>
            </a:r>
            <a:r>
              <a:rPr lang="en-GB" sz="3200" dirty="0"/>
              <a:t>on our arcade online bundles</a:t>
            </a:r>
          </a:p>
          <a:p>
            <a:pPr marL="0" indent="0">
              <a:buNone/>
            </a:pPr>
            <a:r>
              <a:rPr lang="en-GB" sz="3200" dirty="0"/>
              <a:t/>
            </a:r>
            <a:br>
              <a:rPr lang="en-GB" sz="3200" dirty="0"/>
            </a:br>
            <a:r>
              <a:rPr lang="en-GB" sz="3200" dirty="0"/>
              <a:t>The amount of SB Withdrawn would </a:t>
            </a:r>
            <a:r>
              <a:rPr lang="en-GB" sz="3200" dirty="0" smtClean="0"/>
              <a:t>be averagely 10% </a:t>
            </a:r>
            <a:r>
              <a:rPr lang="en-GB" sz="3200" dirty="0"/>
              <a:t>higher than the amount the user used up the previous year</a:t>
            </a:r>
          </a:p>
        </p:txBody>
      </p:sp>
    </p:spTree>
    <p:extLst>
      <p:ext uri="{BB962C8B-B14F-4D97-AF65-F5344CB8AC3E}">
        <p14:creationId xmlns:p14="http://schemas.microsoft.com/office/powerpoint/2010/main" val="3537337741"/>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8AD1402-C886-4383-BF15-D154D87C56C7}"/>
              </a:ext>
            </a:extLst>
          </p:cNvPr>
          <p:cNvSpPr>
            <a:spLocks noGrp="1"/>
          </p:cNvSpPr>
          <p:nvPr>
            <p:ph idx="1"/>
          </p:nvPr>
        </p:nvSpPr>
        <p:spPr>
          <a:xfrm>
            <a:off x="657094" y="1182529"/>
            <a:ext cx="10877811" cy="4492941"/>
          </a:xfrm>
        </p:spPr>
        <p:txBody>
          <a:bodyPr>
            <a:noAutofit/>
          </a:bodyPr>
          <a:lstStyle/>
          <a:p>
            <a:pPr marL="0" indent="0">
              <a:buNone/>
            </a:pPr>
            <a:r>
              <a:rPr lang="en-GB" sz="3200" dirty="0"/>
              <a:t>Buy lots of studio bucks once for future payments in Dome arcades, customers can only buy musthyds on their first day at Dome arcades due to its low value.</a:t>
            </a:r>
          </a:p>
          <a:p>
            <a:pPr marL="0" indent="0">
              <a:buNone/>
            </a:pPr>
            <a:r>
              <a:rPr lang="en-GB" sz="3200" dirty="0"/>
              <a:t>Studio Bucks expire after 1 year of no use</a:t>
            </a:r>
            <a:br>
              <a:rPr lang="en-GB" sz="3200" dirty="0"/>
            </a:br>
            <a:r>
              <a:rPr lang="en-GB" sz="3200" dirty="0"/>
              <a:t>2MST a year to maintain subscription else money would be suspended till payment then returned to naira in 14 days at a 15% interest of savings remaining</a:t>
            </a:r>
          </a:p>
          <a:p>
            <a:pPr marL="0" indent="0">
              <a:buNone/>
            </a:pPr>
            <a:r>
              <a:rPr lang="en-GB" sz="3200" dirty="0"/>
              <a:t>cash withdrawals are a maximum of 5% of your savings Weekly </a:t>
            </a:r>
          </a:p>
          <a:p>
            <a:pPr marL="0" indent="0">
              <a:buNone/>
            </a:pPr>
            <a:r>
              <a:rPr lang="en-GB" sz="3200" dirty="0"/>
              <a:t>But can’t be withdrawn without a single purchase</a:t>
            </a:r>
          </a:p>
        </p:txBody>
      </p:sp>
    </p:spTree>
    <p:extLst>
      <p:ext uri="{BB962C8B-B14F-4D97-AF65-F5344CB8AC3E}">
        <p14:creationId xmlns:p14="http://schemas.microsoft.com/office/powerpoint/2010/main" val="3149938997"/>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0FA2C-FE5D-4E63-BF0E-686BFD8D68BE}"/>
              </a:ext>
            </a:extLst>
          </p:cNvPr>
          <p:cNvSpPr>
            <a:spLocks noGrp="1"/>
          </p:cNvSpPr>
          <p:nvPr>
            <p:ph type="title"/>
          </p:nvPr>
        </p:nvSpPr>
        <p:spPr>
          <a:xfrm>
            <a:off x="838200" y="206679"/>
            <a:ext cx="10515600" cy="1325563"/>
          </a:xfrm>
        </p:spPr>
        <p:txBody>
          <a:bodyPr/>
          <a:lstStyle/>
          <a:p>
            <a:r>
              <a:rPr lang="en-US" dirty="0"/>
              <a:t>Registration for Arcade Pay</a:t>
            </a:r>
            <a:endParaRPr lang="x-none" dirty="0"/>
          </a:p>
        </p:txBody>
      </p:sp>
      <p:sp>
        <p:nvSpPr>
          <p:cNvPr id="3" name="Content Placeholder 2">
            <a:extLst>
              <a:ext uri="{FF2B5EF4-FFF2-40B4-BE49-F238E27FC236}">
                <a16:creationId xmlns:a16="http://schemas.microsoft.com/office/drawing/2014/main" xmlns="" id="{019885CB-DE63-4F51-93F4-D56586B38789}"/>
              </a:ext>
            </a:extLst>
          </p:cNvPr>
          <p:cNvSpPr>
            <a:spLocks noGrp="1"/>
          </p:cNvSpPr>
          <p:nvPr>
            <p:ph idx="1"/>
          </p:nvPr>
        </p:nvSpPr>
        <p:spPr>
          <a:xfrm>
            <a:off x="838200" y="1465545"/>
            <a:ext cx="10515600" cy="5185776"/>
          </a:xfrm>
        </p:spPr>
        <p:txBody>
          <a:bodyPr>
            <a:normAutofit fontScale="77500" lnSpcReduction="20000"/>
          </a:bodyPr>
          <a:lstStyle/>
          <a:p>
            <a:pPr marL="0" indent="0">
              <a:buNone/>
            </a:pPr>
            <a:r>
              <a:rPr lang="en-US" b="1" dirty="0"/>
              <a:t>New customers must register for Arcade pay to use our services thus why arcade pay’s registration process is seamless, The entire process should take about 2 minutes per person</a:t>
            </a:r>
          </a:p>
          <a:p>
            <a:r>
              <a:rPr lang="en-US" dirty="0"/>
              <a:t>Customers name, DOB, Nationality and Signature</a:t>
            </a:r>
          </a:p>
          <a:p>
            <a:r>
              <a:rPr lang="en-US" dirty="0"/>
              <a:t>Present referral QR code if any</a:t>
            </a:r>
          </a:p>
          <a:p>
            <a:r>
              <a:rPr lang="en-US" dirty="0"/>
              <a:t>Present Biometrics and get photograph taken</a:t>
            </a:r>
          </a:p>
          <a:p>
            <a:r>
              <a:rPr lang="en-US" dirty="0"/>
              <a:t>Select a username (format 5thRichard = 5Richard) and Dome code (Format A1234w)</a:t>
            </a:r>
          </a:p>
          <a:p>
            <a:r>
              <a:rPr lang="en-US" dirty="0"/>
              <a:t>Get Dome arcade email for virtual receipt and logins QR code </a:t>
            </a:r>
            <a:r>
              <a:rPr lang="en-US" dirty="0" smtClean="0"/>
              <a:t>forwarding user ID </a:t>
            </a:r>
          </a:p>
          <a:p>
            <a:pPr marL="0" indent="0">
              <a:buNone/>
            </a:pPr>
            <a:r>
              <a:rPr lang="en-US" dirty="0" smtClean="0"/>
              <a:t>format arcadeuserA1@gmail.com to arcadeuserZ999,999@gmail.com</a:t>
            </a:r>
            <a:endParaRPr lang="en-US" dirty="0"/>
          </a:p>
          <a:p>
            <a:r>
              <a:rPr lang="en-US" dirty="0"/>
              <a:t>Request user Purchases MST or SB with either (airtime payments of bank transfers) (cash may be allowed if none are available)</a:t>
            </a:r>
          </a:p>
          <a:p>
            <a:r>
              <a:rPr lang="en-US" dirty="0"/>
              <a:t>Request user brings copy of NIN, Birth certificate and National Passport on a scheduled </a:t>
            </a:r>
            <a:r>
              <a:rPr lang="en-US" dirty="0" smtClean="0"/>
              <a:t>day</a:t>
            </a:r>
          </a:p>
          <a:p>
            <a:pPr marL="0" indent="0">
              <a:buNone/>
            </a:pPr>
            <a:r>
              <a:rPr lang="en-GB" dirty="0"/>
              <a:t>if you forget your dome code you would have to use your Dome arcade email to change it for 20MST, charged after account recovery</a:t>
            </a:r>
          </a:p>
          <a:p>
            <a:endParaRPr lang="en-US" dirty="0"/>
          </a:p>
        </p:txBody>
      </p:sp>
    </p:spTree>
    <p:extLst>
      <p:ext uri="{BB962C8B-B14F-4D97-AF65-F5344CB8AC3E}">
        <p14:creationId xmlns:p14="http://schemas.microsoft.com/office/powerpoint/2010/main" val="299697430"/>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CF95BF9-FCD7-4475-B985-B074DF634B73}"/>
              </a:ext>
            </a:extLst>
          </p:cNvPr>
          <p:cNvSpPr>
            <a:spLocks noGrp="1"/>
          </p:cNvSpPr>
          <p:nvPr>
            <p:ph idx="1"/>
          </p:nvPr>
        </p:nvSpPr>
        <p:spPr/>
        <p:txBody>
          <a:bodyPr>
            <a:normAutofit lnSpcReduction="10000"/>
          </a:bodyPr>
          <a:lstStyle/>
          <a:p>
            <a:pPr marL="0" indent="0">
              <a:buNone/>
            </a:pPr>
            <a:r>
              <a:rPr lang="en-US" dirty="0"/>
              <a:t>So the customer would show his QR code to the cashier then when it is scanned it would redirect the cashier to the </a:t>
            </a:r>
            <a:r>
              <a:rPr lang="en-US" dirty="0" smtClean="0"/>
              <a:t>Man’s </a:t>
            </a:r>
            <a:r>
              <a:rPr lang="en-US" dirty="0"/>
              <a:t>arcade websites database for customers to check if the customer</a:t>
            </a:r>
          </a:p>
          <a:p>
            <a:r>
              <a:rPr lang="en-US" dirty="0"/>
              <a:t>fits the criteria needed</a:t>
            </a:r>
          </a:p>
          <a:p>
            <a:r>
              <a:rPr lang="en-US" dirty="0"/>
              <a:t>Is approved by arcade pay extra (maximum of 5 depts per month)</a:t>
            </a:r>
          </a:p>
          <a:p>
            <a:pPr marL="0" indent="0">
              <a:buNone/>
            </a:pPr>
            <a:r>
              <a:rPr lang="en-US" dirty="0"/>
              <a:t>Then the amount needed to be payed would be sent to us</a:t>
            </a:r>
          </a:p>
          <a:p>
            <a:pPr marL="0" indent="0">
              <a:buNone/>
            </a:pPr>
            <a:r>
              <a:rPr lang="en-US" dirty="0"/>
              <a:t>The company would be given the money in studio bucks</a:t>
            </a:r>
          </a:p>
          <a:p>
            <a:pPr marL="0" indent="0">
              <a:buNone/>
            </a:pPr>
            <a:r>
              <a:rPr lang="en-US" dirty="0"/>
              <a:t>(optional for organizations) the sum monthly would be retrieved or converted to Naira at a 1% interest rate</a:t>
            </a:r>
          </a:p>
          <a:p>
            <a:pPr marL="0" indent="0">
              <a:buNone/>
            </a:pPr>
            <a:r>
              <a:rPr lang="en-US" dirty="0"/>
              <a:t>All arcade pay payments run at specific rates</a:t>
            </a:r>
            <a:endParaRPr lang="x-none" dirty="0"/>
          </a:p>
        </p:txBody>
      </p:sp>
      <p:sp>
        <p:nvSpPr>
          <p:cNvPr id="2" name="TextBox 1">
            <a:extLst>
              <a:ext uri="{FF2B5EF4-FFF2-40B4-BE49-F238E27FC236}">
                <a16:creationId xmlns:a16="http://schemas.microsoft.com/office/drawing/2014/main" xmlns="" id="{CAF07C27-30E8-4606-9C0D-F45AA636D55E}"/>
              </a:ext>
            </a:extLst>
          </p:cNvPr>
          <p:cNvSpPr txBox="1"/>
          <p:nvPr/>
        </p:nvSpPr>
        <p:spPr>
          <a:xfrm>
            <a:off x="838200" y="681037"/>
            <a:ext cx="8556172" cy="769441"/>
          </a:xfrm>
          <a:prstGeom prst="rect">
            <a:avLst/>
          </a:prstGeom>
          <a:noFill/>
        </p:spPr>
        <p:txBody>
          <a:bodyPr wrap="square" rtlCol="0">
            <a:spAutoFit/>
          </a:bodyPr>
          <a:lstStyle/>
          <a:p>
            <a:r>
              <a:rPr lang="en-US" sz="4400" dirty="0"/>
              <a:t>How it works</a:t>
            </a:r>
            <a:endParaRPr lang="x-none" sz="4400" dirty="0"/>
          </a:p>
        </p:txBody>
      </p:sp>
    </p:spTree>
    <p:extLst>
      <p:ext uri="{BB962C8B-B14F-4D97-AF65-F5344CB8AC3E}">
        <p14:creationId xmlns:p14="http://schemas.microsoft.com/office/powerpoint/2010/main" val="1966584109"/>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67525-1F9F-4F7E-8C28-377C3D405256}"/>
              </a:ext>
            </a:extLst>
          </p:cNvPr>
          <p:cNvSpPr>
            <a:spLocks noGrp="1"/>
          </p:cNvSpPr>
          <p:nvPr>
            <p:ph idx="1"/>
          </p:nvPr>
        </p:nvSpPr>
        <p:spPr>
          <a:xfrm>
            <a:off x="838200" y="2801400"/>
            <a:ext cx="10515600" cy="1255200"/>
          </a:xfrm>
        </p:spPr>
        <p:txBody>
          <a:bodyPr>
            <a:normAutofit/>
          </a:bodyPr>
          <a:lstStyle/>
          <a:p>
            <a:pPr marL="0" indent="0" algn="ctr">
              <a:buNone/>
            </a:pPr>
            <a:r>
              <a:rPr lang="en-US" sz="6000" dirty="0" smtClean="0">
                <a:solidFill>
                  <a:schemeClr val="bg1">
                    <a:lumMod val="50000"/>
                  </a:schemeClr>
                </a:solidFill>
              </a:rPr>
              <a:t>Arcade pay Pro</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7FFB0C08-4BB5-4F80-98A6-EB61CCD8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7967" y="214531"/>
            <a:ext cx="2013612" cy="1128943"/>
          </a:xfrm>
          <a:prstGeom prst="rect">
            <a:avLst/>
          </a:prstGeom>
        </p:spPr>
      </p:pic>
    </p:spTree>
    <p:extLst>
      <p:ext uri="{BB962C8B-B14F-4D97-AF65-F5344CB8AC3E}">
        <p14:creationId xmlns:p14="http://schemas.microsoft.com/office/powerpoint/2010/main" val="24513439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483" y="1321129"/>
            <a:ext cx="10515600" cy="5111202"/>
          </a:xfrm>
        </p:spPr>
        <p:txBody>
          <a:bodyPr>
            <a:normAutofit/>
          </a:bodyPr>
          <a:lstStyle/>
          <a:p>
            <a:pPr marL="0" indent="0">
              <a:buNone/>
            </a:pPr>
            <a:r>
              <a:rPr lang="en-US" dirty="0" smtClean="0"/>
              <a:t>Arcade Pay pro allows customers to pay amounts of money over durations, the rate of the payments is called the Domebits per second (DPS).</a:t>
            </a:r>
          </a:p>
          <a:p>
            <a:pPr marL="0" indent="0">
              <a:buNone/>
            </a:pPr>
            <a:r>
              <a:rPr lang="en-US" dirty="0" smtClean="0"/>
              <a:t>Arcade Pay pro also allows customers to use arcade pay cash, which are in coins and paper formats.</a:t>
            </a:r>
          </a:p>
          <a:p>
            <a:pPr marL="0" indent="0">
              <a:buNone/>
            </a:pPr>
            <a:r>
              <a:rPr lang="en-US" dirty="0" smtClean="0"/>
              <a:t>Customers can also get another country's </a:t>
            </a:r>
            <a:r>
              <a:rPr lang="en-US" dirty="0"/>
              <a:t>musthyds </a:t>
            </a:r>
            <a:r>
              <a:rPr lang="en-US" dirty="0" smtClean="0"/>
              <a:t>account.</a:t>
            </a:r>
            <a:endParaRPr lang="en-US" dirty="0"/>
          </a:p>
          <a:p>
            <a:pPr marL="0" indent="0">
              <a:buNone/>
            </a:pPr>
            <a:r>
              <a:rPr lang="en-US" dirty="0" smtClean="0"/>
              <a:t>pay 1SB every time you want to switch to another country's musthyds account.</a:t>
            </a:r>
          </a:p>
          <a:p>
            <a:pPr marL="0" indent="0">
              <a:buNone/>
            </a:pPr>
            <a:r>
              <a:rPr lang="en-US" dirty="0" smtClean="0"/>
              <a:t>Once the card or coin is purchased it must be loaded up to the max with the money from your bank to give each coin an assigned value.</a:t>
            </a:r>
          </a:p>
          <a:p>
            <a:pPr marL="0" indent="0">
              <a:buNone/>
            </a:pPr>
            <a:r>
              <a:rPr lang="en-US" dirty="0" smtClean="0"/>
              <a:t>E.G., a user can make all their notes to be worth 1SB or 19MST each </a:t>
            </a:r>
          </a:p>
        </p:txBody>
      </p:sp>
    </p:spTree>
    <p:extLst>
      <p:ext uri="{BB962C8B-B14F-4D97-AF65-F5344CB8AC3E}">
        <p14:creationId xmlns:p14="http://schemas.microsoft.com/office/powerpoint/2010/main" val="26607050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263" y="2125170"/>
            <a:ext cx="10515600" cy="2509893"/>
          </a:xfrm>
        </p:spPr>
        <p:txBody>
          <a:bodyPr>
            <a:normAutofit/>
          </a:bodyPr>
          <a:lstStyle/>
          <a:p>
            <a:pPr marL="0" indent="0" algn="ctr">
              <a:buNone/>
            </a:pPr>
            <a:r>
              <a:rPr lang="en-US" sz="16600" dirty="0" smtClean="0"/>
              <a:t>ProBand</a:t>
            </a:r>
            <a:endParaRPr lang="en-US" sz="16600" dirty="0"/>
          </a:p>
        </p:txBody>
      </p:sp>
    </p:spTree>
    <p:extLst>
      <p:ext uri="{BB962C8B-B14F-4D97-AF65-F5344CB8AC3E}">
        <p14:creationId xmlns:p14="http://schemas.microsoft.com/office/powerpoint/2010/main" val="518242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0335126" y="5755808"/>
            <a:ext cx="1684421" cy="523220"/>
          </a:xfrm>
          <a:prstGeom prst="rect">
            <a:avLst/>
          </a:prstGeom>
          <a:noFill/>
        </p:spPr>
        <p:txBody>
          <a:bodyPr wrap="square" rtlCol="0">
            <a:spAutoFit/>
          </a:bodyPr>
          <a:lstStyle/>
          <a:p>
            <a:r>
              <a:rPr lang="en-US" sz="2800" b="1" dirty="0">
                <a:cs typeface="Times New Roman" panose="02020603050405020304" pitchFamily="18" charset="0"/>
              </a:rPr>
              <a:t>ArCaDe</a:t>
            </a:r>
            <a:endParaRPr lang="en-US" sz="2800" b="1" dirty="0"/>
          </a:p>
        </p:txBody>
      </p:sp>
      <p:sp>
        <p:nvSpPr>
          <p:cNvPr id="7" name="TextBox 6"/>
          <p:cNvSpPr txBox="1"/>
          <p:nvPr/>
        </p:nvSpPr>
        <p:spPr>
          <a:xfrm>
            <a:off x="276726" y="5638577"/>
            <a:ext cx="1239253" cy="523220"/>
          </a:xfrm>
          <a:prstGeom prst="rect">
            <a:avLst/>
          </a:prstGeom>
          <a:noFill/>
        </p:spPr>
        <p:txBody>
          <a:bodyPr wrap="square" rtlCol="0">
            <a:spAutoFit/>
          </a:bodyPr>
          <a:lstStyle/>
          <a:p>
            <a:r>
              <a:rPr lang="en-US" sz="2800" b="1" dirty="0" smtClean="0">
                <a:cs typeface="Times New Roman" panose="02020603050405020304" pitchFamily="18" charset="0"/>
              </a:rPr>
              <a:t>MaN’s</a:t>
            </a:r>
            <a:endParaRPr lang="en-US" sz="2800" dirty="0"/>
          </a:p>
        </p:txBody>
      </p:sp>
    </p:spTree>
    <p:extLst>
      <p:ext uri="{BB962C8B-B14F-4D97-AF65-F5344CB8AC3E}">
        <p14:creationId xmlns:p14="http://schemas.microsoft.com/office/powerpoint/2010/main" val="123380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19497" y="2742006"/>
            <a:ext cx="5115910" cy="2123658"/>
          </a:xfrm>
          <a:prstGeom prst="rect">
            <a:avLst/>
          </a:prstGeom>
          <a:noFill/>
        </p:spPr>
        <p:txBody>
          <a:bodyPr wrap="square" rtlCol="0">
            <a:spAutoFit/>
          </a:bodyPr>
          <a:lstStyle/>
          <a:p>
            <a:r>
              <a:rPr lang="en-US" sz="4400" b="1" dirty="0"/>
              <a:t>Pay </a:t>
            </a:r>
            <a:r>
              <a:rPr lang="en-US" sz="4400" b="1" dirty="0" smtClean="0"/>
              <a:t>10</a:t>
            </a:r>
            <a:r>
              <a:rPr lang="en-US" sz="4400" b="1" dirty="0" smtClean="0"/>
              <a:t>MST </a:t>
            </a:r>
            <a:endParaRPr lang="en-US" sz="4400" b="1" dirty="0" smtClean="0"/>
          </a:p>
          <a:p>
            <a:r>
              <a:rPr lang="en-US" sz="4400" b="1" dirty="0" smtClean="0"/>
              <a:t>for 6SB capacity</a:t>
            </a:r>
          </a:p>
          <a:p>
            <a:r>
              <a:rPr lang="en-US" sz="4400" b="1" dirty="0" smtClean="0"/>
              <a:t>(2MST </a:t>
            </a:r>
            <a:r>
              <a:rPr lang="en-US" sz="4400" b="1" dirty="0"/>
              <a:t>yearly in DBS</a:t>
            </a:r>
            <a:r>
              <a:rPr lang="en-US" sz="4400" b="1" dirty="0" smtClean="0"/>
              <a:t>)</a:t>
            </a:r>
            <a:endParaRPr lang="en-US" sz="44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8709" y="1693882"/>
            <a:ext cx="4212021" cy="4212021"/>
          </a:xfrm>
        </p:spPr>
      </p:pic>
      <p:sp>
        <p:nvSpPr>
          <p:cNvPr id="8" name="TextBox 7"/>
          <p:cNvSpPr txBox="1"/>
          <p:nvPr/>
        </p:nvSpPr>
        <p:spPr>
          <a:xfrm>
            <a:off x="2802321" y="739776"/>
            <a:ext cx="5975131" cy="954107"/>
          </a:xfrm>
          <a:prstGeom prst="rect">
            <a:avLst/>
          </a:prstGeom>
          <a:noFill/>
        </p:spPr>
        <p:txBody>
          <a:bodyPr wrap="square" rtlCol="0">
            <a:spAutoFit/>
          </a:bodyPr>
          <a:lstStyle/>
          <a:p>
            <a:r>
              <a:rPr lang="en-US" sz="2800" dirty="0" smtClean="0"/>
              <a:t>New color way releases every year</a:t>
            </a:r>
          </a:p>
          <a:p>
            <a:r>
              <a:rPr lang="en-US" sz="2800" dirty="0" smtClean="0"/>
              <a:t>Pay 20MST to upgrade to new color way</a:t>
            </a:r>
            <a:endParaRPr lang="en-US" sz="2800" dirty="0"/>
          </a:p>
        </p:txBody>
      </p:sp>
    </p:spTree>
    <p:extLst>
      <p:ext uri="{BB962C8B-B14F-4D97-AF65-F5344CB8AC3E}">
        <p14:creationId xmlns:p14="http://schemas.microsoft.com/office/powerpoint/2010/main" val="3436392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246"/>
            <a:ext cx="10515600" cy="1325563"/>
          </a:xfrm>
        </p:spPr>
        <p:txBody>
          <a:bodyPr/>
          <a:lstStyle/>
          <a:p>
            <a:r>
              <a:rPr lang="en-US" dirty="0"/>
              <a:t>How it </a:t>
            </a:r>
            <a:r>
              <a:rPr lang="en-US" dirty="0" smtClean="0"/>
              <a:t>works (Quick pay authentication)</a:t>
            </a:r>
            <a:endParaRPr lang="en-US" dirty="0"/>
          </a:p>
        </p:txBody>
      </p:sp>
      <p:sp>
        <p:nvSpPr>
          <p:cNvPr id="3" name="Content Placeholder 2"/>
          <p:cNvSpPr>
            <a:spLocks noGrp="1"/>
          </p:cNvSpPr>
          <p:nvPr>
            <p:ph idx="1"/>
          </p:nvPr>
        </p:nvSpPr>
        <p:spPr>
          <a:xfrm>
            <a:off x="838200" y="1495809"/>
            <a:ext cx="10515600" cy="4873460"/>
          </a:xfrm>
        </p:spPr>
        <p:txBody>
          <a:bodyPr>
            <a:normAutofit fontScale="92500" lnSpcReduction="20000"/>
          </a:bodyPr>
          <a:lstStyle/>
          <a:p>
            <a:pPr marL="0" indent="0">
              <a:buNone/>
            </a:pPr>
            <a:r>
              <a:rPr lang="en-US" dirty="0" smtClean="0"/>
              <a:t>Customer would request for the wrist band from us and how much money should be in them, then the customers would be given the band of their choice with access to the requested amount of money.</a:t>
            </a:r>
          </a:p>
          <a:p>
            <a:r>
              <a:rPr lang="en-US" dirty="0"/>
              <a:t>T</a:t>
            </a:r>
            <a:r>
              <a:rPr lang="en-US" dirty="0" smtClean="0"/>
              <a:t>he receiver would scan the QR codes on the sender’s band.</a:t>
            </a:r>
          </a:p>
          <a:p>
            <a:r>
              <a:rPr lang="en-US" dirty="0"/>
              <a:t>T</a:t>
            </a:r>
            <a:r>
              <a:rPr lang="en-US" dirty="0" smtClean="0"/>
              <a:t>hen </a:t>
            </a:r>
            <a:r>
              <a:rPr lang="en-US" dirty="0"/>
              <a:t>would be prompted to insert a dome code, (The customer would check his phone or use the receivers phone). or use biometrics to open the app then tap confirm.</a:t>
            </a:r>
          </a:p>
          <a:p>
            <a:r>
              <a:rPr lang="en-US" dirty="0" smtClean="0"/>
              <a:t>Then the receiver will type in his dome code on the app to claim the money sent, or would be sent a message .</a:t>
            </a:r>
          </a:p>
          <a:p>
            <a:r>
              <a:rPr lang="en-US" dirty="0" smtClean="0"/>
              <a:t>Then the receipt would be sent to both parties arcade emails.</a:t>
            </a:r>
          </a:p>
          <a:p>
            <a:pPr marL="0" indent="0">
              <a:buNone/>
            </a:pPr>
            <a:endParaRPr lang="en-US" dirty="0" smtClean="0"/>
          </a:p>
          <a:p>
            <a:pPr marL="0" indent="0">
              <a:buNone/>
            </a:pPr>
            <a:r>
              <a:rPr lang="en-US" dirty="0" smtClean="0"/>
              <a:t>If stolen or lost customers can pay 2SB to get and replace his QR </a:t>
            </a:r>
            <a:r>
              <a:rPr lang="en-US" dirty="0" smtClean="0"/>
              <a:t>code`</a:t>
            </a:r>
          </a:p>
          <a:p>
            <a:pPr marL="0" indent="0">
              <a:buNone/>
            </a:pPr>
            <a:r>
              <a:rPr lang="en-US" dirty="0" smtClean="0"/>
              <a:t>proBands can be tracked with the app</a:t>
            </a:r>
            <a:endParaRPr lang="en-US" dirty="0" smtClean="0"/>
          </a:p>
        </p:txBody>
      </p:sp>
    </p:spTree>
    <p:extLst>
      <p:ext uri="{BB962C8B-B14F-4D97-AF65-F5344CB8AC3E}">
        <p14:creationId xmlns:p14="http://schemas.microsoft.com/office/powerpoint/2010/main" val="1266811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263" y="2125170"/>
            <a:ext cx="10515600" cy="2509893"/>
          </a:xfrm>
        </p:spPr>
        <p:txBody>
          <a:bodyPr>
            <a:normAutofit/>
          </a:bodyPr>
          <a:lstStyle/>
          <a:p>
            <a:pPr marL="0" indent="0" algn="ctr">
              <a:buNone/>
            </a:pPr>
            <a:r>
              <a:rPr lang="en-US" sz="16600" dirty="0" smtClean="0"/>
              <a:t>ProCard</a:t>
            </a:r>
            <a:endParaRPr lang="en-US" sz="16600" dirty="0"/>
          </a:p>
        </p:txBody>
      </p:sp>
    </p:spTree>
    <p:extLst>
      <p:ext uri="{BB962C8B-B14F-4D97-AF65-F5344CB8AC3E}">
        <p14:creationId xmlns:p14="http://schemas.microsoft.com/office/powerpoint/2010/main" val="37188051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363218" y="514077"/>
            <a:ext cx="5508002" cy="2845801"/>
          </a:xfrm>
          <a:prstGeom prst="rect">
            <a:avLst/>
          </a:prstGeom>
        </p:spPr>
      </p:pic>
      <p:pic>
        <p:nvPicPr>
          <p:cNvPr id="7" name="Picture 6"/>
          <p:cNvPicPr>
            <a:picLocks noChangeAspect="1"/>
          </p:cNvPicPr>
          <p:nvPr/>
        </p:nvPicPr>
        <p:blipFill>
          <a:blip r:embed="rId3"/>
          <a:stretch>
            <a:fillRect/>
          </a:stretch>
        </p:blipFill>
        <p:spPr>
          <a:xfrm>
            <a:off x="341437" y="3481313"/>
            <a:ext cx="5665657" cy="3144546"/>
          </a:xfrm>
          <a:prstGeom prst="rect">
            <a:avLst/>
          </a:prstGeom>
        </p:spPr>
      </p:pic>
      <p:pic>
        <p:nvPicPr>
          <p:cNvPr id="8" name="Picture 7"/>
          <p:cNvPicPr>
            <a:picLocks noChangeAspect="1"/>
          </p:cNvPicPr>
          <p:nvPr/>
        </p:nvPicPr>
        <p:blipFill>
          <a:blip r:embed="rId4"/>
          <a:stretch>
            <a:fillRect/>
          </a:stretch>
        </p:blipFill>
        <p:spPr>
          <a:xfrm>
            <a:off x="370487" y="255217"/>
            <a:ext cx="5608535" cy="3226096"/>
          </a:xfrm>
          <a:prstGeom prst="rect">
            <a:avLst/>
          </a:prstGeom>
        </p:spPr>
      </p:pic>
      <p:pic>
        <p:nvPicPr>
          <p:cNvPr id="9" name="Picture 8"/>
          <p:cNvPicPr>
            <a:picLocks noChangeAspect="1"/>
          </p:cNvPicPr>
          <p:nvPr/>
        </p:nvPicPr>
        <p:blipFill>
          <a:blip r:embed="rId5"/>
          <a:stretch>
            <a:fillRect/>
          </a:stretch>
        </p:blipFill>
        <p:spPr>
          <a:xfrm>
            <a:off x="6363218" y="3481313"/>
            <a:ext cx="5545474" cy="3035169"/>
          </a:xfrm>
          <a:prstGeom prst="rect">
            <a:avLst/>
          </a:prstGeom>
        </p:spPr>
      </p:pic>
      <p:sp>
        <p:nvSpPr>
          <p:cNvPr id="2" name="TextBox 1"/>
          <p:cNvSpPr txBox="1"/>
          <p:nvPr/>
        </p:nvSpPr>
        <p:spPr>
          <a:xfrm>
            <a:off x="566266" y="36991"/>
            <a:ext cx="5638004" cy="400110"/>
          </a:xfrm>
          <a:prstGeom prst="rect">
            <a:avLst/>
          </a:prstGeom>
          <a:noFill/>
        </p:spPr>
        <p:txBody>
          <a:bodyPr wrap="square" rtlCol="0">
            <a:spAutoFit/>
          </a:bodyPr>
          <a:lstStyle/>
          <a:p>
            <a:r>
              <a:rPr lang="en-US" sz="2000" b="1" dirty="0" smtClean="0"/>
              <a:t>Pay 5MST for </a:t>
            </a:r>
            <a:r>
              <a:rPr lang="en-US" sz="2000" b="1" dirty="0"/>
              <a:t>4</a:t>
            </a:r>
            <a:r>
              <a:rPr lang="en-US" sz="2000" b="1" dirty="0" smtClean="0"/>
              <a:t>0SB capacity </a:t>
            </a:r>
            <a:r>
              <a:rPr lang="en-US" sz="2000" b="1" dirty="0"/>
              <a:t>(</a:t>
            </a:r>
            <a:r>
              <a:rPr lang="en-US" sz="2000" b="1" dirty="0" smtClean="0"/>
              <a:t>10MST </a:t>
            </a:r>
            <a:r>
              <a:rPr lang="en-US" sz="2000" b="1" dirty="0"/>
              <a:t>yearly in DBS)</a:t>
            </a:r>
          </a:p>
        </p:txBody>
      </p:sp>
      <p:sp>
        <p:nvSpPr>
          <p:cNvPr id="3" name="TextBox 2"/>
          <p:cNvSpPr txBox="1"/>
          <p:nvPr/>
        </p:nvSpPr>
        <p:spPr>
          <a:xfrm>
            <a:off x="6204270" y="6425804"/>
            <a:ext cx="5825898" cy="400110"/>
          </a:xfrm>
          <a:prstGeom prst="rect">
            <a:avLst/>
          </a:prstGeom>
          <a:noFill/>
        </p:spPr>
        <p:txBody>
          <a:bodyPr wrap="square" rtlCol="0">
            <a:spAutoFit/>
          </a:bodyPr>
          <a:lstStyle/>
          <a:p>
            <a:r>
              <a:rPr lang="en-US" sz="2000" b="1" dirty="0"/>
              <a:t>Pay </a:t>
            </a:r>
            <a:r>
              <a:rPr lang="en-US" sz="2000" b="1" dirty="0" smtClean="0"/>
              <a:t>1SB </a:t>
            </a:r>
            <a:r>
              <a:rPr lang="en-US" sz="2000" b="1" dirty="0"/>
              <a:t>for unlimited </a:t>
            </a:r>
            <a:r>
              <a:rPr lang="en-US" sz="2000" b="1" dirty="0" smtClean="0"/>
              <a:t>Capacity (6SB yearly in DBS)</a:t>
            </a:r>
            <a:endParaRPr lang="en-US" sz="2000" b="1" dirty="0"/>
          </a:p>
        </p:txBody>
      </p:sp>
      <p:sp>
        <p:nvSpPr>
          <p:cNvPr id="5" name="TextBox 4"/>
          <p:cNvSpPr txBox="1"/>
          <p:nvPr/>
        </p:nvSpPr>
        <p:spPr>
          <a:xfrm>
            <a:off x="370486" y="6438127"/>
            <a:ext cx="5608535" cy="400110"/>
          </a:xfrm>
          <a:prstGeom prst="rect">
            <a:avLst/>
          </a:prstGeom>
          <a:noFill/>
        </p:spPr>
        <p:txBody>
          <a:bodyPr wrap="square" rtlCol="0">
            <a:spAutoFit/>
          </a:bodyPr>
          <a:lstStyle/>
          <a:p>
            <a:r>
              <a:rPr lang="en-US" sz="2000" b="1" dirty="0"/>
              <a:t>Pay </a:t>
            </a:r>
            <a:r>
              <a:rPr lang="en-US" sz="2000" b="1" dirty="0" smtClean="0"/>
              <a:t>15MST </a:t>
            </a:r>
            <a:r>
              <a:rPr lang="en-US" sz="2000" b="1" dirty="0"/>
              <a:t>for 4</a:t>
            </a:r>
            <a:r>
              <a:rPr lang="en-US" sz="2000" b="1" dirty="0" smtClean="0"/>
              <a:t>,000SB Capacity (3SB yearly in DBS)</a:t>
            </a:r>
            <a:endParaRPr lang="en-US" sz="2000" b="1" dirty="0"/>
          </a:p>
        </p:txBody>
      </p:sp>
      <p:sp>
        <p:nvSpPr>
          <p:cNvPr id="6" name="TextBox 5"/>
          <p:cNvSpPr txBox="1"/>
          <p:nvPr/>
        </p:nvSpPr>
        <p:spPr>
          <a:xfrm>
            <a:off x="6400049" y="53250"/>
            <a:ext cx="5525156" cy="400110"/>
          </a:xfrm>
          <a:prstGeom prst="rect">
            <a:avLst/>
          </a:prstGeom>
          <a:noFill/>
        </p:spPr>
        <p:txBody>
          <a:bodyPr wrap="square" rtlCol="0">
            <a:spAutoFit/>
          </a:bodyPr>
          <a:lstStyle/>
          <a:p>
            <a:r>
              <a:rPr lang="en-US" sz="2000" b="1" dirty="0"/>
              <a:t>Pay </a:t>
            </a:r>
            <a:r>
              <a:rPr lang="en-US" sz="2000" b="1" dirty="0" smtClean="0"/>
              <a:t>10MST </a:t>
            </a:r>
            <a:r>
              <a:rPr lang="en-US" sz="2000" b="1" dirty="0"/>
              <a:t>for </a:t>
            </a:r>
            <a:r>
              <a:rPr lang="en-US" sz="2000" b="1" dirty="0" smtClean="0"/>
              <a:t>400SB Capacity (1SB yearly in DBS)</a:t>
            </a:r>
            <a:endParaRPr lang="en-US" sz="2000" b="1" dirty="0"/>
          </a:p>
        </p:txBody>
      </p:sp>
    </p:spTree>
    <p:extLst>
      <p:ext uri="{BB962C8B-B14F-4D97-AF65-F5344CB8AC3E}">
        <p14:creationId xmlns:p14="http://schemas.microsoft.com/office/powerpoint/2010/main" val="31082297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06"/>
            <a:ext cx="9929648" cy="1325563"/>
          </a:xfrm>
        </p:spPr>
        <p:txBody>
          <a:bodyPr/>
          <a:lstStyle/>
          <a:p>
            <a:pPr algn="ctr"/>
            <a:r>
              <a:rPr lang="en-US" dirty="0"/>
              <a:t>How it </a:t>
            </a:r>
            <a:r>
              <a:rPr lang="en-US" dirty="0" smtClean="0"/>
              <a:t>works (2 factor authentication)</a:t>
            </a:r>
            <a:endParaRPr lang="en-US" dirty="0"/>
          </a:p>
        </p:txBody>
      </p:sp>
      <p:sp>
        <p:nvSpPr>
          <p:cNvPr id="3" name="Content Placeholder 2"/>
          <p:cNvSpPr>
            <a:spLocks noGrp="1"/>
          </p:cNvSpPr>
          <p:nvPr>
            <p:ph idx="1"/>
          </p:nvPr>
        </p:nvSpPr>
        <p:spPr>
          <a:xfrm>
            <a:off x="838200" y="1152142"/>
            <a:ext cx="10515600" cy="5705858"/>
          </a:xfrm>
        </p:spPr>
        <p:txBody>
          <a:bodyPr>
            <a:noAutofit/>
          </a:bodyPr>
          <a:lstStyle/>
          <a:p>
            <a:pPr marL="0" indent="0">
              <a:buNone/>
            </a:pPr>
            <a:r>
              <a:rPr lang="en-US" dirty="0" smtClean="0"/>
              <a:t>Customer would request the card or band from us and how much money should be in them, then the customers would be given any card of their choice with access to the requested amount of money.</a:t>
            </a:r>
          </a:p>
          <a:p>
            <a:r>
              <a:rPr lang="en-US" dirty="0"/>
              <a:t>T</a:t>
            </a:r>
            <a:r>
              <a:rPr lang="en-US" dirty="0" smtClean="0"/>
              <a:t>he receiver would scan the two different QR codes on both sides of the sender’s card.</a:t>
            </a:r>
          </a:p>
          <a:p>
            <a:r>
              <a:rPr lang="en-US" dirty="0" smtClean="0"/>
              <a:t>Then would be prompted to insert a dome code, (The customer would check his phone or use the receivers </a:t>
            </a:r>
            <a:r>
              <a:rPr lang="en-US" dirty="0"/>
              <a:t>phone). or use biometrics to open the app then tap confirm</a:t>
            </a:r>
            <a:r>
              <a:rPr lang="en-US" dirty="0" smtClean="0"/>
              <a:t>.</a:t>
            </a:r>
          </a:p>
          <a:p>
            <a:r>
              <a:rPr lang="en-US" dirty="0"/>
              <a:t>O</a:t>
            </a:r>
            <a:r>
              <a:rPr lang="en-US" dirty="0" smtClean="0"/>
              <a:t>nce the Dome code is correct, the sender would then scan both of the receivers QR codes to confirm the payment.</a:t>
            </a:r>
          </a:p>
          <a:p>
            <a:r>
              <a:rPr lang="en-US" dirty="0" smtClean="0"/>
              <a:t>Then the receiver will type in his dome code on the app to claim the money </a:t>
            </a:r>
            <a:r>
              <a:rPr lang="en-US" dirty="0"/>
              <a:t>sent. Then the receipt would be sent to both parties arcade </a:t>
            </a:r>
            <a:r>
              <a:rPr lang="en-US" dirty="0" smtClean="0"/>
              <a:t>emails</a:t>
            </a:r>
            <a:r>
              <a:rPr lang="en-US" dirty="0"/>
              <a:t>.</a:t>
            </a:r>
          </a:p>
        </p:txBody>
      </p:sp>
    </p:spTree>
    <p:extLst>
      <p:ext uri="{BB962C8B-B14F-4D97-AF65-F5344CB8AC3E}">
        <p14:creationId xmlns:p14="http://schemas.microsoft.com/office/powerpoint/2010/main" val="4885004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EFE6F2-EFC8-42C6-B6B2-8EA65A707C1C}"/>
              </a:ext>
            </a:extLst>
          </p:cNvPr>
          <p:cNvSpPr>
            <a:spLocks noGrp="1"/>
          </p:cNvSpPr>
          <p:nvPr>
            <p:ph type="title"/>
          </p:nvPr>
        </p:nvSpPr>
        <p:spPr>
          <a:xfrm>
            <a:off x="838200" y="173421"/>
            <a:ext cx="9693166" cy="1277008"/>
          </a:xfrm>
        </p:spPr>
        <p:txBody>
          <a:bodyPr>
            <a:normAutofit/>
          </a:bodyPr>
          <a:lstStyle/>
          <a:p>
            <a:r>
              <a:rPr lang="en-US" dirty="0"/>
              <a:t>D</a:t>
            </a:r>
            <a:r>
              <a:rPr lang="en-US" dirty="0" smtClean="0"/>
              <a:t>PS (Domebits </a:t>
            </a:r>
            <a:r>
              <a:rPr lang="en-US" dirty="0"/>
              <a:t>per </a:t>
            </a:r>
            <a:r>
              <a:rPr lang="en-US" dirty="0" smtClean="0"/>
              <a:t>second)</a:t>
            </a:r>
            <a:endParaRPr lang="x-none" dirty="0"/>
          </a:p>
        </p:txBody>
      </p:sp>
      <p:sp>
        <p:nvSpPr>
          <p:cNvPr id="3" name="Content Placeholder 2">
            <a:extLst>
              <a:ext uri="{FF2B5EF4-FFF2-40B4-BE49-F238E27FC236}">
                <a16:creationId xmlns:a16="http://schemas.microsoft.com/office/drawing/2014/main" xmlns="" id="{84303A85-2BF8-4BE1-B1B7-3B0AF340CE16}"/>
              </a:ext>
            </a:extLst>
          </p:cNvPr>
          <p:cNvSpPr>
            <a:spLocks noGrp="1"/>
          </p:cNvSpPr>
          <p:nvPr>
            <p:ph idx="1"/>
          </p:nvPr>
        </p:nvSpPr>
        <p:spPr>
          <a:xfrm>
            <a:off x="838200" y="1592317"/>
            <a:ext cx="10515600" cy="4398636"/>
          </a:xfrm>
        </p:spPr>
        <p:txBody>
          <a:bodyPr>
            <a:normAutofit/>
          </a:bodyPr>
          <a:lstStyle/>
          <a:p>
            <a:pPr marL="0" indent="0">
              <a:buNone/>
            </a:pPr>
            <a:r>
              <a:rPr lang="en-US" sz="3600" dirty="0"/>
              <a:t>Customers paying at D</a:t>
            </a:r>
            <a:r>
              <a:rPr lang="en-US" sz="3600" dirty="0" smtClean="0"/>
              <a:t>PS </a:t>
            </a:r>
            <a:r>
              <a:rPr lang="en-US" sz="3600" dirty="0"/>
              <a:t>have the advantage of making payments per seconds over a duration of time. Different speeds </a:t>
            </a:r>
            <a:r>
              <a:rPr lang="en-US" sz="3600" dirty="0" smtClean="0"/>
              <a:t>of </a:t>
            </a:r>
            <a:r>
              <a:rPr lang="en-US" sz="3600" dirty="0"/>
              <a:t>payments are established according to how fast the users want their payments to </a:t>
            </a:r>
            <a:r>
              <a:rPr lang="en-US" sz="3600" dirty="0" smtClean="0"/>
              <a:t>be completed.</a:t>
            </a:r>
            <a:endParaRPr lang="en-US" sz="3600" dirty="0"/>
          </a:p>
          <a:p>
            <a:pPr marL="0" indent="0">
              <a:buNone/>
            </a:pPr>
            <a:r>
              <a:rPr lang="en-US" sz="3600" dirty="0" smtClean="0"/>
              <a:t>The </a:t>
            </a:r>
            <a:r>
              <a:rPr lang="en-US" sz="3600" dirty="0"/>
              <a:t>higher the </a:t>
            </a:r>
            <a:r>
              <a:rPr lang="en-US" sz="3600" dirty="0" smtClean="0"/>
              <a:t>Domebits </a:t>
            </a:r>
            <a:r>
              <a:rPr lang="en-US" sz="3600" dirty="0"/>
              <a:t>per second the faster the payment</a:t>
            </a:r>
          </a:p>
          <a:p>
            <a:pPr marL="0" indent="0">
              <a:buNone/>
            </a:pPr>
            <a:r>
              <a:rPr lang="en-US" sz="3600" dirty="0" smtClean="0"/>
              <a:t>Seconds/Year = </a:t>
            </a:r>
            <a:r>
              <a:rPr lang="en-US" sz="3600" dirty="0"/>
              <a:t>31,556,952 and </a:t>
            </a:r>
            <a:r>
              <a:rPr lang="en-US" sz="3600" dirty="0" smtClean="0"/>
              <a:t>Seconds/Day = 86,400</a:t>
            </a:r>
          </a:p>
        </p:txBody>
      </p:sp>
    </p:spTree>
    <p:extLst>
      <p:ext uri="{BB962C8B-B14F-4D97-AF65-F5344CB8AC3E}">
        <p14:creationId xmlns:p14="http://schemas.microsoft.com/office/powerpoint/2010/main" val="3227446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263" y="2125170"/>
            <a:ext cx="10515600" cy="2509893"/>
          </a:xfrm>
        </p:spPr>
        <p:txBody>
          <a:bodyPr>
            <a:normAutofit/>
          </a:bodyPr>
          <a:lstStyle/>
          <a:p>
            <a:pPr marL="0" indent="0" algn="ctr">
              <a:buNone/>
            </a:pPr>
            <a:r>
              <a:rPr lang="en-US" sz="9600" dirty="0">
                <a:solidFill>
                  <a:prstClr val="black"/>
                </a:solidFill>
              </a:rPr>
              <a:t>DPS SCALE</a:t>
            </a:r>
            <a:endParaRPr lang="en-US" sz="16600" dirty="0"/>
          </a:p>
        </p:txBody>
      </p:sp>
    </p:spTree>
    <p:extLst>
      <p:ext uri="{BB962C8B-B14F-4D97-AF65-F5344CB8AC3E}">
        <p14:creationId xmlns:p14="http://schemas.microsoft.com/office/powerpoint/2010/main" val="511112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solidFill>
                  <a:prstClr val="black"/>
                </a:solidFill>
              </a:rPr>
              <a:t>Budget lane (BL) 5% interest</a:t>
            </a:r>
            <a:endParaRPr lang="en-US" dirty="0"/>
          </a:p>
        </p:txBody>
      </p:sp>
      <p:sp>
        <p:nvSpPr>
          <p:cNvPr id="3" name="Content Placeholder 2"/>
          <p:cNvSpPr>
            <a:spLocks noGrp="1"/>
          </p:cNvSpPr>
          <p:nvPr>
            <p:ph idx="1"/>
          </p:nvPr>
        </p:nvSpPr>
        <p:spPr/>
        <p:txBody>
          <a:bodyPr/>
          <a:lstStyle/>
          <a:p>
            <a:r>
              <a:rPr lang="en-US" dirty="0" smtClean="0"/>
              <a:t>Slash DPS</a:t>
            </a:r>
          </a:p>
          <a:p>
            <a:pPr marL="0" indent="0">
              <a:buNone/>
            </a:pPr>
            <a:r>
              <a:rPr lang="en-US" dirty="0" smtClean="0"/>
              <a:t>rate </a:t>
            </a:r>
            <a:r>
              <a:rPr lang="en-US" dirty="0"/>
              <a:t>of </a:t>
            </a:r>
            <a:r>
              <a:rPr lang="en-US" dirty="0" smtClean="0"/>
              <a:t>(</a:t>
            </a:r>
            <a:r>
              <a:rPr lang="en-US" dirty="0"/>
              <a:t>100SB per year</a:t>
            </a:r>
            <a:r>
              <a:rPr lang="en-US" dirty="0" smtClean="0"/>
              <a:t>) </a:t>
            </a:r>
            <a:r>
              <a:rPr lang="en-US" dirty="0"/>
              <a:t>(K0.8 per second)</a:t>
            </a:r>
          </a:p>
          <a:p>
            <a:r>
              <a:rPr lang="en-US" dirty="0"/>
              <a:t>1 DPS</a:t>
            </a:r>
          </a:p>
          <a:p>
            <a:pPr marL="0" indent="0">
              <a:buNone/>
            </a:pPr>
            <a:r>
              <a:rPr lang="en-US" dirty="0" smtClean="0"/>
              <a:t>rate </a:t>
            </a:r>
            <a:r>
              <a:rPr lang="en-US" dirty="0"/>
              <a:t>of </a:t>
            </a:r>
            <a:r>
              <a:rPr lang="en-US" dirty="0" smtClean="0"/>
              <a:t>(</a:t>
            </a:r>
            <a:r>
              <a:rPr lang="en-US" dirty="0"/>
              <a:t>400SB per year</a:t>
            </a:r>
            <a:r>
              <a:rPr lang="en-US" dirty="0" smtClean="0"/>
              <a:t>) </a:t>
            </a:r>
            <a:r>
              <a:rPr lang="en-US" dirty="0"/>
              <a:t>(K3 per second) </a:t>
            </a:r>
          </a:p>
          <a:p>
            <a:r>
              <a:rPr lang="en-US" dirty="0"/>
              <a:t>2 DPS</a:t>
            </a:r>
          </a:p>
          <a:p>
            <a:pPr marL="0" indent="0">
              <a:buNone/>
            </a:pPr>
            <a:r>
              <a:rPr lang="en-US" dirty="0" smtClean="0"/>
              <a:t>rate of (2KSB </a:t>
            </a:r>
            <a:r>
              <a:rPr lang="en-US" dirty="0"/>
              <a:t>per year</a:t>
            </a:r>
            <a:r>
              <a:rPr lang="en-US" dirty="0" smtClean="0"/>
              <a:t>) </a:t>
            </a:r>
            <a:r>
              <a:rPr lang="en-US" dirty="0"/>
              <a:t>(K15 per second) </a:t>
            </a:r>
          </a:p>
          <a:p>
            <a:endParaRPr lang="en-US" dirty="0"/>
          </a:p>
        </p:txBody>
      </p:sp>
    </p:spTree>
    <p:extLst>
      <p:ext uri="{BB962C8B-B14F-4D97-AF65-F5344CB8AC3E}">
        <p14:creationId xmlns:p14="http://schemas.microsoft.com/office/powerpoint/2010/main" val="2932535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Economic lane (EL) 4% interest</a:t>
            </a:r>
            <a:endParaRPr lang="en-US" sz="5400" dirty="0"/>
          </a:p>
        </p:txBody>
      </p:sp>
      <p:sp>
        <p:nvSpPr>
          <p:cNvPr id="3" name="Content Placeholder 2"/>
          <p:cNvSpPr>
            <a:spLocks noGrp="1"/>
          </p:cNvSpPr>
          <p:nvPr>
            <p:ph idx="1"/>
          </p:nvPr>
        </p:nvSpPr>
        <p:spPr/>
        <p:txBody>
          <a:bodyPr/>
          <a:lstStyle/>
          <a:p>
            <a:r>
              <a:rPr lang="en-US" dirty="0"/>
              <a:t>3 DPS</a:t>
            </a:r>
          </a:p>
          <a:p>
            <a:pPr marL="0" indent="0">
              <a:buNone/>
            </a:pPr>
            <a:r>
              <a:rPr lang="en-US" dirty="0" smtClean="0"/>
              <a:t>rate </a:t>
            </a:r>
            <a:r>
              <a:rPr lang="en-US" dirty="0"/>
              <a:t>of </a:t>
            </a:r>
            <a:r>
              <a:rPr lang="en-US" dirty="0" smtClean="0"/>
              <a:t>(</a:t>
            </a:r>
            <a:r>
              <a:rPr lang="en-US" dirty="0"/>
              <a:t>4KSB per year) </a:t>
            </a:r>
            <a:r>
              <a:rPr lang="en-US" dirty="0" smtClean="0"/>
              <a:t>(</a:t>
            </a:r>
            <a:r>
              <a:rPr lang="en-US" dirty="0"/>
              <a:t>K32 per second) </a:t>
            </a:r>
            <a:endParaRPr lang="en-US" dirty="0" smtClean="0"/>
          </a:p>
          <a:p>
            <a:r>
              <a:rPr lang="en-US" dirty="0" smtClean="0"/>
              <a:t>4 </a:t>
            </a:r>
            <a:r>
              <a:rPr lang="en-US" dirty="0"/>
              <a:t>DPS</a:t>
            </a:r>
          </a:p>
          <a:p>
            <a:pPr marL="0" indent="0">
              <a:buNone/>
            </a:pPr>
            <a:r>
              <a:rPr lang="en-US" dirty="0" smtClean="0"/>
              <a:t>rate of </a:t>
            </a:r>
            <a:r>
              <a:rPr lang="en-US" dirty="0"/>
              <a:t>(10KSB per year</a:t>
            </a:r>
            <a:r>
              <a:rPr lang="en-US" dirty="0" smtClean="0"/>
              <a:t>) </a:t>
            </a:r>
            <a:r>
              <a:rPr lang="en-US" dirty="0"/>
              <a:t>(K80 per second)</a:t>
            </a:r>
          </a:p>
          <a:p>
            <a:r>
              <a:rPr lang="en-US" dirty="0"/>
              <a:t>5 DPS</a:t>
            </a:r>
          </a:p>
          <a:p>
            <a:pPr marL="0" indent="0">
              <a:buNone/>
            </a:pPr>
            <a:r>
              <a:rPr lang="en-US" dirty="0" smtClean="0"/>
              <a:t>rate </a:t>
            </a:r>
            <a:r>
              <a:rPr lang="en-US" dirty="0"/>
              <a:t>of </a:t>
            </a:r>
            <a:r>
              <a:rPr lang="en-US" dirty="0" smtClean="0"/>
              <a:t>(</a:t>
            </a:r>
            <a:r>
              <a:rPr lang="en-US" dirty="0"/>
              <a:t>12KSB per year</a:t>
            </a:r>
            <a:r>
              <a:rPr lang="en-US" dirty="0" smtClean="0"/>
              <a:t>) </a:t>
            </a:r>
            <a:r>
              <a:rPr lang="en-US" dirty="0"/>
              <a:t>(K95 per second)</a:t>
            </a:r>
          </a:p>
          <a:p>
            <a:r>
              <a:rPr lang="en-US" dirty="0"/>
              <a:t>6 DPS</a:t>
            </a:r>
          </a:p>
          <a:p>
            <a:pPr marL="0" indent="0">
              <a:buNone/>
            </a:pPr>
            <a:r>
              <a:rPr lang="en-US" dirty="0" smtClean="0"/>
              <a:t>rate </a:t>
            </a:r>
            <a:r>
              <a:rPr lang="en-US" dirty="0"/>
              <a:t>of </a:t>
            </a:r>
            <a:r>
              <a:rPr lang="en-US" dirty="0" smtClean="0"/>
              <a:t>(</a:t>
            </a:r>
            <a:r>
              <a:rPr lang="en-US" dirty="0"/>
              <a:t>1MSB per year</a:t>
            </a:r>
            <a:r>
              <a:rPr lang="en-US" dirty="0" smtClean="0"/>
              <a:t>) </a:t>
            </a:r>
            <a:r>
              <a:rPr lang="en-US" dirty="0"/>
              <a:t>(</a:t>
            </a:r>
            <a:r>
              <a:rPr lang="en-GB" dirty="0"/>
              <a:t>₦</a:t>
            </a:r>
            <a:r>
              <a:rPr lang="en-US" dirty="0"/>
              <a:t>1.58 per second) </a:t>
            </a:r>
          </a:p>
        </p:txBody>
      </p:sp>
    </p:spTree>
    <p:extLst>
      <p:ext uri="{BB962C8B-B14F-4D97-AF65-F5344CB8AC3E}">
        <p14:creationId xmlns:p14="http://schemas.microsoft.com/office/powerpoint/2010/main" val="1967966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Fast lane (FL) 3% interest</a:t>
            </a:r>
            <a:endParaRPr lang="en-US" sz="5400" dirty="0"/>
          </a:p>
        </p:txBody>
      </p:sp>
      <p:sp>
        <p:nvSpPr>
          <p:cNvPr id="3" name="Content Placeholder 2"/>
          <p:cNvSpPr>
            <a:spLocks noGrp="1"/>
          </p:cNvSpPr>
          <p:nvPr>
            <p:ph idx="1"/>
          </p:nvPr>
        </p:nvSpPr>
        <p:spPr/>
        <p:txBody>
          <a:bodyPr>
            <a:normAutofit/>
          </a:bodyPr>
          <a:lstStyle/>
          <a:p>
            <a:r>
              <a:rPr lang="en-US" dirty="0"/>
              <a:t>7 DPS</a:t>
            </a:r>
          </a:p>
          <a:p>
            <a:pPr marL="0" indent="0">
              <a:buNone/>
            </a:pPr>
            <a:r>
              <a:rPr lang="en-US" dirty="0" smtClean="0"/>
              <a:t>rate of </a:t>
            </a:r>
            <a:r>
              <a:rPr lang="en-US" dirty="0"/>
              <a:t>(1.5MSB per year</a:t>
            </a:r>
            <a:r>
              <a:rPr lang="en-US" dirty="0" smtClean="0"/>
              <a:t>) </a:t>
            </a:r>
            <a:r>
              <a:rPr lang="en-US" dirty="0"/>
              <a:t>(</a:t>
            </a:r>
            <a:r>
              <a:rPr lang="en-GB" dirty="0"/>
              <a:t>₦</a:t>
            </a:r>
            <a:r>
              <a:rPr lang="en-US" dirty="0"/>
              <a:t>2.37 per second)</a:t>
            </a:r>
          </a:p>
          <a:p>
            <a:r>
              <a:rPr lang="en-US" dirty="0"/>
              <a:t>8 DPS</a:t>
            </a:r>
          </a:p>
          <a:p>
            <a:pPr marL="0" indent="0">
              <a:buNone/>
            </a:pPr>
            <a:r>
              <a:rPr lang="en-US" dirty="0" smtClean="0"/>
              <a:t>rate </a:t>
            </a:r>
            <a:r>
              <a:rPr lang="en-US" dirty="0"/>
              <a:t>of </a:t>
            </a:r>
            <a:r>
              <a:rPr lang="en-US" dirty="0" smtClean="0"/>
              <a:t>(</a:t>
            </a:r>
            <a:r>
              <a:rPr lang="en-US" dirty="0"/>
              <a:t>2MSB per year</a:t>
            </a:r>
            <a:r>
              <a:rPr lang="en-US" dirty="0" smtClean="0"/>
              <a:t>) (</a:t>
            </a:r>
            <a:r>
              <a:rPr lang="en-GB" dirty="0"/>
              <a:t>₦</a:t>
            </a:r>
            <a:r>
              <a:rPr lang="en-US" dirty="0"/>
              <a:t>3.17 per second)</a:t>
            </a:r>
          </a:p>
          <a:p>
            <a:r>
              <a:rPr lang="en-US" dirty="0"/>
              <a:t>9 DPS</a:t>
            </a:r>
          </a:p>
          <a:p>
            <a:pPr marL="0" indent="0">
              <a:buNone/>
            </a:pPr>
            <a:r>
              <a:rPr lang="en-US" dirty="0" smtClean="0"/>
              <a:t>rate of </a:t>
            </a:r>
            <a:r>
              <a:rPr lang="en-US" dirty="0"/>
              <a:t>(3MSB per year</a:t>
            </a:r>
            <a:r>
              <a:rPr lang="en-US" dirty="0" smtClean="0"/>
              <a:t>) </a:t>
            </a:r>
            <a:r>
              <a:rPr lang="en-US" dirty="0"/>
              <a:t>(</a:t>
            </a:r>
            <a:r>
              <a:rPr lang="en-GB" dirty="0"/>
              <a:t>₦</a:t>
            </a:r>
            <a:r>
              <a:rPr lang="en-US" dirty="0"/>
              <a:t>4.75 per second)</a:t>
            </a:r>
          </a:p>
          <a:p>
            <a:r>
              <a:rPr lang="en-US" dirty="0"/>
              <a:t>10 DPS</a:t>
            </a:r>
          </a:p>
          <a:p>
            <a:pPr marL="0" indent="0">
              <a:buNone/>
            </a:pPr>
            <a:r>
              <a:rPr lang="en-US" dirty="0" smtClean="0"/>
              <a:t>rate </a:t>
            </a:r>
            <a:r>
              <a:rPr lang="en-US" dirty="0"/>
              <a:t>of </a:t>
            </a:r>
            <a:r>
              <a:rPr lang="en-US" dirty="0" smtClean="0"/>
              <a:t>(</a:t>
            </a:r>
            <a:r>
              <a:rPr lang="en-US" dirty="0"/>
              <a:t>4MSM per year</a:t>
            </a:r>
            <a:r>
              <a:rPr lang="en-US" dirty="0" smtClean="0"/>
              <a:t>) (</a:t>
            </a:r>
            <a:r>
              <a:rPr lang="en-GB" dirty="0"/>
              <a:t>₦</a:t>
            </a:r>
            <a:r>
              <a:rPr lang="en-US" dirty="0"/>
              <a:t>6.34 per second</a:t>
            </a:r>
            <a:r>
              <a:rPr lang="en-US" dirty="0" smtClean="0"/>
              <a:t>)</a:t>
            </a:r>
          </a:p>
        </p:txBody>
      </p:sp>
    </p:spTree>
    <p:extLst>
      <p:ext uri="{BB962C8B-B14F-4D97-AF65-F5344CB8AC3E}">
        <p14:creationId xmlns:p14="http://schemas.microsoft.com/office/powerpoint/2010/main" val="421587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F272A2-4884-4460-B2C1-804D956B4DDF}"/>
              </a:ext>
            </a:extLst>
          </p:cNvPr>
          <p:cNvSpPr>
            <a:spLocks noGrp="1"/>
          </p:cNvSpPr>
          <p:nvPr>
            <p:ph type="title"/>
          </p:nvPr>
        </p:nvSpPr>
        <p:spPr>
          <a:xfrm>
            <a:off x="838200" y="365125"/>
            <a:ext cx="10515600" cy="1148365"/>
          </a:xfrm>
        </p:spPr>
        <p:txBody>
          <a:bodyPr/>
          <a:lstStyle/>
          <a:p>
            <a:r>
              <a:rPr lang="en-US" dirty="0">
                <a:solidFill>
                  <a:schemeClr val="bg1">
                    <a:lumMod val="50000"/>
                  </a:schemeClr>
                </a:solidFill>
              </a:rPr>
              <a:t>During the launch of the company</a:t>
            </a:r>
            <a:endParaRPr lang="x-none" dirty="0">
              <a:solidFill>
                <a:schemeClr val="bg1">
                  <a:lumMod val="50000"/>
                </a:schemeClr>
              </a:solidFill>
            </a:endParaRPr>
          </a:p>
        </p:txBody>
      </p:sp>
      <p:sp>
        <p:nvSpPr>
          <p:cNvPr id="3" name="Content Placeholder 2">
            <a:extLst>
              <a:ext uri="{FF2B5EF4-FFF2-40B4-BE49-F238E27FC236}">
                <a16:creationId xmlns:a16="http://schemas.microsoft.com/office/drawing/2014/main" xmlns="" id="{77AD760A-5AA9-4A4B-8A73-A9B046EBD94E}"/>
              </a:ext>
            </a:extLst>
          </p:cNvPr>
          <p:cNvSpPr>
            <a:spLocks noGrp="1"/>
          </p:cNvSpPr>
          <p:nvPr>
            <p:ph idx="1"/>
          </p:nvPr>
        </p:nvSpPr>
        <p:spPr>
          <a:xfrm>
            <a:off x="838200" y="1513490"/>
            <a:ext cx="10515600" cy="4663473"/>
          </a:xfrm>
        </p:spPr>
        <p:txBody>
          <a:bodyPr>
            <a:normAutofit fontScale="92500" lnSpcReduction="20000"/>
          </a:bodyPr>
          <a:lstStyle/>
          <a:p>
            <a:r>
              <a:rPr lang="en-US" dirty="0" smtClean="0">
                <a:solidFill>
                  <a:schemeClr val="bg1">
                    <a:lumMod val="50000"/>
                  </a:schemeClr>
                </a:solidFill>
              </a:rPr>
              <a:t>Introduction</a:t>
            </a:r>
          </a:p>
          <a:p>
            <a:r>
              <a:rPr lang="en-US" dirty="0" smtClean="0">
                <a:solidFill>
                  <a:schemeClr val="bg1">
                    <a:lumMod val="50000"/>
                  </a:schemeClr>
                </a:solidFill>
              </a:rPr>
              <a:t>Introduction </a:t>
            </a:r>
            <a:r>
              <a:rPr lang="en-US" dirty="0">
                <a:solidFill>
                  <a:schemeClr val="bg1">
                    <a:lumMod val="50000"/>
                  </a:schemeClr>
                </a:solidFill>
              </a:rPr>
              <a:t>of arcade pay </a:t>
            </a:r>
            <a:r>
              <a:rPr lang="en-US" dirty="0" smtClean="0">
                <a:solidFill>
                  <a:schemeClr val="bg1">
                    <a:lumMod val="50000"/>
                  </a:schemeClr>
                </a:solidFill>
              </a:rPr>
              <a:t>services</a:t>
            </a:r>
          </a:p>
          <a:p>
            <a:r>
              <a:rPr lang="en-US" dirty="0" smtClean="0">
                <a:solidFill>
                  <a:schemeClr val="bg1">
                    <a:lumMod val="50000"/>
                  </a:schemeClr>
                </a:solidFill>
              </a:rPr>
              <a:t>Introduction of </a:t>
            </a:r>
            <a:r>
              <a:rPr lang="en-US" dirty="0">
                <a:solidFill>
                  <a:schemeClr val="bg1">
                    <a:lumMod val="50000"/>
                  </a:schemeClr>
                </a:solidFill>
              </a:rPr>
              <a:t>arcade pay </a:t>
            </a:r>
            <a:r>
              <a:rPr lang="en-US" dirty="0" smtClean="0">
                <a:solidFill>
                  <a:schemeClr val="bg1">
                    <a:lumMod val="50000"/>
                  </a:schemeClr>
                </a:solidFill>
              </a:rPr>
              <a:t>Pro</a:t>
            </a:r>
          </a:p>
          <a:p>
            <a:r>
              <a:rPr lang="en-US" dirty="0">
                <a:solidFill>
                  <a:schemeClr val="bg1">
                    <a:lumMod val="50000"/>
                  </a:schemeClr>
                </a:solidFill>
              </a:rPr>
              <a:t>Use of external </a:t>
            </a:r>
            <a:r>
              <a:rPr lang="en-US" dirty="0" smtClean="0">
                <a:solidFill>
                  <a:schemeClr val="bg1">
                    <a:lumMod val="50000"/>
                  </a:schemeClr>
                </a:solidFill>
              </a:rPr>
              <a:t>services</a:t>
            </a:r>
          </a:p>
          <a:p>
            <a:r>
              <a:rPr lang="en-US" b="1" dirty="0" smtClean="0">
                <a:solidFill>
                  <a:schemeClr val="bg1">
                    <a:lumMod val="50000"/>
                  </a:schemeClr>
                </a:solidFill>
              </a:rPr>
              <a:t>Completion of physical building</a:t>
            </a:r>
            <a:endParaRPr lang="en-US" b="1" dirty="0">
              <a:solidFill>
                <a:schemeClr val="bg1">
                  <a:lumMod val="50000"/>
                </a:schemeClr>
              </a:solidFill>
            </a:endParaRPr>
          </a:p>
          <a:p>
            <a:r>
              <a:rPr lang="en-US" dirty="0" smtClean="0">
                <a:solidFill>
                  <a:schemeClr val="bg1">
                    <a:lumMod val="50000"/>
                  </a:schemeClr>
                </a:solidFill>
              </a:rPr>
              <a:t>Arcade </a:t>
            </a:r>
            <a:r>
              <a:rPr lang="en-US" dirty="0">
                <a:solidFill>
                  <a:schemeClr val="bg1">
                    <a:lumMod val="50000"/>
                  </a:schemeClr>
                </a:solidFill>
              </a:rPr>
              <a:t>Gaming Pro and Sub</a:t>
            </a:r>
            <a:endParaRPr lang="x-none" dirty="0">
              <a:solidFill>
                <a:schemeClr val="bg1">
                  <a:lumMod val="50000"/>
                </a:schemeClr>
              </a:solidFill>
            </a:endParaRPr>
          </a:p>
          <a:p>
            <a:r>
              <a:rPr lang="en-US" dirty="0" smtClean="0">
                <a:solidFill>
                  <a:schemeClr val="bg1">
                    <a:lumMod val="50000"/>
                  </a:schemeClr>
                </a:solidFill>
              </a:rPr>
              <a:t>Purchase </a:t>
            </a:r>
            <a:r>
              <a:rPr lang="en-US" dirty="0">
                <a:solidFill>
                  <a:schemeClr val="bg1">
                    <a:lumMod val="50000"/>
                  </a:schemeClr>
                </a:solidFill>
              </a:rPr>
              <a:t>of small posters boards</a:t>
            </a:r>
          </a:p>
          <a:p>
            <a:r>
              <a:rPr lang="en-US" dirty="0">
                <a:solidFill>
                  <a:schemeClr val="bg1">
                    <a:lumMod val="50000"/>
                  </a:schemeClr>
                </a:solidFill>
              </a:rPr>
              <a:t>Implementation of (ASTMP)</a:t>
            </a:r>
          </a:p>
          <a:p>
            <a:r>
              <a:rPr lang="en-US" dirty="0">
                <a:solidFill>
                  <a:schemeClr val="bg1">
                    <a:lumMod val="50000"/>
                  </a:schemeClr>
                </a:solidFill>
              </a:rPr>
              <a:t>Introduction of the arcade referrals program</a:t>
            </a:r>
          </a:p>
          <a:p>
            <a:r>
              <a:rPr lang="en-US" dirty="0">
                <a:solidFill>
                  <a:schemeClr val="bg1">
                    <a:lumMod val="50000"/>
                  </a:schemeClr>
                </a:solidFill>
              </a:rPr>
              <a:t>I</a:t>
            </a:r>
            <a:r>
              <a:rPr lang="en-US" dirty="0" smtClean="0">
                <a:solidFill>
                  <a:schemeClr val="bg1">
                    <a:lumMod val="50000"/>
                  </a:schemeClr>
                </a:solidFill>
              </a:rPr>
              <a:t>ntroduction </a:t>
            </a:r>
            <a:r>
              <a:rPr lang="en-US" dirty="0">
                <a:solidFill>
                  <a:schemeClr val="bg1">
                    <a:lumMod val="50000"/>
                  </a:schemeClr>
                </a:solidFill>
              </a:rPr>
              <a:t>of arcade online </a:t>
            </a:r>
            <a:endParaRPr lang="en-US" dirty="0" smtClean="0">
              <a:solidFill>
                <a:schemeClr val="bg1">
                  <a:lumMod val="50000"/>
                </a:schemeClr>
              </a:solidFill>
            </a:endParaRPr>
          </a:p>
          <a:p>
            <a:r>
              <a:rPr lang="en-US" dirty="0">
                <a:solidFill>
                  <a:schemeClr val="bg1">
                    <a:lumMod val="50000"/>
                  </a:schemeClr>
                </a:solidFill>
              </a:rPr>
              <a:t>Introduction of a</a:t>
            </a:r>
            <a:r>
              <a:rPr lang="en-US" dirty="0" smtClean="0">
                <a:solidFill>
                  <a:schemeClr val="bg1">
                    <a:lumMod val="50000"/>
                  </a:schemeClr>
                </a:solidFill>
              </a:rPr>
              <a:t>rcade </a:t>
            </a:r>
            <a:r>
              <a:rPr lang="en-US" dirty="0">
                <a:solidFill>
                  <a:schemeClr val="bg1">
                    <a:lumMod val="50000"/>
                  </a:schemeClr>
                </a:solidFill>
              </a:rPr>
              <a:t>Community</a:t>
            </a:r>
            <a:endParaRPr lang="x-none" dirty="0">
              <a:solidFill>
                <a:schemeClr val="bg1">
                  <a:lumMod val="50000"/>
                </a:schemeClr>
              </a:solidFill>
            </a:endParaRPr>
          </a:p>
          <a:p>
            <a:endParaRPr lang="en-US"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762" y="189186"/>
            <a:ext cx="2060771" cy="1155383"/>
          </a:xfrm>
          <a:prstGeom prst="rect">
            <a:avLst/>
          </a:prstGeom>
        </p:spPr>
      </p:pic>
    </p:spTree>
    <p:extLst>
      <p:ext uri="{BB962C8B-B14F-4D97-AF65-F5344CB8AC3E}">
        <p14:creationId xmlns:p14="http://schemas.microsoft.com/office/powerpoint/2010/main" val="3480565182"/>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Odd Lane (OL) </a:t>
            </a:r>
            <a:r>
              <a:rPr lang="en-US" dirty="0"/>
              <a:t>v</a:t>
            </a:r>
            <a:r>
              <a:rPr lang="en-US" dirty="0" smtClean="0"/>
              <a:t>aried interests</a:t>
            </a:r>
            <a:endParaRPr lang="en-US" dirty="0"/>
          </a:p>
        </p:txBody>
      </p:sp>
      <p:sp>
        <p:nvSpPr>
          <p:cNvPr id="3" name="Content Placeholder 2"/>
          <p:cNvSpPr>
            <a:spLocks noGrp="1"/>
          </p:cNvSpPr>
          <p:nvPr>
            <p:ph idx="1"/>
          </p:nvPr>
        </p:nvSpPr>
        <p:spPr/>
        <p:txBody>
          <a:bodyPr>
            <a:normAutofit/>
          </a:bodyPr>
          <a:lstStyle/>
          <a:p>
            <a:r>
              <a:rPr lang="en-US" dirty="0"/>
              <a:t>Star </a:t>
            </a:r>
            <a:r>
              <a:rPr lang="en-US" dirty="0" smtClean="0"/>
              <a:t>DPS (extremely slow, used for company charges)</a:t>
            </a:r>
            <a:endParaRPr lang="en-US" dirty="0"/>
          </a:p>
          <a:p>
            <a:pPr marL="0" indent="0">
              <a:buNone/>
            </a:pPr>
            <a:r>
              <a:rPr lang="en-US" dirty="0" smtClean="0"/>
              <a:t>rate </a:t>
            </a:r>
            <a:r>
              <a:rPr lang="en-US" dirty="0"/>
              <a:t>of (20SB per year) (K0.15 per second) </a:t>
            </a:r>
            <a:r>
              <a:rPr lang="en-US" dirty="0" smtClean="0"/>
              <a:t>(no interest)</a:t>
            </a:r>
          </a:p>
          <a:p>
            <a:pPr marL="0" indent="0">
              <a:buNone/>
            </a:pPr>
            <a:endParaRPr lang="en-US" dirty="0"/>
          </a:p>
          <a:p>
            <a:r>
              <a:rPr lang="en-US" dirty="0" smtClean="0"/>
              <a:t>Custom DPS (suites the users desired speed)</a:t>
            </a:r>
          </a:p>
          <a:p>
            <a:pPr marL="0" indent="0">
              <a:buNone/>
            </a:pPr>
            <a:r>
              <a:rPr lang="en-US" dirty="0" smtClean="0"/>
              <a:t>User can choose the rate they wish to follow (10% interest)</a:t>
            </a:r>
            <a:endParaRPr lang="en-US" dirty="0"/>
          </a:p>
          <a:p>
            <a:pPr marL="0" indent="0">
              <a:buNone/>
            </a:pPr>
            <a:endParaRPr lang="en-US" dirty="0" smtClean="0"/>
          </a:p>
          <a:p>
            <a:r>
              <a:rPr lang="en-US" dirty="0" smtClean="0"/>
              <a:t>Pro DPS (for users that want other arcade pay pro features only)</a:t>
            </a:r>
            <a:endParaRPr lang="en-US" dirty="0"/>
          </a:p>
          <a:p>
            <a:pPr marL="0" indent="0">
              <a:buNone/>
            </a:pPr>
            <a:r>
              <a:rPr lang="en-US" dirty="0" smtClean="0"/>
              <a:t>User can pay instantly </a:t>
            </a:r>
            <a:r>
              <a:rPr lang="en-US" dirty="0"/>
              <a:t>(</a:t>
            </a:r>
            <a:r>
              <a:rPr lang="en-US" dirty="0" smtClean="0"/>
              <a:t>15% </a:t>
            </a:r>
            <a:r>
              <a:rPr lang="en-US" dirty="0"/>
              <a:t>interest rate)</a:t>
            </a:r>
          </a:p>
          <a:p>
            <a:endParaRPr lang="en-US" dirty="0"/>
          </a:p>
        </p:txBody>
      </p:sp>
    </p:spTree>
    <p:extLst>
      <p:ext uri="{BB962C8B-B14F-4D97-AF65-F5344CB8AC3E}">
        <p14:creationId xmlns:p14="http://schemas.microsoft.com/office/powerpoint/2010/main" val="113097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Money Clearance Value and DPS stats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Money Clearance </a:t>
            </a:r>
            <a:r>
              <a:rPr lang="en-US" dirty="0"/>
              <a:t>value is </a:t>
            </a:r>
            <a:r>
              <a:rPr lang="en-US" dirty="0" smtClean="0"/>
              <a:t>a </a:t>
            </a:r>
            <a:r>
              <a:rPr lang="en-US" dirty="0"/>
              <a:t>credit </a:t>
            </a:r>
            <a:r>
              <a:rPr lang="en-US" dirty="0" smtClean="0"/>
              <a:t>score gotten from a customers transaction history on DPS payments.</a:t>
            </a:r>
          </a:p>
          <a:p>
            <a:pPr marL="0" indent="0">
              <a:buNone/>
            </a:pPr>
            <a:r>
              <a:rPr lang="en-US" dirty="0"/>
              <a:t>DPS stats shows the number of payments running in comparison to how much money </a:t>
            </a:r>
            <a:r>
              <a:rPr lang="en-US" dirty="0" smtClean="0"/>
              <a:t>is </a:t>
            </a:r>
            <a:r>
              <a:rPr lang="en-US" dirty="0"/>
              <a:t>in your </a:t>
            </a:r>
            <a:r>
              <a:rPr lang="en-US" dirty="0" smtClean="0"/>
              <a:t>arcade pay </a:t>
            </a:r>
            <a:r>
              <a:rPr lang="en-US" dirty="0"/>
              <a:t>account detailing when all running payments would end. Used to determine </a:t>
            </a:r>
            <a:r>
              <a:rPr lang="en-US" dirty="0" smtClean="0"/>
              <a:t>if </a:t>
            </a:r>
            <a:r>
              <a:rPr lang="en-US" dirty="0"/>
              <a:t>customer is </a:t>
            </a:r>
            <a:r>
              <a:rPr lang="en-US" dirty="0" smtClean="0"/>
              <a:t>still eligible </a:t>
            </a:r>
            <a:r>
              <a:rPr lang="en-US" dirty="0"/>
              <a:t>to make payments when using </a:t>
            </a:r>
            <a:r>
              <a:rPr lang="en-US" dirty="0" smtClean="0"/>
              <a:t>DPS</a:t>
            </a:r>
            <a:endParaRPr lang="en-US" dirty="0"/>
          </a:p>
          <a:p>
            <a:pPr marL="0" indent="0">
              <a:buNone/>
            </a:pPr>
            <a:r>
              <a:rPr lang="en-US" dirty="0"/>
              <a:t>1 </a:t>
            </a:r>
            <a:r>
              <a:rPr lang="en-US" dirty="0" smtClean="0"/>
              <a:t>Clearance Value </a:t>
            </a:r>
            <a:r>
              <a:rPr lang="en-US" dirty="0"/>
              <a:t>= 1 successful </a:t>
            </a:r>
            <a:r>
              <a:rPr lang="en-US" dirty="0" smtClean="0"/>
              <a:t>payment made = 0.5% allowances in loans </a:t>
            </a:r>
          </a:p>
          <a:p>
            <a:pPr marL="0" indent="0">
              <a:buNone/>
            </a:pPr>
            <a:r>
              <a:rPr lang="en-US" dirty="0" smtClean="0"/>
              <a:t>The higher the Clearance value the more DPS loan payments you can have on your DPS stats.</a:t>
            </a:r>
          </a:p>
          <a:p>
            <a:pPr marL="0" indent="0">
              <a:buNone/>
            </a:pPr>
            <a:r>
              <a:rPr lang="en-US" dirty="0" smtClean="0"/>
              <a:t>1 Negative Clearance </a:t>
            </a:r>
            <a:r>
              <a:rPr lang="en-US" dirty="0"/>
              <a:t>Value = 1 </a:t>
            </a:r>
            <a:r>
              <a:rPr lang="en-US" dirty="0" smtClean="0"/>
              <a:t>unsuccessful </a:t>
            </a:r>
            <a:r>
              <a:rPr lang="en-US" dirty="0"/>
              <a:t>payment made = </a:t>
            </a:r>
            <a:r>
              <a:rPr lang="en-US" dirty="0" smtClean="0"/>
              <a:t>-10% </a:t>
            </a:r>
            <a:r>
              <a:rPr lang="en-US" dirty="0"/>
              <a:t>allowances </a:t>
            </a:r>
            <a:r>
              <a:rPr lang="en-US" dirty="0" smtClean="0"/>
              <a:t>in loans per month of unfinished payment</a:t>
            </a:r>
          </a:p>
          <a:p>
            <a:pPr marL="0" indent="0">
              <a:buNone/>
            </a:pPr>
            <a:r>
              <a:rPr lang="en-US" dirty="0" smtClean="0"/>
              <a:t>Clearance value loans are to be payed back freely at star DPS</a:t>
            </a:r>
            <a:endParaRPr lang="en-US" dirty="0"/>
          </a:p>
        </p:txBody>
      </p:sp>
    </p:spTree>
    <p:extLst>
      <p:ext uri="{BB962C8B-B14F-4D97-AF65-F5344CB8AC3E}">
        <p14:creationId xmlns:p14="http://schemas.microsoft.com/office/powerpoint/2010/main" val="249975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67525-1F9F-4F7E-8C28-377C3D405256}"/>
              </a:ext>
            </a:extLst>
          </p:cNvPr>
          <p:cNvSpPr>
            <a:spLocks noGrp="1"/>
          </p:cNvSpPr>
          <p:nvPr>
            <p:ph idx="1"/>
          </p:nvPr>
        </p:nvSpPr>
        <p:spPr>
          <a:xfrm>
            <a:off x="838200" y="2801400"/>
            <a:ext cx="10515600" cy="1255200"/>
          </a:xfrm>
        </p:spPr>
        <p:txBody>
          <a:bodyPr>
            <a:normAutofit/>
          </a:bodyPr>
          <a:lstStyle/>
          <a:p>
            <a:pPr marL="0" indent="0" algn="ctr">
              <a:buNone/>
            </a:pPr>
            <a:r>
              <a:rPr lang="en-US" sz="6000" dirty="0">
                <a:solidFill>
                  <a:schemeClr val="bg1">
                    <a:lumMod val="50000"/>
                  </a:schemeClr>
                </a:solidFill>
              </a:rPr>
              <a:t>Arcade Pay extra</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7FFB0C08-4BB5-4F80-98A6-EB61CCD8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03" y="208449"/>
            <a:ext cx="2022715" cy="1134046"/>
          </a:xfrm>
          <a:prstGeom prst="rect">
            <a:avLst/>
          </a:prstGeom>
        </p:spPr>
      </p:pic>
    </p:spTree>
    <p:extLst>
      <p:ext uri="{BB962C8B-B14F-4D97-AF65-F5344CB8AC3E}">
        <p14:creationId xmlns:p14="http://schemas.microsoft.com/office/powerpoint/2010/main" val="376382901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08F3C-4DFA-47B8-9F56-ADCF70FAFF49}"/>
              </a:ext>
            </a:extLst>
          </p:cNvPr>
          <p:cNvSpPr>
            <a:spLocks noGrp="1"/>
          </p:cNvSpPr>
          <p:nvPr>
            <p:ph type="title"/>
          </p:nvPr>
        </p:nvSpPr>
        <p:spPr/>
        <p:txBody>
          <a:bodyPr/>
          <a:lstStyle/>
          <a:p>
            <a:pPr algn="ctr"/>
            <a:r>
              <a:rPr lang="en-US" dirty="0"/>
              <a:t>Arcade Pay extra</a:t>
            </a:r>
            <a:endParaRPr lang="x-none" dirty="0"/>
          </a:p>
        </p:txBody>
      </p:sp>
      <p:sp>
        <p:nvSpPr>
          <p:cNvPr id="3" name="Content Placeholder 2">
            <a:extLst>
              <a:ext uri="{FF2B5EF4-FFF2-40B4-BE49-F238E27FC236}">
                <a16:creationId xmlns:a16="http://schemas.microsoft.com/office/drawing/2014/main" xmlns="" id="{8B9D3B10-A3ED-43C1-A1BF-3C608603B4BB}"/>
              </a:ext>
            </a:extLst>
          </p:cNvPr>
          <p:cNvSpPr>
            <a:spLocks noGrp="1"/>
          </p:cNvSpPr>
          <p:nvPr>
            <p:ph idx="1"/>
          </p:nvPr>
        </p:nvSpPr>
        <p:spPr>
          <a:xfrm>
            <a:off x="400594" y="1690688"/>
            <a:ext cx="11390811" cy="4484644"/>
          </a:xfrm>
        </p:spPr>
        <p:txBody>
          <a:bodyPr>
            <a:normAutofit/>
          </a:bodyPr>
          <a:lstStyle/>
          <a:p>
            <a:pPr marL="0" indent="0">
              <a:buNone/>
            </a:pPr>
            <a:r>
              <a:rPr lang="en-US" dirty="0"/>
              <a:t>Customers that have purchased a total of at least 50SB qualify to use arcade pay extra, with their assets and salary being held </a:t>
            </a:r>
            <a:r>
              <a:rPr lang="en-US" dirty="0" smtClean="0"/>
              <a:t>as collaterals </a:t>
            </a:r>
            <a:r>
              <a:rPr lang="en-US" dirty="0"/>
              <a:t>legally and further billing passed onto relatives. Arcade pay extra allows them to pay half their bill while shopping with collaborating companies and organizations and we would cover the remaining half immediately but the customers must pay us the remaining (half money + a 5</a:t>
            </a:r>
            <a:r>
              <a:rPr lang="en-US" dirty="0" smtClean="0"/>
              <a:t>% </a:t>
            </a:r>
            <a:r>
              <a:rPr lang="en-US" dirty="0"/>
              <a:t>interest over 3 months </a:t>
            </a:r>
            <a:r>
              <a:rPr lang="en-US" dirty="0" smtClean="0"/>
              <a:t>with DPS. The </a:t>
            </a:r>
            <a:r>
              <a:rPr lang="en-US" dirty="0"/>
              <a:t>Collaborating company must also pay us </a:t>
            </a:r>
            <a:r>
              <a:rPr lang="en-US" dirty="0" smtClean="0"/>
              <a:t>10% </a:t>
            </a:r>
            <a:r>
              <a:rPr lang="en-US" dirty="0"/>
              <a:t>of the money per transaction at once hence we only pay back </a:t>
            </a:r>
            <a:r>
              <a:rPr lang="en-US" dirty="0" smtClean="0"/>
              <a:t>40%. </a:t>
            </a:r>
            <a:r>
              <a:rPr lang="en-US" dirty="0"/>
              <a:t>the </a:t>
            </a:r>
            <a:r>
              <a:rPr lang="en-US" dirty="0" smtClean="0"/>
              <a:t>percentage </a:t>
            </a:r>
            <a:r>
              <a:rPr lang="en-US" dirty="0"/>
              <a:t>that the customers owe us increases by </a:t>
            </a:r>
            <a:r>
              <a:rPr lang="en-US" dirty="0" smtClean="0"/>
              <a:t>15% monthly after 3 months not completed. </a:t>
            </a:r>
            <a:r>
              <a:rPr lang="en-GB" dirty="0"/>
              <a:t>We allow customers to potentially purchase double of what they would intend to yet also getting potentially </a:t>
            </a:r>
            <a:r>
              <a:rPr lang="en-GB" dirty="0" smtClean="0"/>
              <a:t>a sum of 15% </a:t>
            </a:r>
            <a:r>
              <a:rPr lang="en-GB" dirty="0"/>
              <a:t>of each purchase from both </a:t>
            </a:r>
            <a:r>
              <a:rPr lang="en-GB" dirty="0" smtClean="0"/>
              <a:t>parties.</a:t>
            </a:r>
            <a:endParaRPr lang="x-none" dirty="0"/>
          </a:p>
        </p:txBody>
      </p:sp>
    </p:spTree>
    <p:extLst>
      <p:ext uri="{BB962C8B-B14F-4D97-AF65-F5344CB8AC3E}">
        <p14:creationId xmlns:p14="http://schemas.microsoft.com/office/powerpoint/2010/main" val="1609794608"/>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67525-1F9F-4F7E-8C28-377C3D405256}"/>
              </a:ext>
            </a:extLst>
          </p:cNvPr>
          <p:cNvSpPr>
            <a:spLocks noGrp="1"/>
          </p:cNvSpPr>
          <p:nvPr>
            <p:ph idx="1"/>
          </p:nvPr>
        </p:nvSpPr>
        <p:spPr>
          <a:xfrm>
            <a:off x="838200" y="2801400"/>
            <a:ext cx="10515600" cy="1255200"/>
          </a:xfrm>
        </p:spPr>
        <p:txBody>
          <a:bodyPr>
            <a:normAutofit/>
          </a:bodyPr>
          <a:lstStyle/>
          <a:p>
            <a:pPr marL="0" indent="0" algn="ctr">
              <a:buNone/>
            </a:pPr>
            <a:r>
              <a:rPr lang="en-US" sz="6000" dirty="0">
                <a:solidFill>
                  <a:schemeClr val="bg1">
                    <a:lumMod val="50000"/>
                  </a:schemeClr>
                </a:solidFill>
              </a:rPr>
              <a:t>Use of external services</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7FFB0C08-4BB5-4F80-98A6-EB61CCD8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11103" y="208449"/>
            <a:ext cx="2022715" cy="1134046"/>
          </a:xfrm>
          <a:prstGeom prst="rect">
            <a:avLst/>
          </a:prstGeom>
        </p:spPr>
      </p:pic>
    </p:spTree>
    <p:extLst>
      <p:ext uri="{BB962C8B-B14F-4D97-AF65-F5344CB8AC3E}">
        <p14:creationId xmlns:p14="http://schemas.microsoft.com/office/powerpoint/2010/main" val="45885362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4C8A6-3013-44C2-8C56-74E9A7DABC01}"/>
              </a:ext>
            </a:extLst>
          </p:cNvPr>
          <p:cNvSpPr>
            <a:spLocks noGrp="1"/>
          </p:cNvSpPr>
          <p:nvPr>
            <p:ph type="title"/>
          </p:nvPr>
        </p:nvSpPr>
        <p:spPr>
          <a:xfrm>
            <a:off x="2093323" y="365125"/>
            <a:ext cx="8005354" cy="941161"/>
          </a:xfrm>
        </p:spPr>
        <p:txBody>
          <a:bodyPr/>
          <a:lstStyle/>
          <a:p>
            <a:r>
              <a:rPr lang="en-US" b="1" dirty="0"/>
              <a:t>External Subscriptions include</a:t>
            </a:r>
            <a:endParaRPr lang="x-none" dirty="0"/>
          </a:p>
        </p:txBody>
      </p:sp>
      <p:sp>
        <p:nvSpPr>
          <p:cNvPr id="3" name="Content Placeholder 2">
            <a:extLst>
              <a:ext uri="{FF2B5EF4-FFF2-40B4-BE49-F238E27FC236}">
                <a16:creationId xmlns:a16="http://schemas.microsoft.com/office/drawing/2014/main" xmlns="" id="{F4A527FE-2918-4B80-A1AE-B8DD91E60553}"/>
              </a:ext>
            </a:extLst>
          </p:cNvPr>
          <p:cNvSpPr>
            <a:spLocks noGrp="1"/>
          </p:cNvSpPr>
          <p:nvPr>
            <p:ph idx="1"/>
          </p:nvPr>
        </p:nvSpPr>
        <p:spPr>
          <a:xfrm>
            <a:off x="0" y="1384663"/>
            <a:ext cx="12192000" cy="5460274"/>
          </a:xfrm>
        </p:spPr>
        <p:txBody>
          <a:bodyPr>
            <a:normAutofit fontScale="92500" lnSpcReduction="10000"/>
          </a:bodyPr>
          <a:lstStyle/>
          <a:p>
            <a:pPr marL="0" indent="0">
              <a:buNone/>
            </a:pPr>
            <a:r>
              <a:rPr lang="en-US" dirty="0"/>
              <a:t>These are the popular subscriptions thrown at you at outrageous prices from popular companies, but given to you at discounts up to 40% off here at dome arcade to make sure they become as affordable as possible and remain that way</a:t>
            </a:r>
          </a:p>
          <a:p>
            <a:r>
              <a:rPr lang="en-US" dirty="0"/>
              <a:t>Apple music monthly (All the music you could think of)</a:t>
            </a:r>
          </a:p>
          <a:p>
            <a:pPr marL="0" indent="0">
              <a:buNone/>
            </a:pPr>
            <a:r>
              <a:rPr lang="en-US" dirty="0"/>
              <a:t>From </a:t>
            </a:r>
            <a:r>
              <a:rPr lang="en-GB" dirty="0"/>
              <a:t>₦</a:t>
            </a:r>
            <a:r>
              <a:rPr lang="en-US" dirty="0"/>
              <a:t>900 to </a:t>
            </a:r>
            <a:r>
              <a:rPr lang="en-GB" dirty="0" smtClean="0"/>
              <a:t>₦</a:t>
            </a:r>
            <a:r>
              <a:rPr lang="en-US" dirty="0" smtClean="0"/>
              <a:t>799 </a:t>
            </a:r>
            <a:r>
              <a:rPr lang="en-US" dirty="0"/>
              <a:t>First month </a:t>
            </a:r>
            <a:r>
              <a:rPr lang="en-GB" dirty="0" smtClean="0"/>
              <a:t>₦</a:t>
            </a:r>
            <a:r>
              <a:rPr lang="en-US" dirty="0"/>
              <a:t>4</a:t>
            </a:r>
            <a:r>
              <a:rPr lang="en-US" dirty="0" smtClean="0"/>
              <a:t>99 </a:t>
            </a:r>
            <a:r>
              <a:rPr lang="en-US" dirty="0"/>
              <a:t>save over </a:t>
            </a:r>
            <a:r>
              <a:rPr lang="en-GB" dirty="0"/>
              <a:t>₦</a:t>
            </a:r>
            <a:r>
              <a:rPr lang="en-US" dirty="0"/>
              <a:t>600</a:t>
            </a:r>
          </a:p>
          <a:p>
            <a:r>
              <a:rPr lang="en-US" dirty="0"/>
              <a:t>Netflix monthly (All the Netflix movies and shows)</a:t>
            </a:r>
          </a:p>
          <a:p>
            <a:pPr marL="0" indent="0">
              <a:buNone/>
            </a:pPr>
            <a:r>
              <a:rPr lang="en-US" dirty="0"/>
              <a:t>From </a:t>
            </a:r>
            <a:r>
              <a:rPr lang="en-GB" dirty="0"/>
              <a:t>₦</a:t>
            </a:r>
            <a:r>
              <a:rPr lang="en-US" dirty="0"/>
              <a:t>2800 to </a:t>
            </a:r>
            <a:r>
              <a:rPr lang="en-GB" dirty="0"/>
              <a:t>₦</a:t>
            </a:r>
            <a:r>
              <a:rPr lang="en-US" dirty="0"/>
              <a:t>1999 first month </a:t>
            </a:r>
            <a:r>
              <a:rPr lang="en-GB" dirty="0"/>
              <a:t>₦</a:t>
            </a:r>
            <a:r>
              <a:rPr lang="en-US" dirty="0"/>
              <a:t>1499 save over </a:t>
            </a:r>
            <a:r>
              <a:rPr lang="en-GB" dirty="0"/>
              <a:t>₦</a:t>
            </a:r>
            <a:r>
              <a:rPr lang="en-US" dirty="0"/>
              <a:t>1300</a:t>
            </a:r>
          </a:p>
          <a:p>
            <a:r>
              <a:rPr lang="en-US" b="1" dirty="0" smtClean="0"/>
              <a:t>Surfshark VPN</a:t>
            </a:r>
            <a:r>
              <a:rPr lang="en-US" dirty="0" smtClean="0"/>
              <a:t> </a:t>
            </a:r>
            <a:r>
              <a:rPr lang="en-US" dirty="0"/>
              <a:t>monthly (Get access to more Netflix shows and total online privacy by several encryptions)</a:t>
            </a:r>
          </a:p>
          <a:p>
            <a:pPr marL="0" indent="0">
              <a:buNone/>
            </a:pPr>
            <a:r>
              <a:rPr lang="en-US" dirty="0"/>
              <a:t>From </a:t>
            </a:r>
            <a:r>
              <a:rPr lang="en-GB" dirty="0"/>
              <a:t>₦</a:t>
            </a:r>
            <a:r>
              <a:rPr lang="en-US" dirty="0" smtClean="0"/>
              <a:t>13,000 </a:t>
            </a:r>
            <a:r>
              <a:rPr lang="en-US" dirty="0"/>
              <a:t>to </a:t>
            </a:r>
            <a:r>
              <a:rPr lang="en-GB" dirty="0"/>
              <a:t>₦</a:t>
            </a:r>
            <a:r>
              <a:rPr lang="en-US" dirty="0" smtClean="0"/>
              <a:t>1,999 </a:t>
            </a:r>
            <a:r>
              <a:rPr lang="en-US" dirty="0"/>
              <a:t>first month </a:t>
            </a:r>
            <a:r>
              <a:rPr lang="en-GB" dirty="0" smtClean="0"/>
              <a:t>₦</a:t>
            </a:r>
            <a:r>
              <a:rPr lang="en-US" dirty="0"/>
              <a:t>9</a:t>
            </a:r>
            <a:r>
              <a:rPr lang="en-US" dirty="0" smtClean="0"/>
              <a:t>99 </a:t>
            </a:r>
            <a:r>
              <a:rPr lang="en-US" dirty="0"/>
              <a:t>save over </a:t>
            </a:r>
            <a:r>
              <a:rPr lang="en-GB" dirty="0"/>
              <a:t>₦</a:t>
            </a:r>
            <a:r>
              <a:rPr lang="en-US" dirty="0" smtClean="0"/>
              <a:t>11000 (85% off monthly)</a:t>
            </a:r>
            <a:endParaRPr lang="en-US" dirty="0"/>
          </a:p>
          <a:p>
            <a:r>
              <a:rPr lang="en-US" dirty="0"/>
              <a:t>YouTube Premium (watch YouTube without Ads and be able to play videos in the background plus bonus YouTube music )</a:t>
            </a:r>
          </a:p>
          <a:p>
            <a:pPr marL="0" indent="0">
              <a:buNone/>
            </a:pPr>
            <a:r>
              <a:rPr lang="en-US" dirty="0"/>
              <a:t>From </a:t>
            </a:r>
            <a:r>
              <a:rPr lang="en-GB" dirty="0"/>
              <a:t>₦</a:t>
            </a:r>
            <a:r>
              <a:rPr lang="en-US" dirty="0"/>
              <a:t>1500 to </a:t>
            </a:r>
            <a:r>
              <a:rPr lang="en-GB" dirty="0"/>
              <a:t>₦</a:t>
            </a:r>
            <a:r>
              <a:rPr lang="en-US" dirty="0"/>
              <a:t>999 first month </a:t>
            </a:r>
            <a:r>
              <a:rPr lang="en-GB" dirty="0"/>
              <a:t>₦</a:t>
            </a:r>
            <a:r>
              <a:rPr lang="en-US" dirty="0"/>
              <a:t>599 save over </a:t>
            </a:r>
            <a:r>
              <a:rPr lang="en-GB" dirty="0"/>
              <a:t>₦</a:t>
            </a:r>
            <a:r>
              <a:rPr lang="en-US" dirty="0"/>
              <a:t>900</a:t>
            </a:r>
          </a:p>
          <a:p>
            <a:pPr marL="0" indent="0">
              <a:buNone/>
            </a:pPr>
            <a:endParaRPr lang="en-US" dirty="0"/>
          </a:p>
          <a:p>
            <a:pPr marL="0" indent="0">
              <a:buNone/>
            </a:pPr>
            <a:endParaRPr lang="x-none" dirty="0"/>
          </a:p>
        </p:txBody>
      </p:sp>
    </p:spTree>
    <p:extLst>
      <p:ext uri="{BB962C8B-B14F-4D97-AF65-F5344CB8AC3E}">
        <p14:creationId xmlns:p14="http://schemas.microsoft.com/office/powerpoint/2010/main" val="2078537042"/>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1712A4-1C6B-4412-BD1C-A79DAFC8253F}"/>
              </a:ext>
            </a:extLst>
          </p:cNvPr>
          <p:cNvSpPr>
            <a:spLocks noGrp="1"/>
          </p:cNvSpPr>
          <p:nvPr>
            <p:ph idx="1"/>
          </p:nvPr>
        </p:nvSpPr>
        <p:spPr>
          <a:xfrm>
            <a:off x="838200" y="2993243"/>
            <a:ext cx="10515600" cy="1603375"/>
          </a:xfrm>
        </p:spPr>
        <p:txBody>
          <a:bodyPr>
            <a:normAutofit/>
          </a:bodyPr>
          <a:lstStyle/>
          <a:p>
            <a:pPr marL="0" indent="0" algn="ctr">
              <a:buNone/>
            </a:pPr>
            <a:r>
              <a:rPr lang="en-US" sz="6000" dirty="0" smtClean="0">
                <a:solidFill>
                  <a:schemeClr val="bg1">
                    <a:lumMod val="50000"/>
                  </a:schemeClr>
                </a:solidFill>
              </a:rPr>
              <a:t>Arcade Gaming Pro and Sub</a:t>
            </a:r>
            <a:endParaRPr lang="x-none" sz="6000" dirty="0">
              <a:solidFill>
                <a:schemeClr val="bg1">
                  <a:lumMod val="50000"/>
                </a:schemeClr>
              </a:solidFill>
            </a:endParaRPr>
          </a:p>
        </p:txBody>
      </p:sp>
      <p:pic>
        <p:nvPicPr>
          <p:cNvPr id="9" name="Picture 8">
            <a:extLst>
              <a:ext uri="{FF2B5EF4-FFF2-40B4-BE49-F238E27FC236}">
                <a16:creationId xmlns:a16="http://schemas.microsoft.com/office/drawing/2014/main" xmlns="" id="{EB19A78B-4735-4121-9C1B-491CAC047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7310" y="192681"/>
            <a:ext cx="2046509" cy="1147387"/>
          </a:xfrm>
          <a:prstGeom prst="rect">
            <a:avLst/>
          </a:prstGeom>
        </p:spPr>
      </p:pic>
    </p:spTree>
    <p:extLst>
      <p:ext uri="{BB962C8B-B14F-4D97-AF65-F5344CB8AC3E}">
        <p14:creationId xmlns:p14="http://schemas.microsoft.com/office/powerpoint/2010/main" val="21483545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58905" y="982942"/>
            <a:ext cx="10515600" cy="5781113"/>
          </a:xfrm>
        </p:spPr>
        <p:txBody>
          <a:bodyPr>
            <a:noAutofit/>
          </a:bodyPr>
          <a:lstStyle/>
          <a:p>
            <a:pPr marL="0" indent="0">
              <a:buNone/>
            </a:pPr>
            <a:r>
              <a:rPr lang="en-US" sz="3600" b="1" dirty="0"/>
              <a:t>You</a:t>
            </a:r>
            <a:r>
              <a:rPr lang="en-US" sz="3600" dirty="0"/>
              <a:t> don’t need to buy a ₦ 400 thousand console.</a:t>
            </a:r>
          </a:p>
          <a:p>
            <a:pPr marL="0" indent="0">
              <a:buNone/>
            </a:pPr>
            <a:r>
              <a:rPr lang="en-US" sz="3600" b="1" dirty="0"/>
              <a:t>You</a:t>
            </a:r>
            <a:r>
              <a:rPr lang="en-US" sz="3600" dirty="0"/>
              <a:t> don’t need to spend hundreds of thousands of naira yearly on the latest consoles' games.</a:t>
            </a:r>
          </a:p>
          <a:p>
            <a:pPr marL="0" indent="0">
              <a:buNone/>
            </a:pPr>
            <a:r>
              <a:rPr lang="en-US" sz="3600" b="1" dirty="0"/>
              <a:t>You</a:t>
            </a:r>
            <a:r>
              <a:rPr lang="en-US" sz="3600" dirty="0"/>
              <a:t> don’t need to buy a ₦ 500 thousand Television.</a:t>
            </a:r>
          </a:p>
          <a:p>
            <a:pPr marL="0" indent="0">
              <a:buNone/>
            </a:pPr>
            <a:r>
              <a:rPr lang="en-US" sz="3600" b="1" dirty="0"/>
              <a:t>You</a:t>
            </a:r>
            <a:r>
              <a:rPr lang="en-US" sz="3600" dirty="0"/>
              <a:t> don’t need to buy expensive gaming computers and headphones.</a:t>
            </a:r>
          </a:p>
          <a:p>
            <a:pPr marL="0" indent="0">
              <a:buNone/>
            </a:pPr>
            <a:r>
              <a:rPr lang="en-US" sz="3600" b="1" dirty="0"/>
              <a:t>You</a:t>
            </a:r>
            <a:r>
              <a:rPr lang="en-US" sz="3600" dirty="0"/>
              <a:t> don’t need to buy virtual reality glasses just to get the immersive experience.</a:t>
            </a:r>
          </a:p>
          <a:p>
            <a:pPr marL="0" indent="0">
              <a:buNone/>
            </a:pPr>
            <a:r>
              <a:rPr lang="en-US" sz="3600" b="1" dirty="0"/>
              <a:t>You</a:t>
            </a:r>
            <a:r>
              <a:rPr lang="en-US" sz="3600" dirty="0"/>
              <a:t> don’t need to pay the full prices for your favorite subscription services online.</a:t>
            </a:r>
          </a:p>
        </p:txBody>
      </p:sp>
      <p:sp>
        <p:nvSpPr>
          <p:cNvPr id="2" name="TextBox 1"/>
          <p:cNvSpPr txBox="1"/>
          <p:nvPr/>
        </p:nvSpPr>
        <p:spPr>
          <a:xfrm>
            <a:off x="658905" y="189186"/>
            <a:ext cx="9525619" cy="707886"/>
          </a:xfrm>
          <a:prstGeom prst="rect">
            <a:avLst/>
          </a:prstGeom>
          <a:noFill/>
        </p:spPr>
        <p:txBody>
          <a:bodyPr wrap="square" rtlCol="0">
            <a:spAutoFit/>
          </a:bodyPr>
          <a:lstStyle/>
          <a:p>
            <a:pPr algn="ctr"/>
            <a:r>
              <a:rPr lang="en-US" sz="4000" b="1" dirty="0"/>
              <a:t>Purchase of consoles and </a:t>
            </a:r>
            <a:r>
              <a:rPr lang="en-US" sz="4000" b="1" dirty="0" smtClean="0"/>
              <a:t>games</a:t>
            </a:r>
            <a:endParaRPr lang="x-none" sz="4000" b="1" dirty="0"/>
          </a:p>
        </p:txBody>
      </p:sp>
    </p:spTree>
    <p:extLst>
      <p:ext uri="{BB962C8B-B14F-4D97-AF65-F5344CB8AC3E}">
        <p14:creationId xmlns:p14="http://schemas.microsoft.com/office/powerpoint/2010/main" val="38530081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364483-CDD5-43A4-84D8-15C1B3111BD1}"/>
              </a:ext>
            </a:extLst>
          </p:cNvPr>
          <p:cNvSpPr>
            <a:spLocks noGrp="1"/>
          </p:cNvSpPr>
          <p:nvPr>
            <p:ph type="title"/>
          </p:nvPr>
        </p:nvSpPr>
        <p:spPr/>
        <p:txBody>
          <a:bodyPr/>
          <a:lstStyle/>
          <a:p>
            <a:r>
              <a:rPr lang="en-US" dirty="0" smtClean="0"/>
              <a:t>Accessibilities</a:t>
            </a:r>
            <a:endParaRPr lang="x-none" dirty="0"/>
          </a:p>
        </p:txBody>
      </p:sp>
      <p:sp>
        <p:nvSpPr>
          <p:cNvPr id="3" name="Content Placeholder 2">
            <a:extLst>
              <a:ext uri="{FF2B5EF4-FFF2-40B4-BE49-F238E27FC236}">
                <a16:creationId xmlns:a16="http://schemas.microsoft.com/office/drawing/2014/main" xmlns="" id="{76562550-ADCA-42CD-B460-6AC2F10F3BF3}"/>
              </a:ext>
            </a:extLst>
          </p:cNvPr>
          <p:cNvSpPr>
            <a:spLocks noGrp="1"/>
          </p:cNvSpPr>
          <p:nvPr>
            <p:ph idx="1"/>
          </p:nvPr>
        </p:nvSpPr>
        <p:spPr/>
        <p:txBody>
          <a:bodyPr/>
          <a:lstStyle/>
          <a:p>
            <a:pPr marL="0" indent="0">
              <a:buNone/>
            </a:pPr>
            <a:r>
              <a:rPr lang="en-US" dirty="0"/>
              <a:t>Customers get a range of games to play offline</a:t>
            </a:r>
          </a:p>
          <a:p>
            <a:pPr marL="0" indent="0">
              <a:buNone/>
            </a:pPr>
            <a:r>
              <a:rPr lang="en-US" dirty="0"/>
              <a:t>But to play online games they must be subscribed to arcade online for that week</a:t>
            </a:r>
          </a:p>
          <a:p>
            <a:pPr marL="0" indent="0">
              <a:buNone/>
            </a:pPr>
            <a:r>
              <a:rPr lang="en-US" dirty="0"/>
              <a:t>To get access to Apple music while gaming pay (N299 monthly)</a:t>
            </a:r>
          </a:p>
          <a:p>
            <a:pPr marL="0" indent="0">
              <a:buNone/>
            </a:pPr>
            <a:r>
              <a:rPr lang="en-US" dirty="0"/>
              <a:t>To get access to access to gaming headphones (N299 monthly)</a:t>
            </a:r>
          </a:p>
          <a:p>
            <a:pPr marL="0" indent="0">
              <a:buNone/>
            </a:pPr>
            <a:r>
              <a:rPr lang="en-US" dirty="0"/>
              <a:t>To get access to webcam for streaming (N299 monthly)</a:t>
            </a:r>
          </a:p>
          <a:p>
            <a:pPr marL="0" indent="0">
              <a:buNone/>
            </a:pPr>
            <a:r>
              <a:rPr lang="en-US" dirty="0"/>
              <a:t>To get access to arcade online (N2999 weekly</a:t>
            </a:r>
            <a:r>
              <a:rPr lang="en-US" dirty="0" smtClean="0"/>
              <a:t>)</a:t>
            </a:r>
          </a:p>
          <a:p>
            <a:pPr marL="0" indent="0">
              <a:buNone/>
            </a:pPr>
            <a:r>
              <a:rPr lang="en-US" dirty="0" smtClean="0"/>
              <a:t>Technical Tutorials N50</a:t>
            </a:r>
            <a:endParaRPr lang="x-none" dirty="0"/>
          </a:p>
        </p:txBody>
      </p:sp>
    </p:spTree>
    <p:extLst>
      <p:ext uri="{BB962C8B-B14F-4D97-AF65-F5344CB8AC3E}">
        <p14:creationId xmlns:p14="http://schemas.microsoft.com/office/powerpoint/2010/main" val="203547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ED710-0720-45FC-B598-A28F3396DB7E}"/>
              </a:ext>
            </a:extLst>
          </p:cNvPr>
          <p:cNvSpPr>
            <a:spLocks noGrp="1"/>
          </p:cNvSpPr>
          <p:nvPr>
            <p:ph type="title"/>
          </p:nvPr>
        </p:nvSpPr>
        <p:spPr/>
        <p:txBody>
          <a:bodyPr/>
          <a:lstStyle/>
          <a:p>
            <a:r>
              <a:rPr lang="en-US" dirty="0"/>
              <a:t>Arcade Gaming Pro pricing</a:t>
            </a:r>
            <a:endParaRPr lang="x-none" dirty="0"/>
          </a:p>
        </p:txBody>
      </p:sp>
      <p:sp>
        <p:nvSpPr>
          <p:cNvPr id="3" name="Content Placeholder 2">
            <a:extLst>
              <a:ext uri="{FF2B5EF4-FFF2-40B4-BE49-F238E27FC236}">
                <a16:creationId xmlns:a16="http://schemas.microsoft.com/office/drawing/2014/main" xmlns="" id="{95CEC5C4-57C0-4C66-BCC6-EA6B11635504}"/>
              </a:ext>
            </a:extLst>
          </p:cNvPr>
          <p:cNvSpPr>
            <a:spLocks noGrp="1"/>
          </p:cNvSpPr>
          <p:nvPr>
            <p:ph idx="1"/>
          </p:nvPr>
        </p:nvSpPr>
        <p:spPr/>
        <p:txBody>
          <a:bodyPr>
            <a:normAutofit fontScale="92500" lnSpcReduction="20000"/>
          </a:bodyPr>
          <a:lstStyle/>
          <a:p>
            <a:r>
              <a:rPr lang="en-US" dirty="0"/>
              <a:t>PS4 + popular games (15 minutes) = 5MST</a:t>
            </a:r>
          </a:p>
          <a:p>
            <a:r>
              <a:rPr lang="en-US" dirty="0"/>
              <a:t>Xbox one + popular games (15 minutes) = 5MST</a:t>
            </a:r>
          </a:p>
          <a:p>
            <a:r>
              <a:rPr lang="en-US" dirty="0"/>
              <a:t>PS5 + popular games (15 minutes) = 6MST</a:t>
            </a:r>
          </a:p>
          <a:p>
            <a:r>
              <a:rPr lang="en-US" dirty="0"/>
              <a:t>Xbox series X + popular games (15 minutes) = 6MST</a:t>
            </a:r>
          </a:p>
          <a:p>
            <a:r>
              <a:rPr lang="en-US" dirty="0"/>
              <a:t>Virtual reality + trending videos (15 minutes) = 8MST</a:t>
            </a:r>
          </a:p>
          <a:p>
            <a:r>
              <a:rPr lang="en-US" dirty="0"/>
              <a:t>Virtual reality + popular games (15 minutes) = 10MST</a:t>
            </a:r>
          </a:p>
          <a:p>
            <a:r>
              <a:rPr lang="en-US" dirty="0"/>
              <a:t>Tablet games + television (30 minutes) = 10MST</a:t>
            </a:r>
          </a:p>
          <a:p>
            <a:r>
              <a:rPr lang="en-US" dirty="0"/>
              <a:t>Nintendo Switch + popular games (30 minutes) = 11MST</a:t>
            </a:r>
          </a:p>
          <a:p>
            <a:r>
              <a:rPr lang="en-US" dirty="0"/>
              <a:t>PC + popular games (30 Minutes) = 12MST</a:t>
            </a:r>
          </a:p>
          <a:p>
            <a:r>
              <a:rPr lang="en-US" dirty="0"/>
              <a:t>Touchpads + popular pc games (30 minutes) = 12MST</a:t>
            </a:r>
          </a:p>
          <a:p>
            <a:endParaRPr lang="en-US" dirty="0"/>
          </a:p>
        </p:txBody>
      </p:sp>
    </p:spTree>
    <p:extLst>
      <p:ext uri="{BB962C8B-B14F-4D97-AF65-F5344CB8AC3E}">
        <p14:creationId xmlns:p14="http://schemas.microsoft.com/office/powerpoint/2010/main" val="29281111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2063"/>
            <a:ext cx="10515600" cy="1325563"/>
          </a:xfrm>
        </p:spPr>
        <p:txBody>
          <a:bodyPr>
            <a:normAutofit/>
          </a:bodyPr>
          <a:lstStyle/>
          <a:p>
            <a:pPr algn="ctr"/>
            <a:r>
              <a:rPr lang="en-US" sz="6000" b="1" dirty="0"/>
              <a:t>Our future for </a:t>
            </a:r>
            <a:r>
              <a:rPr lang="en-US" sz="6000" b="1" dirty="0" smtClean="0"/>
              <a:t>Man’s Arcade</a:t>
            </a:r>
            <a:endParaRPr lang="en-US" sz="6000" b="1" dirty="0"/>
          </a:p>
        </p:txBody>
      </p:sp>
      <p:sp>
        <p:nvSpPr>
          <p:cNvPr id="3" name="Content Placeholder 2"/>
          <p:cNvSpPr>
            <a:spLocks noGrp="1"/>
          </p:cNvSpPr>
          <p:nvPr>
            <p:ph idx="1"/>
          </p:nvPr>
        </p:nvSpPr>
        <p:spPr>
          <a:xfrm>
            <a:off x="838200" y="1825625"/>
            <a:ext cx="10515600" cy="4797244"/>
          </a:xfrm>
        </p:spPr>
        <p:txBody>
          <a:bodyPr>
            <a:normAutofit lnSpcReduction="10000"/>
          </a:bodyPr>
          <a:lstStyle/>
          <a:p>
            <a:pPr marL="0" indent="0">
              <a:buNone/>
            </a:pPr>
            <a:r>
              <a:rPr lang="en-US" sz="3200" dirty="0"/>
              <a:t>Be subscribed to seamless services working together to allow you to play Millions of games on the best devices, watch amazing new blockbuster movies, shows or videos whenever you want to, also opening multiple opportunities to help you earn a living or essentially get you on money saving services hence helping the curb of unemployment in an eco friendly manner with a seamlessly effortless payment method which also makes getting a taxi to visit us at any point in time as easy as a click of a button.</a:t>
            </a:r>
          </a:p>
          <a:p>
            <a:pPr marL="0" indent="0">
              <a:buNone/>
            </a:pPr>
            <a:r>
              <a:rPr lang="en-GB" sz="3200" b="1" dirty="0" smtClean="0"/>
              <a:t>Show </a:t>
            </a:r>
            <a:r>
              <a:rPr lang="en-GB" sz="3200" b="1" dirty="0"/>
              <a:t>arcade users and drivers on the map anonymously for easy identification and communication</a:t>
            </a:r>
            <a:r>
              <a:rPr lang="en-GB" sz="3200" dirty="0"/>
              <a:t>.</a:t>
            </a:r>
            <a:endParaRPr lang="en-US" sz="3200" dirty="0"/>
          </a:p>
        </p:txBody>
      </p:sp>
    </p:spTree>
    <p:extLst>
      <p:ext uri="{BB962C8B-B14F-4D97-AF65-F5344CB8AC3E}">
        <p14:creationId xmlns:p14="http://schemas.microsoft.com/office/powerpoint/2010/main" val="356175331"/>
      </p:ext>
    </p:extLst>
  </p:cSld>
  <p:clrMapOvr>
    <a:masterClrMapping/>
  </p:clrMapOvr>
  <p:transition spd="slow">
    <p:push dir="u"/>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FED710-0720-45FC-B598-A28F3396DB7E}"/>
              </a:ext>
            </a:extLst>
          </p:cNvPr>
          <p:cNvSpPr>
            <a:spLocks noGrp="1"/>
          </p:cNvSpPr>
          <p:nvPr>
            <p:ph type="title"/>
          </p:nvPr>
        </p:nvSpPr>
        <p:spPr/>
        <p:txBody>
          <a:bodyPr/>
          <a:lstStyle/>
          <a:p>
            <a:r>
              <a:rPr lang="en-US" dirty="0"/>
              <a:t>Arcade Gaming Pro pricing</a:t>
            </a:r>
            <a:endParaRPr lang="x-none" dirty="0"/>
          </a:p>
        </p:txBody>
      </p:sp>
      <p:sp>
        <p:nvSpPr>
          <p:cNvPr id="3" name="Content Placeholder 2">
            <a:extLst>
              <a:ext uri="{FF2B5EF4-FFF2-40B4-BE49-F238E27FC236}">
                <a16:creationId xmlns:a16="http://schemas.microsoft.com/office/drawing/2014/main" xmlns="" id="{95CEC5C4-57C0-4C66-BCC6-EA6B11635504}"/>
              </a:ext>
            </a:extLst>
          </p:cNvPr>
          <p:cNvSpPr>
            <a:spLocks noGrp="1"/>
          </p:cNvSpPr>
          <p:nvPr>
            <p:ph idx="1"/>
          </p:nvPr>
        </p:nvSpPr>
        <p:spPr/>
        <p:txBody>
          <a:bodyPr>
            <a:normAutofit fontScale="92500" lnSpcReduction="20000"/>
          </a:bodyPr>
          <a:lstStyle/>
          <a:p>
            <a:r>
              <a:rPr lang="en-US" dirty="0"/>
              <a:t>PS4 + popular games (60 minutes) = 20MST (pay 15MST)</a:t>
            </a:r>
          </a:p>
          <a:p>
            <a:r>
              <a:rPr lang="en-US" dirty="0"/>
              <a:t>Xbox one + popular games (60 minutes) = 20MST (pay 15MST)</a:t>
            </a:r>
          </a:p>
          <a:p>
            <a:r>
              <a:rPr lang="en-US" dirty="0"/>
              <a:t>PS5 + popular games (60 minutes) = 25MST (pay 19MST)</a:t>
            </a:r>
          </a:p>
          <a:p>
            <a:r>
              <a:rPr lang="en-US" dirty="0"/>
              <a:t>Xbox series X + popular games (60 minutes) = 25MST (pay 19MST)</a:t>
            </a:r>
          </a:p>
          <a:p>
            <a:r>
              <a:rPr lang="en-US" dirty="0"/>
              <a:t>Virtual reality + trending videos (45 minutes) = 24MST (pay 16MST)</a:t>
            </a:r>
          </a:p>
          <a:p>
            <a:r>
              <a:rPr lang="en-US" dirty="0"/>
              <a:t>Virtual reality + popular games (45 minutes) = 24MST (pay 14MST)</a:t>
            </a:r>
          </a:p>
          <a:p>
            <a:r>
              <a:rPr lang="en-US" dirty="0"/>
              <a:t>Tablet games + television (90 minutes) = 20MST (pay 20MST)</a:t>
            </a:r>
          </a:p>
          <a:p>
            <a:r>
              <a:rPr lang="en-US" dirty="0"/>
              <a:t>Nintendo Switch + popular games (45 minutes) = 20MST (pay 9MST)</a:t>
            </a:r>
          </a:p>
          <a:p>
            <a:r>
              <a:rPr lang="en-US" dirty="0"/>
              <a:t>PC + popular games (45 Minutes) = 20MST (pay 8MST)</a:t>
            </a:r>
          </a:p>
          <a:p>
            <a:r>
              <a:rPr lang="en-US" dirty="0"/>
              <a:t>Touchpads + popular pc games (45 minutes) = 20MST (pay 8MST)</a:t>
            </a:r>
          </a:p>
          <a:p>
            <a:pPr marL="0" indent="0">
              <a:buNone/>
            </a:pPr>
            <a:endParaRPr lang="en-US" dirty="0"/>
          </a:p>
        </p:txBody>
      </p:sp>
    </p:spTree>
    <p:extLst>
      <p:ext uri="{BB962C8B-B14F-4D97-AF65-F5344CB8AC3E}">
        <p14:creationId xmlns:p14="http://schemas.microsoft.com/office/powerpoint/2010/main" val="3574762121"/>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5FCC1F-C7EE-4AAE-865D-ABAEECD18948}"/>
              </a:ext>
            </a:extLst>
          </p:cNvPr>
          <p:cNvSpPr>
            <a:spLocks noGrp="1"/>
          </p:cNvSpPr>
          <p:nvPr>
            <p:ph idx="1"/>
          </p:nvPr>
        </p:nvSpPr>
        <p:spPr>
          <a:xfrm>
            <a:off x="838200" y="2276248"/>
            <a:ext cx="10515600" cy="2305504"/>
          </a:xfrm>
        </p:spPr>
        <p:txBody>
          <a:bodyPr/>
          <a:lstStyle/>
          <a:p>
            <a:pPr marL="0" indent="0">
              <a:buNone/>
            </a:pPr>
            <a:r>
              <a:rPr lang="en-US" dirty="0"/>
              <a:t>Although the reasonable pricing is extremely affordable there is a more economic choices for those that want to feel the dome arcade experience but with less immersion and more compromises to save some more </a:t>
            </a:r>
            <a:r>
              <a:rPr lang="en-US" dirty="0" smtClean="0"/>
              <a:t>money, the whole new subscription is called Arcade gaming Sub</a:t>
            </a:r>
            <a:endParaRPr lang="x-none" dirty="0"/>
          </a:p>
        </p:txBody>
      </p:sp>
    </p:spTree>
    <p:extLst>
      <p:ext uri="{BB962C8B-B14F-4D97-AF65-F5344CB8AC3E}">
        <p14:creationId xmlns:p14="http://schemas.microsoft.com/office/powerpoint/2010/main" val="2992454235"/>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BEBCE6-AC41-4F83-B5C8-6E2F85C484E4}"/>
              </a:ext>
            </a:extLst>
          </p:cNvPr>
          <p:cNvSpPr>
            <a:spLocks noGrp="1"/>
          </p:cNvSpPr>
          <p:nvPr>
            <p:ph type="title"/>
          </p:nvPr>
        </p:nvSpPr>
        <p:spPr/>
        <p:txBody>
          <a:bodyPr/>
          <a:lstStyle/>
          <a:p>
            <a:r>
              <a:rPr lang="en-US" dirty="0"/>
              <a:t>Arcade gaming Sub pricing</a:t>
            </a:r>
            <a:endParaRPr lang="x-none" dirty="0"/>
          </a:p>
        </p:txBody>
      </p:sp>
      <p:sp>
        <p:nvSpPr>
          <p:cNvPr id="3" name="Content Placeholder 2">
            <a:extLst>
              <a:ext uri="{FF2B5EF4-FFF2-40B4-BE49-F238E27FC236}">
                <a16:creationId xmlns:a16="http://schemas.microsoft.com/office/drawing/2014/main" xmlns="" id="{ECD8F238-CCFB-47D6-AAAF-62E1D33476A4}"/>
              </a:ext>
            </a:extLst>
          </p:cNvPr>
          <p:cNvSpPr>
            <a:spLocks noGrp="1"/>
          </p:cNvSpPr>
          <p:nvPr>
            <p:ph idx="1"/>
          </p:nvPr>
        </p:nvSpPr>
        <p:spPr/>
        <p:txBody>
          <a:bodyPr>
            <a:normAutofit lnSpcReduction="10000"/>
          </a:bodyPr>
          <a:lstStyle/>
          <a:p>
            <a:pPr marL="0" indent="0">
              <a:buNone/>
            </a:pPr>
            <a:r>
              <a:rPr lang="en-US" dirty="0"/>
              <a:t>Only available for console-oriented games</a:t>
            </a:r>
          </a:p>
          <a:p>
            <a:pPr marL="0" indent="0">
              <a:buNone/>
            </a:pPr>
            <a:r>
              <a:rPr lang="en-US" dirty="0"/>
              <a:t>32 inches screen over 55 inches</a:t>
            </a:r>
          </a:p>
          <a:p>
            <a:pPr marL="0" indent="0">
              <a:buNone/>
            </a:pPr>
            <a:r>
              <a:rPr lang="en-US" dirty="0"/>
              <a:t>two to three years older games over the latest and greatest games</a:t>
            </a:r>
          </a:p>
          <a:p>
            <a:pPr marL="0" indent="0">
              <a:buNone/>
            </a:pPr>
            <a:r>
              <a:rPr lang="en-US" dirty="0"/>
              <a:t>Pay for 30 minutes max over broader time variation</a:t>
            </a:r>
          </a:p>
          <a:p>
            <a:pPr marL="0" indent="0">
              <a:buNone/>
            </a:pPr>
            <a:r>
              <a:rPr lang="en-US" dirty="0"/>
              <a:t>cheaper headphones to game with</a:t>
            </a:r>
          </a:p>
          <a:p>
            <a:pPr marL="0" indent="0">
              <a:buNone/>
            </a:pPr>
            <a:r>
              <a:rPr lang="en-US" dirty="0"/>
              <a:t>Sit on plastic chairs over cozy couches</a:t>
            </a:r>
          </a:p>
          <a:p>
            <a:pPr marL="0" indent="0">
              <a:buNone/>
            </a:pPr>
            <a:r>
              <a:rPr lang="en-US" dirty="0"/>
              <a:t>Double the ads present in the arcade gaming PRO</a:t>
            </a:r>
          </a:p>
          <a:p>
            <a:pPr marL="0" indent="0">
              <a:buNone/>
            </a:pPr>
            <a:r>
              <a:rPr lang="en-US" dirty="0"/>
              <a:t>As extremely low as (N399) for 30 whole minutes of continuous gameplay</a:t>
            </a:r>
          </a:p>
          <a:p>
            <a:pPr marL="0" indent="0">
              <a:buNone/>
            </a:pPr>
            <a:endParaRPr lang="x-none" dirty="0"/>
          </a:p>
        </p:txBody>
      </p:sp>
    </p:spTree>
    <p:extLst>
      <p:ext uri="{BB962C8B-B14F-4D97-AF65-F5344CB8AC3E}">
        <p14:creationId xmlns:p14="http://schemas.microsoft.com/office/powerpoint/2010/main" val="92074721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69BF0BC-35C4-4236-8BC2-C27C445BE492}"/>
              </a:ext>
            </a:extLst>
          </p:cNvPr>
          <p:cNvSpPr>
            <a:spLocks noGrp="1"/>
          </p:cNvSpPr>
          <p:nvPr>
            <p:ph idx="1"/>
          </p:nvPr>
        </p:nvSpPr>
        <p:spPr>
          <a:xfrm>
            <a:off x="838200" y="2942077"/>
            <a:ext cx="10515600" cy="973846"/>
          </a:xfrm>
        </p:spPr>
        <p:txBody>
          <a:bodyPr>
            <a:normAutofit/>
          </a:bodyPr>
          <a:lstStyle/>
          <a:p>
            <a:pPr marL="0" indent="0" algn="ctr">
              <a:buNone/>
            </a:pPr>
            <a:r>
              <a:rPr lang="en-US" sz="6000" dirty="0">
                <a:solidFill>
                  <a:schemeClr val="bg1">
                    <a:lumMod val="50000"/>
                  </a:schemeClr>
                </a:solidFill>
              </a:rPr>
              <a:t>Purchase of small posters boards</a:t>
            </a:r>
            <a:endParaRPr lang="x-none" sz="6000" dirty="0">
              <a:solidFill>
                <a:schemeClr val="bg1">
                  <a:lumMod val="50000"/>
                </a:schemeClr>
              </a:solidFill>
            </a:endParaRPr>
          </a:p>
        </p:txBody>
      </p:sp>
      <p:pic>
        <p:nvPicPr>
          <p:cNvPr id="7" name="Picture 6">
            <a:extLst>
              <a:ext uri="{FF2B5EF4-FFF2-40B4-BE49-F238E27FC236}">
                <a16:creationId xmlns:a16="http://schemas.microsoft.com/office/drawing/2014/main" xmlns="" id="{9703BA15-8EFD-4E61-BF43-A757480DEA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1801" y="206749"/>
            <a:ext cx="2162017" cy="1212147"/>
          </a:xfrm>
          <a:prstGeom prst="rect">
            <a:avLst/>
          </a:prstGeom>
        </p:spPr>
      </p:pic>
    </p:spTree>
    <p:extLst>
      <p:ext uri="{BB962C8B-B14F-4D97-AF65-F5344CB8AC3E}">
        <p14:creationId xmlns:p14="http://schemas.microsoft.com/office/powerpoint/2010/main" val="357744841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6D4C33-F942-4995-87C7-A9DD8B5C100C}"/>
              </a:ext>
            </a:extLst>
          </p:cNvPr>
          <p:cNvSpPr>
            <a:spLocks noGrp="1"/>
          </p:cNvSpPr>
          <p:nvPr>
            <p:ph idx="1"/>
          </p:nvPr>
        </p:nvSpPr>
        <p:spPr>
          <a:xfrm>
            <a:off x="838200" y="970766"/>
            <a:ext cx="10515600" cy="4916468"/>
          </a:xfrm>
        </p:spPr>
        <p:txBody>
          <a:bodyPr>
            <a:normAutofit/>
          </a:bodyPr>
          <a:lstStyle/>
          <a:p>
            <a:pPr marL="0" indent="0">
              <a:buNone/>
            </a:pPr>
            <a:r>
              <a:rPr lang="en-US" sz="4800" dirty="0"/>
              <a:t>Part of Our subtle but effective advertisement methods is the use of multiple small posters to be put randomly placed around the city. The posters would contain Phrases to raise curiosity and would have a classic black and white theme to it to show simplicity.</a:t>
            </a:r>
            <a:endParaRPr lang="x-none" sz="4800" dirty="0"/>
          </a:p>
        </p:txBody>
      </p:sp>
    </p:spTree>
    <p:extLst>
      <p:ext uri="{BB962C8B-B14F-4D97-AF65-F5344CB8AC3E}">
        <p14:creationId xmlns:p14="http://schemas.microsoft.com/office/powerpoint/2010/main" val="83009993"/>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26158B-544F-4692-BF41-0282B94278DA}"/>
              </a:ext>
            </a:extLst>
          </p:cNvPr>
          <p:cNvSpPr>
            <a:spLocks noGrp="1"/>
          </p:cNvSpPr>
          <p:nvPr>
            <p:ph idx="1"/>
          </p:nvPr>
        </p:nvSpPr>
        <p:spPr>
          <a:xfrm>
            <a:off x="838200" y="2513012"/>
            <a:ext cx="10515600" cy="1831975"/>
          </a:xfrm>
        </p:spPr>
        <p:txBody>
          <a:bodyPr>
            <a:normAutofit/>
          </a:bodyPr>
          <a:lstStyle/>
          <a:p>
            <a:pPr marL="0" indent="0" algn="ctr">
              <a:buNone/>
            </a:pPr>
            <a:r>
              <a:rPr lang="en-US" sz="6000" dirty="0">
                <a:solidFill>
                  <a:schemeClr val="bg1">
                    <a:lumMod val="50000"/>
                  </a:schemeClr>
                </a:solidFill>
              </a:rPr>
              <a:t>Implementation of (ASTMP)</a:t>
            </a:r>
          </a:p>
          <a:p>
            <a:pPr marL="0" indent="0" algn="ctr">
              <a:buNone/>
            </a:pPr>
            <a:r>
              <a:rPr lang="en-US" sz="3200" dirty="0">
                <a:solidFill>
                  <a:schemeClr val="bg1">
                    <a:lumMod val="50000"/>
                  </a:schemeClr>
                </a:solidFill>
              </a:rPr>
              <a:t>Arcade Strategies to maximize profit</a:t>
            </a:r>
          </a:p>
          <a:p>
            <a:pPr marL="0" indent="0" algn="ctr">
              <a:buNone/>
            </a:pPr>
            <a:endParaRPr lang="x-none" sz="3200" dirty="0">
              <a:solidFill>
                <a:schemeClr val="bg1">
                  <a:lumMod val="50000"/>
                </a:schemeClr>
              </a:solidFill>
            </a:endParaRPr>
          </a:p>
        </p:txBody>
      </p:sp>
      <p:pic>
        <p:nvPicPr>
          <p:cNvPr id="5" name="Picture 4">
            <a:extLst>
              <a:ext uri="{FF2B5EF4-FFF2-40B4-BE49-F238E27FC236}">
                <a16:creationId xmlns:a16="http://schemas.microsoft.com/office/drawing/2014/main" xmlns="" id="{E4F78857-FB8B-46B5-B717-74DDC55CE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5339" y="206749"/>
            <a:ext cx="2052548" cy="1150773"/>
          </a:xfrm>
          <a:prstGeom prst="rect">
            <a:avLst/>
          </a:prstGeom>
        </p:spPr>
      </p:pic>
    </p:spTree>
    <p:extLst>
      <p:ext uri="{BB962C8B-B14F-4D97-AF65-F5344CB8AC3E}">
        <p14:creationId xmlns:p14="http://schemas.microsoft.com/office/powerpoint/2010/main" val="54775232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DDA80A-C264-4CA4-9FFD-AC34440331B8}"/>
              </a:ext>
            </a:extLst>
          </p:cNvPr>
          <p:cNvSpPr>
            <a:spLocks noGrp="1"/>
          </p:cNvSpPr>
          <p:nvPr>
            <p:ph type="title"/>
          </p:nvPr>
        </p:nvSpPr>
        <p:spPr/>
        <p:txBody>
          <a:bodyPr>
            <a:normAutofit/>
          </a:bodyPr>
          <a:lstStyle/>
          <a:p>
            <a:r>
              <a:rPr lang="en-US" sz="5400" b="1" dirty="0"/>
              <a:t>What our advertisement Stands for</a:t>
            </a:r>
            <a:endParaRPr lang="x-none" sz="5400" b="1" dirty="0"/>
          </a:p>
        </p:txBody>
      </p:sp>
      <p:sp>
        <p:nvSpPr>
          <p:cNvPr id="3" name="Content Placeholder 2">
            <a:extLst>
              <a:ext uri="{FF2B5EF4-FFF2-40B4-BE49-F238E27FC236}">
                <a16:creationId xmlns:a16="http://schemas.microsoft.com/office/drawing/2014/main" xmlns="" id="{471B30A6-4D08-4130-9608-C5DFB10181F6}"/>
              </a:ext>
            </a:extLst>
          </p:cNvPr>
          <p:cNvSpPr>
            <a:spLocks noGrp="1"/>
          </p:cNvSpPr>
          <p:nvPr>
            <p:ph idx="1"/>
          </p:nvPr>
        </p:nvSpPr>
        <p:spPr/>
        <p:txBody>
          <a:bodyPr>
            <a:normAutofit fontScale="92500" lnSpcReduction="10000"/>
          </a:bodyPr>
          <a:lstStyle/>
          <a:p>
            <a:pPr marL="0" indent="0">
              <a:buNone/>
            </a:pPr>
            <a:r>
              <a:rPr lang="en-GB" sz="6000" dirty="0"/>
              <a:t>Don’t sell the products or services sell </a:t>
            </a:r>
            <a:r>
              <a:rPr lang="en-GB" sz="6000" dirty="0" smtClean="0"/>
              <a:t>and advertise on the </a:t>
            </a:r>
            <a:r>
              <a:rPr lang="en-GB" sz="6000" dirty="0"/>
              <a:t>feelings expected from the products and </a:t>
            </a:r>
            <a:r>
              <a:rPr lang="en-GB" sz="6000" dirty="0" smtClean="0"/>
              <a:t>services,</a:t>
            </a:r>
            <a:r>
              <a:rPr lang="en-GB" sz="6000" dirty="0"/>
              <a:t> </a:t>
            </a:r>
            <a:r>
              <a:rPr lang="en-GB" sz="6000" dirty="0" smtClean="0"/>
              <a:t>associate </a:t>
            </a:r>
            <a:r>
              <a:rPr lang="en-GB" sz="6000" dirty="0"/>
              <a:t>the company with </a:t>
            </a:r>
            <a:r>
              <a:rPr lang="en-GB" sz="6000" dirty="0" smtClean="0"/>
              <a:t>influences in </a:t>
            </a:r>
            <a:r>
              <a:rPr lang="en-GB" sz="6000" dirty="0"/>
              <a:t>particular </a:t>
            </a:r>
            <a:r>
              <a:rPr lang="en-GB" sz="6000" dirty="0" smtClean="0"/>
              <a:t>themes.</a:t>
            </a:r>
            <a:endParaRPr lang="en-GB" sz="6000" dirty="0"/>
          </a:p>
        </p:txBody>
      </p:sp>
    </p:spTree>
    <p:extLst>
      <p:ext uri="{BB962C8B-B14F-4D97-AF65-F5344CB8AC3E}">
        <p14:creationId xmlns:p14="http://schemas.microsoft.com/office/powerpoint/2010/main" val="452716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0EBBE20-048E-497B-AB9B-A6E6E601217A}"/>
              </a:ext>
            </a:extLst>
          </p:cNvPr>
          <p:cNvSpPr>
            <a:spLocks noGrp="1"/>
          </p:cNvSpPr>
          <p:nvPr>
            <p:ph idx="1"/>
          </p:nvPr>
        </p:nvSpPr>
        <p:spPr>
          <a:xfrm>
            <a:off x="288099" y="1402915"/>
            <a:ext cx="11090753" cy="5062146"/>
          </a:xfrm>
        </p:spPr>
        <p:txBody>
          <a:bodyPr>
            <a:normAutofit fontScale="92500" lnSpcReduction="20000"/>
          </a:bodyPr>
          <a:lstStyle/>
          <a:p>
            <a:r>
              <a:rPr lang="en-US" dirty="0"/>
              <a:t>Use of referrals: Knowing that the entrance fee weekly is ₦499, referrals would be timed to bring in a particular amount of new customers but payed varying percentages of the sum to be collected from the customers entrance fees only if the referral meets the </a:t>
            </a:r>
            <a:r>
              <a:rPr lang="en-US" dirty="0" smtClean="0"/>
              <a:t>deadline, Although the entrance fee gets charged after the third week of entry to not scare customers away, and would be charged in *dps (included in emailed document signed on registration).</a:t>
            </a:r>
            <a:endParaRPr lang="en-US" dirty="0"/>
          </a:p>
          <a:p>
            <a:r>
              <a:rPr lang="en-US" dirty="0"/>
              <a:t>Use of human psychological tricks to keep customers occupied: e.g., mirrors, toys, fid getters, </a:t>
            </a:r>
            <a:r>
              <a:rPr lang="en-US" dirty="0" smtClean="0"/>
              <a:t>Legos, mini fish aquariums</a:t>
            </a:r>
            <a:r>
              <a:rPr lang="en-US" dirty="0"/>
              <a:t>, stray candy on the floor random tablets bottom of popcorn pack writes ‘finished already ?’etc.</a:t>
            </a:r>
          </a:p>
          <a:p>
            <a:r>
              <a:rPr lang="en-US" dirty="0"/>
              <a:t>The No time illusion: the arcade has been designed with the intentions of no windows or clocks with music slower than heartbeat and little or no payment interruptions to keep the customers unaware of the time or world outside while being busy with the world inside and the pleasure from our services, furthermore we would also make the ceiling to have a star's theme with matte paint to give the customers a void like experience</a:t>
            </a:r>
          </a:p>
        </p:txBody>
      </p:sp>
    </p:spTree>
    <p:extLst>
      <p:ext uri="{BB962C8B-B14F-4D97-AF65-F5344CB8AC3E}">
        <p14:creationId xmlns:p14="http://schemas.microsoft.com/office/powerpoint/2010/main" val="3865811137"/>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5573" y="1565752"/>
            <a:ext cx="11078227" cy="4885151"/>
          </a:xfrm>
        </p:spPr>
        <p:txBody>
          <a:bodyPr>
            <a:normAutofit fontScale="92500" lnSpcReduction="20000"/>
          </a:bodyPr>
          <a:lstStyle/>
          <a:p>
            <a:r>
              <a:rPr lang="en-US" dirty="0"/>
              <a:t>Creating minor inconveniences and selling solutions as extremely cheap subscriptions</a:t>
            </a:r>
          </a:p>
          <a:p>
            <a:r>
              <a:rPr lang="en-US" dirty="0"/>
              <a:t>Creating members only mini lotteries and keeping 30% of the money input</a:t>
            </a:r>
          </a:p>
          <a:p>
            <a:r>
              <a:rPr lang="en-US" dirty="0"/>
              <a:t>Companies family plans exploitation: take each member of a family plan to be a stranger while slightly reducing the price to lower than what the companies are offering </a:t>
            </a:r>
          </a:p>
          <a:p>
            <a:r>
              <a:rPr lang="en-US" dirty="0"/>
              <a:t>Making customers participate in streaks, and after each month of consecutive entry's they win something</a:t>
            </a:r>
          </a:p>
          <a:p>
            <a:r>
              <a:rPr lang="en-US" dirty="0"/>
              <a:t>Creating payed participation for leadership board and the person on top wins prize</a:t>
            </a:r>
          </a:p>
          <a:p>
            <a:r>
              <a:rPr lang="en-US" dirty="0"/>
              <a:t>Sales from merchandize and advertisement of value from merchandize</a:t>
            </a:r>
          </a:p>
          <a:p>
            <a:r>
              <a:rPr lang="en-GB" dirty="0"/>
              <a:t>use known info to make predictions for customers to influence their purchases </a:t>
            </a:r>
            <a:r>
              <a:rPr lang="en-GB" dirty="0" err="1"/>
              <a:t>eg</a:t>
            </a:r>
            <a:r>
              <a:rPr lang="en-GB" dirty="0"/>
              <a:t> this service is good for engineers, it’s a good gift for maybe 16 years old girls</a:t>
            </a:r>
            <a:br>
              <a:rPr lang="en-GB" dirty="0"/>
            </a:br>
            <a:endParaRPr lang="en-US" dirty="0"/>
          </a:p>
        </p:txBody>
      </p:sp>
    </p:spTree>
    <p:extLst>
      <p:ext uri="{BB962C8B-B14F-4D97-AF65-F5344CB8AC3E}">
        <p14:creationId xmlns:p14="http://schemas.microsoft.com/office/powerpoint/2010/main" val="1798252091"/>
      </p:ext>
    </p:extLst>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60AF4B-B18D-45FB-AFEB-03E993DD529E}"/>
              </a:ext>
            </a:extLst>
          </p:cNvPr>
          <p:cNvSpPr>
            <a:spLocks noGrp="1"/>
          </p:cNvSpPr>
          <p:nvPr>
            <p:ph idx="1"/>
          </p:nvPr>
        </p:nvSpPr>
        <p:spPr>
          <a:xfrm>
            <a:off x="363255" y="1465545"/>
            <a:ext cx="10990545" cy="4711418"/>
          </a:xfrm>
        </p:spPr>
        <p:txBody>
          <a:bodyPr>
            <a:normAutofit fontScale="70000" lnSpcReduction="20000"/>
          </a:bodyPr>
          <a:lstStyle/>
          <a:p>
            <a:r>
              <a:rPr lang="en-US" sz="3600" dirty="0"/>
              <a:t>Try and make items seam free with minor hidden charges </a:t>
            </a:r>
          </a:p>
          <a:p>
            <a:r>
              <a:rPr lang="en-GB" sz="3600" dirty="0"/>
              <a:t>Use of simple marketing terms like, it’s inside, look inside, come inside, it's here, take the dome arcade online, Don’t look away,</a:t>
            </a:r>
          </a:p>
          <a:p>
            <a:r>
              <a:rPr lang="en-US" sz="3600" dirty="0"/>
              <a:t>Make the competition feel like they don’t exist and give customers scenarios to prove why we don’t have worthy opponents E.g., Genesis, film house, Imax, pleasure park.</a:t>
            </a:r>
          </a:p>
          <a:p>
            <a:r>
              <a:rPr lang="en-GB" sz="3600" dirty="0"/>
              <a:t>serve free drink daily after each game to encourage younger audiences</a:t>
            </a:r>
            <a:r>
              <a:rPr lang="en-US" sz="3600" dirty="0"/>
              <a:t> </a:t>
            </a:r>
          </a:p>
          <a:p>
            <a:r>
              <a:rPr lang="en-US" sz="3600" dirty="0"/>
              <a:t>Involvement in Arcade Community</a:t>
            </a:r>
          </a:p>
          <a:p>
            <a:r>
              <a:rPr lang="en-US" sz="3600" dirty="0"/>
              <a:t>Start competition with loading </a:t>
            </a:r>
            <a:r>
              <a:rPr lang="en-US" sz="3600" dirty="0" smtClean="0"/>
              <a:t>screen</a:t>
            </a:r>
          </a:p>
          <a:p>
            <a:r>
              <a:rPr lang="en-US" sz="3600" dirty="0"/>
              <a:t>Involvement of members of the society with our competition's requirements</a:t>
            </a:r>
          </a:p>
          <a:p>
            <a:r>
              <a:rPr lang="en-US" sz="3600" dirty="0"/>
              <a:t>Use of minimal mini posters</a:t>
            </a:r>
          </a:p>
          <a:p>
            <a:r>
              <a:rPr lang="en-US" sz="3600" dirty="0"/>
              <a:t>YouTube and Facebook advertisements</a:t>
            </a:r>
          </a:p>
          <a:p>
            <a:r>
              <a:rPr lang="en-US" sz="3600" dirty="0"/>
              <a:t>Involvement of multiple food companies to create multiple </a:t>
            </a:r>
            <a:r>
              <a:rPr lang="en-US" sz="3600" dirty="0" smtClean="0"/>
              <a:t>appearances</a:t>
            </a:r>
            <a:endParaRPr lang="en-US" sz="3600" dirty="0"/>
          </a:p>
        </p:txBody>
      </p:sp>
    </p:spTree>
    <p:extLst>
      <p:ext uri="{BB962C8B-B14F-4D97-AF65-F5344CB8AC3E}">
        <p14:creationId xmlns:p14="http://schemas.microsoft.com/office/powerpoint/2010/main" val="312383656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3D5A2B-B286-41F2-921D-C25061933495}"/>
              </a:ext>
            </a:extLst>
          </p:cNvPr>
          <p:cNvSpPr>
            <a:spLocks noGrp="1"/>
          </p:cNvSpPr>
          <p:nvPr>
            <p:ph type="title"/>
          </p:nvPr>
        </p:nvSpPr>
        <p:spPr/>
        <p:txBody>
          <a:bodyPr/>
          <a:lstStyle/>
          <a:p>
            <a:r>
              <a:rPr lang="en-US" dirty="0"/>
              <a:t>Buildings Design language</a:t>
            </a:r>
            <a:endParaRPr lang="x-none" dirty="0"/>
          </a:p>
        </p:txBody>
      </p:sp>
      <p:sp>
        <p:nvSpPr>
          <p:cNvPr id="3" name="Content Placeholder 2">
            <a:extLst>
              <a:ext uri="{FF2B5EF4-FFF2-40B4-BE49-F238E27FC236}">
                <a16:creationId xmlns:a16="http://schemas.microsoft.com/office/drawing/2014/main" xmlns="" id="{37AB199C-F928-491B-AB79-44E0F4AD527C}"/>
              </a:ext>
            </a:extLst>
          </p:cNvPr>
          <p:cNvSpPr>
            <a:spLocks noGrp="1"/>
          </p:cNvSpPr>
          <p:nvPr>
            <p:ph idx="1"/>
          </p:nvPr>
        </p:nvSpPr>
        <p:spPr>
          <a:xfrm>
            <a:off x="838200" y="1825625"/>
            <a:ext cx="10515600" cy="4667250"/>
          </a:xfrm>
        </p:spPr>
        <p:txBody>
          <a:bodyPr/>
          <a:lstStyle/>
          <a:p>
            <a:pPr marL="0" indent="0">
              <a:buNone/>
            </a:pPr>
            <a:r>
              <a:rPr lang="en-US" dirty="0"/>
              <a:t>Some unique features are expected to make our arcade to </a:t>
            </a:r>
            <a:r>
              <a:rPr lang="en-US" dirty="0" smtClean="0"/>
              <a:t>Dominate and </a:t>
            </a:r>
            <a:r>
              <a:rPr lang="en-US" dirty="0"/>
              <a:t>stand out from all buildings around. Some of these features include</a:t>
            </a:r>
          </a:p>
          <a:p>
            <a:r>
              <a:rPr lang="en-US" dirty="0"/>
              <a:t>Dim Purple paint on the exterior</a:t>
            </a:r>
          </a:p>
          <a:p>
            <a:r>
              <a:rPr lang="en-US" dirty="0"/>
              <a:t>Perfect cube or cuboid shape </a:t>
            </a:r>
            <a:r>
              <a:rPr lang="en-US" dirty="0" smtClean="0"/>
              <a:t>(roofing similar </a:t>
            </a:r>
            <a:r>
              <a:rPr lang="en-US" dirty="0"/>
              <a:t>to EPDM roof style)</a:t>
            </a:r>
          </a:p>
          <a:p>
            <a:r>
              <a:rPr lang="en-US" dirty="0"/>
              <a:t>Lack of external windows (implementation of several rotatable vents and air conditioners)</a:t>
            </a:r>
          </a:p>
          <a:p>
            <a:r>
              <a:rPr lang="en-US" dirty="0"/>
              <a:t>Black </a:t>
            </a:r>
            <a:r>
              <a:rPr lang="en-US" dirty="0" smtClean="0"/>
              <a:t>with </a:t>
            </a:r>
            <a:r>
              <a:rPr lang="en-US" dirty="0"/>
              <a:t>white dotted space theme on the ceilings with laminated strips of LED lightings in specific places </a:t>
            </a:r>
            <a:r>
              <a:rPr lang="en-US" dirty="0" smtClean="0"/>
              <a:t>(e.g. </a:t>
            </a:r>
            <a:r>
              <a:rPr lang="en-US" dirty="0"/>
              <a:t>edge of ceiling, edge of Floors) etc. </a:t>
            </a:r>
            <a:endParaRPr lang="x-none" dirty="0"/>
          </a:p>
        </p:txBody>
      </p:sp>
    </p:spTree>
    <p:extLst>
      <p:ext uri="{BB962C8B-B14F-4D97-AF65-F5344CB8AC3E}">
        <p14:creationId xmlns:p14="http://schemas.microsoft.com/office/powerpoint/2010/main" val="2162455701"/>
      </p:ext>
    </p:extLst>
  </p:cSld>
  <p:clrMapOvr>
    <a:masterClrMapping/>
  </p:clrMapOvr>
  <p:transition spd="slow">
    <p:push dir="u"/>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B1045B-F690-4130-9624-85E16BC5FDE6}"/>
              </a:ext>
            </a:extLst>
          </p:cNvPr>
          <p:cNvSpPr>
            <a:spLocks noGrp="1"/>
          </p:cNvSpPr>
          <p:nvPr>
            <p:ph idx="1"/>
          </p:nvPr>
        </p:nvSpPr>
        <p:spPr>
          <a:xfrm>
            <a:off x="427972" y="1189972"/>
            <a:ext cx="11336055" cy="5398718"/>
          </a:xfrm>
        </p:spPr>
        <p:txBody>
          <a:bodyPr>
            <a:normAutofit fontScale="92500" lnSpcReduction="10000"/>
          </a:bodyPr>
          <a:lstStyle/>
          <a:p>
            <a:r>
              <a:rPr lang="en-GB" dirty="0"/>
              <a:t>play sounds slower than a human heartbeat to make customers stay longer and feel the need to come back for ‘completion’</a:t>
            </a:r>
          </a:p>
          <a:p>
            <a:r>
              <a:rPr lang="en-GB" dirty="0"/>
              <a:t>form protests and petitions for government to give citizens an amount yearly for such payments</a:t>
            </a:r>
          </a:p>
          <a:p>
            <a:r>
              <a:rPr lang="en-GB" dirty="0"/>
              <a:t>try and associate scenarios with the company to make these scenes remind customers of us, e.g. sunset, gaming, bored in school, raining nights, hyping someone for wearing merch etc</a:t>
            </a:r>
          </a:p>
          <a:p>
            <a:r>
              <a:rPr lang="en-GB" dirty="0"/>
              <a:t>before the start of each conference we give a 30 minutes clip of relatable testimonials of how our company is changing lives by helping people save money (celebrities included)</a:t>
            </a:r>
          </a:p>
          <a:p>
            <a:r>
              <a:rPr lang="en-GB" dirty="0"/>
              <a:t>involve personal identifiers to reach people’s emotions e.g. birthdays, names, age, ownerships (e.g. owns a dog, wears glasses )</a:t>
            </a:r>
          </a:p>
          <a:p>
            <a:r>
              <a:rPr lang="en-GB" dirty="0"/>
              <a:t>add point of view scenes or pictures to the ads e.g. hands reaching for controller</a:t>
            </a:r>
          </a:p>
          <a:p>
            <a:r>
              <a:rPr lang="en-GB" dirty="0"/>
              <a:t>turn dome arcade to a noun or verb and use it in sentences</a:t>
            </a:r>
            <a:endParaRPr lang="x-none" dirty="0"/>
          </a:p>
        </p:txBody>
      </p:sp>
    </p:spTree>
    <p:extLst>
      <p:ext uri="{BB962C8B-B14F-4D97-AF65-F5344CB8AC3E}">
        <p14:creationId xmlns:p14="http://schemas.microsoft.com/office/powerpoint/2010/main" val="1919209830"/>
      </p:ext>
    </p:extLst>
  </p:cSld>
  <p:clrMapOvr>
    <a:masterClrMapping/>
  </p:clrMapOvr>
  <p:transition spd="slow">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8DC1F8D-B483-4ABF-83EA-31AD72DD3498}"/>
              </a:ext>
            </a:extLst>
          </p:cNvPr>
          <p:cNvSpPr>
            <a:spLocks noGrp="1"/>
          </p:cNvSpPr>
          <p:nvPr>
            <p:ph idx="1"/>
          </p:nvPr>
        </p:nvSpPr>
        <p:spPr>
          <a:xfrm>
            <a:off x="526093" y="1302707"/>
            <a:ext cx="10827707" cy="4910203"/>
          </a:xfrm>
        </p:spPr>
        <p:txBody>
          <a:bodyPr>
            <a:normAutofit fontScale="85000" lnSpcReduction="20000"/>
          </a:bodyPr>
          <a:lstStyle/>
          <a:p>
            <a:r>
              <a:rPr lang="en-GB" sz="3200" dirty="0"/>
              <a:t>advertisements are done with a cyan blue background then deep purple then red to make it seem more approachable then powerful</a:t>
            </a:r>
          </a:p>
          <a:p>
            <a:r>
              <a:rPr lang="en-GB" sz="3200" dirty="0"/>
              <a:t>associate with popular schools and luxurious hotels to pressure most other schools and hotels to adopt our arcade pay extra services and have them use us as the wallpapers for schools and give customers complimentary (arcade stickers) for hotels</a:t>
            </a:r>
          </a:p>
          <a:p>
            <a:r>
              <a:rPr lang="en-GB" sz="3200" dirty="0"/>
              <a:t>say most users... do something severally</a:t>
            </a:r>
            <a:br>
              <a:rPr lang="en-GB" sz="3200" dirty="0"/>
            </a:br>
            <a:r>
              <a:rPr lang="en-GB" sz="3200" dirty="0"/>
              <a:t>e.g. most users buy the unlimited Wi-Fi and the N2000 for 12Gb for a month and use 18k for unlimited internet here and 48Gb at home since they do most of their streaming here anyways</a:t>
            </a:r>
          </a:p>
          <a:p>
            <a:r>
              <a:rPr lang="en-GB" sz="3200" dirty="0"/>
              <a:t>Use default couples names as Adam and Eve to connect more with the audience subconscious </a:t>
            </a:r>
            <a:r>
              <a:rPr lang="en-GB" sz="3200" dirty="0" smtClean="0"/>
              <a:t>mind</a:t>
            </a:r>
          </a:p>
          <a:p>
            <a:r>
              <a:rPr lang="en-GB" sz="3200" dirty="0" smtClean="0"/>
              <a:t>Give customers free trials and products if they purchase huge amounts of musthyds</a:t>
            </a:r>
            <a:endParaRPr lang="x-none" sz="3200" dirty="0"/>
          </a:p>
        </p:txBody>
      </p:sp>
    </p:spTree>
    <p:extLst>
      <p:ext uri="{BB962C8B-B14F-4D97-AF65-F5344CB8AC3E}">
        <p14:creationId xmlns:p14="http://schemas.microsoft.com/office/powerpoint/2010/main" val="3282873359"/>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18EE28B-8D7F-4611-AD07-A89CE95CD8D6}"/>
              </a:ext>
            </a:extLst>
          </p:cNvPr>
          <p:cNvSpPr>
            <a:spLocks noGrp="1"/>
          </p:cNvSpPr>
          <p:nvPr>
            <p:ph idx="1"/>
          </p:nvPr>
        </p:nvSpPr>
        <p:spPr>
          <a:xfrm>
            <a:off x="838200" y="2831123"/>
            <a:ext cx="10515600" cy="1195754"/>
          </a:xfrm>
        </p:spPr>
        <p:txBody>
          <a:bodyPr>
            <a:normAutofit/>
          </a:bodyPr>
          <a:lstStyle/>
          <a:p>
            <a:pPr marL="0" indent="0">
              <a:buNone/>
            </a:pPr>
            <a:r>
              <a:rPr lang="en-US" sz="6000" dirty="0">
                <a:solidFill>
                  <a:schemeClr val="bg1">
                    <a:lumMod val="50000"/>
                  </a:schemeClr>
                </a:solidFill>
              </a:rPr>
              <a:t>Introduction of referrals program</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112A80B1-4820-402F-81EE-8DD53F88B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54" y="220818"/>
            <a:ext cx="2052565" cy="1150782"/>
          </a:xfrm>
          <a:prstGeom prst="rect">
            <a:avLst/>
          </a:prstGeom>
        </p:spPr>
      </p:pic>
    </p:spTree>
    <p:extLst>
      <p:ext uri="{BB962C8B-B14F-4D97-AF65-F5344CB8AC3E}">
        <p14:creationId xmlns:p14="http://schemas.microsoft.com/office/powerpoint/2010/main" val="273489624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General plans for referrals</a:t>
            </a:r>
          </a:p>
        </p:txBody>
      </p:sp>
      <p:sp>
        <p:nvSpPr>
          <p:cNvPr id="3" name="Content Placeholder 2"/>
          <p:cNvSpPr>
            <a:spLocks noGrp="1"/>
          </p:cNvSpPr>
          <p:nvPr>
            <p:ph idx="1"/>
          </p:nvPr>
        </p:nvSpPr>
        <p:spPr>
          <a:xfrm>
            <a:off x="838200" y="1690688"/>
            <a:ext cx="10515600" cy="4802187"/>
          </a:xfrm>
        </p:spPr>
        <p:txBody>
          <a:bodyPr>
            <a:normAutofit fontScale="92500"/>
          </a:bodyPr>
          <a:lstStyle/>
          <a:p>
            <a:r>
              <a:rPr lang="en-US" sz="3200" dirty="0"/>
              <a:t>There </a:t>
            </a:r>
            <a:r>
              <a:rPr lang="en-US" sz="3200" dirty="0" smtClean="0"/>
              <a:t>are </a:t>
            </a:r>
            <a:r>
              <a:rPr lang="en-US" sz="3200" dirty="0"/>
              <a:t>unlimited </a:t>
            </a:r>
            <a:r>
              <a:rPr lang="en-US" sz="3200" dirty="0" smtClean="0"/>
              <a:t>amounts </a:t>
            </a:r>
            <a:r>
              <a:rPr lang="en-US" sz="3200" dirty="0"/>
              <a:t>of referrals needed hence reducing unemployment.</a:t>
            </a:r>
          </a:p>
          <a:p>
            <a:r>
              <a:rPr lang="en-US" sz="3200" dirty="0"/>
              <a:t>Referrals earn their income </a:t>
            </a:r>
            <a:r>
              <a:rPr lang="en-US" sz="3200" dirty="0" smtClean="0"/>
              <a:t>from instant pay and </a:t>
            </a:r>
            <a:r>
              <a:rPr lang="en-US" sz="3200" dirty="0"/>
              <a:t>the weekly entrance fees from every new Customer they bring for </a:t>
            </a:r>
            <a:r>
              <a:rPr lang="en-US" sz="3200" dirty="0" smtClean="0"/>
              <a:t>us</a:t>
            </a:r>
          </a:p>
          <a:p>
            <a:r>
              <a:rPr lang="en-US" sz="3200" dirty="0" smtClean="0"/>
              <a:t>Gives </a:t>
            </a:r>
            <a:r>
              <a:rPr lang="en-US" sz="3200" dirty="0"/>
              <a:t>out </a:t>
            </a:r>
            <a:r>
              <a:rPr lang="en-US" sz="3200" dirty="0" smtClean="0"/>
              <a:t>solid </a:t>
            </a:r>
            <a:r>
              <a:rPr lang="en-US" sz="3200" dirty="0"/>
              <a:t>recommendations with no advertisements costs</a:t>
            </a:r>
          </a:p>
          <a:p>
            <a:r>
              <a:rPr lang="en-US" sz="3200" dirty="0"/>
              <a:t>Helping teenagers by providing certificate of participation for only (₦50,000 monthly participation certificate)</a:t>
            </a:r>
          </a:p>
          <a:p>
            <a:r>
              <a:rPr lang="en-US" sz="3200" dirty="0"/>
              <a:t>Register for auto registration for 5% off next payment</a:t>
            </a:r>
          </a:p>
          <a:p>
            <a:r>
              <a:rPr lang="en-GB" sz="3200" dirty="0"/>
              <a:t>referrals give people QR codes for their respective recognition</a:t>
            </a:r>
            <a:endParaRPr lang="en-US" sz="3200" dirty="0"/>
          </a:p>
        </p:txBody>
      </p:sp>
    </p:spTree>
    <p:extLst>
      <p:ext uri="{BB962C8B-B14F-4D97-AF65-F5344CB8AC3E}">
        <p14:creationId xmlns:p14="http://schemas.microsoft.com/office/powerpoint/2010/main" val="1738470307"/>
      </p:ext>
    </p:extLst>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52056"/>
            <a:ext cx="10515600" cy="2060575"/>
          </a:xfrm>
        </p:spPr>
        <p:txBody>
          <a:bodyPr>
            <a:normAutofit/>
          </a:bodyPr>
          <a:lstStyle/>
          <a:p>
            <a:pPr marL="0" indent="0" algn="ctr">
              <a:buNone/>
            </a:pPr>
            <a:r>
              <a:rPr lang="en-US" sz="8000" dirty="0"/>
              <a:t>Types of referrals</a:t>
            </a:r>
          </a:p>
        </p:txBody>
      </p:sp>
    </p:spTree>
    <p:extLst>
      <p:ext uri="{BB962C8B-B14F-4D97-AF65-F5344CB8AC3E}">
        <p14:creationId xmlns:p14="http://schemas.microsoft.com/office/powerpoint/2010/main" val="1804823779"/>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1325563"/>
          </a:xfrm>
        </p:spPr>
        <p:txBody>
          <a:bodyPr/>
          <a:lstStyle/>
          <a:p>
            <a:pPr algn="ctr"/>
            <a:r>
              <a:rPr lang="en-GB" b="1" dirty="0"/>
              <a:t>funds referrals</a:t>
            </a:r>
            <a:endParaRPr lang="en-US" b="1" dirty="0"/>
          </a:p>
        </p:txBody>
      </p:sp>
      <p:sp>
        <p:nvSpPr>
          <p:cNvPr id="3" name="Content Placeholder 2"/>
          <p:cNvSpPr>
            <a:spLocks noGrp="1"/>
          </p:cNvSpPr>
          <p:nvPr>
            <p:ph idx="1"/>
          </p:nvPr>
        </p:nvSpPr>
        <p:spPr>
          <a:xfrm>
            <a:off x="838200" y="1825625"/>
            <a:ext cx="10515600" cy="5032375"/>
          </a:xfrm>
        </p:spPr>
        <p:txBody>
          <a:bodyPr>
            <a:normAutofit/>
          </a:bodyPr>
          <a:lstStyle/>
          <a:p>
            <a:pPr marL="0" indent="0" algn="ctr">
              <a:buNone/>
            </a:pPr>
            <a:r>
              <a:rPr lang="en-GB" sz="4000" dirty="0"/>
              <a:t>₦450, 1MST per 2 new people</a:t>
            </a:r>
            <a:br>
              <a:rPr lang="en-GB" sz="4000" dirty="0"/>
            </a:br>
            <a:r>
              <a:rPr lang="en-GB" sz="4000" dirty="0"/>
              <a:t>5 </a:t>
            </a:r>
            <a:r>
              <a:rPr lang="en-GB" sz="4000" dirty="0" smtClean="0"/>
              <a:t>days duration</a:t>
            </a:r>
            <a:r>
              <a:rPr lang="en-GB" sz="4000" dirty="0"/>
              <a:t/>
            </a:r>
            <a:br>
              <a:rPr lang="en-GB" sz="4000" dirty="0"/>
            </a:br>
            <a:r>
              <a:rPr lang="en-GB" sz="4000" dirty="0"/>
              <a:t>0.2MST registration fee</a:t>
            </a:r>
          </a:p>
          <a:p>
            <a:pPr marL="0" indent="0" algn="ctr">
              <a:buNone/>
            </a:pPr>
            <a:r>
              <a:rPr lang="en-GB" sz="4000" dirty="0"/>
              <a:t>Subscribe to  at least 1 subscriptions</a:t>
            </a:r>
            <a:br>
              <a:rPr lang="en-GB" sz="4000" dirty="0"/>
            </a:br>
            <a:r>
              <a:rPr lang="en-GB" sz="4000" dirty="0"/>
              <a:t>referrals assessment task: free</a:t>
            </a:r>
            <a:br>
              <a:rPr lang="en-GB" sz="4000" dirty="0"/>
            </a:br>
            <a:r>
              <a:rPr lang="en-GB" sz="4000" dirty="0"/>
              <a:t>follow and reshare us on 3 social medias with a sum of at least 10 views + likes</a:t>
            </a:r>
          </a:p>
          <a:p>
            <a:pPr marL="0" indent="0" algn="ctr">
              <a:buNone/>
            </a:pPr>
            <a:r>
              <a:rPr lang="en-US" sz="4000" dirty="0"/>
              <a:t>Referrals codes Goes in the format F13john</a:t>
            </a:r>
          </a:p>
        </p:txBody>
      </p:sp>
    </p:spTree>
    <p:extLst>
      <p:ext uri="{BB962C8B-B14F-4D97-AF65-F5344CB8AC3E}">
        <p14:creationId xmlns:p14="http://schemas.microsoft.com/office/powerpoint/2010/main" val="30493777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582"/>
            <a:ext cx="10515600" cy="1325563"/>
          </a:xfrm>
        </p:spPr>
        <p:txBody>
          <a:bodyPr/>
          <a:lstStyle/>
          <a:p>
            <a:pPr algn="ctr"/>
            <a:r>
              <a:rPr lang="en-GB" b="1" dirty="0"/>
              <a:t>side referrals</a:t>
            </a:r>
            <a:endParaRPr lang="en-US" b="1" dirty="0"/>
          </a:p>
        </p:txBody>
      </p:sp>
      <p:sp>
        <p:nvSpPr>
          <p:cNvPr id="3" name="Content Placeholder 2"/>
          <p:cNvSpPr>
            <a:spLocks noGrp="1"/>
          </p:cNvSpPr>
          <p:nvPr>
            <p:ph idx="1"/>
          </p:nvPr>
        </p:nvSpPr>
        <p:spPr>
          <a:xfrm>
            <a:off x="838200" y="1510145"/>
            <a:ext cx="10515600" cy="5472546"/>
          </a:xfrm>
        </p:spPr>
        <p:txBody>
          <a:bodyPr>
            <a:normAutofit/>
          </a:bodyPr>
          <a:lstStyle/>
          <a:p>
            <a:pPr marL="0" indent="0" algn="ctr">
              <a:buNone/>
            </a:pPr>
            <a:r>
              <a:rPr lang="en-GB" sz="4000" dirty="0"/>
              <a:t>₦5,000, 40MST per 20 new people</a:t>
            </a:r>
            <a:br>
              <a:rPr lang="en-GB" sz="4000" dirty="0"/>
            </a:br>
            <a:r>
              <a:rPr lang="en-GB" sz="4000" dirty="0"/>
              <a:t>30 </a:t>
            </a:r>
            <a:r>
              <a:rPr lang="en-GB" sz="4000" dirty="0" smtClean="0"/>
              <a:t>days duration</a:t>
            </a:r>
            <a:r>
              <a:rPr lang="en-GB" sz="4000" dirty="0"/>
              <a:t/>
            </a:r>
            <a:br>
              <a:rPr lang="en-GB" sz="4000" dirty="0"/>
            </a:br>
            <a:r>
              <a:rPr lang="en-GB" sz="4000" dirty="0"/>
              <a:t>2MST registration fee</a:t>
            </a:r>
            <a:br>
              <a:rPr lang="en-GB" sz="4000" dirty="0"/>
            </a:br>
            <a:r>
              <a:rPr lang="en-GB" sz="4000" dirty="0"/>
              <a:t>referrals assessment task 0.2MST</a:t>
            </a:r>
            <a:br>
              <a:rPr lang="en-GB" sz="4000" dirty="0"/>
            </a:br>
            <a:r>
              <a:rPr lang="en-GB" sz="4000" dirty="0"/>
              <a:t>bring 2 new customers in a week</a:t>
            </a:r>
          </a:p>
          <a:p>
            <a:pPr marL="0" indent="0" algn="ctr">
              <a:buNone/>
            </a:pPr>
            <a:r>
              <a:rPr lang="en-GB" sz="4000" dirty="0"/>
              <a:t>Subscribe to  at least 1 subscriptions</a:t>
            </a:r>
          </a:p>
          <a:p>
            <a:pPr marL="0" indent="0" algn="ctr">
              <a:buNone/>
            </a:pPr>
            <a:r>
              <a:rPr lang="en-GB" sz="4000" dirty="0"/>
              <a:t>Follow and reshare us on 3 social medias with a sum of at least 35 views + likes</a:t>
            </a:r>
            <a:endParaRPr lang="en-US" sz="4000" dirty="0"/>
          </a:p>
          <a:p>
            <a:pPr marL="0" indent="0" algn="ctr">
              <a:buNone/>
            </a:pPr>
            <a:r>
              <a:rPr lang="en-US" sz="4000" dirty="0"/>
              <a:t>Referrals codes Goes in the format S59john</a:t>
            </a:r>
          </a:p>
        </p:txBody>
      </p:sp>
    </p:spTree>
    <p:extLst>
      <p:ext uri="{BB962C8B-B14F-4D97-AF65-F5344CB8AC3E}">
        <p14:creationId xmlns:p14="http://schemas.microsoft.com/office/powerpoint/2010/main" val="12377612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651"/>
            <a:ext cx="10515600" cy="1325563"/>
          </a:xfrm>
        </p:spPr>
        <p:txBody>
          <a:bodyPr/>
          <a:lstStyle/>
          <a:p>
            <a:pPr algn="ctr"/>
            <a:r>
              <a:rPr lang="en-GB" b="1" dirty="0"/>
              <a:t>advanced referrals</a:t>
            </a:r>
            <a:endParaRPr lang="en-US" b="1" dirty="0"/>
          </a:p>
        </p:txBody>
      </p:sp>
      <p:sp>
        <p:nvSpPr>
          <p:cNvPr id="3" name="Content Placeholder 2"/>
          <p:cNvSpPr>
            <a:spLocks noGrp="1"/>
          </p:cNvSpPr>
          <p:nvPr>
            <p:ph idx="1"/>
          </p:nvPr>
        </p:nvSpPr>
        <p:spPr>
          <a:xfrm>
            <a:off x="838200" y="1437697"/>
            <a:ext cx="10515600" cy="5752811"/>
          </a:xfrm>
        </p:spPr>
        <p:txBody>
          <a:bodyPr>
            <a:noAutofit/>
          </a:bodyPr>
          <a:lstStyle/>
          <a:p>
            <a:pPr marL="0" indent="0" algn="ctr">
              <a:buNone/>
            </a:pPr>
            <a:r>
              <a:rPr lang="en-GB" sz="3600" dirty="0"/>
              <a:t>₦15,000, 2SB per 60 new people</a:t>
            </a:r>
            <a:br>
              <a:rPr lang="en-GB" sz="3600" dirty="0"/>
            </a:br>
            <a:r>
              <a:rPr lang="en-GB" sz="3600" dirty="0"/>
              <a:t>30 days duration</a:t>
            </a:r>
            <a:br>
              <a:rPr lang="en-GB" sz="3600" dirty="0"/>
            </a:br>
            <a:r>
              <a:rPr lang="en-GB" sz="3600" dirty="0"/>
              <a:t>10SMT registration fee</a:t>
            </a:r>
            <a:br>
              <a:rPr lang="en-GB" sz="3600" dirty="0"/>
            </a:br>
            <a:r>
              <a:rPr lang="en-GB" sz="3600" dirty="0"/>
              <a:t>referrals assessment task 2MST</a:t>
            </a:r>
            <a:br>
              <a:rPr lang="en-GB" sz="3600" dirty="0"/>
            </a:br>
            <a:r>
              <a:rPr lang="en-GB" sz="3600" dirty="0"/>
              <a:t>bring 3 new customers in a week</a:t>
            </a:r>
          </a:p>
          <a:p>
            <a:pPr marL="0" indent="0" algn="ctr">
              <a:buNone/>
            </a:pPr>
            <a:r>
              <a:rPr lang="en-GB" sz="3600" dirty="0"/>
              <a:t>Subscribe to  at least 3 subscriptions</a:t>
            </a:r>
          </a:p>
          <a:p>
            <a:pPr marL="0" indent="0" algn="ctr">
              <a:buNone/>
            </a:pPr>
            <a:r>
              <a:rPr lang="en-GB" sz="3600" dirty="0"/>
              <a:t>*must upload posts wearing merch after a year</a:t>
            </a:r>
          </a:p>
          <a:p>
            <a:pPr marL="0" indent="0" algn="ctr">
              <a:buNone/>
            </a:pPr>
            <a:r>
              <a:rPr lang="en-GB" sz="3600" dirty="0"/>
              <a:t>Follow and reshare us on 3 social medias with a sum of at least 500 views + likes</a:t>
            </a:r>
            <a:endParaRPr lang="en-US" sz="3600" dirty="0"/>
          </a:p>
          <a:p>
            <a:pPr marL="0" indent="0" algn="ctr">
              <a:buNone/>
            </a:pPr>
            <a:r>
              <a:rPr lang="en-US" sz="3600" dirty="0"/>
              <a:t>Referrals codes Goes in the format A33john</a:t>
            </a:r>
          </a:p>
        </p:txBody>
      </p:sp>
    </p:spTree>
    <p:extLst>
      <p:ext uri="{BB962C8B-B14F-4D97-AF65-F5344CB8AC3E}">
        <p14:creationId xmlns:p14="http://schemas.microsoft.com/office/powerpoint/2010/main" val="2618450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384"/>
            <a:ext cx="10515600" cy="1325563"/>
          </a:xfrm>
        </p:spPr>
        <p:txBody>
          <a:bodyPr/>
          <a:lstStyle/>
          <a:p>
            <a:pPr algn="ctr"/>
            <a:r>
              <a:rPr lang="en-GB" b="1" dirty="0"/>
              <a:t>Pro referrals</a:t>
            </a:r>
            <a:endParaRPr lang="en-US" b="1" dirty="0"/>
          </a:p>
        </p:txBody>
      </p:sp>
      <p:sp>
        <p:nvSpPr>
          <p:cNvPr id="3" name="Content Placeholder 2"/>
          <p:cNvSpPr>
            <a:spLocks noGrp="1"/>
          </p:cNvSpPr>
          <p:nvPr>
            <p:ph idx="1"/>
          </p:nvPr>
        </p:nvSpPr>
        <p:spPr>
          <a:xfrm>
            <a:off x="838200" y="1325563"/>
            <a:ext cx="10515600" cy="5354053"/>
          </a:xfrm>
        </p:spPr>
        <p:txBody>
          <a:bodyPr>
            <a:noAutofit/>
          </a:bodyPr>
          <a:lstStyle/>
          <a:p>
            <a:pPr marL="0" indent="0" algn="ctr">
              <a:buNone/>
            </a:pPr>
            <a:r>
              <a:rPr lang="en-GB" sz="3600" dirty="0"/>
              <a:t>₦80,000, 8SB per 350 people</a:t>
            </a:r>
            <a:br>
              <a:rPr lang="en-GB" sz="3600" dirty="0"/>
            </a:br>
            <a:r>
              <a:rPr lang="en-GB" sz="3600" dirty="0"/>
              <a:t>30 days duration</a:t>
            </a:r>
            <a:br>
              <a:rPr lang="en-GB" sz="3600" dirty="0"/>
            </a:br>
            <a:r>
              <a:rPr lang="en-GB" sz="3600" dirty="0"/>
              <a:t>1SB registration fee</a:t>
            </a:r>
            <a:br>
              <a:rPr lang="en-GB" sz="3600" dirty="0"/>
            </a:br>
            <a:r>
              <a:rPr lang="en-GB" sz="3600" dirty="0"/>
              <a:t>referrals assessment task 10MST</a:t>
            </a:r>
            <a:br>
              <a:rPr lang="en-GB" sz="3600" dirty="0"/>
            </a:br>
            <a:r>
              <a:rPr lang="en-GB" sz="3600" dirty="0"/>
              <a:t>bring 7 new customers in a week</a:t>
            </a:r>
          </a:p>
          <a:p>
            <a:pPr marL="0" indent="0" algn="ctr">
              <a:buNone/>
            </a:pPr>
            <a:r>
              <a:rPr lang="en-GB" sz="3600" dirty="0"/>
              <a:t>Subscribe to  at least 3 subscriptions</a:t>
            </a:r>
          </a:p>
          <a:p>
            <a:pPr marL="0" indent="0" algn="ctr">
              <a:buNone/>
            </a:pPr>
            <a:r>
              <a:rPr lang="en-GB" sz="3600" dirty="0"/>
              <a:t>*must upload posts wearing merch</a:t>
            </a:r>
          </a:p>
          <a:p>
            <a:pPr marL="0" indent="0" algn="ctr">
              <a:buNone/>
            </a:pPr>
            <a:r>
              <a:rPr lang="en-GB" sz="3600" dirty="0"/>
              <a:t>Follow and reshare us on 3 social medias with a sum of at least 10,000 views + likes</a:t>
            </a:r>
            <a:endParaRPr lang="en-US" sz="3600" dirty="0"/>
          </a:p>
          <a:p>
            <a:pPr marL="0" indent="0" algn="ctr">
              <a:buNone/>
            </a:pPr>
            <a:r>
              <a:rPr lang="en-US" sz="3600" dirty="0"/>
              <a:t>Referrals codes Goes in the format P50john</a:t>
            </a:r>
          </a:p>
        </p:txBody>
      </p:sp>
    </p:spTree>
    <p:extLst>
      <p:ext uri="{BB962C8B-B14F-4D97-AF65-F5344CB8AC3E}">
        <p14:creationId xmlns:p14="http://schemas.microsoft.com/office/powerpoint/2010/main" val="4256041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2717"/>
            <a:ext cx="10515600" cy="982412"/>
          </a:xfrm>
        </p:spPr>
        <p:txBody>
          <a:bodyPr>
            <a:normAutofit/>
          </a:bodyPr>
          <a:lstStyle/>
          <a:p>
            <a:pPr algn="ctr"/>
            <a:r>
              <a:rPr lang="en-GB" b="1" dirty="0"/>
              <a:t>Dawn referrals</a:t>
            </a:r>
            <a:endParaRPr lang="en-US" b="1" dirty="0"/>
          </a:p>
        </p:txBody>
      </p:sp>
      <p:sp>
        <p:nvSpPr>
          <p:cNvPr id="3" name="Content Placeholder 2"/>
          <p:cNvSpPr>
            <a:spLocks noGrp="1"/>
          </p:cNvSpPr>
          <p:nvPr>
            <p:ph idx="1"/>
          </p:nvPr>
        </p:nvSpPr>
        <p:spPr>
          <a:xfrm>
            <a:off x="925882" y="1265129"/>
            <a:ext cx="10515600" cy="5592871"/>
          </a:xfrm>
        </p:spPr>
        <p:txBody>
          <a:bodyPr>
            <a:normAutofit fontScale="47500" lnSpcReduction="20000"/>
          </a:bodyPr>
          <a:lstStyle/>
          <a:p>
            <a:pPr marL="0" indent="0" algn="ctr">
              <a:buNone/>
            </a:pPr>
            <a:r>
              <a:rPr lang="en-GB" sz="8400" dirty="0"/>
              <a:t>₦900,000, 40SB per 4500 </a:t>
            </a:r>
            <a:r>
              <a:rPr lang="en-GB" sz="8400" dirty="0" smtClean="0"/>
              <a:t>people</a:t>
            </a:r>
            <a:endParaRPr lang="en-GB" sz="8400" dirty="0"/>
          </a:p>
          <a:p>
            <a:pPr marL="0" indent="0" algn="ctr">
              <a:buNone/>
            </a:pPr>
            <a:r>
              <a:rPr lang="en-GB" sz="8400" dirty="0" smtClean="0"/>
              <a:t>60 days </a:t>
            </a:r>
            <a:r>
              <a:rPr lang="en-GB" sz="8800" dirty="0"/>
              <a:t>duration</a:t>
            </a:r>
            <a:r>
              <a:rPr lang="en-GB" sz="8400" dirty="0"/>
              <a:t/>
            </a:r>
            <a:br>
              <a:rPr lang="en-GB" sz="8400" dirty="0"/>
            </a:br>
            <a:r>
              <a:rPr lang="en-GB" sz="8400" dirty="0"/>
              <a:t>20SB registration fee</a:t>
            </a:r>
            <a:br>
              <a:rPr lang="en-GB" sz="8400" dirty="0"/>
            </a:br>
            <a:r>
              <a:rPr lang="en-GB" sz="8400" dirty="0"/>
              <a:t>referrals assessment task 20MST</a:t>
            </a:r>
            <a:br>
              <a:rPr lang="en-GB" sz="8400" dirty="0"/>
            </a:br>
            <a:r>
              <a:rPr lang="en-GB" sz="8400" dirty="0"/>
              <a:t>bring 20 new customers in a week</a:t>
            </a:r>
          </a:p>
          <a:p>
            <a:pPr marL="0" indent="0" algn="ctr">
              <a:buNone/>
            </a:pPr>
            <a:r>
              <a:rPr lang="en-GB" sz="8400" dirty="0"/>
              <a:t>Follow and reshare us on 5 social medias with a sum of at least 10,000 views + likes</a:t>
            </a:r>
          </a:p>
          <a:p>
            <a:pPr marL="0" indent="0" algn="ctr">
              <a:buNone/>
            </a:pPr>
            <a:r>
              <a:rPr lang="en-GB" sz="8800" dirty="0"/>
              <a:t>Subscribe to  at least 3 subscriptions</a:t>
            </a:r>
            <a:endParaRPr lang="en-GB" sz="8400" dirty="0"/>
          </a:p>
          <a:p>
            <a:pPr marL="0" indent="0" algn="ctr">
              <a:buNone/>
            </a:pPr>
            <a:r>
              <a:rPr lang="en-GB" sz="8800" dirty="0"/>
              <a:t>*must upload posts wearing merch</a:t>
            </a:r>
            <a:endParaRPr lang="en-US" sz="8400" dirty="0"/>
          </a:p>
          <a:p>
            <a:pPr marL="0" indent="0" algn="ctr">
              <a:buNone/>
            </a:pPr>
            <a:r>
              <a:rPr lang="en-US" sz="9000" dirty="0"/>
              <a:t>Referrals codes Goes in the format D11john</a:t>
            </a:r>
          </a:p>
        </p:txBody>
      </p:sp>
    </p:spTree>
    <p:extLst>
      <p:ext uri="{BB962C8B-B14F-4D97-AF65-F5344CB8AC3E}">
        <p14:creationId xmlns:p14="http://schemas.microsoft.com/office/powerpoint/2010/main" val="30104853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DAD6B61-0823-4502-A953-B9F03A1DC313}"/>
              </a:ext>
            </a:extLst>
          </p:cNvPr>
          <p:cNvSpPr>
            <a:spLocks noGrp="1"/>
          </p:cNvSpPr>
          <p:nvPr>
            <p:ph idx="1"/>
          </p:nvPr>
        </p:nvSpPr>
        <p:spPr>
          <a:xfrm>
            <a:off x="838200" y="2830881"/>
            <a:ext cx="10515600" cy="1803749"/>
          </a:xfrm>
        </p:spPr>
        <p:txBody>
          <a:bodyPr>
            <a:normAutofit/>
          </a:bodyPr>
          <a:lstStyle/>
          <a:p>
            <a:pPr marL="0" indent="0" algn="ctr">
              <a:buNone/>
            </a:pPr>
            <a:r>
              <a:rPr lang="en-US" sz="6600" dirty="0">
                <a:solidFill>
                  <a:schemeClr val="bg1">
                    <a:lumMod val="50000"/>
                  </a:schemeClr>
                </a:solidFill>
              </a:rPr>
              <a:t>Introduction of arcade </a:t>
            </a:r>
            <a:r>
              <a:rPr lang="en-US" sz="6600" dirty="0" smtClean="0">
                <a:solidFill>
                  <a:schemeClr val="bg1">
                    <a:lumMod val="50000"/>
                  </a:schemeClr>
                </a:solidFill>
              </a:rPr>
              <a:t>pay</a:t>
            </a:r>
            <a:endParaRPr lang="x-none" sz="6600" dirty="0">
              <a:solidFill>
                <a:schemeClr val="bg1">
                  <a:lumMod val="50000"/>
                </a:schemeClr>
              </a:solidFill>
            </a:endParaRPr>
          </a:p>
        </p:txBody>
      </p:sp>
      <p:pic>
        <p:nvPicPr>
          <p:cNvPr id="5" name="Picture 4">
            <a:extLst>
              <a:ext uri="{FF2B5EF4-FFF2-40B4-BE49-F238E27FC236}">
                <a16:creationId xmlns:a16="http://schemas.microsoft.com/office/drawing/2014/main" xmlns="" id="{3AEFFDC4-E6DB-41FD-B687-168517E75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0381" y="204952"/>
            <a:ext cx="2028343" cy="1137202"/>
          </a:xfrm>
          <a:prstGeom prst="rect">
            <a:avLst/>
          </a:prstGeom>
        </p:spPr>
      </p:pic>
    </p:spTree>
    <p:extLst>
      <p:ext uri="{BB962C8B-B14F-4D97-AF65-F5344CB8AC3E}">
        <p14:creationId xmlns:p14="http://schemas.microsoft.com/office/powerpoint/2010/main" val="186526863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6147"/>
            <a:ext cx="10515600" cy="854242"/>
          </a:xfrm>
        </p:spPr>
        <p:txBody>
          <a:bodyPr>
            <a:noAutofit/>
          </a:bodyPr>
          <a:lstStyle/>
          <a:p>
            <a:pPr algn="ctr"/>
            <a:r>
              <a:rPr lang="en-GB" b="1" dirty="0"/>
              <a:t>influencer referrals</a:t>
            </a:r>
            <a:endParaRPr lang="en-US" b="1" dirty="0"/>
          </a:p>
        </p:txBody>
      </p:sp>
      <p:sp>
        <p:nvSpPr>
          <p:cNvPr id="3" name="Content Placeholder 2"/>
          <p:cNvSpPr>
            <a:spLocks noGrp="1"/>
          </p:cNvSpPr>
          <p:nvPr>
            <p:ph idx="1"/>
          </p:nvPr>
        </p:nvSpPr>
        <p:spPr>
          <a:xfrm>
            <a:off x="838200" y="1390389"/>
            <a:ext cx="10515600" cy="5467611"/>
          </a:xfrm>
        </p:spPr>
        <p:txBody>
          <a:bodyPr>
            <a:noAutofit/>
          </a:bodyPr>
          <a:lstStyle/>
          <a:p>
            <a:pPr marL="0" indent="0" algn="ctr">
              <a:buNone/>
            </a:pPr>
            <a:r>
              <a:rPr lang="en-GB" sz="4000" dirty="0"/>
              <a:t>₦9,500,000, 200SB per 50000 people</a:t>
            </a:r>
            <a:br>
              <a:rPr lang="en-GB" sz="4000" dirty="0"/>
            </a:br>
            <a:r>
              <a:rPr lang="en-GB" sz="4000" dirty="0"/>
              <a:t>1000 days duration</a:t>
            </a:r>
            <a:br>
              <a:rPr lang="en-GB" sz="4000" dirty="0"/>
            </a:br>
            <a:r>
              <a:rPr lang="en-GB" sz="4000" dirty="0"/>
              <a:t>200SB registration fee</a:t>
            </a:r>
          </a:p>
          <a:p>
            <a:pPr marL="0" indent="0" algn="ctr">
              <a:buNone/>
            </a:pPr>
            <a:r>
              <a:rPr lang="en-GB" sz="4000" dirty="0"/>
              <a:t>Follow and reshare us on 10 social medias with a sum of at least 100,000 views + likes</a:t>
            </a:r>
          </a:p>
          <a:p>
            <a:pPr marL="0" indent="0" algn="ctr">
              <a:buNone/>
            </a:pPr>
            <a:r>
              <a:rPr lang="en-GB" sz="4000" dirty="0"/>
              <a:t>Get us 5 verified followers</a:t>
            </a:r>
          </a:p>
          <a:p>
            <a:pPr marL="0" indent="0" algn="ctr">
              <a:buNone/>
            </a:pPr>
            <a:r>
              <a:rPr lang="en-GB" sz="4000" dirty="0"/>
              <a:t>Subscribe to  at least 3 subscriptions</a:t>
            </a:r>
          </a:p>
          <a:p>
            <a:pPr marL="0" indent="0" algn="ctr">
              <a:buNone/>
            </a:pPr>
            <a:r>
              <a:rPr lang="en-GB" sz="4000" dirty="0"/>
              <a:t>*must upload posts wearing merch</a:t>
            </a:r>
            <a:br>
              <a:rPr lang="en-GB" sz="4000" dirty="0"/>
            </a:br>
            <a:r>
              <a:rPr lang="en-US" sz="4000" dirty="0"/>
              <a:t>Referrals codes Goes in the format I23john</a:t>
            </a:r>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827944287"/>
      </p:ext>
    </p:extLst>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862096"/>
          </a:xfrm>
        </p:spPr>
        <p:txBody>
          <a:bodyPr>
            <a:noAutofit/>
          </a:bodyPr>
          <a:lstStyle/>
          <a:p>
            <a:pPr algn="ctr"/>
            <a:r>
              <a:rPr lang="en-GB" b="1" dirty="0"/>
              <a:t>Verified referrals</a:t>
            </a:r>
            <a:endParaRPr lang="en-US" b="1"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4000" dirty="0"/>
              <a:t>₦180,000,000, 4000SB per 500,000 people</a:t>
            </a:r>
            <a:br>
              <a:rPr lang="en-GB" sz="4000" dirty="0"/>
            </a:br>
            <a:r>
              <a:rPr lang="en-GB" sz="4000" dirty="0"/>
              <a:t>2000 days duration</a:t>
            </a:r>
            <a:br>
              <a:rPr lang="en-GB" sz="4000" dirty="0"/>
            </a:br>
            <a:r>
              <a:rPr lang="en-GB" sz="4000" dirty="0"/>
              <a:t>10,000SB registration fee</a:t>
            </a:r>
          </a:p>
          <a:p>
            <a:pPr marL="0" indent="0" algn="ctr">
              <a:buNone/>
            </a:pPr>
            <a:r>
              <a:rPr lang="en-GB" sz="4000" dirty="0"/>
              <a:t>Follow and reshare us on 10 social medias with a sum of at least 1,000,000 views</a:t>
            </a:r>
          </a:p>
          <a:p>
            <a:pPr marL="0" indent="0" algn="ctr">
              <a:buNone/>
            </a:pPr>
            <a:r>
              <a:rPr lang="en-GB" sz="4000" dirty="0"/>
              <a:t>Get us 5 verified followers</a:t>
            </a:r>
          </a:p>
          <a:p>
            <a:pPr marL="0" indent="0" algn="ctr">
              <a:buNone/>
            </a:pPr>
            <a:r>
              <a:rPr lang="en-GB" sz="4000" dirty="0"/>
              <a:t>Subscribe to  at least 3 subscriptions</a:t>
            </a:r>
          </a:p>
          <a:p>
            <a:pPr marL="0" indent="0" algn="ctr">
              <a:buNone/>
            </a:pPr>
            <a:r>
              <a:rPr lang="en-GB" sz="4000" dirty="0"/>
              <a:t>*must upload posts wearing merch</a:t>
            </a:r>
            <a:endParaRPr lang="en-US" sz="4000" dirty="0"/>
          </a:p>
          <a:p>
            <a:pPr marL="0" indent="0" algn="ctr">
              <a:buNone/>
            </a:pPr>
            <a:r>
              <a:rPr lang="en-US" sz="4000" dirty="0"/>
              <a:t>Referrals codes Goes in the format V8john</a:t>
            </a:r>
          </a:p>
          <a:p>
            <a:pPr marL="0" indent="0" algn="ctr">
              <a:buNone/>
            </a:pPr>
            <a:r>
              <a:rPr lang="en-GB" sz="4000" dirty="0"/>
              <a:t/>
            </a:r>
            <a:br>
              <a:rPr lang="en-GB" sz="4000" dirty="0"/>
            </a:br>
            <a:r>
              <a:rPr lang="en-GB" sz="4000" dirty="0"/>
              <a:t/>
            </a:r>
            <a:br>
              <a:rPr lang="en-GB" sz="4000" dirty="0"/>
            </a:br>
            <a:endParaRPr lang="en-US" sz="40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1130193676"/>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862096"/>
          </a:xfrm>
        </p:spPr>
        <p:txBody>
          <a:bodyPr>
            <a:normAutofit/>
          </a:bodyPr>
          <a:lstStyle/>
          <a:p>
            <a:pPr algn="ctr"/>
            <a:r>
              <a:rPr lang="en-GB" b="1" dirty="0"/>
              <a:t>Contract A referrals</a:t>
            </a:r>
            <a:endParaRPr lang="en-US" b="1"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600" dirty="0"/>
              <a:t>₦600,000,000, 8MSB per 10,000,000 people</a:t>
            </a:r>
            <a:br>
              <a:rPr lang="en-GB" sz="3600" dirty="0"/>
            </a:br>
            <a:r>
              <a:rPr lang="en-GB" sz="3600" dirty="0"/>
              <a:t>15000 days duration</a:t>
            </a:r>
            <a:br>
              <a:rPr lang="en-GB" sz="3600" dirty="0"/>
            </a:br>
            <a:r>
              <a:rPr lang="en-GB" sz="3600" dirty="0"/>
              <a:t>8SB registration fee</a:t>
            </a:r>
          </a:p>
          <a:p>
            <a:pPr marL="0" indent="0" algn="ctr">
              <a:buNone/>
            </a:pPr>
            <a:r>
              <a:rPr lang="en-GB" sz="3600" dirty="0"/>
              <a:t>Follow and reshare us on 10 social medias with a sum of at least 6,250,000 views + likes + comments</a:t>
            </a:r>
          </a:p>
          <a:p>
            <a:pPr marL="0" indent="0" algn="ctr">
              <a:buNone/>
            </a:pPr>
            <a:r>
              <a:rPr lang="en-GB" sz="3600" dirty="0"/>
              <a:t>Per 1830 days for 15000 years</a:t>
            </a:r>
          </a:p>
          <a:p>
            <a:pPr marL="0" indent="0" algn="ctr">
              <a:buNone/>
            </a:pPr>
            <a:r>
              <a:rPr lang="en-GB" sz="3600" dirty="0"/>
              <a:t>Subscribe to  at least 3 subscriptions</a:t>
            </a:r>
            <a:endParaRPr lang="en-US" sz="3600" dirty="0"/>
          </a:p>
          <a:p>
            <a:pPr marL="0" indent="0" algn="ctr">
              <a:buNone/>
            </a:pPr>
            <a:r>
              <a:rPr lang="en-GB" sz="3600" dirty="0"/>
              <a:t>*must upload posts wearing merch</a:t>
            </a:r>
            <a:br>
              <a:rPr lang="en-GB" sz="3600" dirty="0"/>
            </a:br>
            <a:r>
              <a:rPr lang="en-US" sz="3600" dirty="0"/>
              <a:t>Referrals codes Goes in the format </a:t>
            </a:r>
            <a:r>
              <a:rPr lang="en-GB" sz="3600" dirty="0"/>
              <a:t>CAA,CAB,CAC…</a:t>
            </a:r>
            <a:endParaRPr lang="en-US" sz="3600" dirty="0"/>
          </a:p>
          <a:p>
            <a:pPr marL="0" indent="0" algn="ctr">
              <a:buNone/>
            </a:pPr>
            <a:r>
              <a:rPr lang="en-GB" sz="4000" dirty="0"/>
              <a:t/>
            </a:r>
            <a:br>
              <a:rPr lang="en-GB" sz="4000" dirty="0"/>
            </a:br>
            <a:r>
              <a:rPr lang="en-GB" sz="4000" dirty="0"/>
              <a:t/>
            </a:r>
            <a:br>
              <a:rPr lang="en-GB" sz="4000" dirty="0"/>
            </a:br>
            <a:r>
              <a:rPr lang="en-GB" sz="4000" dirty="0"/>
              <a:t/>
            </a:r>
            <a:br>
              <a:rPr lang="en-GB" sz="4000" dirty="0"/>
            </a:br>
            <a:endParaRPr lang="en-US" sz="4000" dirty="0"/>
          </a:p>
          <a:p>
            <a:pPr marL="0" indent="0" algn="ctr">
              <a:buNone/>
            </a:pPr>
            <a:endParaRPr lang="en-US" sz="4000" dirty="0"/>
          </a:p>
        </p:txBody>
      </p:sp>
    </p:spTree>
    <p:extLst>
      <p:ext uri="{BB962C8B-B14F-4D97-AF65-F5344CB8AC3E}">
        <p14:creationId xmlns:p14="http://schemas.microsoft.com/office/powerpoint/2010/main" val="1398342186"/>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218"/>
            <a:ext cx="10515600" cy="833034"/>
          </a:xfrm>
        </p:spPr>
        <p:txBody>
          <a:bodyPr>
            <a:noAutofit/>
          </a:bodyPr>
          <a:lstStyle/>
          <a:p>
            <a:pPr algn="ctr"/>
            <a:r>
              <a:rPr lang="en-GB" b="1" dirty="0"/>
              <a:t>Contract B referrals</a:t>
            </a:r>
            <a:endParaRPr lang="en-US" b="1" dirty="0"/>
          </a:p>
        </p:txBody>
      </p:sp>
      <p:sp>
        <p:nvSpPr>
          <p:cNvPr id="3" name="Content Placeholder 2"/>
          <p:cNvSpPr>
            <a:spLocks noGrp="1"/>
          </p:cNvSpPr>
          <p:nvPr>
            <p:ph idx="1"/>
          </p:nvPr>
        </p:nvSpPr>
        <p:spPr>
          <a:xfrm>
            <a:off x="838200" y="1239252"/>
            <a:ext cx="10515600" cy="5509277"/>
          </a:xfrm>
        </p:spPr>
        <p:txBody>
          <a:bodyPr>
            <a:noAutofit/>
          </a:bodyPr>
          <a:lstStyle/>
          <a:p>
            <a:pPr marL="0" indent="0" algn="ctr">
              <a:buNone/>
            </a:pPr>
            <a:r>
              <a:rPr lang="en-GB" sz="4000" dirty="0"/>
              <a:t>₦2,000,000,000, 10MSB per 10,000,000 people</a:t>
            </a:r>
            <a:br>
              <a:rPr lang="en-GB" sz="4000" dirty="0"/>
            </a:br>
            <a:r>
              <a:rPr lang="en-GB" sz="4000" dirty="0"/>
              <a:t>7500 days duration</a:t>
            </a:r>
            <a:br>
              <a:rPr lang="en-GB" sz="4000" dirty="0"/>
            </a:br>
            <a:r>
              <a:rPr lang="en-GB" sz="4000" dirty="0"/>
              <a:t>1MSB registration fee</a:t>
            </a:r>
          </a:p>
          <a:p>
            <a:pPr marL="0" indent="0" algn="ctr">
              <a:buNone/>
            </a:pPr>
            <a:r>
              <a:rPr lang="en-GB" sz="4000" dirty="0"/>
              <a:t>Follow and reshare us on 5 social medias with a sum of at least 50,000,000 views + likes</a:t>
            </a:r>
          </a:p>
          <a:p>
            <a:pPr marL="0" indent="0" algn="ctr">
              <a:buNone/>
            </a:pPr>
            <a:r>
              <a:rPr lang="en-GB" sz="4000" dirty="0"/>
              <a:t>Subscribe to  at least 3 subscriptions</a:t>
            </a:r>
          </a:p>
          <a:p>
            <a:pPr marL="0" indent="0" algn="ctr">
              <a:buNone/>
            </a:pPr>
            <a:r>
              <a:rPr lang="en-GB" sz="4000" dirty="0"/>
              <a:t>*must upload posts wearing merch</a:t>
            </a:r>
            <a:endParaRPr lang="en-US" sz="4000" dirty="0"/>
          </a:p>
          <a:p>
            <a:pPr marL="0" indent="0" algn="ctr">
              <a:buNone/>
            </a:pPr>
            <a:r>
              <a:rPr lang="en-US" sz="4000" dirty="0"/>
              <a:t>Referrals codes Goes in the format </a:t>
            </a:r>
            <a:r>
              <a:rPr lang="en-GB" sz="4000" dirty="0"/>
              <a:t>CBA,CBB,CBC…</a:t>
            </a:r>
            <a:endParaRPr lang="en-US" sz="4000" dirty="0"/>
          </a:p>
        </p:txBody>
      </p:sp>
    </p:spTree>
    <p:extLst>
      <p:ext uri="{BB962C8B-B14F-4D97-AF65-F5344CB8AC3E}">
        <p14:creationId xmlns:p14="http://schemas.microsoft.com/office/powerpoint/2010/main" val="1553113420"/>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5600"/>
            <a:ext cx="10515600" cy="862096"/>
          </a:xfrm>
        </p:spPr>
        <p:txBody>
          <a:bodyPr>
            <a:noAutofit/>
          </a:bodyPr>
          <a:lstStyle/>
          <a:p>
            <a:pPr algn="ctr"/>
            <a:r>
              <a:rPr lang="en-GB" sz="4800" b="1" dirty="0"/>
              <a:t>Contract c referrals</a:t>
            </a:r>
            <a:br>
              <a:rPr lang="en-GB" sz="4800" b="1" dirty="0"/>
            </a:br>
            <a:endParaRPr lang="en-US" sz="4800" b="1" dirty="0"/>
          </a:p>
        </p:txBody>
      </p:sp>
      <p:sp>
        <p:nvSpPr>
          <p:cNvPr id="3" name="Content Placeholder 2"/>
          <p:cNvSpPr>
            <a:spLocks noGrp="1"/>
          </p:cNvSpPr>
          <p:nvPr>
            <p:ph idx="1"/>
          </p:nvPr>
        </p:nvSpPr>
        <p:spPr>
          <a:xfrm>
            <a:off x="838200" y="976648"/>
            <a:ext cx="10515600" cy="5712693"/>
          </a:xfrm>
        </p:spPr>
        <p:txBody>
          <a:bodyPr>
            <a:noAutofit/>
          </a:bodyPr>
          <a:lstStyle/>
          <a:p>
            <a:pPr marL="0" indent="0" algn="ctr">
              <a:buNone/>
            </a:pPr>
            <a:r>
              <a:rPr lang="en-GB" sz="3200" dirty="0"/>
              <a:t>₦200,000, 20SB per 1000 people</a:t>
            </a:r>
            <a:br>
              <a:rPr lang="en-GB" sz="3200" dirty="0"/>
            </a:br>
            <a:r>
              <a:rPr lang="en-GB" sz="3200" dirty="0"/>
              <a:t>(Lifetime duration)</a:t>
            </a:r>
            <a:br>
              <a:rPr lang="en-GB" sz="3200" dirty="0"/>
            </a:br>
            <a:r>
              <a:rPr lang="en-GB" sz="3200" dirty="0"/>
              <a:t>registration fee </a:t>
            </a:r>
            <a:r>
              <a:rPr lang="en-GB" sz="3200" b="1" dirty="0"/>
              <a:t>free</a:t>
            </a:r>
          </a:p>
          <a:p>
            <a:pPr marL="0" indent="0" algn="ctr">
              <a:buNone/>
            </a:pPr>
            <a:r>
              <a:rPr lang="en-GB" sz="3200" dirty="0"/>
              <a:t>Must have finished a duty</a:t>
            </a:r>
          </a:p>
          <a:p>
            <a:pPr marL="0" indent="0" algn="ctr">
              <a:buNone/>
            </a:pPr>
            <a:r>
              <a:rPr lang="en-GB" sz="3200" dirty="0"/>
              <a:t> Must have given us over 10m people</a:t>
            </a:r>
          </a:p>
          <a:p>
            <a:pPr marL="0" indent="0" algn="ctr">
              <a:buNone/>
            </a:pPr>
            <a:r>
              <a:rPr lang="en-GB" sz="3200" dirty="0"/>
              <a:t>Follow and reshare us on all social medias </a:t>
            </a:r>
          </a:p>
          <a:p>
            <a:pPr marL="0" indent="0" algn="ctr">
              <a:buNone/>
            </a:pPr>
            <a:r>
              <a:rPr lang="en-GB" sz="3200" dirty="0"/>
              <a:t>at least 12 times a year </a:t>
            </a:r>
          </a:p>
          <a:p>
            <a:pPr marL="0" indent="0" algn="ctr">
              <a:buNone/>
            </a:pPr>
            <a:r>
              <a:rPr lang="en-GB" sz="3200" dirty="0"/>
              <a:t>Subscribe to  at least 3 subscriptions</a:t>
            </a:r>
          </a:p>
          <a:p>
            <a:pPr marL="0" indent="0" algn="ctr">
              <a:buNone/>
            </a:pPr>
            <a:r>
              <a:rPr lang="en-GB" sz="3200" dirty="0"/>
              <a:t>*must upload posts wearing merch</a:t>
            </a:r>
          </a:p>
          <a:p>
            <a:pPr marL="0" indent="0" algn="ctr">
              <a:buNone/>
            </a:pPr>
            <a:r>
              <a:rPr lang="en-GB" sz="3200" dirty="0"/>
              <a:t>Earn 3 cars and vacation house after 5 years</a:t>
            </a:r>
            <a:endParaRPr lang="en-US" sz="3200" dirty="0"/>
          </a:p>
          <a:p>
            <a:pPr marL="0" indent="0" algn="ctr">
              <a:buNone/>
            </a:pPr>
            <a:r>
              <a:rPr lang="en-US" sz="3200" dirty="0"/>
              <a:t>Referrals codes Goes in the format </a:t>
            </a:r>
            <a:r>
              <a:rPr lang="en-GB" sz="3200" dirty="0"/>
              <a:t>CCA,CCB,CCC…</a:t>
            </a:r>
            <a:endParaRPr lang="en-US" sz="3200" dirty="0"/>
          </a:p>
        </p:txBody>
      </p:sp>
    </p:spTree>
    <p:extLst>
      <p:ext uri="{BB962C8B-B14F-4D97-AF65-F5344CB8AC3E}">
        <p14:creationId xmlns:p14="http://schemas.microsoft.com/office/powerpoint/2010/main" val="956639456"/>
      </p:ext>
    </p:extLst>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862096"/>
          </a:xfrm>
        </p:spPr>
        <p:txBody>
          <a:bodyPr>
            <a:noAutofit/>
          </a:bodyPr>
          <a:lstStyle/>
          <a:p>
            <a:pPr algn="ctr"/>
            <a:r>
              <a:rPr lang="en-GB" b="1" dirty="0"/>
              <a:t>Signature referrals (only 15 yearly)</a:t>
            </a:r>
            <a:endParaRPr lang="en-US" b="1"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200" dirty="0"/>
              <a:t>Must Give us 2000 merch sales and 1000 merch preorders for the following year in a year</a:t>
            </a:r>
            <a:br>
              <a:rPr lang="en-GB" sz="3200" dirty="0"/>
            </a:br>
            <a:r>
              <a:rPr lang="en-GB" sz="3200" dirty="0"/>
              <a:t>(₦12 million, 1200SB)</a:t>
            </a:r>
            <a:br>
              <a:rPr lang="en-GB" sz="3200" dirty="0"/>
            </a:br>
            <a:r>
              <a:rPr lang="en-GB" sz="3200" dirty="0"/>
              <a:t>referrals assessment task 20SB</a:t>
            </a:r>
            <a:br>
              <a:rPr lang="en-GB" sz="3200" dirty="0"/>
            </a:br>
            <a:r>
              <a:rPr lang="en-GB" sz="3200" dirty="0"/>
              <a:t>bring 100 new customers in a year</a:t>
            </a:r>
          </a:p>
          <a:p>
            <a:pPr marL="0" indent="0" algn="ctr">
              <a:buNone/>
            </a:pPr>
            <a:r>
              <a:rPr lang="en-GB" sz="3200" dirty="0"/>
              <a:t>Subscribe to  at least 3 subscriptions only</a:t>
            </a:r>
          </a:p>
          <a:p>
            <a:pPr marL="0" indent="0" algn="ctr">
              <a:buNone/>
            </a:pPr>
            <a:r>
              <a:rPr lang="en-GB" sz="3200" dirty="0"/>
              <a:t>Follow and reshare us on all social medias with a sum of at least 500,000 views + likes + comments yearly</a:t>
            </a:r>
          </a:p>
          <a:p>
            <a:pPr marL="0" indent="0" algn="ctr">
              <a:buNone/>
            </a:pPr>
            <a:r>
              <a:rPr lang="en-US" sz="3200" dirty="0"/>
              <a:t>Referrals codes Goes in the format </a:t>
            </a:r>
            <a:r>
              <a:rPr lang="en-GB" sz="3200" dirty="0"/>
              <a:t>John, David…</a:t>
            </a:r>
            <a:endParaRPr lang="en-US" sz="3200" dirty="0"/>
          </a:p>
        </p:txBody>
      </p:sp>
    </p:spTree>
    <p:extLst>
      <p:ext uri="{BB962C8B-B14F-4D97-AF65-F5344CB8AC3E}">
        <p14:creationId xmlns:p14="http://schemas.microsoft.com/office/powerpoint/2010/main" val="3755937877"/>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862096"/>
          </a:xfrm>
        </p:spPr>
        <p:txBody>
          <a:bodyPr>
            <a:noAutofit/>
          </a:bodyPr>
          <a:lstStyle/>
          <a:p>
            <a:pPr algn="ctr"/>
            <a:r>
              <a:rPr lang="en-GB" b="1" dirty="0"/>
              <a:t>Subscriptions referrals</a:t>
            </a:r>
            <a:endParaRPr lang="en-US" b="1"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600" dirty="0"/>
              <a:t>₦3,000,000, 400SB per 10,000 new subscribers</a:t>
            </a:r>
          </a:p>
          <a:p>
            <a:pPr marL="0" indent="0" algn="ctr">
              <a:buNone/>
            </a:pPr>
            <a:r>
              <a:rPr lang="en-GB" sz="3600" dirty="0"/>
              <a:t>(expires after 2,000 days)</a:t>
            </a:r>
            <a:br>
              <a:rPr lang="en-GB" sz="3600" dirty="0"/>
            </a:br>
            <a:r>
              <a:rPr lang="en-GB" sz="3600" dirty="0"/>
              <a:t>referrals assessment task 2SB</a:t>
            </a:r>
          </a:p>
          <a:p>
            <a:pPr marL="0" indent="0" algn="ctr">
              <a:buNone/>
            </a:pPr>
            <a:r>
              <a:rPr lang="en-GB" sz="3600" dirty="0"/>
              <a:t>Subscribe to  at least 3 subscriptions only</a:t>
            </a:r>
            <a:br>
              <a:rPr lang="en-GB" sz="3600" dirty="0"/>
            </a:br>
            <a:r>
              <a:rPr lang="en-GB" sz="3600" dirty="0"/>
              <a:t>Follow and reshare us on all social medias with a sum</a:t>
            </a:r>
          </a:p>
          <a:p>
            <a:pPr marL="0" indent="0" algn="ctr">
              <a:buNone/>
            </a:pPr>
            <a:r>
              <a:rPr lang="en-GB" sz="3600" dirty="0"/>
              <a:t> of at least 500 views + likes + comments</a:t>
            </a:r>
          </a:p>
          <a:p>
            <a:pPr marL="0" indent="0" algn="ctr">
              <a:buNone/>
            </a:pPr>
            <a:r>
              <a:rPr lang="en-US" sz="3600" dirty="0"/>
              <a:t>Referrals codes Goes in the format SR1, SR2</a:t>
            </a:r>
          </a:p>
        </p:txBody>
      </p:sp>
    </p:spTree>
    <p:extLst>
      <p:ext uri="{BB962C8B-B14F-4D97-AF65-F5344CB8AC3E}">
        <p14:creationId xmlns:p14="http://schemas.microsoft.com/office/powerpoint/2010/main" val="3428200448"/>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7156"/>
            <a:ext cx="10515600" cy="862096"/>
          </a:xfrm>
        </p:spPr>
        <p:txBody>
          <a:bodyPr>
            <a:noAutofit/>
          </a:bodyPr>
          <a:lstStyle/>
          <a:p>
            <a:pPr algn="ctr"/>
            <a:r>
              <a:rPr lang="en-GB" b="1" dirty="0"/>
              <a:t>Calendar referrals</a:t>
            </a:r>
            <a:endParaRPr lang="en-US" b="1" dirty="0"/>
          </a:p>
        </p:txBody>
      </p:sp>
      <p:sp>
        <p:nvSpPr>
          <p:cNvPr id="3" name="Content Placeholder 2"/>
          <p:cNvSpPr>
            <a:spLocks noGrp="1"/>
          </p:cNvSpPr>
          <p:nvPr>
            <p:ph idx="1"/>
          </p:nvPr>
        </p:nvSpPr>
        <p:spPr>
          <a:xfrm>
            <a:off x="838200" y="1239252"/>
            <a:ext cx="10515600" cy="5618747"/>
          </a:xfrm>
        </p:spPr>
        <p:txBody>
          <a:bodyPr>
            <a:noAutofit/>
          </a:bodyPr>
          <a:lstStyle/>
          <a:p>
            <a:pPr marL="0" indent="0" algn="ctr">
              <a:buNone/>
            </a:pPr>
            <a:r>
              <a:rPr lang="en-GB" sz="3600" dirty="0"/>
              <a:t>₦400,000, 40SB per 1,000 new subscribers</a:t>
            </a:r>
          </a:p>
          <a:p>
            <a:pPr marL="0" indent="0" algn="ctr">
              <a:buNone/>
            </a:pPr>
            <a:r>
              <a:rPr lang="en-GB" sz="3600" dirty="0"/>
              <a:t>(expires after 25 days)</a:t>
            </a:r>
            <a:br>
              <a:rPr lang="en-GB" sz="3600" dirty="0"/>
            </a:br>
            <a:r>
              <a:rPr lang="en-GB" sz="3600" dirty="0"/>
              <a:t>referrals assessment task </a:t>
            </a:r>
          </a:p>
          <a:p>
            <a:pPr marL="0" indent="0" algn="ctr">
              <a:buNone/>
            </a:pPr>
            <a:r>
              <a:rPr lang="en-GB" sz="3600" dirty="0"/>
              <a:t>Register for 2 calendar activities</a:t>
            </a:r>
          </a:p>
          <a:p>
            <a:pPr marL="0" indent="0" algn="ctr">
              <a:buNone/>
            </a:pPr>
            <a:r>
              <a:rPr lang="en-GB" sz="3600" dirty="0"/>
              <a:t>Subscribe to at least 3 subscriptions only</a:t>
            </a:r>
            <a:br>
              <a:rPr lang="en-GB" sz="3600" dirty="0"/>
            </a:br>
            <a:r>
              <a:rPr lang="en-GB" sz="3600" dirty="0"/>
              <a:t>Follow and reshare us on all social medias with a sum</a:t>
            </a:r>
          </a:p>
          <a:p>
            <a:pPr marL="0" indent="0" algn="ctr">
              <a:buNone/>
            </a:pPr>
            <a:r>
              <a:rPr lang="en-GB" sz="3600" dirty="0"/>
              <a:t> of at least 500 views + likes + comments</a:t>
            </a:r>
          </a:p>
          <a:p>
            <a:pPr marL="0" indent="0" algn="ctr">
              <a:buNone/>
            </a:pPr>
            <a:r>
              <a:rPr lang="en-US" sz="3600" dirty="0"/>
              <a:t>Referrals codes Goes in the format CAL1, CAL2</a:t>
            </a:r>
          </a:p>
        </p:txBody>
      </p:sp>
    </p:spTree>
    <p:extLst>
      <p:ext uri="{BB962C8B-B14F-4D97-AF65-F5344CB8AC3E}">
        <p14:creationId xmlns:p14="http://schemas.microsoft.com/office/powerpoint/2010/main" val="1409557726"/>
      </p:ext>
    </p:extLst>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Referrals advantages</a:t>
            </a:r>
          </a:p>
        </p:txBody>
      </p:sp>
      <p:sp>
        <p:nvSpPr>
          <p:cNvPr id="3" name="Content Placeholder 2"/>
          <p:cNvSpPr>
            <a:spLocks noGrp="1"/>
          </p:cNvSpPr>
          <p:nvPr>
            <p:ph idx="1"/>
          </p:nvPr>
        </p:nvSpPr>
        <p:spPr/>
        <p:txBody>
          <a:bodyPr>
            <a:normAutofit fontScale="85000" lnSpcReduction="20000"/>
          </a:bodyPr>
          <a:lstStyle/>
          <a:p>
            <a:pPr marL="0" indent="0">
              <a:buNone/>
            </a:pPr>
            <a:r>
              <a:rPr lang="en-GB" sz="3600" dirty="0"/>
              <a:t>start enjoying referrals benefits after successfully completing 10 duties</a:t>
            </a:r>
            <a:br>
              <a:rPr lang="en-GB" sz="3600" dirty="0"/>
            </a:br>
            <a:r>
              <a:rPr lang="en-GB" sz="3600" dirty="0"/>
              <a:t/>
            </a:r>
            <a:br>
              <a:rPr lang="en-GB" sz="3600" dirty="0"/>
            </a:br>
            <a:r>
              <a:rPr lang="en-GB" sz="3600" dirty="0"/>
              <a:t>benefits include (free popcorn refills, earnings per task increases by 0.5% annually, arcades support tools)</a:t>
            </a:r>
            <a:br>
              <a:rPr lang="en-GB" sz="3600" dirty="0"/>
            </a:br>
            <a:r>
              <a:rPr lang="en-GB" sz="3600" dirty="0"/>
              <a:t/>
            </a:r>
            <a:br>
              <a:rPr lang="en-GB" sz="3600" dirty="0"/>
            </a:br>
            <a:r>
              <a:rPr lang="en-GB" sz="3600" dirty="0"/>
              <a:t>if referrals fail to reach their goals they get nothing but 5% people less in their next duty</a:t>
            </a:r>
          </a:p>
          <a:p>
            <a:pPr marL="0" indent="0">
              <a:buNone/>
            </a:pPr>
            <a:endParaRPr lang="en-GB" sz="3600" dirty="0"/>
          </a:p>
          <a:p>
            <a:pPr marL="0" indent="0">
              <a:buNone/>
            </a:pPr>
            <a:r>
              <a:rPr lang="en-GB" sz="3600" dirty="0"/>
              <a:t>Referrals can pay to add more days to their deadlines</a:t>
            </a:r>
          </a:p>
          <a:p>
            <a:pPr marL="0" indent="0">
              <a:buNone/>
            </a:pPr>
            <a:r>
              <a:rPr lang="en-GB" sz="3600" dirty="0"/>
              <a:t>1SB per day (max of 10 days)</a:t>
            </a:r>
            <a:endParaRPr lang="en-US" sz="3600" dirty="0"/>
          </a:p>
        </p:txBody>
      </p:sp>
    </p:spTree>
    <p:extLst>
      <p:ext uri="{BB962C8B-B14F-4D97-AF65-F5344CB8AC3E}">
        <p14:creationId xmlns:p14="http://schemas.microsoft.com/office/powerpoint/2010/main" val="3980065457"/>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9959B3-A3BA-4B50-916C-A270AC1ECC60}"/>
              </a:ext>
            </a:extLst>
          </p:cNvPr>
          <p:cNvSpPr>
            <a:spLocks noGrp="1"/>
          </p:cNvSpPr>
          <p:nvPr>
            <p:ph type="title"/>
          </p:nvPr>
        </p:nvSpPr>
        <p:spPr/>
        <p:txBody>
          <a:bodyPr/>
          <a:lstStyle/>
          <a:p>
            <a:r>
              <a:rPr lang="en-US" dirty="0"/>
              <a:t>Arcade support tools camp</a:t>
            </a:r>
            <a:endParaRPr lang="x-none" dirty="0"/>
          </a:p>
        </p:txBody>
      </p:sp>
      <p:sp>
        <p:nvSpPr>
          <p:cNvPr id="3" name="Content Placeholder 2">
            <a:extLst>
              <a:ext uri="{FF2B5EF4-FFF2-40B4-BE49-F238E27FC236}">
                <a16:creationId xmlns:a16="http://schemas.microsoft.com/office/drawing/2014/main" xmlns="" id="{8EAC0593-E9AD-47B5-91C1-5E3300ED9D15}"/>
              </a:ext>
            </a:extLst>
          </p:cNvPr>
          <p:cNvSpPr>
            <a:spLocks noGrp="1"/>
          </p:cNvSpPr>
          <p:nvPr>
            <p:ph idx="1"/>
          </p:nvPr>
        </p:nvSpPr>
        <p:spPr/>
        <p:txBody>
          <a:bodyPr>
            <a:normAutofit fontScale="92500" lnSpcReduction="10000"/>
          </a:bodyPr>
          <a:lstStyle/>
          <a:p>
            <a:pPr marL="0" indent="0">
              <a:buNone/>
            </a:pPr>
            <a:r>
              <a:rPr lang="en-US" dirty="0"/>
              <a:t>Building Set up to help referrals to reach their desired customers faster and </a:t>
            </a:r>
            <a:r>
              <a:rPr lang="en-US" dirty="0" smtClean="0"/>
              <a:t>easier, presented after qualification for referrals advantages</a:t>
            </a:r>
            <a:endParaRPr lang="en-US" dirty="0"/>
          </a:p>
          <a:p>
            <a:pPr marL="0" indent="0">
              <a:buNone/>
            </a:pPr>
            <a:r>
              <a:rPr lang="en-US" dirty="0"/>
              <a:t>Set up includes:</a:t>
            </a:r>
          </a:p>
          <a:p>
            <a:r>
              <a:rPr lang="en-US" dirty="0"/>
              <a:t>Camera</a:t>
            </a:r>
          </a:p>
          <a:p>
            <a:r>
              <a:rPr lang="en-US" dirty="0"/>
              <a:t>Microphone</a:t>
            </a:r>
          </a:p>
          <a:p>
            <a:r>
              <a:rPr lang="en-US" dirty="0"/>
              <a:t>Laptop</a:t>
            </a:r>
          </a:p>
          <a:p>
            <a:r>
              <a:rPr lang="en-US" dirty="0"/>
              <a:t>Unlimited Wi-Fi</a:t>
            </a:r>
          </a:p>
          <a:p>
            <a:r>
              <a:rPr lang="en-US" dirty="0"/>
              <a:t>Appropriate lighting</a:t>
            </a:r>
          </a:p>
          <a:p>
            <a:r>
              <a:rPr lang="en-US" dirty="0"/>
              <a:t>Speakers</a:t>
            </a:r>
          </a:p>
          <a:p>
            <a:r>
              <a:rPr lang="en-US" dirty="0"/>
              <a:t>Printers</a:t>
            </a:r>
            <a:endParaRPr lang="x-none" dirty="0"/>
          </a:p>
        </p:txBody>
      </p:sp>
    </p:spTree>
    <p:extLst>
      <p:ext uri="{BB962C8B-B14F-4D97-AF65-F5344CB8AC3E}">
        <p14:creationId xmlns:p14="http://schemas.microsoft.com/office/powerpoint/2010/main" val="239377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arcade pay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Here at Musthyd’s Man’s arcade </a:t>
            </a:r>
            <a:r>
              <a:rPr lang="en-US" dirty="0" smtClean="0"/>
              <a:t>all units of payments are made with our sub currency to help in the easy regulation of our payment terms and to eliminate all forms of digital scams by not only double screening our highly encrypted currency but to only authorize purchases through a member of our companies authorization.</a:t>
            </a:r>
          </a:p>
          <a:p>
            <a:pPr marL="0" indent="0">
              <a:buNone/>
            </a:pPr>
            <a:r>
              <a:rPr lang="en-US" dirty="0" smtClean="0"/>
              <a:t>Several trademarked brandings for our company have been established to create bridges in some purchases </a:t>
            </a:r>
          </a:p>
          <a:p>
            <a:pPr marL="0" indent="0">
              <a:buNone/>
            </a:pPr>
            <a:r>
              <a:rPr lang="en-US" dirty="0" smtClean="0"/>
              <a:t>Yearly emails contains a specially constructed message from us </a:t>
            </a:r>
            <a:r>
              <a:rPr lang="en-US" smtClean="0"/>
              <a:t>to you, </a:t>
            </a:r>
            <a:r>
              <a:rPr lang="en-US" dirty="0" smtClean="0"/>
              <a:t>the amount </a:t>
            </a:r>
            <a:r>
              <a:rPr lang="en-US" smtClean="0"/>
              <a:t>of money </a:t>
            </a:r>
            <a:r>
              <a:rPr lang="en-US" dirty="0" smtClean="0"/>
              <a:t>saved using us, and also a detailed list of all purchases, subscriptions, and all other activities, users would also get texted links to them</a:t>
            </a:r>
            <a:endParaRPr lang="en-US" dirty="0"/>
          </a:p>
        </p:txBody>
      </p:sp>
    </p:spTree>
    <p:extLst>
      <p:ext uri="{BB962C8B-B14F-4D97-AF65-F5344CB8AC3E}">
        <p14:creationId xmlns:p14="http://schemas.microsoft.com/office/powerpoint/2010/main" val="14663341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9AA6CA-A191-4F2E-A7B3-90617E7BB337}"/>
              </a:ext>
            </a:extLst>
          </p:cNvPr>
          <p:cNvSpPr>
            <a:spLocks noGrp="1"/>
          </p:cNvSpPr>
          <p:nvPr>
            <p:ph idx="1"/>
          </p:nvPr>
        </p:nvSpPr>
        <p:spPr>
          <a:xfrm>
            <a:off x="838200" y="2942077"/>
            <a:ext cx="10515600" cy="973846"/>
          </a:xfrm>
        </p:spPr>
        <p:txBody>
          <a:bodyPr>
            <a:normAutofit/>
          </a:bodyPr>
          <a:lstStyle/>
          <a:p>
            <a:pPr marL="0" indent="0" algn="ctr">
              <a:buNone/>
            </a:pPr>
            <a:r>
              <a:rPr lang="en-US" sz="6000" dirty="0">
                <a:solidFill>
                  <a:schemeClr val="bg1">
                    <a:lumMod val="50000"/>
                  </a:schemeClr>
                </a:solidFill>
              </a:rPr>
              <a:t>introduction of arcade online </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B0D6D176-5A60-496F-8B19-967C8E677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1196" y="164547"/>
            <a:ext cx="2096692" cy="1175522"/>
          </a:xfrm>
          <a:prstGeom prst="rect">
            <a:avLst/>
          </a:prstGeom>
        </p:spPr>
      </p:pic>
    </p:spTree>
    <p:extLst>
      <p:ext uri="{BB962C8B-B14F-4D97-AF65-F5344CB8AC3E}">
        <p14:creationId xmlns:p14="http://schemas.microsoft.com/office/powerpoint/2010/main" val="211425201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C834F3-9891-4957-B248-65C01E10BDE0}"/>
              </a:ext>
            </a:extLst>
          </p:cNvPr>
          <p:cNvSpPr>
            <a:spLocks noGrp="1"/>
          </p:cNvSpPr>
          <p:nvPr>
            <p:ph idx="1"/>
          </p:nvPr>
        </p:nvSpPr>
        <p:spPr>
          <a:xfrm>
            <a:off x="838200" y="970671"/>
            <a:ext cx="10515600" cy="5206292"/>
          </a:xfrm>
        </p:spPr>
        <p:txBody>
          <a:bodyPr>
            <a:normAutofit lnSpcReduction="10000"/>
          </a:bodyPr>
          <a:lstStyle/>
          <a:p>
            <a:pPr marL="0" indent="0">
              <a:buNone/>
            </a:pPr>
            <a:r>
              <a:rPr lang="en-US" sz="3000" b="1" dirty="0"/>
              <a:t>There are 2 types of Dome arcade internet </a:t>
            </a:r>
            <a:r>
              <a:rPr lang="en-US" sz="3000" b="1" dirty="0" smtClean="0"/>
              <a:t>plans</a:t>
            </a:r>
          </a:p>
          <a:p>
            <a:pPr marL="0" indent="0">
              <a:buNone/>
            </a:pPr>
            <a:endParaRPr lang="en-US" sz="3000" b="1" dirty="0"/>
          </a:p>
          <a:p>
            <a:r>
              <a:rPr lang="en-US" dirty="0" smtClean="0"/>
              <a:t>unlimited </a:t>
            </a:r>
            <a:r>
              <a:rPr lang="en-US" dirty="0"/>
              <a:t>Wi-Fi (Arcade online)</a:t>
            </a:r>
          </a:p>
          <a:p>
            <a:pPr marL="0" indent="0">
              <a:buNone/>
            </a:pPr>
            <a:r>
              <a:rPr lang="en-US" dirty="0"/>
              <a:t>This is the data bundle present in the vicinity of the </a:t>
            </a:r>
            <a:r>
              <a:rPr lang="en-US" dirty="0" smtClean="0"/>
              <a:t>Man’s arcade and supported landmarks. </a:t>
            </a:r>
          </a:p>
          <a:p>
            <a:pPr marL="0" indent="0">
              <a:buNone/>
            </a:pPr>
            <a:endParaRPr lang="en-US" dirty="0"/>
          </a:p>
          <a:p>
            <a:r>
              <a:rPr lang="en-US" dirty="0"/>
              <a:t>O</a:t>
            </a:r>
            <a:r>
              <a:rPr lang="en-US" dirty="0" smtClean="0"/>
              <a:t>utside </a:t>
            </a:r>
            <a:r>
              <a:rPr lang="en-US" dirty="0"/>
              <a:t>the </a:t>
            </a:r>
            <a:r>
              <a:rPr lang="en-US" dirty="0" smtClean="0"/>
              <a:t>arcade personal </a:t>
            </a:r>
            <a:r>
              <a:rPr lang="en-US" dirty="0"/>
              <a:t>Data bundle (Arcade online bundles)</a:t>
            </a:r>
          </a:p>
          <a:p>
            <a:pPr marL="0" indent="0">
              <a:buNone/>
            </a:pPr>
            <a:r>
              <a:rPr lang="en-US" dirty="0"/>
              <a:t>This is the data bundle present </a:t>
            </a:r>
            <a:r>
              <a:rPr lang="en-US" dirty="0" smtClean="0"/>
              <a:t>on users personal devices.</a:t>
            </a:r>
            <a:endParaRPr lang="en-US" dirty="0"/>
          </a:p>
          <a:p>
            <a:pPr marL="0" indent="0">
              <a:buNone/>
            </a:pPr>
            <a:r>
              <a:rPr lang="en-US" dirty="0"/>
              <a:t> </a:t>
            </a:r>
          </a:p>
          <a:p>
            <a:pPr marL="0" indent="0">
              <a:buNone/>
            </a:pPr>
            <a:r>
              <a:rPr lang="en-US" dirty="0"/>
              <a:t>You must be subscribed to the In-arcade subscription to enjoy the benefits of the out of arcade Data bundles </a:t>
            </a:r>
          </a:p>
        </p:txBody>
      </p:sp>
    </p:spTree>
    <p:extLst>
      <p:ext uri="{BB962C8B-B14F-4D97-AF65-F5344CB8AC3E}">
        <p14:creationId xmlns:p14="http://schemas.microsoft.com/office/powerpoint/2010/main" val="3969798902"/>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137" y="365125"/>
            <a:ext cx="10515600" cy="1325563"/>
          </a:xfrm>
        </p:spPr>
        <p:txBody>
          <a:bodyPr>
            <a:normAutofit/>
          </a:bodyPr>
          <a:lstStyle/>
          <a:p>
            <a:r>
              <a:rPr lang="en-US" sz="6000" b="1" dirty="0"/>
              <a:t>Arcade </a:t>
            </a:r>
            <a:r>
              <a:rPr lang="en-US" sz="6000" b="1" dirty="0" smtClean="0"/>
              <a:t>online</a:t>
            </a:r>
            <a:endParaRPr lang="en-US" sz="6000" dirty="0"/>
          </a:p>
        </p:txBody>
      </p:sp>
      <p:sp>
        <p:nvSpPr>
          <p:cNvPr id="3" name="Content Placeholder 2"/>
          <p:cNvSpPr>
            <a:spLocks noGrp="1"/>
          </p:cNvSpPr>
          <p:nvPr>
            <p:ph idx="1"/>
          </p:nvPr>
        </p:nvSpPr>
        <p:spPr>
          <a:xfrm>
            <a:off x="394137" y="1825625"/>
            <a:ext cx="11398469" cy="4351338"/>
          </a:xfrm>
        </p:spPr>
        <p:txBody>
          <a:bodyPr>
            <a:noAutofit/>
          </a:bodyPr>
          <a:lstStyle/>
          <a:p>
            <a:pPr marL="0" indent="0">
              <a:buNone/>
            </a:pPr>
            <a:r>
              <a:rPr lang="en-US" sz="4400" dirty="0"/>
              <a:t>Pay </a:t>
            </a:r>
            <a:r>
              <a:rPr lang="en-US" sz="4400" dirty="0" smtClean="0"/>
              <a:t>2SB </a:t>
            </a:r>
            <a:r>
              <a:rPr lang="en-GB" sz="4400" dirty="0"/>
              <a:t>for </a:t>
            </a:r>
            <a:r>
              <a:rPr lang="en-GB" sz="4400" dirty="0" smtClean="0"/>
              <a:t>10 </a:t>
            </a:r>
            <a:r>
              <a:rPr lang="en-GB" sz="4400" dirty="0"/>
              <a:t>days of unlimited </a:t>
            </a:r>
            <a:r>
              <a:rPr lang="en-GB" sz="4400" dirty="0" smtClean="0"/>
              <a:t>Wi-Fi</a:t>
            </a:r>
          </a:p>
          <a:p>
            <a:pPr marL="0" indent="0">
              <a:buNone/>
            </a:pPr>
            <a:r>
              <a:rPr lang="en-GB" sz="4400" dirty="0" smtClean="0"/>
              <a:t>Pay 4SB for 25 days of unlimited Wi-Fi</a:t>
            </a:r>
            <a:endParaRPr lang="en-US" sz="4400" dirty="0"/>
          </a:p>
          <a:p>
            <a:pPr marL="0" indent="0">
              <a:buNone/>
            </a:pPr>
            <a:r>
              <a:rPr lang="en-US" sz="4400" dirty="0"/>
              <a:t>No </a:t>
            </a:r>
            <a:r>
              <a:rPr lang="en-US" sz="4400" dirty="0" smtClean="0"/>
              <a:t>laptop </a:t>
            </a:r>
            <a:r>
              <a:rPr lang="en-US" sz="4400" dirty="0"/>
              <a:t>downloads allowed</a:t>
            </a:r>
          </a:p>
          <a:p>
            <a:pPr marL="0" indent="0">
              <a:buNone/>
            </a:pPr>
            <a:r>
              <a:rPr lang="en-US" sz="4400" dirty="0" smtClean="0"/>
              <a:t>pay </a:t>
            </a:r>
            <a:r>
              <a:rPr lang="en-US" sz="4400" dirty="0"/>
              <a:t>(6SB) for 50 hours of a consoles downloads)</a:t>
            </a:r>
          </a:p>
          <a:p>
            <a:pPr marL="0" indent="0">
              <a:buNone/>
            </a:pPr>
            <a:r>
              <a:rPr lang="en-US" sz="4400" dirty="0"/>
              <a:t>pay (10SB) for 50 hours of a consoles downloads</a:t>
            </a:r>
            <a:r>
              <a:rPr lang="en-US" sz="4400" dirty="0" smtClean="0"/>
              <a:t>)</a:t>
            </a:r>
            <a:endParaRPr lang="en-US" sz="4400" dirty="0"/>
          </a:p>
        </p:txBody>
      </p:sp>
    </p:spTree>
    <p:extLst>
      <p:ext uri="{BB962C8B-B14F-4D97-AF65-F5344CB8AC3E}">
        <p14:creationId xmlns:p14="http://schemas.microsoft.com/office/powerpoint/2010/main" val="37228443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854" y="207470"/>
            <a:ext cx="10216055" cy="1325563"/>
          </a:xfrm>
        </p:spPr>
        <p:txBody>
          <a:bodyPr>
            <a:normAutofit/>
          </a:bodyPr>
          <a:lstStyle/>
          <a:p>
            <a:r>
              <a:rPr lang="en-US" sz="6000" b="1" dirty="0"/>
              <a:t>Arcade online bundles</a:t>
            </a:r>
            <a:endParaRPr lang="en-US" sz="6000" dirty="0"/>
          </a:p>
        </p:txBody>
      </p:sp>
      <p:sp>
        <p:nvSpPr>
          <p:cNvPr id="3" name="Content Placeholder 2"/>
          <p:cNvSpPr>
            <a:spLocks noGrp="1"/>
          </p:cNvSpPr>
          <p:nvPr>
            <p:ph idx="1"/>
          </p:nvPr>
        </p:nvSpPr>
        <p:spPr>
          <a:xfrm>
            <a:off x="614854" y="1533033"/>
            <a:ext cx="11351174" cy="5032375"/>
          </a:xfrm>
        </p:spPr>
        <p:txBody>
          <a:bodyPr>
            <a:noAutofit/>
          </a:bodyPr>
          <a:lstStyle/>
          <a:p>
            <a:pPr marL="0" indent="0">
              <a:buNone/>
            </a:pPr>
            <a:r>
              <a:rPr lang="en-GB" sz="4000" dirty="0"/>
              <a:t>Must be subscribed to in the arcade online to get </a:t>
            </a:r>
            <a:r>
              <a:rPr lang="en-GB" sz="4000" dirty="0" smtClean="0"/>
              <a:t>benefits.</a:t>
            </a:r>
            <a:endParaRPr lang="en-GB" sz="4000" dirty="0"/>
          </a:p>
          <a:p>
            <a:pPr marL="0" indent="0">
              <a:buNone/>
            </a:pPr>
            <a:r>
              <a:rPr lang="en-GB" sz="4000" dirty="0" smtClean="0"/>
              <a:t>free </a:t>
            </a:r>
            <a:r>
              <a:rPr lang="en-GB" sz="4000" dirty="0"/>
              <a:t>2</a:t>
            </a:r>
            <a:r>
              <a:rPr lang="en-GB" sz="4000" dirty="0" smtClean="0"/>
              <a:t>GB weekly</a:t>
            </a:r>
            <a:endParaRPr lang="en-GB" sz="4000" dirty="0"/>
          </a:p>
          <a:p>
            <a:pPr marL="0" indent="0">
              <a:buNone/>
            </a:pPr>
            <a:r>
              <a:rPr lang="en-GB" sz="4000" dirty="0"/>
              <a:t>Pay 2</a:t>
            </a:r>
            <a:r>
              <a:rPr lang="en-GB" sz="4000" dirty="0" smtClean="0"/>
              <a:t>0MST </a:t>
            </a:r>
            <a:r>
              <a:rPr lang="en-GB" sz="4000" dirty="0"/>
              <a:t>for 6</a:t>
            </a:r>
            <a:r>
              <a:rPr lang="en-GB" sz="4000" dirty="0" smtClean="0"/>
              <a:t>GB </a:t>
            </a:r>
            <a:r>
              <a:rPr lang="en-GB" sz="4000" dirty="0"/>
              <a:t>in 7</a:t>
            </a:r>
            <a:r>
              <a:rPr lang="en-GB" sz="4000" dirty="0" smtClean="0"/>
              <a:t> </a:t>
            </a:r>
            <a:r>
              <a:rPr lang="en-GB" sz="4000" dirty="0"/>
              <a:t>days </a:t>
            </a:r>
            <a:r>
              <a:rPr lang="en-GB" sz="4000" dirty="0" smtClean="0"/>
              <a:t>(N500 off)</a:t>
            </a:r>
          </a:p>
          <a:p>
            <a:pPr marL="0" indent="0">
              <a:buNone/>
            </a:pPr>
            <a:r>
              <a:rPr lang="en-GB" sz="4000" dirty="0"/>
              <a:t>B</a:t>
            </a:r>
            <a:r>
              <a:rPr lang="en-GB" sz="4000" dirty="0" smtClean="0"/>
              <a:t>uy </a:t>
            </a:r>
            <a:r>
              <a:rPr lang="en-GB" sz="4000" dirty="0"/>
              <a:t>merch to get 1GB free for each month of purchase </a:t>
            </a:r>
            <a:r>
              <a:rPr lang="en-GB" sz="4000" dirty="0" smtClean="0"/>
              <a:t>only (12Gb</a:t>
            </a:r>
            <a:r>
              <a:rPr lang="en-GB" sz="4000" dirty="0"/>
              <a:t>)</a:t>
            </a:r>
          </a:p>
          <a:p>
            <a:pPr marL="0" indent="0">
              <a:buNone/>
            </a:pPr>
            <a:r>
              <a:rPr lang="en-GB" sz="4000" dirty="0"/>
              <a:t>Subscribe to auto refill to get 2GB free for each week of purchase (104GB</a:t>
            </a:r>
            <a:r>
              <a:rPr lang="en-GB" sz="4000" dirty="0" smtClean="0"/>
              <a:t>)</a:t>
            </a:r>
            <a:endParaRPr lang="x-none" sz="4000" dirty="0"/>
          </a:p>
        </p:txBody>
      </p:sp>
    </p:spTree>
    <p:extLst>
      <p:ext uri="{BB962C8B-B14F-4D97-AF65-F5344CB8AC3E}">
        <p14:creationId xmlns:p14="http://schemas.microsoft.com/office/powerpoint/2010/main" val="41162352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Supported Landmarks</a:t>
            </a:r>
            <a:endParaRPr lang="en-US" sz="6000" dirty="0"/>
          </a:p>
        </p:txBody>
      </p:sp>
      <p:sp>
        <p:nvSpPr>
          <p:cNvPr id="3" name="Content Placeholder 2"/>
          <p:cNvSpPr>
            <a:spLocks noGrp="1"/>
          </p:cNvSpPr>
          <p:nvPr>
            <p:ph idx="1"/>
          </p:nvPr>
        </p:nvSpPr>
        <p:spPr/>
        <p:txBody>
          <a:bodyPr>
            <a:normAutofit fontScale="85000" lnSpcReduction="10000"/>
          </a:bodyPr>
          <a:lstStyle/>
          <a:p>
            <a:pPr marL="0" indent="0">
              <a:buNone/>
            </a:pPr>
            <a:r>
              <a:rPr lang="en-GB" sz="5400" dirty="0" smtClean="0"/>
              <a:t>Wi-Fi in supported Landmarks around the city e.g. Banks, restaurants, hotels, hospitals, malls, Airports, Schools. </a:t>
            </a:r>
            <a:r>
              <a:rPr lang="en-GB" sz="5400" dirty="0"/>
              <a:t>A</a:t>
            </a:r>
            <a:r>
              <a:rPr lang="en-GB" sz="5400" dirty="0" smtClean="0"/>
              <a:t>ll guidelines must be followed to gain access to the respective landmarks</a:t>
            </a:r>
            <a:r>
              <a:rPr lang="en-US" sz="5400" dirty="0" smtClean="0"/>
              <a:t>.</a:t>
            </a:r>
          </a:p>
          <a:p>
            <a:pPr marL="0" indent="0">
              <a:buNone/>
            </a:pPr>
            <a:r>
              <a:rPr lang="en-US" sz="5400" dirty="0" smtClean="0"/>
              <a:t>The landmarks get a 1VM’s points per 1000 members connected to the internet.</a:t>
            </a:r>
            <a:endParaRPr lang="en-GB" sz="5400" dirty="0" smtClean="0"/>
          </a:p>
        </p:txBody>
      </p:sp>
    </p:spTree>
    <p:extLst>
      <p:ext uri="{BB962C8B-B14F-4D97-AF65-F5344CB8AC3E}">
        <p14:creationId xmlns:p14="http://schemas.microsoft.com/office/powerpoint/2010/main" val="3369996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2F4E4-7EA2-41CB-A834-FFFC288664B9}"/>
              </a:ext>
            </a:extLst>
          </p:cNvPr>
          <p:cNvSpPr>
            <a:spLocks noGrp="1"/>
          </p:cNvSpPr>
          <p:nvPr>
            <p:ph type="title"/>
          </p:nvPr>
        </p:nvSpPr>
        <p:spPr>
          <a:xfrm>
            <a:off x="838200" y="365125"/>
            <a:ext cx="10515600" cy="927647"/>
          </a:xfrm>
        </p:spPr>
        <p:txBody>
          <a:bodyPr>
            <a:normAutofit/>
          </a:bodyPr>
          <a:lstStyle/>
          <a:p>
            <a:r>
              <a:rPr lang="en-US" sz="5400" b="1" dirty="0" smtClean="0"/>
              <a:t>Others</a:t>
            </a:r>
            <a:endParaRPr lang="x-none" sz="5400" b="1" dirty="0"/>
          </a:p>
        </p:txBody>
      </p:sp>
      <p:sp>
        <p:nvSpPr>
          <p:cNvPr id="3" name="Content Placeholder 2">
            <a:extLst>
              <a:ext uri="{FF2B5EF4-FFF2-40B4-BE49-F238E27FC236}">
                <a16:creationId xmlns:a16="http://schemas.microsoft.com/office/drawing/2014/main" xmlns="" id="{600D05D2-F798-4890-B156-0A40FF18D58F}"/>
              </a:ext>
            </a:extLst>
          </p:cNvPr>
          <p:cNvSpPr>
            <a:spLocks noGrp="1"/>
          </p:cNvSpPr>
          <p:nvPr>
            <p:ph idx="1"/>
          </p:nvPr>
        </p:nvSpPr>
        <p:spPr>
          <a:xfrm>
            <a:off x="838200" y="1460500"/>
            <a:ext cx="10515600" cy="5032375"/>
          </a:xfrm>
        </p:spPr>
        <p:txBody>
          <a:bodyPr>
            <a:normAutofit fontScale="85000" lnSpcReduction="20000"/>
          </a:bodyPr>
          <a:lstStyle/>
          <a:p>
            <a:r>
              <a:rPr lang="en-US" sz="4400" dirty="0" smtClean="0"/>
              <a:t>All devices users aim to ever connect would be registered before getting password to moderate who gets access.</a:t>
            </a:r>
            <a:endParaRPr lang="en-US" sz="4400" dirty="0"/>
          </a:p>
          <a:p>
            <a:r>
              <a:rPr lang="en-US" sz="4400" dirty="0" smtClean="0"/>
              <a:t>Wi-Fi </a:t>
            </a:r>
            <a:r>
              <a:rPr lang="en-US" sz="4400" dirty="0"/>
              <a:t>passwords change daily </a:t>
            </a:r>
            <a:r>
              <a:rPr lang="en-US" sz="4400" dirty="0" smtClean="0"/>
              <a:t>Users would be texted the password for the day.</a:t>
            </a:r>
            <a:endParaRPr lang="en-GB" sz="4400" dirty="0"/>
          </a:p>
          <a:p>
            <a:r>
              <a:rPr lang="en-GB" sz="4400" dirty="0" smtClean="0"/>
              <a:t>1000 people active daily is at least ₦182.5M received (minus multiple location charges).</a:t>
            </a:r>
            <a:endParaRPr lang="en-GB" sz="4400" dirty="0"/>
          </a:p>
          <a:p>
            <a:r>
              <a:rPr lang="en-GB" sz="4400" dirty="0" smtClean="0"/>
              <a:t>Multiple routers around a vicinity can share the same internet with cables running underground.</a:t>
            </a:r>
          </a:p>
          <a:p>
            <a:r>
              <a:rPr lang="en-GB" sz="4400" dirty="0" smtClean="0"/>
              <a:t>Exploited data Bundle ₦100k </a:t>
            </a:r>
            <a:r>
              <a:rPr lang="en-GB" sz="4400" dirty="0"/>
              <a:t>(1TB</a:t>
            </a:r>
            <a:r>
              <a:rPr lang="en-GB" sz="4400" dirty="0" smtClean="0"/>
              <a:t>).</a:t>
            </a:r>
            <a:endParaRPr lang="en-GB" sz="4400" dirty="0"/>
          </a:p>
        </p:txBody>
      </p:sp>
    </p:spTree>
    <p:extLst>
      <p:ext uri="{BB962C8B-B14F-4D97-AF65-F5344CB8AC3E}">
        <p14:creationId xmlns:p14="http://schemas.microsoft.com/office/powerpoint/2010/main" val="1429279731"/>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567525-1F9F-4F7E-8C28-377C3D405256}"/>
              </a:ext>
            </a:extLst>
          </p:cNvPr>
          <p:cNvSpPr>
            <a:spLocks noGrp="1"/>
          </p:cNvSpPr>
          <p:nvPr>
            <p:ph idx="1"/>
          </p:nvPr>
        </p:nvSpPr>
        <p:spPr>
          <a:xfrm>
            <a:off x="838200" y="2801400"/>
            <a:ext cx="10515600" cy="1255200"/>
          </a:xfrm>
        </p:spPr>
        <p:txBody>
          <a:bodyPr>
            <a:normAutofit/>
          </a:bodyPr>
          <a:lstStyle/>
          <a:p>
            <a:pPr marL="0" indent="0" algn="ctr">
              <a:buNone/>
            </a:pPr>
            <a:r>
              <a:rPr lang="en-US" sz="6000" dirty="0">
                <a:solidFill>
                  <a:schemeClr val="bg1">
                    <a:lumMod val="50000"/>
                  </a:schemeClr>
                </a:solidFill>
              </a:rPr>
              <a:t>Arcade Community</a:t>
            </a:r>
            <a:endParaRPr lang="x-none" sz="6000" dirty="0">
              <a:solidFill>
                <a:schemeClr val="bg1">
                  <a:lumMod val="50000"/>
                </a:schemeClr>
              </a:solidFill>
            </a:endParaRPr>
          </a:p>
        </p:txBody>
      </p:sp>
      <p:pic>
        <p:nvPicPr>
          <p:cNvPr id="5" name="Picture 4">
            <a:extLst>
              <a:ext uri="{FF2B5EF4-FFF2-40B4-BE49-F238E27FC236}">
                <a16:creationId xmlns:a16="http://schemas.microsoft.com/office/drawing/2014/main" xmlns="" id="{7FFB0C08-4BB5-4F80-98A6-EB61CCD8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9191" y="192682"/>
            <a:ext cx="2074627" cy="1163151"/>
          </a:xfrm>
          <a:prstGeom prst="rect">
            <a:avLst/>
          </a:prstGeom>
        </p:spPr>
      </p:pic>
    </p:spTree>
    <p:extLst>
      <p:ext uri="{BB962C8B-B14F-4D97-AF65-F5344CB8AC3E}">
        <p14:creationId xmlns:p14="http://schemas.microsoft.com/office/powerpoint/2010/main" val="226179615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65EAB8-650A-426E-840F-4E77974FDF89}"/>
              </a:ext>
            </a:extLst>
          </p:cNvPr>
          <p:cNvSpPr>
            <a:spLocks noGrp="1"/>
          </p:cNvSpPr>
          <p:nvPr>
            <p:ph type="title"/>
          </p:nvPr>
        </p:nvSpPr>
        <p:spPr/>
        <p:txBody>
          <a:bodyPr/>
          <a:lstStyle/>
          <a:p>
            <a:r>
              <a:rPr lang="en-US" dirty="0"/>
              <a:t>Arcade Community</a:t>
            </a:r>
            <a:endParaRPr lang="x-none" dirty="0"/>
          </a:p>
        </p:txBody>
      </p:sp>
      <p:sp>
        <p:nvSpPr>
          <p:cNvPr id="3" name="Content Placeholder 2">
            <a:extLst>
              <a:ext uri="{FF2B5EF4-FFF2-40B4-BE49-F238E27FC236}">
                <a16:creationId xmlns:a16="http://schemas.microsoft.com/office/drawing/2014/main" xmlns="" id="{10C753C3-E1DA-4EA8-A690-B8D40FAD3643}"/>
              </a:ext>
            </a:extLst>
          </p:cNvPr>
          <p:cNvSpPr>
            <a:spLocks noGrp="1"/>
          </p:cNvSpPr>
          <p:nvPr>
            <p:ph idx="1"/>
          </p:nvPr>
        </p:nvSpPr>
        <p:spPr/>
        <p:txBody>
          <a:bodyPr>
            <a:normAutofit lnSpcReduction="10000"/>
          </a:bodyPr>
          <a:lstStyle/>
          <a:p>
            <a:pPr marL="0" indent="0">
              <a:buNone/>
            </a:pPr>
            <a:r>
              <a:rPr lang="en-US" dirty="0"/>
              <a:t>Members can join Private communities that consist of different groups of people, participation costs </a:t>
            </a:r>
            <a:r>
              <a:rPr lang="en-US" dirty="0" smtClean="0"/>
              <a:t>5 </a:t>
            </a:r>
            <a:r>
              <a:rPr lang="en-US" dirty="0"/>
              <a:t>MST monthly for access to 20 groups.</a:t>
            </a:r>
          </a:p>
          <a:p>
            <a:pPr marL="0" indent="0">
              <a:buNone/>
            </a:pPr>
            <a:r>
              <a:rPr lang="en-US" dirty="0"/>
              <a:t>E.g. FIFA community, Stranger things community, Apple community, Hands on the wall community, Chelsea community, tiktok </a:t>
            </a:r>
            <a:r>
              <a:rPr lang="en-US" dirty="0" smtClean="0"/>
              <a:t>community, All juice wrld music, E.T.C.</a:t>
            </a:r>
            <a:endParaRPr lang="en-US" dirty="0"/>
          </a:p>
          <a:p>
            <a:pPr marL="0" indent="0">
              <a:buNone/>
            </a:pPr>
            <a:r>
              <a:rPr lang="en-US" dirty="0"/>
              <a:t>Members of the communities get </a:t>
            </a:r>
          </a:p>
          <a:p>
            <a:r>
              <a:rPr lang="en-US" dirty="0"/>
              <a:t>Regular updates on its matters</a:t>
            </a:r>
          </a:p>
          <a:p>
            <a:r>
              <a:rPr lang="en-US" dirty="0"/>
              <a:t>Early access to information and leaks</a:t>
            </a:r>
          </a:p>
          <a:p>
            <a:r>
              <a:rPr lang="en-US" dirty="0" smtClean="0"/>
              <a:t>Multiple Platform </a:t>
            </a:r>
            <a:r>
              <a:rPr lang="en-US" dirty="0"/>
              <a:t>for Discussion (WhatsApp, Telegram, Instagram, Snapchat</a:t>
            </a:r>
            <a:r>
              <a:rPr lang="en-US"/>
              <a:t>, </a:t>
            </a:r>
            <a:r>
              <a:rPr lang="en-US" smtClean="0"/>
              <a:t>Imessage E.T.C. )</a:t>
            </a:r>
            <a:endParaRPr lang="x-none" dirty="0"/>
          </a:p>
        </p:txBody>
      </p:sp>
    </p:spTree>
    <p:extLst>
      <p:ext uri="{BB962C8B-B14F-4D97-AF65-F5344CB8AC3E}">
        <p14:creationId xmlns:p14="http://schemas.microsoft.com/office/powerpoint/2010/main" val="3220298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07EB1C-1A63-4129-90E2-4683F7F1FE5A}"/>
              </a:ext>
            </a:extLst>
          </p:cNvPr>
          <p:cNvSpPr>
            <a:spLocks noGrp="1"/>
          </p:cNvSpPr>
          <p:nvPr>
            <p:ph idx="1"/>
          </p:nvPr>
        </p:nvSpPr>
        <p:spPr>
          <a:xfrm>
            <a:off x="838200" y="820578"/>
            <a:ext cx="10515600" cy="5645536"/>
          </a:xfrm>
        </p:spPr>
        <p:txBody>
          <a:bodyPr>
            <a:normAutofit fontScale="92500" lnSpcReduction="10000"/>
          </a:bodyPr>
          <a:lstStyle/>
          <a:p>
            <a:pPr marL="0" indent="0">
              <a:buNone/>
            </a:pPr>
            <a:r>
              <a:rPr lang="en-GB" sz="3600" dirty="0"/>
              <a:t>Payments Verification would be done on the staff’s iPad application</a:t>
            </a:r>
            <a:r>
              <a:rPr lang="en-GB" sz="3600" dirty="0" smtClean="0"/>
              <a:t>.</a:t>
            </a:r>
            <a:endParaRPr lang="en-GB" sz="3600" dirty="0"/>
          </a:p>
          <a:p>
            <a:pPr marL="0" indent="0">
              <a:buNone/>
            </a:pPr>
            <a:r>
              <a:rPr lang="en-GB" sz="3600" dirty="0"/>
              <a:t>1 Musthyds (MST)= ₦50 (max 50)</a:t>
            </a:r>
          </a:p>
          <a:p>
            <a:pPr marL="0" indent="0">
              <a:buNone/>
            </a:pPr>
            <a:r>
              <a:rPr lang="en-GB" sz="3600" dirty="0"/>
              <a:t>1 Studio Bucks (SB) = ₦2,500 (max 20,000)</a:t>
            </a:r>
          </a:p>
          <a:p>
            <a:pPr marL="0" indent="0">
              <a:buNone/>
            </a:pPr>
            <a:r>
              <a:rPr lang="en-GB" sz="3600" dirty="0"/>
              <a:t>1 Musthyds bucks (MSB) = N50,000,000 (max 20)</a:t>
            </a:r>
          </a:p>
          <a:p>
            <a:pPr marL="0" indent="0">
              <a:buNone/>
            </a:pPr>
            <a:r>
              <a:rPr lang="en-GB" sz="3600" dirty="0"/>
              <a:t>1 dough (DH) = ₦1,000,000,000 (max 500)</a:t>
            </a:r>
          </a:p>
          <a:p>
            <a:pPr marL="0" indent="0">
              <a:buNone/>
            </a:pPr>
            <a:r>
              <a:rPr lang="en-GB" sz="3600" dirty="0"/>
              <a:t>1 Stock (ST) = ₦500,000,000,000 (no limits)</a:t>
            </a:r>
          </a:p>
          <a:p>
            <a:pPr marL="0" indent="0">
              <a:buNone/>
            </a:pPr>
            <a:r>
              <a:rPr lang="en-GB" sz="3600" dirty="0" smtClean="0"/>
              <a:t>To </a:t>
            </a:r>
            <a:r>
              <a:rPr lang="en-GB" sz="3600" dirty="0"/>
              <a:t>pay in foreign currency pay tax of 1SB</a:t>
            </a:r>
          </a:p>
          <a:p>
            <a:pPr marL="0" indent="0">
              <a:buNone/>
            </a:pPr>
            <a:r>
              <a:rPr lang="en-GB" sz="3600" dirty="0"/>
              <a:t>For new users buying up to 5 Studio bucks helps you stand a chance to win prizes</a:t>
            </a:r>
          </a:p>
          <a:p>
            <a:pPr marL="0" indent="0">
              <a:buNone/>
            </a:pPr>
            <a:r>
              <a:rPr lang="en-GB" sz="3600" dirty="0"/>
              <a:t>40% of Referrals money and prize money are in Studio bucks</a:t>
            </a:r>
          </a:p>
        </p:txBody>
      </p:sp>
    </p:spTree>
    <p:extLst>
      <p:ext uri="{BB962C8B-B14F-4D97-AF65-F5344CB8AC3E}">
        <p14:creationId xmlns:p14="http://schemas.microsoft.com/office/powerpoint/2010/main" val="2881500796"/>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435" y="1308539"/>
            <a:ext cx="10386848" cy="5439102"/>
          </a:xfrm>
        </p:spPr>
        <p:txBody>
          <a:bodyPr>
            <a:noAutofit/>
          </a:bodyPr>
          <a:lstStyle/>
          <a:p>
            <a:pPr marL="0" indent="0">
              <a:buNone/>
            </a:pPr>
            <a:r>
              <a:rPr lang="en-US" sz="2000" dirty="0" smtClean="0"/>
              <a:t>NRF musthyds (Non-Refundable</a:t>
            </a:r>
            <a:r>
              <a:rPr lang="en-US" sz="2000" dirty="0"/>
              <a:t>)</a:t>
            </a:r>
            <a:r>
              <a:rPr lang="en-US" sz="2000" dirty="0" smtClean="0"/>
              <a:t> have more value</a:t>
            </a:r>
          </a:p>
          <a:p>
            <a:r>
              <a:rPr lang="en-US" sz="2000" dirty="0" smtClean="0"/>
              <a:t>Doesn’t Convert back to Naira unless necessary</a:t>
            </a:r>
          </a:p>
          <a:p>
            <a:r>
              <a:rPr lang="en-US" sz="2000" dirty="0"/>
              <a:t>All services </a:t>
            </a:r>
            <a:r>
              <a:rPr lang="en-US" sz="2000" dirty="0" smtClean="0"/>
              <a:t>are </a:t>
            </a:r>
            <a:r>
              <a:rPr lang="en-GB" sz="2000" dirty="0" smtClean="0"/>
              <a:t>₦</a:t>
            </a:r>
            <a:r>
              <a:rPr lang="en-US" sz="2000" dirty="0" smtClean="0"/>
              <a:t>1 </a:t>
            </a:r>
            <a:r>
              <a:rPr lang="en-US" sz="2000" dirty="0"/>
              <a:t>off </a:t>
            </a:r>
            <a:endParaRPr lang="en-US" sz="2000" dirty="0" smtClean="0"/>
          </a:p>
          <a:p>
            <a:r>
              <a:rPr lang="en-US" sz="2000" dirty="0" smtClean="0"/>
              <a:t>No Limits of purchase</a:t>
            </a:r>
          </a:p>
          <a:p>
            <a:r>
              <a:rPr lang="en-US" sz="2000" dirty="0"/>
              <a:t>To switch account to </a:t>
            </a:r>
            <a:r>
              <a:rPr lang="en-US" sz="2000" dirty="0" smtClean="0"/>
              <a:t>RF pay 30% of account peak value</a:t>
            </a:r>
          </a:p>
          <a:p>
            <a:pPr marL="0" indent="0">
              <a:buNone/>
            </a:pPr>
            <a:endParaRPr lang="en-US" sz="2000" dirty="0" smtClean="0"/>
          </a:p>
          <a:p>
            <a:pPr marL="0" indent="0">
              <a:buNone/>
            </a:pPr>
            <a:r>
              <a:rPr lang="en-US" sz="2000" dirty="0"/>
              <a:t>RF musthyds (Refundable) have less value </a:t>
            </a:r>
          </a:p>
          <a:p>
            <a:r>
              <a:rPr lang="en-US" sz="2000" dirty="0"/>
              <a:t>Converts back to Naira at </a:t>
            </a:r>
            <a:r>
              <a:rPr lang="en-US" sz="2000" dirty="0" smtClean="0"/>
              <a:t>15</a:t>
            </a:r>
            <a:r>
              <a:rPr lang="en-US" sz="2000" dirty="0" smtClean="0"/>
              <a:t>% </a:t>
            </a:r>
            <a:r>
              <a:rPr lang="en-US" sz="2000" dirty="0"/>
              <a:t>interest rate</a:t>
            </a:r>
          </a:p>
          <a:p>
            <a:r>
              <a:rPr lang="en-US" sz="2000" dirty="0"/>
              <a:t>All services </a:t>
            </a:r>
            <a:r>
              <a:rPr lang="en-US" sz="2000" dirty="0" smtClean="0"/>
              <a:t>are at least </a:t>
            </a:r>
            <a:r>
              <a:rPr lang="en-GB" sz="2000" dirty="0" smtClean="0"/>
              <a:t>₦</a:t>
            </a:r>
            <a:r>
              <a:rPr lang="en-US" sz="2000" dirty="0" smtClean="0"/>
              <a:t>1 </a:t>
            </a:r>
            <a:r>
              <a:rPr lang="en-US" sz="2000" dirty="0"/>
              <a:t>more expensive </a:t>
            </a:r>
          </a:p>
          <a:p>
            <a:r>
              <a:rPr lang="en-US" sz="2000" dirty="0"/>
              <a:t>Limit of </a:t>
            </a:r>
            <a:r>
              <a:rPr lang="en-US" sz="2000" dirty="0" smtClean="0"/>
              <a:t>200SB can be purchased per year</a:t>
            </a:r>
          </a:p>
          <a:p>
            <a:r>
              <a:rPr lang="en-US" sz="2000" dirty="0" smtClean="0"/>
              <a:t>Users cant earn Variable Musthyd’s naturally</a:t>
            </a:r>
          </a:p>
          <a:p>
            <a:r>
              <a:rPr lang="en-US" sz="2000" dirty="0"/>
              <a:t>To switch </a:t>
            </a:r>
            <a:r>
              <a:rPr lang="en-US" sz="2000" dirty="0" smtClean="0"/>
              <a:t>account to NRF pay 1% of account peak value</a:t>
            </a:r>
          </a:p>
          <a:p>
            <a:endParaRPr lang="en-US" sz="1000" dirty="0"/>
          </a:p>
          <a:p>
            <a:pPr marL="0" indent="0">
              <a:buNone/>
            </a:pPr>
            <a:r>
              <a:rPr lang="en-US" sz="2000" dirty="0" smtClean="0"/>
              <a:t>Variable musthyds not Sold (Invaluable)</a:t>
            </a:r>
          </a:p>
        </p:txBody>
      </p:sp>
      <p:sp>
        <p:nvSpPr>
          <p:cNvPr id="2" name="TextBox 1"/>
          <p:cNvSpPr txBox="1"/>
          <p:nvPr/>
        </p:nvSpPr>
        <p:spPr>
          <a:xfrm>
            <a:off x="822435" y="299545"/>
            <a:ext cx="6968358" cy="830997"/>
          </a:xfrm>
          <a:prstGeom prst="rect">
            <a:avLst/>
          </a:prstGeom>
          <a:noFill/>
        </p:spPr>
        <p:txBody>
          <a:bodyPr wrap="square" rtlCol="0">
            <a:spAutoFit/>
          </a:bodyPr>
          <a:lstStyle/>
          <a:p>
            <a:r>
              <a:rPr lang="en-US" sz="4800" dirty="0" smtClean="0"/>
              <a:t>Types of musthyds</a:t>
            </a:r>
            <a:endParaRPr lang="en-US" sz="4800" dirty="0"/>
          </a:p>
        </p:txBody>
      </p:sp>
    </p:spTree>
    <p:extLst>
      <p:ext uri="{BB962C8B-B14F-4D97-AF65-F5344CB8AC3E}">
        <p14:creationId xmlns:p14="http://schemas.microsoft.com/office/powerpoint/2010/main" val="61010584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63604</TotalTime>
  <Words>4534</Words>
  <Application>Microsoft Office PowerPoint</Application>
  <PresentationFormat>Widescreen</PresentationFormat>
  <Paragraphs>423</Paragraphs>
  <Slides>77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Calibri Light</vt:lpstr>
      <vt:lpstr>Times New Roman</vt:lpstr>
      <vt:lpstr>Office Theme</vt:lpstr>
      <vt:lpstr>Phase 1</vt:lpstr>
      <vt:lpstr>PowerPoint Presentation</vt:lpstr>
      <vt:lpstr>During the launch of the company</vt:lpstr>
      <vt:lpstr>Our future for Man’s Arcade</vt:lpstr>
      <vt:lpstr>Buildings Design language</vt:lpstr>
      <vt:lpstr>PowerPoint Presentation</vt:lpstr>
      <vt:lpstr>Why arcade pay ?</vt:lpstr>
      <vt:lpstr>PowerPoint Presentation</vt:lpstr>
      <vt:lpstr>PowerPoint Presentation</vt:lpstr>
      <vt:lpstr>What makes arcade pay the vision for tomorrow ?</vt:lpstr>
      <vt:lpstr>Our use of fingerprint as Recognition ID</vt:lpstr>
      <vt:lpstr>Storage of Musthyds purchased</vt:lpstr>
      <vt:lpstr>Auto refill</vt:lpstr>
      <vt:lpstr>PowerPoint Presentation</vt:lpstr>
      <vt:lpstr>Registration for Arcade Pay</vt:lpstr>
      <vt:lpstr>PowerPoint Presentation</vt:lpstr>
      <vt:lpstr>PowerPoint Presentation</vt:lpstr>
      <vt:lpstr>PowerPoint Presentation</vt:lpstr>
      <vt:lpstr>PowerPoint Presentation</vt:lpstr>
      <vt:lpstr>PowerPoint Presentation</vt:lpstr>
      <vt:lpstr>How it works (Quick pay authentication)</vt:lpstr>
      <vt:lpstr>PowerPoint Presentation</vt:lpstr>
      <vt:lpstr>PowerPoint Presentation</vt:lpstr>
      <vt:lpstr>How it works (2 factor authentication)</vt:lpstr>
      <vt:lpstr>DPS (Domebits per second)</vt:lpstr>
      <vt:lpstr>PowerPoint Presentation</vt:lpstr>
      <vt:lpstr>Budget lane (BL) 5% interest</vt:lpstr>
      <vt:lpstr>Economic lane (EL) 4% interest</vt:lpstr>
      <vt:lpstr>Fast lane (FL) 3% interest</vt:lpstr>
      <vt:lpstr>Odd Lane (OL) varied interests</vt:lpstr>
      <vt:lpstr>Money Clearance Value and DPS stats</vt:lpstr>
      <vt:lpstr>PowerPoint Presentation</vt:lpstr>
      <vt:lpstr>Arcade Pay extra</vt:lpstr>
      <vt:lpstr>PowerPoint Presentation</vt:lpstr>
      <vt:lpstr>External Subscriptions include</vt:lpstr>
      <vt:lpstr>PowerPoint Presentation</vt:lpstr>
      <vt:lpstr>PowerPoint Presentation</vt:lpstr>
      <vt:lpstr>Accessibilities</vt:lpstr>
      <vt:lpstr>Arcade Gaming Pro pricing</vt:lpstr>
      <vt:lpstr>Arcade Gaming Pro pricing</vt:lpstr>
      <vt:lpstr>PowerPoint Presentation</vt:lpstr>
      <vt:lpstr>Arcade gaming Sub pricing</vt:lpstr>
      <vt:lpstr>PowerPoint Presentation</vt:lpstr>
      <vt:lpstr>PowerPoint Presentation</vt:lpstr>
      <vt:lpstr>PowerPoint Presentation</vt:lpstr>
      <vt:lpstr>What our advertisement Stands for</vt:lpstr>
      <vt:lpstr>PowerPoint Presentation</vt:lpstr>
      <vt:lpstr>PowerPoint Presentation</vt:lpstr>
      <vt:lpstr>PowerPoint Presentation</vt:lpstr>
      <vt:lpstr>PowerPoint Presentation</vt:lpstr>
      <vt:lpstr>PowerPoint Presentation</vt:lpstr>
      <vt:lpstr>PowerPoint Presentation</vt:lpstr>
      <vt:lpstr>General plans for referrals</vt:lpstr>
      <vt:lpstr>PowerPoint Presentation</vt:lpstr>
      <vt:lpstr>funds referrals</vt:lpstr>
      <vt:lpstr>side referrals</vt:lpstr>
      <vt:lpstr>advanced referrals</vt:lpstr>
      <vt:lpstr>Pro referrals</vt:lpstr>
      <vt:lpstr>Dawn referrals</vt:lpstr>
      <vt:lpstr>influencer referrals</vt:lpstr>
      <vt:lpstr>Verified referrals</vt:lpstr>
      <vt:lpstr>Contract A referrals</vt:lpstr>
      <vt:lpstr>Contract B referrals</vt:lpstr>
      <vt:lpstr>Contract c referrals </vt:lpstr>
      <vt:lpstr>Signature referrals (only 15 yearly)</vt:lpstr>
      <vt:lpstr>Subscriptions referrals</vt:lpstr>
      <vt:lpstr>Calendar referrals</vt:lpstr>
      <vt:lpstr>Referrals advantages</vt:lpstr>
      <vt:lpstr>Arcade support tools camp</vt:lpstr>
      <vt:lpstr>PowerPoint Presentation</vt:lpstr>
      <vt:lpstr>PowerPoint Presentation</vt:lpstr>
      <vt:lpstr>Arcade online</vt:lpstr>
      <vt:lpstr>Arcade online bundles</vt:lpstr>
      <vt:lpstr>Supported Landmarks</vt:lpstr>
      <vt:lpstr>Others</vt:lpstr>
      <vt:lpstr>PowerPoint Presentation</vt:lpstr>
      <vt:lpstr>Arcade Community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dc:title>
  <dc:creator>Richard</dc:creator>
  <cp:lastModifiedBy>HP</cp:lastModifiedBy>
  <cp:revision>202</cp:revision>
  <dcterms:created xsi:type="dcterms:W3CDTF">2021-01-01T12:40:11Z</dcterms:created>
  <dcterms:modified xsi:type="dcterms:W3CDTF">2021-04-01T07:03:24Z</dcterms:modified>
</cp:coreProperties>
</file>