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393" r:id="rId7"/>
    <p:sldId id="297" r:id="rId8"/>
    <p:sldId id="271" r:id="rId9"/>
    <p:sldId id="394" r:id="rId10"/>
    <p:sldId id="261" r:id="rId11"/>
    <p:sldId id="360" r:id="rId12"/>
    <p:sldId id="262" r:id="rId13"/>
    <p:sldId id="371" r:id="rId14"/>
    <p:sldId id="323" r:id="rId15"/>
    <p:sldId id="324" r:id="rId16"/>
    <p:sldId id="325" r:id="rId17"/>
    <p:sldId id="326" r:id="rId18"/>
    <p:sldId id="327" r:id="rId19"/>
    <p:sldId id="372" r:id="rId20"/>
    <p:sldId id="263" r:id="rId21"/>
    <p:sldId id="389" r:id="rId22"/>
    <p:sldId id="388" r:id="rId23"/>
    <p:sldId id="392" r:id="rId24"/>
    <p:sldId id="391" r:id="rId2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74" autoAdjust="0"/>
    <p:restoredTop sz="94660"/>
  </p:normalViewPr>
  <p:slideViewPr>
    <p:cSldViewPr snapToGrid="0">
      <p:cViewPr varScale="1">
        <p:scale>
          <a:sx n="63" d="100"/>
          <a:sy n="63" d="100"/>
        </p:scale>
        <p:origin x="7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81E78-6668-429B-BF4D-329E9A63E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2ED0C1FB-BD0E-4C87-8F85-1DFBFF7F30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7D8C65EA-38FF-4423-87CB-43EE2A365475}"/>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5" name="Footer Placeholder 4">
            <a:extLst>
              <a:ext uri="{FF2B5EF4-FFF2-40B4-BE49-F238E27FC236}">
                <a16:creationId xmlns="" xmlns:a16="http://schemas.microsoft.com/office/drawing/2014/main" id="{1A258615-B076-40A7-BF54-7E11D4E2F5E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6EFC7542-B466-46C3-B816-4C1FA74792D2}"/>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142865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65C951-973D-4F91-9274-9A42A158A40D}"/>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77191BB8-DE33-4942-AF3D-CA43E0A9D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C6FC22C2-2F11-45D0-8209-826C34D06420}"/>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5" name="Footer Placeholder 4">
            <a:extLst>
              <a:ext uri="{FF2B5EF4-FFF2-40B4-BE49-F238E27FC236}">
                <a16:creationId xmlns="" xmlns:a16="http://schemas.microsoft.com/office/drawing/2014/main" id="{DEA67DE3-70B3-474E-9DAB-D157CEAA1DB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F1715F5A-A97C-4190-911F-F91804C8E403}"/>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137251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17C9C7A-603A-472B-8AF1-07BAE5DB75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C95B7A53-C92A-46CC-935B-36C146C5A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4FFA228B-638E-47C6-A7CC-AF9EC7173217}"/>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5" name="Footer Placeholder 4">
            <a:extLst>
              <a:ext uri="{FF2B5EF4-FFF2-40B4-BE49-F238E27FC236}">
                <a16:creationId xmlns="" xmlns:a16="http://schemas.microsoft.com/office/drawing/2014/main" id="{A7F8A7BC-CE82-4146-85C9-EDD56433BE6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C293EE95-43D5-4C46-B33A-D7004EB43083}"/>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19711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AD4D0-E9E1-4311-89ED-22EFAD7BB44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F606CB15-B43E-472E-9E2F-1CF9CAE89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D740526C-8047-4088-9D24-0FA2572EB4BD}"/>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5" name="Footer Placeholder 4">
            <a:extLst>
              <a:ext uri="{FF2B5EF4-FFF2-40B4-BE49-F238E27FC236}">
                <a16:creationId xmlns="" xmlns:a16="http://schemas.microsoft.com/office/drawing/2014/main" id="{DB31188B-3A4C-43A4-841C-9F20E0ADBD4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4B40766-D99D-4126-AA32-E6791548F6F7}"/>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397955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E00D63-165C-4DE3-86C8-EFB1FAF30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E048C407-A373-4A0F-993A-F09B0EB7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3E409F8-6366-4E58-A47A-5E1F767309AD}"/>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5" name="Footer Placeholder 4">
            <a:extLst>
              <a:ext uri="{FF2B5EF4-FFF2-40B4-BE49-F238E27FC236}">
                <a16:creationId xmlns="" xmlns:a16="http://schemas.microsoft.com/office/drawing/2014/main" id="{BA033E2D-E5B8-482C-8BD2-5F7F3540848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358FBA6-ED5A-4AD5-B679-D173484A7EB3}"/>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415357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63442-C8D4-4F61-AD24-B53E057A32F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17E137C7-FC50-4020-91F4-70C7447BB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48139C36-1301-4A62-9210-D181E0D4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234EC840-AD4C-4318-BAC9-0077B132409F}"/>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6" name="Footer Placeholder 5">
            <a:extLst>
              <a:ext uri="{FF2B5EF4-FFF2-40B4-BE49-F238E27FC236}">
                <a16:creationId xmlns="" xmlns:a16="http://schemas.microsoft.com/office/drawing/2014/main" id="{DA293C10-D40C-4DEB-9B64-B783AA3B02A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F3D48624-BF09-4497-ADC3-BFD2FB3FE771}"/>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218494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A8AA78-A9B5-452E-BA04-44137AD543AE}"/>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D7408BBD-E55A-404F-AD24-3478D8484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A11AC14-DC81-49EE-857A-611C7A5BD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C4053631-B520-4569-B0BC-FEDC5B81A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2858B5C-B13D-46BF-BC38-89B590BFE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6D41332B-857E-4B4E-A833-5E7A8F8FA3E5}"/>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8" name="Footer Placeholder 7">
            <a:extLst>
              <a:ext uri="{FF2B5EF4-FFF2-40B4-BE49-F238E27FC236}">
                <a16:creationId xmlns="" xmlns:a16="http://schemas.microsoft.com/office/drawing/2014/main" id="{A16AD667-AD21-468A-930E-D84FC02E83E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BD147885-0223-4E90-8A9E-89B1099ACE0C}"/>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305042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339E9-2B16-4D64-8496-4C137A4EAC93}"/>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A7EBB8DD-3460-4A6A-874C-9D164ADD7692}"/>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4" name="Footer Placeholder 3">
            <a:extLst>
              <a:ext uri="{FF2B5EF4-FFF2-40B4-BE49-F238E27FC236}">
                <a16:creationId xmlns="" xmlns:a16="http://schemas.microsoft.com/office/drawing/2014/main" id="{34DC75E8-C78F-43F1-BF61-70644F1D3631}"/>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9EBE50FD-11BB-4CA1-A363-30A6BC928F9C}"/>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55664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DEFEFC1-0486-4A6B-ACAB-81A09906A286}"/>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3" name="Footer Placeholder 2">
            <a:extLst>
              <a:ext uri="{FF2B5EF4-FFF2-40B4-BE49-F238E27FC236}">
                <a16:creationId xmlns="" xmlns:a16="http://schemas.microsoft.com/office/drawing/2014/main" id="{7CF8D52F-7951-4858-BE59-ED84048F7AE7}"/>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9C41CAF3-6462-4336-B4D0-E8A7ECA8F8DC}"/>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297911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A7162A-A66F-488E-9BF8-7C0508E07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DA76F0C2-1B99-4EF2-83F1-040DAE91A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DA0C2895-7FF4-4756-A7E9-44AB65C49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16593F7-CF4F-47ED-83AB-4718DCE49C47}"/>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6" name="Footer Placeholder 5">
            <a:extLst>
              <a:ext uri="{FF2B5EF4-FFF2-40B4-BE49-F238E27FC236}">
                <a16:creationId xmlns="" xmlns:a16="http://schemas.microsoft.com/office/drawing/2014/main" id="{4AA94904-767E-4E22-B233-7C5C2E7628F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2ABCFAF5-0DFB-4A78-AE82-5EDBED8F9209}"/>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86531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E1E5F-D9A9-4F6A-BE14-869C0F0C8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76C79E5D-8B1A-4437-A89E-BD397DAE7B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C04C0DE4-7630-43D8-9AD9-F9A70DE76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A14092B-02A6-48AA-9A08-86BBE78F930E}"/>
              </a:ext>
            </a:extLst>
          </p:cNvPr>
          <p:cNvSpPr>
            <a:spLocks noGrp="1"/>
          </p:cNvSpPr>
          <p:nvPr>
            <p:ph type="dt" sz="half" idx="10"/>
          </p:nvPr>
        </p:nvSpPr>
        <p:spPr/>
        <p:txBody>
          <a:bodyPr/>
          <a:lstStyle/>
          <a:p>
            <a:fld id="{210A2413-85A5-44BA-9D4D-2CB6C9689966}" type="datetimeFigureOut">
              <a:rPr lang="x-none" smtClean="0"/>
              <a:t>3/18/2021</a:t>
            </a:fld>
            <a:endParaRPr lang="x-none"/>
          </a:p>
        </p:txBody>
      </p:sp>
      <p:sp>
        <p:nvSpPr>
          <p:cNvPr id="6" name="Footer Placeholder 5">
            <a:extLst>
              <a:ext uri="{FF2B5EF4-FFF2-40B4-BE49-F238E27FC236}">
                <a16:creationId xmlns="" xmlns:a16="http://schemas.microsoft.com/office/drawing/2014/main" id="{4782A0B7-0D7A-43A4-9B07-F8B48092490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80ABBDCB-398A-4645-A3D6-BD57E3DA5AD0}"/>
              </a:ext>
            </a:extLst>
          </p:cNvPr>
          <p:cNvSpPr>
            <a:spLocks noGrp="1"/>
          </p:cNvSpPr>
          <p:nvPr>
            <p:ph type="sldNum" sz="quarter" idx="12"/>
          </p:nvPr>
        </p:nvSpPr>
        <p:spPr/>
        <p:txBody>
          <a:bodyPr/>
          <a:lstStyle/>
          <a:p>
            <a:fld id="{FC772C44-08B4-4D65-8051-0D6F65136216}" type="slidenum">
              <a:rPr lang="x-none" smtClean="0"/>
              <a:t>‹#›</a:t>
            </a:fld>
            <a:endParaRPr lang="x-none"/>
          </a:p>
        </p:txBody>
      </p:sp>
    </p:spTree>
    <p:extLst>
      <p:ext uri="{BB962C8B-B14F-4D97-AF65-F5344CB8AC3E}">
        <p14:creationId xmlns:p14="http://schemas.microsoft.com/office/powerpoint/2010/main" val="385562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DF6B9AF-6F0C-4A8B-8C75-5A5A4CDD3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F2A4FC36-9A80-444F-97F8-CCEF11649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07BFAC54-7ECA-439D-BCF9-3C8FE6C16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A2413-85A5-44BA-9D4D-2CB6C9689966}" type="datetimeFigureOut">
              <a:rPr lang="x-none" smtClean="0"/>
              <a:t>3/18/2021</a:t>
            </a:fld>
            <a:endParaRPr lang="x-none"/>
          </a:p>
        </p:txBody>
      </p:sp>
      <p:sp>
        <p:nvSpPr>
          <p:cNvPr id="5" name="Footer Placeholder 4">
            <a:extLst>
              <a:ext uri="{FF2B5EF4-FFF2-40B4-BE49-F238E27FC236}">
                <a16:creationId xmlns="" xmlns:a16="http://schemas.microsoft.com/office/drawing/2014/main" id="{402D7D3B-0CE2-4B35-AC77-61CE27933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7EF3B346-E42E-41A1-9B11-5A6412055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2C44-08B4-4D65-8051-0D6F65136216}" type="slidenum">
              <a:rPr lang="x-none" smtClean="0"/>
              <a:t>‹#›</a:t>
            </a:fld>
            <a:endParaRPr lang="x-none"/>
          </a:p>
        </p:txBody>
      </p:sp>
      <p:pic>
        <p:nvPicPr>
          <p:cNvPr id="8" name="Picture 7" descr="Shape, arrow&#10;&#10;Description automatically generated">
            <a:extLst>
              <a:ext uri="{FF2B5EF4-FFF2-40B4-BE49-F238E27FC236}">
                <a16:creationId xmlns="" xmlns:a16="http://schemas.microsoft.com/office/drawing/2014/main" id="{47BD7077-0894-4E04-9F84-F8BCB2CC96D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82195" y="365125"/>
            <a:ext cx="1863717" cy="1048056"/>
          </a:xfrm>
          <a:prstGeom prst="rect">
            <a:avLst/>
          </a:prstGeom>
        </p:spPr>
      </p:pic>
    </p:spTree>
    <p:extLst>
      <p:ext uri="{BB962C8B-B14F-4D97-AF65-F5344CB8AC3E}">
        <p14:creationId xmlns:p14="http://schemas.microsoft.com/office/powerpoint/2010/main" val="345155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011F6D-2AE1-4C65-AB89-70F822349B97}"/>
              </a:ext>
            </a:extLst>
          </p:cNvPr>
          <p:cNvSpPr>
            <a:spLocks noGrp="1"/>
          </p:cNvSpPr>
          <p:nvPr>
            <p:ph type="ctrTitle"/>
          </p:nvPr>
        </p:nvSpPr>
        <p:spPr/>
        <p:txBody>
          <a:bodyPr/>
          <a:lstStyle/>
          <a:p>
            <a:r>
              <a:rPr lang="en-US" dirty="0"/>
              <a:t>Phase 2</a:t>
            </a:r>
            <a:endParaRPr lang="x-none" dirty="0"/>
          </a:p>
        </p:txBody>
      </p:sp>
      <p:sp>
        <p:nvSpPr>
          <p:cNvPr id="3" name="Subtitle 2">
            <a:extLst>
              <a:ext uri="{FF2B5EF4-FFF2-40B4-BE49-F238E27FC236}">
                <a16:creationId xmlns="" xmlns:a16="http://schemas.microsoft.com/office/drawing/2014/main" id="{53E3481F-4C41-404A-89D4-8EF280643E87}"/>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2628656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04844C-BAE5-49A9-83ED-BDF9888266D9}"/>
              </a:ext>
            </a:extLst>
          </p:cNvPr>
          <p:cNvSpPr>
            <a:spLocks noGrp="1"/>
          </p:cNvSpPr>
          <p:nvPr>
            <p:ph idx="1"/>
          </p:nvPr>
        </p:nvSpPr>
        <p:spPr>
          <a:xfrm>
            <a:off x="838200" y="2491911"/>
            <a:ext cx="10515600" cy="1874178"/>
          </a:xfrm>
        </p:spPr>
        <p:txBody>
          <a:bodyPr>
            <a:normAutofit/>
          </a:bodyPr>
          <a:lstStyle/>
          <a:p>
            <a:pPr marL="0" indent="0" algn="ctr">
              <a:buNone/>
            </a:pPr>
            <a:r>
              <a:rPr lang="en-US" sz="6000" dirty="0">
                <a:solidFill>
                  <a:schemeClr val="bg1">
                    <a:lumMod val="50000"/>
                  </a:schemeClr>
                </a:solidFill>
              </a:rPr>
              <a:t>Introduction of Variable musthyds</a:t>
            </a:r>
            <a:endParaRPr lang="x-none" sz="6000" dirty="0">
              <a:solidFill>
                <a:schemeClr val="bg1">
                  <a:lumMod val="50000"/>
                </a:schemeClr>
              </a:solidFill>
            </a:endParaRPr>
          </a:p>
        </p:txBody>
      </p:sp>
      <p:pic>
        <p:nvPicPr>
          <p:cNvPr id="5" name="Picture 4">
            <a:extLst>
              <a:ext uri="{FF2B5EF4-FFF2-40B4-BE49-F238E27FC236}">
                <a16:creationId xmlns="" xmlns:a16="http://schemas.microsoft.com/office/drawing/2014/main" id="{8C62F483-F91D-4F05-A6C7-13D93F110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5697" y="361494"/>
            <a:ext cx="1942189" cy="1088899"/>
          </a:xfrm>
          <a:prstGeom prst="rect">
            <a:avLst/>
          </a:prstGeom>
        </p:spPr>
      </p:pic>
    </p:spTree>
    <p:extLst>
      <p:ext uri="{BB962C8B-B14F-4D97-AF65-F5344CB8AC3E}">
        <p14:creationId xmlns:p14="http://schemas.microsoft.com/office/powerpoint/2010/main" val="316594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8BC32-7CD8-46CB-98B3-966D54B71F8C}"/>
              </a:ext>
            </a:extLst>
          </p:cNvPr>
          <p:cNvSpPr>
            <a:spLocks noGrp="1"/>
          </p:cNvSpPr>
          <p:nvPr>
            <p:ph type="title"/>
          </p:nvPr>
        </p:nvSpPr>
        <p:spPr>
          <a:xfrm>
            <a:off x="838200" y="221765"/>
            <a:ext cx="10515600" cy="1123677"/>
          </a:xfrm>
        </p:spPr>
        <p:txBody>
          <a:bodyPr/>
          <a:lstStyle/>
          <a:p>
            <a:r>
              <a:rPr lang="en-US" dirty="0"/>
              <a:t>Variable Musthyds</a:t>
            </a:r>
            <a:endParaRPr lang="x-none" dirty="0"/>
          </a:p>
        </p:txBody>
      </p:sp>
      <p:sp>
        <p:nvSpPr>
          <p:cNvPr id="3" name="Content Placeholder 2">
            <a:extLst>
              <a:ext uri="{FF2B5EF4-FFF2-40B4-BE49-F238E27FC236}">
                <a16:creationId xmlns="" xmlns:a16="http://schemas.microsoft.com/office/drawing/2014/main" id="{7DFC58C8-E3BB-4416-A76A-01250D94F172}"/>
              </a:ext>
            </a:extLst>
          </p:cNvPr>
          <p:cNvSpPr>
            <a:spLocks noGrp="1"/>
          </p:cNvSpPr>
          <p:nvPr>
            <p:ph idx="1"/>
          </p:nvPr>
        </p:nvSpPr>
        <p:spPr>
          <a:xfrm>
            <a:off x="838200" y="1345442"/>
            <a:ext cx="10515600" cy="5310671"/>
          </a:xfrm>
        </p:spPr>
        <p:txBody>
          <a:bodyPr>
            <a:normAutofit fontScale="85000" lnSpcReduction="20000"/>
          </a:bodyPr>
          <a:lstStyle/>
          <a:p>
            <a:pPr marL="0" indent="0">
              <a:buNone/>
            </a:pPr>
            <a:r>
              <a:rPr lang="en-US" dirty="0"/>
              <a:t>The total number of hours spent on our services forms (Variable musthyds)</a:t>
            </a:r>
          </a:p>
          <a:p>
            <a:pPr marL="0" indent="0">
              <a:buNone/>
            </a:pPr>
            <a:r>
              <a:rPr lang="en-US" dirty="0"/>
              <a:t>The Sum of 100 hours of using our services in the arcade = 1 variable musthyds </a:t>
            </a:r>
          </a:p>
          <a:p>
            <a:pPr marL="0" indent="0">
              <a:buNone/>
            </a:pPr>
            <a:r>
              <a:rPr lang="en-US" dirty="0"/>
              <a:t>So, you basically earn variable musthyds by using our services</a:t>
            </a:r>
          </a:p>
          <a:p>
            <a:pPr marL="0" indent="0">
              <a:buNone/>
            </a:pPr>
            <a:r>
              <a:rPr lang="en-US" dirty="0"/>
              <a:t>Customers can sell Variable musthyds For any amount of money</a:t>
            </a:r>
          </a:p>
          <a:p>
            <a:pPr marL="0" indent="0">
              <a:buNone/>
            </a:pPr>
            <a:r>
              <a:rPr lang="en-US" dirty="0"/>
              <a:t>Person with highest number of Variable musthyds every January 23</a:t>
            </a:r>
            <a:r>
              <a:rPr lang="en-US" baseline="30000" dirty="0"/>
              <a:t>rd </a:t>
            </a:r>
            <a:r>
              <a:rPr lang="en-US" dirty="0"/>
              <a:t>wins prizes</a:t>
            </a:r>
          </a:p>
          <a:p>
            <a:pPr marL="0" indent="0">
              <a:buNone/>
            </a:pPr>
            <a:r>
              <a:rPr lang="en-US" dirty="0"/>
              <a:t>All collected Variable musthyds reset after January 23</a:t>
            </a:r>
            <a:r>
              <a:rPr lang="en-US" baseline="30000" dirty="0"/>
              <a:t>rd</a:t>
            </a:r>
          </a:p>
          <a:p>
            <a:pPr marL="0" indent="0">
              <a:buNone/>
            </a:pPr>
            <a:r>
              <a:rPr lang="en-US" dirty="0"/>
              <a:t>Subscribe to 15 years of merch to allow continuation of variable musthyds collected</a:t>
            </a:r>
            <a:endParaRPr lang="en-US" baseline="30000" dirty="0"/>
          </a:p>
          <a:p>
            <a:pPr marL="0" indent="0">
              <a:buNone/>
            </a:pPr>
            <a:r>
              <a:rPr lang="en-US" dirty="0"/>
              <a:t>Each party pays us 15% the value of the variable musthyds if sold</a:t>
            </a:r>
            <a:br>
              <a:rPr lang="en-US" dirty="0"/>
            </a:br>
            <a:r>
              <a:rPr lang="en-US" dirty="0"/>
              <a:t>Dome arcade sells 1 Variable musthyds for</a:t>
            </a:r>
          </a:p>
          <a:p>
            <a:pPr marL="0" indent="0">
              <a:buNone/>
            </a:pPr>
            <a:r>
              <a:rPr lang="en-US" dirty="0"/>
              <a:t>Total number of Variable MSTD owned after reset are added up for V points</a:t>
            </a:r>
          </a:p>
          <a:p>
            <a:pPr marL="0" indent="0">
              <a:buNone/>
            </a:pPr>
            <a:r>
              <a:rPr lang="en-US" dirty="0"/>
              <a:t>To allow customers to keep V points they must keep buying merch annually</a:t>
            </a:r>
          </a:p>
          <a:p>
            <a:pPr marL="0" indent="0">
              <a:buNone/>
            </a:pPr>
            <a:r>
              <a:rPr lang="en-US" dirty="0"/>
              <a:t>To ensure customers that aren't members would find it pointless to purchase from us</a:t>
            </a:r>
          </a:p>
          <a:p>
            <a:pPr marL="0" indent="0">
              <a:buNone/>
            </a:pPr>
            <a:r>
              <a:rPr lang="en-US" dirty="0"/>
              <a:t>Customers can buy or sell VMSTD on the app</a:t>
            </a:r>
          </a:p>
        </p:txBody>
      </p:sp>
    </p:spTree>
    <p:extLst>
      <p:ext uri="{BB962C8B-B14F-4D97-AF65-F5344CB8AC3E}">
        <p14:creationId xmlns:p14="http://schemas.microsoft.com/office/powerpoint/2010/main" val="2959551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4568FDE-6D10-4326-A913-D132C9EC9DCB}"/>
              </a:ext>
            </a:extLst>
          </p:cNvPr>
          <p:cNvSpPr>
            <a:spLocks noGrp="1"/>
          </p:cNvSpPr>
          <p:nvPr>
            <p:ph idx="1"/>
          </p:nvPr>
        </p:nvSpPr>
        <p:spPr>
          <a:xfrm>
            <a:off x="838200" y="2920975"/>
            <a:ext cx="10515600" cy="1016049"/>
          </a:xfrm>
        </p:spPr>
        <p:txBody>
          <a:bodyPr>
            <a:normAutofit/>
          </a:bodyPr>
          <a:lstStyle/>
          <a:p>
            <a:pPr marL="0" indent="0" algn="ctr">
              <a:buNone/>
            </a:pPr>
            <a:r>
              <a:rPr lang="en-US" sz="6000" dirty="0">
                <a:solidFill>
                  <a:schemeClr val="bg1">
                    <a:lumMod val="50000"/>
                  </a:schemeClr>
                </a:solidFill>
              </a:rPr>
              <a:t>Introduction of foresté</a:t>
            </a:r>
            <a:endParaRPr lang="x-none" sz="6000" dirty="0">
              <a:solidFill>
                <a:schemeClr val="bg1">
                  <a:lumMod val="50000"/>
                </a:schemeClr>
              </a:solidFill>
            </a:endParaRPr>
          </a:p>
        </p:txBody>
      </p:sp>
      <p:pic>
        <p:nvPicPr>
          <p:cNvPr id="5" name="Picture 4">
            <a:extLst>
              <a:ext uri="{FF2B5EF4-FFF2-40B4-BE49-F238E27FC236}">
                <a16:creationId xmlns="" xmlns:a16="http://schemas.microsoft.com/office/drawing/2014/main" id="{9B7A09AD-4EE7-4873-92EC-FB70883AE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5195" y="288099"/>
            <a:ext cx="2012692" cy="1128427"/>
          </a:xfrm>
          <a:prstGeom prst="rect">
            <a:avLst/>
          </a:prstGeom>
        </p:spPr>
      </p:pic>
    </p:spTree>
    <p:extLst>
      <p:ext uri="{BB962C8B-B14F-4D97-AF65-F5344CB8AC3E}">
        <p14:creationId xmlns:p14="http://schemas.microsoft.com/office/powerpoint/2010/main" val="348404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0E506A5-DA3E-4843-B37E-7EE57B1961FD}"/>
              </a:ext>
            </a:extLst>
          </p:cNvPr>
          <p:cNvSpPr>
            <a:spLocks noGrp="1"/>
          </p:cNvSpPr>
          <p:nvPr>
            <p:ph idx="1"/>
          </p:nvPr>
        </p:nvSpPr>
        <p:spPr/>
        <p:txBody>
          <a:bodyPr>
            <a:normAutofit/>
          </a:bodyPr>
          <a:lstStyle/>
          <a:p>
            <a:pPr marL="0" indent="0">
              <a:buNone/>
            </a:pPr>
            <a:r>
              <a:rPr lang="en-US" sz="3200" dirty="0"/>
              <a:t>Different variations of food are available at different budgets to suite the needs of everyone and at different appealing subscriptions</a:t>
            </a:r>
            <a:endParaRPr lang="en-US" sz="3200" b="1" dirty="0"/>
          </a:p>
          <a:p>
            <a:pPr marL="0" indent="0">
              <a:buNone/>
            </a:pPr>
            <a:r>
              <a:rPr lang="en-US" sz="3200" b="1" dirty="0"/>
              <a:t>foresté</a:t>
            </a:r>
            <a:r>
              <a:rPr lang="en-US" sz="3200" dirty="0"/>
              <a:t> being the name of the restaurant would also make deliveries from the best of restaurants nearby and restaurants exclusive to other cities just for you.</a:t>
            </a:r>
          </a:p>
          <a:p>
            <a:pPr marL="0" indent="0">
              <a:buNone/>
            </a:pPr>
            <a:r>
              <a:rPr lang="en-US" sz="3200" dirty="0"/>
              <a:t>In order to regulate the distributions of the food, all the food eaten in the studio rooms would be from </a:t>
            </a:r>
            <a:r>
              <a:rPr lang="en-US" sz="3200" b="1" dirty="0"/>
              <a:t>foresté </a:t>
            </a:r>
            <a:r>
              <a:rPr lang="en-US" sz="3200" dirty="0"/>
              <a:t>in the </a:t>
            </a:r>
            <a:r>
              <a:rPr lang="en-US" sz="3200" dirty="0" smtClean="0"/>
              <a:t>Man’s </a:t>
            </a:r>
            <a:r>
              <a:rPr lang="en-US" sz="3200" dirty="0"/>
              <a:t>arcade and would remain in the arcade.</a:t>
            </a:r>
          </a:p>
        </p:txBody>
      </p:sp>
    </p:spTree>
    <p:extLst>
      <p:ext uri="{BB962C8B-B14F-4D97-AF65-F5344CB8AC3E}">
        <p14:creationId xmlns:p14="http://schemas.microsoft.com/office/powerpoint/2010/main" val="2371875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608B20E-1351-45BA-A73E-F94307F8E823}"/>
              </a:ext>
            </a:extLst>
          </p:cNvPr>
          <p:cNvSpPr>
            <a:spLocks noGrp="1"/>
          </p:cNvSpPr>
          <p:nvPr>
            <p:ph idx="1"/>
          </p:nvPr>
        </p:nvSpPr>
        <p:spPr>
          <a:xfrm>
            <a:off x="1076194" y="2763532"/>
            <a:ext cx="10515600" cy="1055361"/>
          </a:xfrm>
        </p:spPr>
        <p:txBody>
          <a:bodyPr>
            <a:normAutofit/>
          </a:bodyPr>
          <a:lstStyle/>
          <a:p>
            <a:pPr marL="0" indent="0" algn="ctr">
              <a:buNone/>
            </a:pPr>
            <a:r>
              <a:rPr lang="en-US" sz="6000" dirty="0"/>
              <a:t>What are the food options ?</a:t>
            </a:r>
            <a:endParaRPr lang="x-none" sz="6000" dirty="0"/>
          </a:p>
        </p:txBody>
      </p:sp>
    </p:spTree>
    <p:extLst>
      <p:ext uri="{BB962C8B-B14F-4D97-AF65-F5344CB8AC3E}">
        <p14:creationId xmlns:p14="http://schemas.microsoft.com/office/powerpoint/2010/main" val="391908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4929D-20A4-4BB8-8DDD-B3C97356A413}"/>
              </a:ext>
            </a:extLst>
          </p:cNvPr>
          <p:cNvSpPr>
            <a:spLocks noGrp="1"/>
          </p:cNvSpPr>
          <p:nvPr>
            <p:ph type="title"/>
          </p:nvPr>
        </p:nvSpPr>
        <p:spPr/>
        <p:txBody>
          <a:bodyPr/>
          <a:lstStyle/>
          <a:p>
            <a:r>
              <a:rPr lang="en-US" dirty="0"/>
              <a:t>Basic Menu ( Free access )</a:t>
            </a:r>
            <a:endParaRPr lang="x-none" dirty="0"/>
          </a:p>
        </p:txBody>
      </p:sp>
      <p:sp>
        <p:nvSpPr>
          <p:cNvPr id="3" name="Content Placeholder 2">
            <a:extLst>
              <a:ext uri="{FF2B5EF4-FFF2-40B4-BE49-F238E27FC236}">
                <a16:creationId xmlns="" xmlns:a16="http://schemas.microsoft.com/office/drawing/2014/main" id="{D21FB62F-1148-41EE-8139-40DC8380C49F}"/>
              </a:ext>
            </a:extLst>
          </p:cNvPr>
          <p:cNvSpPr>
            <a:spLocks noGrp="1"/>
          </p:cNvSpPr>
          <p:nvPr>
            <p:ph idx="1"/>
          </p:nvPr>
        </p:nvSpPr>
        <p:spPr/>
        <p:txBody>
          <a:bodyPr>
            <a:normAutofit fontScale="92500" lnSpcReduction="20000"/>
          </a:bodyPr>
          <a:lstStyle/>
          <a:p>
            <a:r>
              <a:rPr lang="en-US" dirty="0"/>
              <a:t>Flavors of juice</a:t>
            </a:r>
          </a:p>
          <a:p>
            <a:pPr marL="0" indent="0">
              <a:buNone/>
            </a:pPr>
            <a:r>
              <a:rPr lang="en-US" dirty="0"/>
              <a:t>₦199 refill ₦149</a:t>
            </a:r>
          </a:p>
          <a:p>
            <a:r>
              <a:rPr lang="en-US" dirty="0"/>
              <a:t>Glass of Water </a:t>
            </a:r>
          </a:p>
          <a:p>
            <a:pPr marL="0" indent="0">
              <a:buNone/>
            </a:pPr>
            <a:r>
              <a:rPr lang="en-US" dirty="0"/>
              <a:t>₦149 refill ₦99</a:t>
            </a:r>
          </a:p>
          <a:p>
            <a:r>
              <a:rPr lang="en-US" dirty="0"/>
              <a:t>Glass of milk</a:t>
            </a:r>
          </a:p>
          <a:p>
            <a:pPr marL="0" indent="0">
              <a:buNone/>
            </a:pPr>
            <a:r>
              <a:rPr lang="en-US" dirty="0"/>
              <a:t>₦149 refill ₦99</a:t>
            </a:r>
          </a:p>
          <a:p>
            <a:r>
              <a:rPr lang="en-US" dirty="0"/>
              <a:t>Popcorn</a:t>
            </a:r>
          </a:p>
          <a:p>
            <a:pPr marL="0" indent="0">
              <a:buNone/>
            </a:pPr>
            <a:r>
              <a:rPr lang="en-US" dirty="0"/>
              <a:t>₦649 refill ₦549</a:t>
            </a:r>
          </a:p>
          <a:p>
            <a:r>
              <a:rPr lang="en-US" dirty="0"/>
              <a:t>Small chops</a:t>
            </a:r>
          </a:p>
          <a:p>
            <a:pPr marL="0" indent="0">
              <a:buNone/>
            </a:pPr>
            <a:r>
              <a:rPr lang="en-US" dirty="0"/>
              <a:t>₦1099 refill ₦949</a:t>
            </a:r>
          </a:p>
          <a:p>
            <a:pPr marL="0" indent="0">
              <a:buNone/>
            </a:pPr>
            <a:endParaRPr lang="en-US" dirty="0"/>
          </a:p>
          <a:p>
            <a:pPr marL="0" indent="0">
              <a:buNone/>
            </a:pPr>
            <a:endParaRPr lang="x-none" dirty="0"/>
          </a:p>
        </p:txBody>
      </p:sp>
      <p:sp>
        <p:nvSpPr>
          <p:cNvPr id="5" name="TextBox 4">
            <a:extLst>
              <a:ext uri="{FF2B5EF4-FFF2-40B4-BE49-F238E27FC236}">
                <a16:creationId xmlns="" xmlns:a16="http://schemas.microsoft.com/office/drawing/2014/main" id="{8340EE06-F93B-4190-8E57-1D28EE99B6A3}"/>
              </a:ext>
            </a:extLst>
          </p:cNvPr>
          <p:cNvSpPr txBox="1"/>
          <p:nvPr/>
        </p:nvSpPr>
        <p:spPr>
          <a:xfrm>
            <a:off x="5736920" y="2584035"/>
            <a:ext cx="4121063" cy="2308324"/>
          </a:xfrm>
          <a:prstGeom prst="rect">
            <a:avLst/>
          </a:prstGeom>
          <a:noFill/>
        </p:spPr>
        <p:txBody>
          <a:bodyPr wrap="square" rtlCol="0">
            <a:spAutoFit/>
          </a:bodyPr>
          <a:lstStyle/>
          <a:p>
            <a:r>
              <a:rPr lang="en-US" dirty="0"/>
              <a:t>After each meal at </a:t>
            </a:r>
            <a:r>
              <a:rPr lang="en-US" b="1" dirty="0"/>
              <a:t>foresté</a:t>
            </a:r>
            <a:r>
              <a:rPr lang="en-US" dirty="0"/>
              <a:t> you get a sticker saying the number of times you’ve eaten with us, after </a:t>
            </a:r>
            <a:r>
              <a:rPr lang="en-US" dirty="0" smtClean="0"/>
              <a:t>100 </a:t>
            </a:r>
            <a:r>
              <a:rPr lang="en-US" dirty="0"/>
              <a:t>times you unlock a studio room shirt and wearing it for the following </a:t>
            </a:r>
            <a:r>
              <a:rPr lang="en-US" dirty="0" smtClean="0"/>
              <a:t>20 </a:t>
            </a:r>
            <a:r>
              <a:rPr lang="en-US" dirty="0"/>
              <a:t>days consecutively makes you to  stand a chance to win </a:t>
            </a:r>
            <a:r>
              <a:rPr lang="en-US" dirty="0" smtClean="0"/>
              <a:t>80</a:t>
            </a:r>
            <a:r>
              <a:rPr lang="en-US" dirty="0"/>
              <a:t>% off all your meals for as many days in a row that you come and a new </a:t>
            </a:r>
            <a:r>
              <a:rPr lang="en-US" dirty="0" smtClean="0"/>
              <a:t>iPhone.</a:t>
            </a:r>
            <a:endParaRPr lang="x-none" dirty="0"/>
          </a:p>
        </p:txBody>
      </p:sp>
      <p:sp>
        <p:nvSpPr>
          <p:cNvPr id="7" name="Frame 6">
            <a:extLst>
              <a:ext uri="{FF2B5EF4-FFF2-40B4-BE49-F238E27FC236}">
                <a16:creationId xmlns="" xmlns:a16="http://schemas.microsoft.com/office/drawing/2014/main" id="{8A001FFC-5F47-4F6D-B12C-326EE8B225A8}"/>
              </a:ext>
            </a:extLst>
          </p:cNvPr>
          <p:cNvSpPr/>
          <p:nvPr/>
        </p:nvSpPr>
        <p:spPr>
          <a:xfrm>
            <a:off x="5173250" y="2062298"/>
            <a:ext cx="5173249" cy="3449154"/>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2471620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145FF-C165-4154-A7CC-049F2B84CA7F}"/>
              </a:ext>
            </a:extLst>
          </p:cNvPr>
          <p:cNvSpPr>
            <a:spLocks noGrp="1"/>
          </p:cNvSpPr>
          <p:nvPr>
            <p:ph type="title"/>
          </p:nvPr>
        </p:nvSpPr>
        <p:spPr>
          <a:xfrm>
            <a:off x="966592" y="174386"/>
            <a:ext cx="10258816" cy="1325563"/>
          </a:xfrm>
        </p:spPr>
        <p:txBody>
          <a:bodyPr>
            <a:normAutofit/>
          </a:bodyPr>
          <a:lstStyle/>
          <a:p>
            <a:r>
              <a:rPr lang="en-US" sz="3600" dirty="0"/>
              <a:t>Premium menu (₦499 for 6 months of access )</a:t>
            </a:r>
            <a:endParaRPr lang="x-none" sz="3600" dirty="0"/>
          </a:p>
        </p:txBody>
      </p:sp>
      <p:sp>
        <p:nvSpPr>
          <p:cNvPr id="3" name="Content Placeholder 2">
            <a:extLst>
              <a:ext uri="{FF2B5EF4-FFF2-40B4-BE49-F238E27FC236}">
                <a16:creationId xmlns="" xmlns:a16="http://schemas.microsoft.com/office/drawing/2014/main" id="{1F272D1C-C8EB-4F12-B813-64FC37900EFA}"/>
              </a:ext>
            </a:extLst>
          </p:cNvPr>
          <p:cNvSpPr>
            <a:spLocks noGrp="1"/>
          </p:cNvSpPr>
          <p:nvPr>
            <p:ph idx="1"/>
          </p:nvPr>
        </p:nvSpPr>
        <p:spPr>
          <a:xfrm>
            <a:off x="838200" y="1499949"/>
            <a:ext cx="10515600" cy="5201476"/>
          </a:xfrm>
        </p:spPr>
        <p:txBody>
          <a:bodyPr>
            <a:normAutofit fontScale="77500" lnSpcReduction="20000"/>
          </a:bodyPr>
          <a:lstStyle/>
          <a:p>
            <a:r>
              <a:rPr lang="en-US" dirty="0"/>
              <a:t>Soft drinks</a:t>
            </a:r>
          </a:p>
          <a:p>
            <a:pPr marL="0" indent="0">
              <a:buNone/>
            </a:pPr>
            <a:r>
              <a:rPr lang="en-US" dirty="0"/>
              <a:t>₦299 refill ₦199</a:t>
            </a:r>
          </a:p>
          <a:p>
            <a:r>
              <a:rPr lang="en-US" dirty="0"/>
              <a:t>Wafers (10 pcs)</a:t>
            </a:r>
          </a:p>
          <a:p>
            <a:pPr marL="0" indent="0">
              <a:buNone/>
            </a:pPr>
            <a:r>
              <a:rPr lang="en-US" dirty="0"/>
              <a:t>₦399 refill ₦349</a:t>
            </a:r>
          </a:p>
          <a:p>
            <a:r>
              <a:rPr lang="en-US" dirty="0"/>
              <a:t>Cookies or Crackers (10pcs)</a:t>
            </a:r>
          </a:p>
          <a:p>
            <a:pPr marL="0" indent="0">
              <a:buNone/>
            </a:pPr>
            <a:r>
              <a:rPr lang="en-US" dirty="0"/>
              <a:t>₦399 refill ₦299</a:t>
            </a:r>
          </a:p>
          <a:p>
            <a:r>
              <a:rPr lang="en-US" dirty="0"/>
              <a:t> Waffles or French toast (10pcs)</a:t>
            </a:r>
          </a:p>
          <a:p>
            <a:pPr marL="0" indent="0">
              <a:buNone/>
            </a:pPr>
            <a:r>
              <a:rPr lang="en-US" dirty="0"/>
              <a:t>₦299 refill ₦199</a:t>
            </a:r>
          </a:p>
          <a:p>
            <a:r>
              <a:rPr lang="en-US" dirty="0"/>
              <a:t>Suya, Kilishi, shrimps and BBQ</a:t>
            </a:r>
          </a:p>
          <a:p>
            <a:pPr marL="0" indent="0">
              <a:buNone/>
            </a:pPr>
            <a:r>
              <a:rPr lang="en-US" dirty="0"/>
              <a:t>₦1199 refill ₦899</a:t>
            </a:r>
          </a:p>
          <a:p>
            <a:r>
              <a:rPr lang="en-US" dirty="0"/>
              <a:t>Potato or plantain Chips and chin chin</a:t>
            </a:r>
          </a:p>
          <a:p>
            <a:pPr marL="0" indent="0">
              <a:buNone/>
            </a:pPr>
            <a:r>
              <a:rPr lang="en-US" dirty="0"/>
              <a:t>₦499 refill ₦299</a:t>
            </a:r>
          </a:p>
          <a:p>
            <a:r>
              <a:rPr lang="en-US" dirty="0"/>
              <a:t>Granola bars</a:t>
            </a:r>
          </a:p>
          <a:p>
            <a:pPr marL="0" indent="0">
              <a:buNone/>
            </a:pPr>
            <a:r>
              <a:rPr lang="en-US" dirty="0"/>
              <a:t>₦499 refill ₦399</a:t>
            </a:r>
          </a:p>
          <a:p>
            <a:pPr marL="0" indent="0">
              <a:buNone/>
            </a:pPr>
            <a:endParaRPr lang="x-none" dirty="0"/>
          </a:p>
        </p:txBody>
      </p:sp>
      <p:sp>
        <p:nvSpPr>
          <p:cNvPr id="4" name="TextBox 3">
            <a:extLst>
              <a:ext uri="{FF2B5EF4-FFF2-40B4-BE49-F238E27FC236}">
                <a16:creationId xmlns="" xmlns:a16="http://schemas.microsoft.com/office/drawing/2014/main" id="{3C2619EB-C57B-4963-ABDF-9CED56392832}"/>
              </a:ext>
            </a:extLst>
          </p:cNvPr>
          <p:cNvSpPr txBox="1"/>
          <p:nvPr/>
        </p:nvSpPr>
        <p:spPr>
          <a:xfrm>
            <a:off x="6750484" y="3106454"/>
            <a:ext cx="4258849" cy="1200329"/>
          </a:xfrm>
          <a:prstGeom prst="rect">
            <a:avLst/>
          </a:prstGeom>
          <a:noFill/>
        </p:spPr>
        <p:txBody>
          <a:bodyPr wrap="square" rtlCol="0">
            <a:spAutoFit/>
          </a:bodyPr>
          <a:lstStyle/>
          <a:p>
            <a:pPr algn="ctr"/>
            <a:r>
              <a:rPr lang="en-US" sz="2400" dirty="0"/>
              <a:t>Fees </a:t>
            </a:r>
            <a:r>
              <a:rPr lang="en-US" sz="2400" dirty="0" smtClean="0"/>
              <a:t>payed </a:t>
            </a:r>
            <a:r>
              <a:rPr lang="en-US" sz="2400" dirty="0"/>
              <a:t>for the menu access also grants you the ability to taste samples of the food</a:t>
            </a:r>
            <a:endParaRPr lang="x-none" sz="2400" dirty="0"/>
          </a:p>
        </p:txBody>
      </p:sp>
      <p:sp>
        <p:nvSpPr>
          <p:cNvPr id="5" name="Frame 4">
            <a:extLst>
              <a:ext uri="{FF2B5EF4-FFF2-40B4-BE49-F238E27FC236}">
                <a16:creationId xmlns="" xmlns:a16="http://schemas.microsoft.com/office/drawing/2014/main" id="{BDFFEC49-2F72-4331-96A4-EF9ACBC73897}"/>
              </a:ext>
            </a:extLst>
          </p:cNvPr>
          <p:cNvSpPr/>
          <p:nvPr/>
        </p:nvSpPr>
        <p:spPr>
          <a:xfrm>
            <a:off x="6406019" y="2289174"/>
            <a:ext cx="4947781" cy="3068877"/>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4129876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14B1F-4DAA-453E-8DFB-A2AA124175A9}"/>
              </a:ext>
            </a:extLst>
          </p:cNvPr>
          <p:cNvSpPr>
            <a:spLocks noGrp="1"/>
          </p:cNvSpPr>
          <p:nvPr>
            <p:ph type="title"/>
          </p:nvPr>
        </p:nvSpPr>
        <p:spPr>
          <a:xfrm>
            <a:off x="495364" y="53496"/>
            <a:ext cx="10515600" cy="1325563"/>
          </a:xfrm>
        </p:spPr>
        <p:txBody>
          <a:bodyPr/>
          <a:lstStyle/>
          <a:p>
            <a:r>
              <a:rPr lang="en-US" dirty="0"/>
              <a:t>Top shelf menu (₦999 for 6 months access )</a:t>
            </a:r>
            <a:endParaRPr lang="x-none" dirty="0"/>
          </a:p>
        </p:txBody>
      </p:sp>
      <p:sp>
        <p:nvSpPr>
          <p:cNvPr id="3" name="Content Placeholder 2">
            <a:extLst>
              <a:ext uri="{FF2B5EF4-FFF2-40B4-BE49-F238E27FC236}">
                <a16:creationId xmlns="" xmlns:a16="http://schemas.microsoft.com/office/drawing/2014/main" id="{ADC3F199-5C96-4E16-A51B-B8AE3A02EABE}"/>
              </a:ext>
            </a:extLst>
          </p:cNvPr>
          <p:cNvSpPr>
            <a:spLocks noGrp="1"/>
          </p:cNvSpPr>
          <p:nvPr>
            <p:ph idx="1"/>
          </p:nvPr>
        </p:nvSpPr>
        <p:spPr>
          <a:xfrm>
            <a:off x="916378" y="1347045"/>
            <a:ext cx="9240252" cy="5510955"/>
          </a:xfrm>
        </p:spPr>
        <p:txBody>
          <a:bodyPr>
            <a:normAutofit fontScale="92500" lnSpcReduction="20000"/>
          </a:bodyPr>
          <a:lstStyle/>
          <a:p>
            <a:r>
              <a:rPr lang="en-US" sz="2000" dirty="0"/>
              <a:t>Hot dog</a:t>
            </a:r>
          </a:p>
          <a:p>
            <a:pPr marL="0" indent="0">
              <a:buNone/>
            </a:pPr>
            <a:r>
              <a:rPr lang="en-US" sz="2000" dirty="0"/>
              <a:t>₦899 refill ₦749</a:t>
            </a:r>
          </a:p>
          <a:p>
            <a:r>
              <a:rPr lang="en-US" sz="2000" dirty="0"/>
              <a:t>Shawarma</a:t>
            </a:r>
          </a:p>
          <a:p>
            <a:pPr marL="0" indent="0">
              <a:buNone/>
            </a:pPr>
            <a:r>
              <a:rPr lang="en-US" sz="2000" dirty="0"/>
              <a:t>₦1299 refill ₦949</a:t>
            </a:r>
          </a:p>
          <a:p>
            <a:r>
              <a:rPr lang="en-US" sz="2000" dirty="0"/>
              <a:t>Pizza (3 extra large slices )</a:t>
            </a:r>
          </a:p>
          <a:p>
            <a:pPr marL="0" indent="0">
              <a:buNone/>
            </a:pPr>
            <a:r>
              <a:rPr lang="en-US" sz="2000" dirty="0"/>
              <a:t>₦1199 refill ₦999</a:t>
            </a:r>
          </a:p>
          <a:p>
            <a:r>
              <a:rPr lang="en-US" sz="2000" dirty="0"/>
              <a:t>Ice cream</a:t>
            </a:r>
          </a:p>
          <a:p>
            <a:pPr marL="0" indent="0">
              <a:buNone/>
            </a:pPr>
            <a:r>
              <a:rPr lang="en-US" sz="2000" dirty="0"/>
              <a:t>₦1999 refill ₦1499</a:t>
            </a:r>
          </a:p>
          <a:p>
            <a:r>
              <a:rPr lang="en-US" sz="2000" dirty="0"/>
              <a:t>Pan cakes</a:t>
            </a:r>
          </a:p>
          <a:p>
            <a:pPr marL="0" indent="0">
              <a:buNone/>
            </a:pPr>
            <a:r>
              <a:rPr lang="en-US" sz="2000" dirty="0"/>
              <a:t>₦799 refill ₦499</a:t>
            </a:r>
          </a:p>
          <a:p>
            <a:r>
              <a:rPr lang="en-US" sz="2000" dirty="0"/>
              <a:t>Brownies (2 pcs)</a:t>
            </a:r>
          </a:p>
          <a:p>
            <a:pPr marL="0" indent="0">
              <a:buNone/>
            </a:pPr>
            <a:r>
              <a:rPr lang="en-US" sz="2000" dirty="0"/>
              <a:t>₦499 refill ₦349</a:t>
            </a:r>
          </a:p>
          <a:p>
            <a:r>
              <a:rPr lang="en-US" sz="2000" dirty="0"/>
              <a:t>Sushi </a:t>
            </a:r>
          </a:p>
          <a:p>
            <a:pPr marL="0" indent="0">
              <a:buNone/>
            </a:pPr>
            <a:r>
              <a:rPr lang="en-US" sz="2000" dirty="0"/>
              <a:t>₦2999 refill ₦1999</a:t>
            </a:r>
          </a:p>
          <a:p>
            <a:r>
              <a:rPr lang="en-US" sz="2000" dirty="0"/>
              <a:t>Taco </a:t>
            </a:r>
          </a:p>
          <a:p>
            <a:pPr marL="0" indent="0">
              <a:buNone/>
            </a:pPr>
            <a:r>
              <a:rPr lang="en-US" sz="2000" dirty="0"/>
              <a:t>₦899 refill ₦749</a:t>
            </a:r>
          </a:p>
        </p:txBody>
      </p:sp>
      <p:sp>
        <p:nvSpPr>
          <p:cNvPr id="5" name="TextBox 4">
            <a:extLst>
              <a:ext uri="{FF2B5EF4-FFF2-40B4-BE49-F238E27FC236}">
                <a16:creationId xmlns="" xmlns:a16="http://schemas.microsoft.com/office/drawing/2014/main" id="{57CD331E-6ECC-4D07-BF2A-AE687B72820F}"/>
              </a:ext>
            </a:extLst>
          </p:cNvPr>
          <p:cNvSpPr txBox="1"/>
          <p:nvPr/>
        </p:nvSpPr>
        <p:spPr>
          <a:xfrm>
            <a:off x="5753164" y="1877636"/>
            <a:ext cx="3557392" cy="1631216"/>
          </a:xfrm>
          <a:prstGeom prst="rect">
            <a:avLst/>
          </a:prstGeom>
          <a:noFill/>
        </p:spPr>
        <p:txBody>
          <a:bodyPr wrap="square" rtlCol="0">
            <a:spAutoFit/>
          </a:bodyPr>
          <a:lstStyle/>
          <a:p>
            <a:pPr algn="ctr"/>
            <a:r>
              <a:rPr lang="en-US" sz="2000" dirty="0"/>
              <a:t>Ice cream toppings</a:t>
            </a:r>
          </a:p>
          <a:p>
            <a:pPr algn="ctr"/>
            <a:r>
              <a:rPr lang="en-US" sz="2000" dirty="0"/>
              <a:t>(skittles, Oreos, chocolates, </a:t>
            </a:r>
            <a:r>
              <a:rPr lang="en-US" sz="2000" dirty="0" smtClean="0"/>
              <a:t>syrup)</a:t>
            </a:r>
            <a:r>
              <a:rPr lang="en-US" sz="2000" dirty="0"/>
              <a:t> </a:t>
            </a:r>
            <a:r>
              <a:rPr lang="en-US" sz="2000" dirty="0" smtClean="0"/>
              <a:t>Buy individual toppings </a:t>
            </a:r>
            <a:r>
              <a:rPr lang="en-US" sz="2000" dirty="0"/>
              <a:t>for (</a:t>
            </a:r>
            <a:r>
              <a:rPr lang="en-US" sz="2000" dirty="0" smtClean="0"/>
              <a:t>₦199) or up to 5 toppings for only (₦749)</a:t>
            </a:r>
            <a:endParaRPr lang="x-none" sz="2000" dirty="0"/>
          </a:p>
        </p:txBody>
      </p:sp>
      <p:sp>
        <p:nvSpPr>
          <p:cNvPr id="6" name="TextBox 5">
            <a:extLst>
              <a:ext uri="{FF2B5EF4-FFF2-40B4-BE49-F238E27FC236}">
                <a16:creationId xmlns="" xmlns:a16="http://schemas.microsoft.com/office/drawing/2014/main" id="{EE684C40-CACE-498D-BD93-1E1D99544D9B}"/>
              </a:ext>
            </a:extLst>
          </p:cNvPr>
          <p:cNvSpPr txBox="1"/>
          <p:nvPr/>
        </p:nvSpPr>
        <p:spPr>
          <a:xfrm>
            <a:off x="5407068" y="4576525"/>
            <a:ext cx="4154988" cy="1292662"/>
          </a:xfrm>
          <a:prstGeom prst="rect">
            <a:avLst/>
          </a:prstGeom>
          <a:noFill/>
        </p:spPr>
        <p:txBody>
          <a:bodyPr wrap="square" rtlCol="0">
            <a:spAutoFit/>
          </a:bodyPr>
          <a:lstStyle/>
          <a:p>
            <a:pPr algn="ctr"/>
            <a:r>
              <a:rPr lang="en-US" sz="2000" dirty="0" smtClean="0"/>
              <a:t>Pancakes (syrups)</a:t>
            </a:r>
            <a:endParaRPr lang="en-US" sz="2000" dirty="0"/>
          </a:p>
          <a:p>
            <a:pPr algn="ctr"/>
            <a:r>
              <a:rPr lang="en-US" sz="2000" dirty="0"/>
              <a:t> (</a:t>
            </a:r>
            <a:r>
              <a:rPr lang="en-US" sz="2000" dirty="0" smtClean="0"/>
              <a:t>₦99 </a:t>
            </a:r>
            <a:r>
              <a:rPr lang="en-US" sz="2000" dirty="0"/>
              <a:t>only)</a:t>
            </a:r>
          </a:p>
          <a:p>
            <a:pPr algn="ctr"/>
            <a:r>
              <a:rPr lang="en-US" sz="2000" dirty="0"/>
              <a:t>Buy all syrups or none</a:t>
            </a:r>
          </a:p>
          <a:p>
            <a:endParaRPr lang="x-none" dirty="0"/>
          </a:p>
        </p:txBody>
      </p:sp>
      <p:sp>
        <p:nvSpPr>
          <p:cNvPr id="7" name="Frame 6">
            <a:extLst>
              <a:ext uri="{FF2B5EF4-FFF2-40B4-BE49-F238E27FC236}">
                <a16:creationId xmlns="" xmlns:a16="http://schemas.microsoft.com/office/drawing/2014/main" id="{D5FB6277-5A10-4A7C-811F-121A1B4417D1}"/>
              </a:ext>
            </a:extLst>
          </p:cNvPr>
          <p:cNvSpPr/>
          <p:nvPr/>
        </p:nvSpPr>
        <p:spPr>
          <a:xfrm>
            <a:off x="5471786" y="1301860"/>
            <a:ext cx="4154989" cy="2552393"/>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
        <p:nvSpPr>
          <p:cNvPr id="8" name="Frame 7">
            <a:extLst>
              <a:ext uri="{FF2B5EF4-FFF2-40B4-BE49-F238E27FC236}">
                <a16:creationId xmlns="" xmlns:a16="http://schemas.microsoft.com/office/drawing/2014/main" id="{EF476D49-9272-4902-B70C-CC89B53F7FCE}"/>
              </a:ext>
            </a:extLst>
          </p:cNvPr>
          <p:cNvSpPr/>
          <p:nvPr/>
        </p:nvSpPr>
        <p:spPr>
          <a:xfrm>
            <a:off x="5536504" y="4012059"/>
            <a:ext cx="4025554" cy="2552393"/>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1679296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C9B1F-CFB8-43DC-9CC2-DE2AA2600545}"/>
              </a:ext>
            </a:extLst>
          </p:cNvPr>
          <p:cNvSpPr>
            <a:spLocks noGrp="1"/>
          </p:cNvSpPr>
          <p:nvPr>
            <p:ph type="title"/>
          </p:nvPr>
        </p:nvSpPr>
        <p:spPr>
          <a:xfrm>
            <a:off x="838199" y="239863"/>
            <a:ext cx="9535511" cy="1325563"/>
          </a:xfrm>
        </p:spPr>
        <p:txBody>
          <a:bodyPr>
            <a:normAutofit/>
          </a:bodyPr>
          <a:lstStyle/>
          <a:p>
            <a:r>
              <a:rPr lang="en-US" sz="3600" dirty="0"/>
              <a:t>Special orders (₦1999 for 5 days access )</a:t>
            </a:r>
            <a:endParaRPr lang="x-none" sz="3600" dirty="0"/>
          </a:p>
        </p:txBody>
      </p:sp>
      <p:sp>
        <p:nvSpPr>
          <p:cNvPr id="3" name="Content Placeholder 2">
            <a:extLst>
              <a:ext uri="{FF2B5EF4-FFF2-40B4-BE49-F238E27FC236}">
                <a16:creationId xmlns="" xmlns:a16="http://schemas.microsoft.com/office/drawing/2014/main" id="{CD7BB98F-67AC-4033-9A74-781F23F4C48C}"/>
              </a:ext>
            </a:extLst>
          </p:cNvPr>
          <p:cNvSpPr>
            <a:spLocks noGrp="1"/>
          </p:cNvSpPr>
          <p:nvPr>
            <p:ph idx="1"/>
          </p:nvPr>
        </p:nvSpPr>
        <p:spPr>
          <a:xfrm>
            <a:off x="838200" y="1307355"/>
            <a:ext cx="10515600" cy="5310782"/>
          </a:xfrm>
        </p:spPr>
        <p:txBody>
          <a:bodyPr>
            <a:normAutofit fontScale="92500" lnSpcReduction="20000"/>
          </a:bodyPr>
          <a:lstStyle/>
          <a:p>
            <a:r>
              <a:rPr lang="en-US" dirty="0"/>
              <a:t>Pizza hut (imported)</a:t>
            </a:r>
          </a:p>
          <a:p>
            <a:r>
              <a:rPr lang="en-US" dirty="0"/>
              <a:t>KFC (imported)</a:t>
            </a:r>
          </a:p>
          <a:p>
            <a:r>
              <a:rPr lang="en-US" dirty="0"/>
              <a:t>Debonairness</a:t>
            </a:r>
          </a:p>
          <a:p>
            <a:r>
              <a:rPr lang="en-US" dirty="0"/>
              <a:t>Dominos</a:t>
            </a:r>
          </a:p>
          <a:p>
            <a:r>
              <a:rPr lang="en-US" dirty="0"/>
              <a:t>Cold stone and pink berry</a:t>
            </a:r>
          </a:p>
          <a:p>
            <a:r>
              <a:rPr lang="en-US" dirty="0"/>
              <a:t>Sweet tooth</a:t>
            </a:r>
          </a:p>
          <a:p>
            <a:r>
              <a:rPr lang="en-US" dirty="0"/>
              <a:t>Genesis</a:t>
            </a:r>
          </a:p>
          <a:p>
            <a:r>
              <a:rPr lang="en-US" dirty="0"/>
              <a:t>Chicken republic</a:t>
            </a:r>
          </a:p>
          <a:p>
            <a:r>
              <a:rPr lang="en-US" dirty="0"/>
              <a:t>Kilimanjaro</a:t>
            </a:r>
          </a:p>
          <a:p>
            <a:r>
              <a:rPr lang="en-US" dirty="0"/>
              <a:t>Mr. Biggs</a:t>
            </a:r>
          </a:p>
          <a:p>
            <a:r>
              <a:rPr lang="en-US" dirty="0"/>
              <a:t>Alcohol brands</a:t>
            </a:r>
          </a:p>
          <a:p>
            <a:pPr marL="0" indent="0">
              <a:buNone/>
            </a:pPr>
            <a:r>
              <a:rPr lang="en-US" dirty="0"/>
              <a:t>    ETC</a:t>
            </a:r>
          </a:p>
          <a:p>
            <a:r>
              <a:rPr lang="en-US" dirty="0" smtClean="0"/>
              <a:t>Supported restaurants give change in MST</a:t>
            </a:r>
            <a:endParaRPr lang="en-US" dirty="0"/>
          </a:p>
        </p:txBody>
      </p:sp>
      <p:sp>
        <p:nvSpPr>
          <p:cNvPr id="4" name="TextBox 3">
            <a:extLst>
              <a:ext uri="{FF2B5EF4-FFF2-40B4-BE49-F238E27FC236}">
                <a16:creationId xmlns="" xmlns:a16="http://schemas.microsoft.com/office/drawing/2014/main" id="{F7F17785-3EC4-4E03-9C64-E57DB9A549D7}"/>
              </a:ext>
            </a:extLst>
          </p:cNvPr>
          <p:cNvSpPr txBox="1"/>
          <p:nvPr/>
        </p:nvSpPr>
        <p:spPr>
          <a:xfrm>
            <a:off x="8021877" y="1831765"/>
            <a:ext cx="3331923" cy="1200329"/>
          </a:xfrm>
          <a:prstGeom prst="rect">
            <a:avLst/>
          </a:prstGeom>
          <a:noFill/>
        </p:spPr>
        <p:txBody>
          <a:bodyPr wrap="square" rtlCol="0">
            <a:spAutoFit/>
          </a:bodyPr>
          <a:lstStyle/>
          <a:p>
            <a:pPr algn="ctr"/>
            <a:r>
              <a:rPr lang="en-US" sz="2400" dirty="0"/>
              <a:t>All imported foods are ₦1000 more expensive per day</a:t>
            </a:r>
            <a:endParaRPr lang="x-none" sz="2400" dirty="0"/>
          </a:p>
        </p:txBody>
      </p:sp>
      <p:sp>
        <p:nvSpPr>
          <p:cNvPr id="5" name="TextBox 4">
            <a:extLst>
              <a:ext uri="{FF2B5EF4-FFF2-40B4-BE49-F238E27FC236}">
                <a16:creationId xmlns="" xmlns:a16="http://schemas.microsoft.com/office/drawing/2014/main" id="{B12A5412-F6C1-4111-B0CD-41999C09C159}"/>
              </a:ext>
            </a:extLst>
          </p:cNvPr>
          <p:cNvSpPr txBox="1"/>
          <p:nvPr/>
        </p:nvSpPr>
        <p:spPr>
          <a:xfrm>
            <a:off x="8500721" y="4511084"/>
            <a:ext cx="2392472" cy="1200329"/>
          </a:xfrm>
          <a:prstGeom prst="rect">
            <a:avLst/>
          </a:prstGeom>
          <a:noFill/>
        </p:spPr>
        <p:txBody>
          <a:bodyPr wrap="square" rtlCol="0">
            <a:spAutoFit/>
          </a:bodyPr>
          <a:lstStyle/>
          <a:p>
            <a:pPr algn="ctr"/>
            <a:r>
              <a:rPr lang="en-US" sz="2400" dirty="0"/>
              <a:t>Pay the extra </a:t>
            </a:r>
            <a:r>
              <a:rPr lang="en-US" sz="2400" dirty="0" smtClean="0"/>
              <a:t>₦5 </a:t>
            </a:r>
            <a:r>
              <a:rPr lang="en-US" sz="2400" dirty="0"/>
              <a:t>your orders hot or cold</a:t>
            </a:r>
            <a:endParaRPr lang="x-none" sz="2400" dirty="0"/>
          </a:p>
        </p:txBody>
      </p:sp>
      <p:sp>
        <p:nvSpPr>
          <p:cNvPr id="6" name="Frame 5">
            <a:extLst>
              <a:ext uri="{FF2B5EF4-FFF2-40B4-BE49-F238E27FC236}">
                <a16:creationId xmlns="" xmlns:a16="http://schemas.microsoft.com/office/drawing/2014/main" id="{701755AC-B867-447B-913D-2D97185602F0}"/>
              </a:ext>
            </a:extLst>
          </p:cNvPr>
          <p:cNvSpPr/>
          <p:nvPr/>
        </p:nvSpPr>
        <p:spPr>
          <a:xfrm>
            <a:off x="7830579" y="1308028"/>
            <a:ext cx="3732756" cy="2388379"/>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
        <p:nvSpPr>
          <p:cNvPr id="7" name="Frame 6">
            <a:extLst>
              <a:ext uri="{FF2B5EF4-FFF2-40B4-BE49-F238E27FC236}">
                <a16:creationId xmlns="" xmlns:a16="http://schemas.microsoft.com/office/drawing/2014/main" id="{0FB8B0BB-C54C-4E07-B210-1DB3D3592117}"/>
              </a:ext>
            </a:extLst>
          </p:cNvPr>
          <p:cNvSpPr/>
          <p:nvPr/>
        </p:nvSpPr>
        <p:spPr>
          <a:xfrm>
            <a:off x="7830579" y="3962746"/>
            <a:ext cx="3732757" cy="2388379"/>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2153664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161C4C-67A2-4C17-A993-4BEE3BE872C6}"/>
              </a:ext>
            </a:extLst>
          </p:cNvPr>
          <p:cNvSpPr>
            <a:spLocks noGrp="1"/>
          </p:cNvSpPr>
          <p:nvPr>
            <p:ph idx="1"/>
          </p:nvPr>
        </p:nvSpPr>
        <p:spPr>
          <a:xfrm>
            <a:off x="838200" y="2613901"/>
            <a:ext cx="10515600" cy="1895037"/>
          </a:xfrm>
        </p:spPr>
        <p:txBody>
          <a:bodyPr>
            <a:normAutofit/>
          </a:bodyPr>
          <a:lstStyle/>
          <a:p>
            <a:pPr marL="0" indent="0" algn="ctr">
              <a:buNone/>
            </a:pPr>
            <a:r>
              <a:rPr lang="en-US" sz="8000" dirty="0">
                <a:solidFill>
                  <a:schemeClr val="bg1">
                    <a:lumMod val="50000"/>
                  </a:schemeClr>
                </a:solidFill>
              </a:rPr>
              <a:t>A</a:t>
            </a:r>
            <a:r>
              <a:rPr lang="en-US" sz="8000" dirty="0" smtClean="0">
                <a:solidFill>
                  <a:schemeClr val="bg1">
                    <a:lumMod val="50000"/>
                  </a:schemeClr>
                </a:solidFill>
              </a:rPr>
              <a:t>rcade </a:t>
            </a:r>
            <a:r>
              <a:rPr lang="en-US" sz="8000" dirty="0">
                <a:solidFill>
                  <a:schemeClr val="bg1">
                    <a:lumMod val="50000"/>
                  </a:schemeClr>
                </a:solidFill>
              </a:rPr>
              <a:t>wears</a:t>
            </a:r>
            <a:endParaRPr lang="x-none" sz="8000" dirty="0">
              <a:solidFill>
                <a:schemeClr val="bg1">
                  <a:lumMod val="50000"/>
                </a:schemeClr>
              </a:solidFill>
            </a:endParaRPr>
          </a:p>
        </p:txBody>
      </p:sp>
      <p:pic>
        <p:nvPicPr>
          <p:cNvPr id="5" name="Picture 4">
            <a:extLst>
              <a:ext uri="{FF2B5EF4-FFF2-40B4-BE49-F238E27FC236}">
                <a16:creationId xmlns="" xmlns:a16="http://schemas.microsoft.com/office/drawing/2014/main" id="{6F776C98-A386-46F2-B5C2-900A22C2D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8182" y="315310"/>
            <a:ext cx="2012332" cy="1128225"/>
          </a:xfrm>
          <a:prstGeom prst="rect">
            <a:avLst/>
          </a:prstGeom>
        </p:spPr>
      </p:pic>
    </p:spTree>
    <p:extLst>
      <p:ext uri="{BB962C8B-B14F-4D97-AF65-F5344CB8AC3E}">
        <p14:creationId xmlns:p14="http://schemas.microsoft.com/office/powerpoint/2010/main" val="930247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10335126" y="5755808"/>
            <a:ext cx="1684421" cy="523220"/>
          </a:xfrm>
          <a:prstGeom prst="rect">
            <a:avLst/>
          </a:prstGeom>
          <a:noFill/>
        </p:spPr>
        <p:txBody>
          <a:bodyPr wrap="square" rtlCol="0">
            <a:spAutoFit/>
          </a:bodyPr>
          <a:lstStyle/>
          <a:p>
            <a:r>
              <a:rPr lang="en-US" sz="2800" b="1" dirty="0">
                <a:cs typeface="Times New Roman" panose="02020603050405020304" pitchFamily="18" charset="0"/>
              </a:rPr>
              <a:t>ArCaDe</a:t>
            </a:r>
            <a:endParaRPr lang="en-US" sz="2800" b="1" dirty="0"/>
          </a:p>
        </p:txBody>
      </p:sp>
      <p:sp>
        <p:nvSpPr>
          <p:cNvPr id="7" name="TextBox 6"/>
          <p:cNvSpPr txBox="1"/>
          <p:nvPr/>
        </p:nvSpPr>
        <p:spPr>
          <a:xfrm>
            <a:off x="276726" y="5638577"/>
            <a:ext cx="1239253" cy="523220"/>
          </a:xfrm>
          <a:prstGeom prst="rect">
            <a:avLst/>
          </a:prstGeom>
          <a:noFill/>
        </p:spPr>
        <p:txBody>
          <a:bodyPr wrap="square" rtlCol="0">
            <a:spAutoFit/>
          </a:bodyPr>
          <a:lstStyle/>
          <a:p>
            <a:r>
              <a:rPr lang="en-US" sz="2800" b="1" dirty="0" smtClean="0">
                <a:cs typeface="Times New Roman" panose="02020603050405020304" pitchFamily="18" charset="0"/>
              </a:rPr>
              <a:t>MaN’s</a:t>
            </a:r>
            <a:endParaRPr lang="en-US" sz="2800" dirty="0"/>
          </a:p>
        </p:txBody>
      </p:sp>
    </p:spTree>
    <p:extLst>
      <p:ext uri="{BB962C8B-B14F-4D97-AF65-F5344CB8AC3E}">
        <p14:creationId xmlns:p14="http://schemas.microsoft.com/office/powerpoint/2010/main" val="123380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BD1CC-F86F-4B53-A433-E785FF03651F}"/>
              </a:ext>
            </a:extLst>
          </p:cNvPr>
          <p:cNvSpPr>
            <a:spLocks noGrp="1"/>
          </p:cNvSpPr>
          <p:nvPr>
            <p:ph type="title"/>
          </p:nvPr>
        </p:nvSpPr>
        <p:spPr/>
        <p:txBody>
          <a:bodyPr>
            <a:normAutofit/>
          </a:bodyPr>
          <a:lstStyle/>
          <a:p>
            <a:r>
              <a:rPr lang="en-US" dirty="0" smtClean="0"/>
              <a:t>Introduction of merchandize </a:t>
            </a:r>
            <a:r>
              <a:rPr lang="en-US" dirty="0"/>
              <a:t>(Shirts only)</a:t>
            </a:r>
            <a:endParaRPr lang="x-none" dirty="0"/>
          </a:p>
        </p:txBody>
      </p:sp>
      <p:sp>
        <p:nvSpPr>
          <p:cNvPr id="3" name="Content Placeholder 2">
            <a:extLst>
              <a:ext uri="{FF2B5EF4-FFF2-40B4-BE49-F238E27FC236}">
                <a16:creationId xmlns="" xmlns:a16="http://schemas.microsoft.com/office/drawing/2014/main" id="{8C70F4EF-8F39-4BC9-A63E-984F6A9FD4FC}"/>
              </a:ext>
            </a:extLst>
          </p:cNvPr>
          <p:cNvSpPr>
            <a:spLocks noGrp="1"/>
          </p:cNvSpPr>
          <p:nvPr>
            <p:ph idx="1"/>
          </p:nvPr>
        </p:nvSpPr>
        <p:spPr>
          <a:xfrm>
            <a:off x="838200" y="1825624"/>
            <a:ext cx="10515600" cy="4788117"/>
          </a:xfrm>
        </p:spPr>
        <p:txBody>
          <a:bodyPr>
            <a:normAutofit fontScale="70000" lnSpcReduction="20000"/>
          </a:bodyPr>
          <a:lstStyle/>
          <a:p>
            <a:pPr marL="0" indent="0">
              <a:buNone/>
            </a:pPr>
            <a:r>
              <a:rPr lang="en-US" dirty="0" smtClean="0"/>
              <a:t>Man’s Arcade </a:t>
            </a:r>
            <a:r>
              <a:rPr lang="en-US" dirty="0"/>
              <a:t>would be proudly introducing its own Merchandize with perks </a:t>
            </a:r>
            <a:r>
              <a:rPr lang="en-US" dirty="0" smtClean="0"/>
              <a:t>attached to give them more prolonged values.</a:t>
            </a:r>
            <a:endParaRPr lang="en-US" dirty="0"/>
          </a:p>
          <a:p>
            <a:r>
              <a:rPr lang="en-US" dirty="0" smtClean="0"/>
              <a:t>Arcade calendars advantages</a:t>
            </a:r>
            <a:endParaRPr lang="en-US" dirty="0"/>
          </a:p>
          <a:p>
            <a:r>
              <a:rPr lang="en-US" dirty="0" smtClean="0"/>
              <a:t>Allows </a:t>
            </a:r>
            <a:r>
              <a:rPr lang="en-US" dirty="0"/>
              <a:t>users to keep </a:t>
            </a:r>
            <a:r>
              <a:rPr lang="en-US" dirty="0" smtClean="0"/>
              <a:t>Vpoints, E.T.C</a:t>
            </a:r>
            <a:r>
              <a:rPr lang="en-US" dirty="0" smtClean="0"/>
              <a:t>.</a:t>
            </a:r>
          </a:p>
          <a:p>
            <a:r>
              <a:rPr lang="en-US" dirty="0" smtClean="0"/>
              <a:t>Allows users to get free trials and discounts</a:t>
            </a:r>
          </a:p>
          <a:p>
            <a:r>
              <a:rPr lang="en-US" dirty="0" smtClean="0"/>
              <a:t>Gives customers an edge over others</a:t>
            </a:r>
          </a:p>
          <a:p>
            <a:pPr marL="0" indent="0">
              <a:buNone/>
            </a:pPr>
            <a:r>
              <a:rPr lang="en-US" dirty="0" smtClean="0"/>
              <a:t>Benefits only apply when you wear the merch to the occasion.</a:t>
            </a:r>
            <a:endParaRPr lang="en-US" dirty="0"/>
          </a:p>
          <a:p>
            <a:pPr marL="0" indent="0">
              <a:buNone/>
            </a:pPr>
            <a:r>
              <a:rPr lang="en-US" dirty="0"/>
              <a:t>Upgrade your merch by swopping in with us to get the next generation of merchandize </a:t>
            </a:r>
            <a:r>
              <a:rPr lang="en-US" dirty="0" smtClean="0"/>
              <a:t>45% off</a:t>
            </a:r>
            <a:endParaRPr lang="en-US" dirty="0"/>
          </a:p>
          <a:p>
            <a:pPr marL="0" indent="0">
              <a:buNone/>
            </a:pPr>
            <a:r>
              <a:rPr lang="en-US" dirty="0" smtClean="0"/>
              <a:t>After </a:t>
            </a:r>
            <a:r>
              <a:rPr lang="en-US" dirty="0"/>
              <a:t>swopping you get 5GB of extra data yearly</a:t>
            </a:r>
          </a:p>
          <a:p>
            <a:pPr marL="0" indent="0">
              <a:buNone/>
            </a:pPr>
            <a:r>
              <a:rPr lang="en-US" dirty="0"/>
              <a:t>And 12 free Arcade Cab rides (one each month</a:t>
            </a:r>
            <a:r>
              <a:rPr lang="en-US" dirty="0" smtClean="0"/>
              <a:t>)</a:t>
            </a:r>
          </a:p>
          <a:p>
            <a:pPr marL="0" indent="0">
              <a:buNone/>
            </a:pPr>
            <a:r>
              <a:rPr lang="en-US" dirty="0" smtClean="0"/>
              <a:t>Users can get a Custom pre released color for double the Price.</a:t>
            </a:r>
          </a:p>
          <a:p>
            <a:pPr marL="0" indent="0">
              <a:buNone/>
            </a:pPr>
            <a:endParaRPr lang="en-US" dirty="0" smtClean="0"/>
          </a:p>
          <a:p>
            <a:pPr marL="0" indent="0">
              <a:buNone/>
            </a:pPr>
            <a:r>
              <a:rPr lang="en-US" sz="3000" b="1" dirty="0"/>
              <a:t>Arcade wears range in price </a:t>
            </a:r>
          </a:p>
          <a:p>
            <a:pPr marL="0" indent="0">
              <a:buNone/>
            </a:pPr>
            <a:r>
              <a:rPr lang="en-US" dirty="0"/>
              <a:t>(1SB 2Sb 4SB 6SB 8SB 10SB 12SB 14SB 16SB 30SB 32SB 40SB 48SB</a:t>
            </a:r>
            <a:r>
              <a:rPr lang="en-US" dirty="0" smtClean="0"/>
              <a:t>)</a:t>
            </a:r>
            <a:endParaRPr lang="en-US" dirty="0"/>
          </a:p>
        </p:txBody>
      </p:sp>
    </p:spTree>
    <p:extLst>
      <p:ext uri="{BB962C8B-B14F-4D97-AF65-F5344CB8AC3E}">
        <p14:creationId xmlns:p14="http://schemas.microsoft.com/office/powerpoint/2010/main" val="1638808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617AE-4B40-43F3-967D-33148BB3F599}"/>
              </a:ext>
            </a:extLst>
          </p:cNvPr>
          <p:cNvSpPr>
            <a:spLocks noGrp="1"/>
          </p:cNvSpPr>
          <p:nvPr>
            <p:ph type="title"/>
          </p:nvPr>
        </p:nvSpPr>
        <p:spPr>
          <a:xfrm>
            <a:off x="7207529" y="728705"/>
            <a:ext cx="4729426" cy="714375"/>
          </a:xfrm>
        </p:spPr>
        <p:txBody>
          <a:bodyPr anchor="b">
            <a:normAutofit/>
          </a:bodyPr>
          <a:lstStyle/>
          <a:p>
            <a:pPr algn="ctr"/>
            <a:r>
              <a:rPr lang="en-US" sz="4000" b="1" dirty="0" smtClean="0"/>
              <a:t>Merchandize </a:t>
            </a:r>
            <a:r>
              <a:rPr lang="en-US" sz="4000" b="1" dirty="0"/>
              <a:t>Shirt</a:t>
            </a:r>
            <a:endParaRPr lang="x-none" sz="4000" b="1" dirty="0"/>
          </a:p>
        </p:txBody>
      </p:sp>
      <p:sp>
        <p:nvSpPr>
          <p:cNvPr id="32" name="Content Placeholder 31">
            <a:extLst>
              <a:ext uri="{FF2B5EF4-FFF2-40B4-BE49-F238E27FC236}">
                <a16:creationId xmlns="" xmlns:a16="http://schemas.microsoft.com/office/drawing/2014/main" id="{E8429896-65EC-45A7-AC5B-C5A3A8BAD3D1}"/>
              </a:ext>
            </a:extLst>
          </p:cNvPr>
          <p:cNvSpPr>
            <a:spLocks noGrp="1"/>
          </p:cNvSpPr>
          <p:nvPr>
            <p:ph idx="1"/>
          </p:nvPr>
        </p:nvSpPr>
        <p:spPr>
          <a:xfrm>
            <a:off x="7252138" y="1712016"/>
            <a:ext cx="4684817" cy="4137639"/>
          </a:xfrm>
        </p:spPr>
        <p:txBody>
          <a:bodyPr>
            <a:noAutofit/>
          </a:bodyPr>
          <a:lstStyle/>
          <a:p>
            <a:pPr marL="0" indent="0" algn="ctr">
              <a:buNone/>
            </a:pPr>
            <a:r>
              <a:rPr lang="en-US" sz="2200" dirty="0" smtClean="0"/>
              <a:t>only 50,000 made annually</a:t>
            </a:r>
          </a:p>
          <a:p>
            <a:pPr marL="0" indent="0" algn="ctr">
              <a:buNone/>
            </a:pPr>
            <a:r>
              <a:rPr lang="en-US" sz="2200" dirty="0" smtClean="0"/>
              <a:t>New color way Releases on February 28 </a:t>
            </a:r>
          </a:p>
          <a:p>
            <a:pPr marL="0" indent="0" algn="ctr">
              <a:buNone/>
            </a:pPr>
            <a:r>
              <a:rPr lang="en-US" sz="2200" dirty="0" smtClean="0"/>
              <a:t>Contains: 2 plastic belt, waterproof interior, zip able pouch, zipable base, Glow in the dark “arcade”</a:t>
            </a:r>
          </a:p>
          <a:p>
            <a:pPr marL="0" indent="0" algn="ctr">
              <a:buNone/>
            </a:pPr>
            <a:r>
              <a:rPr lang="en-US" sz="2200" dirty="0" smtClean="0"/>
              <a:t>Shirt only </a:t>
            </a:r>
            <a:r>
              <a:rPr lang="en-US" sz="2200" b="1" dirty="0" smtClean="0"/>
              <a:t>6SB</a:t>
            </a:r>
            <a:r>
              <a:rPr lang="en-US" sz="2200" dirty="0" smtClean="0"/>
              <a:t> or </a:t>
            </a:r>
            <a:r>
              <a:rPr lang="en-US" sz="2200" b="1" dirty="0" smtClean="0"/>
              <a:t>(</a:t>
            </a:r>
            <a:r>
              <a:rPr lang="en-GB" sz="2200" dirty="0" smtClean="0"/>
              <a:t>₦</a:t>
            </a:r>
            <a:r>
              <a:rPr lang="en-US" sz="2200" b="1" dirty="0" smtClean="0"/>
              <a:t>15,000) </a:t>
            </a:r>
          </a:p>
          <a:p>
            <a:pPr marL="0" indent="0" algn="ctr">
              <a:buNone/>
            </a:pPr>
            <a:r>
              <a:rPr lang="en-US" sz="2200" dirty="0" smtClean="0"/>
              <a:t>1 Year after sold out </a:t>
            </a:r>
            <a:r>
              <a:rPr lang="en-US" sz="2200" b="1" dirty="0" smtClean="0"/>
              <a:t>10SB</a:t>
            </a:r>
            <a:r>
              <a:rPr lang="en-US" sz="2200" dirty="0" smtClean="0"/>
              <a:t> or </a:t>
            </a:r>
            <a:r>
              <a:rPr lang="en-US" sz="2200" b="1" dirty="0" smtClean="0"/>
              <a:t>(</a:t>
            </a:r>
            <a:r>
              <a:rPr lang="en-GB" sz="2200" dirty="0" smtClean="0"/>
              <a:t>₦</a:t>
            </a:r>
            <a:r>
              <a:rPr lang="en-US" sz="2200" b="1" dirty="0" smtClean="0"/>
              <a:t>25,000)</a:t>
            </a:r>
          </a:p>
          <a:p>
            <a:pPr marL="0" indent="0" algn="ctr">
              <a:buNone/>
            </a:pPr>
            <a:r>
              <a:rPr lang="en-US" sz="2200" dirty="0" smtClean="0"/>
              <a:t>With sleeves </a:t>
            </a:r>
            <a:r>
              <a:rPr lang="en-US" sz="2200" b="1" dirty="0" smtClean="0"/>
              <a:t>10SB</a:t>
            </a:r>
            <a:r>
              <a:rPr lang="en-US" sz="2200" dirty="0" smtClean="0"/>
              <a:t> or (</a:t>
            </a:r>
            <a:r>
              <a:rPr lang="en-GB" sz="2200" dirty="0" smtClean="0"/>
              <a:t>₦</a:t>
            </a:r>
            <a:r>
              <a:rPr lang="en-US" sz="2200" b="1" dirty="0" smtClean="0"/>
              <a:t>25,000</a:t>
            </a:r>
            <a:r>
              <a:rPr lang="en-US" sz="2200" dirty="0" smtClean="0"/>
              <a:t>)</a:t>
            </a:r>
          </a:p>
          <a:p>
            <a:pPr marL="0" indent="0" algn="ctr">
              <a:buNone/>
            </a:pPr>
            <a:r>
              <a:rPr lang="en-US" sz="2200" dirty="0" smtClean="0"/>
              <a:t>1 Year </a:t>
            </a:r>
            <a:r>
              <a:rPr lang="en-US" sz="2200" dirty="0"/>
              <a:t>after </a:t>
            </a:r>
            <a:r>
              <a:rPr lang="en-US" sz="2200" dirty="0" smtClean="0"/>
              <a:t>sold out </a:t>
            </a:r>
            <a:r>
              <a:rPr lang="en-US" sz="2200" b="1" dirty="0" smtClean="0"/>
              <a:t>16SB</a:t>
            </a:r>
            <a:r>
              <a:rPr lang="en-US" sz="2200" dirty="0" smtClean="0"/>
              <a:t> or </a:t>
            </a:r>
            <a:r>
              <a:rPr lang="en-US" sz="2200" b="1" dirty="0" smtClean="0"/>
              <a:t>(</a:t>
            </a:r>
            <a:r>
              <a:rPr lang="en-GB" sz="2200" dirty="0" smtClean="0"/>
              <a:t>₦</a:t>
            </a:r>
            <a:r>
              <a:rPr lang="en-US" sz="2200" b="1" dirty="0" smtClean="0"/>
              <a:t>40,000)</a:t>
            </a:r>
            <a:endParaRPr lang="en-US" sz="2200" dirty="0" smtClean="0"/>
          </a:p>
          <a:p>
            <a:pPr marL="0" indent="0" algn="ctr">
              <a:buNone/>
            </a:pPr>
            <a:r>
              <a:rPr lang="en-US" sz="2200" dirty="0" smtClean="0"/>
              <a:t>10% off for Kids (10 years and below)</a:t>
            </a:r>
            <a:endParaRPr lang="en-US" sz="2200" dirty="0"/>
          </a:p>
        </p:txBody>
      </p:sp>
      <p:pic>
        <p:nvPicPr>
          <p:cNvPr id="15" name="Picture 14">
            <a:extLst>
              <a:ext uri="{FF2B5EF4-FFF2-40B4-BE49-F238E27FC236}">
                <a16:creationId xmlns="" xmlns:a16="http://schemas.microsoft.com/office/drawing/2014/main" id="{DF12F5EB-3F85-4B6C-B119-A6661E5B97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69" y="3766284"/>
            <a:ext cx="2956271" cy="28912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9" y="440607"/>
            <a:ext cx="3206663" cy="32308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316" y="1712016"/>
            <a:ext cx="3381446" cy="3880612"/>
          </a:xfrm>
          <a:prstGeom prst="rect">
            <a:avLst/>
          </a:prstGeom>
        </p:spPr>
      </p:pic>
    </p:spTree>
    <p:extLst>
      <p:ext uri="{BB962C8B-B14F-4D97-AF65-F5344CB8AC3E}">
        <p14:creationId xmlns:p14="http://schemas.microsoft.com/office/powerpoint/2010/main" val="1081245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12AF50E-0569-42C3-AA22-D3CA67D5C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79" y="570825"/>
            <a:ext cx="6085681" cy="6085681"/>
          </a:xfrm>
        </p:spPr>
      </p:pic>
      <p:sp>
        <p:nvSpPr>
          <p:cNvPr id="6" name="TextBox 5">
            <a:extLst>
              <a:ext uri="{FF2B5EF4-FFF2-40B4-BE49-F238E27FC236}">
                <a16:creationId xmlns="" xmlns:a16="http://schemas.microsoft.com/office/drawing/2014/main" id="{C1E5C261-C83B-4D7C-BDA1-8FA02B2E7A72}"/>
              </a:ext>
            </a:extLst>
          </p:cNvPr>
          <p:cNvSpPr txBox="1"/>
          <p:nvPr/>
        </p:nvSpPr>
        <p:spPr>
          <a:xfrm>
            <a:off x="7357670" y="4532848"/>
            <a:ext cx="5219701" cy="2123658"/>
          </a:xfrm>
          <a:prstGeom prst="rect">
            <a:avLst/>
          </a:prstGeom>
          <a:noFill/>
        </p:spPr>
        <p:txBody>
          <a:bodyPr wrap="square" rtlCol="0">
            <a:spAutoFit/>
          </a:bodyPr>
          <a:lstStyle/>
          <a:p>
            <a:pPr algn="ctr"/>
            <a:r>
              <a:rPr lang="en-US" sz="4400" dirty="0"/>
              <a:t> belt buckle</a:t>
            </a:r>
          </a:p>
          <a:p>
            <a:pPr algn="ctr"/>
            <a:r>
              <a:rPr lang="en-US" sz="4400" dirty="0"/>
              <a:t> </a:t>
            </a:r>
            <a:r>
              <a:rPr lang="en-US" sz="4400" dirty="0" smtClean="0"/>
              <a:t>1SB</a:t>
            </a:r>
            <a:endParaRPr lang="en-US" sz="4400" dirty="0"/>
          </a:p>
          <a:p>
            <a:pPr algn="ctr"/>
            <a:r>
              <a:rPr lang="en-US" sz="4400" dirty="0"/>
              <a:t>Per piece</a:t>
            </a:r>
          </a:p>
        </p:txBody>
      </p:sp>
    </p:spTree>
    <p:extLst>
      <p:ext uri="{BB962C8B-B14F-4D97-AF65-F5344CB8AC3E}">
        <p14:creationId xmlns:p14="http://schemas.microsoft.com/office/powerpoint/2010/main" val="410579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161C4C-67A2-4C17-A993-4BEE3BE872C6}"/>
              </a:ext>
            </a:extLst>
          </p:cNvPr>
          <p:cNvSpPr>
            <a:spLocks noGrp="1"/>
          </p:cNvSpPr>
          <p:nvPr>
            <p:ph idx="1"/>
          </p:nvPr>
        </p:nvSpPr>
        <p:spPr>
          <a:xfrm>
            <a:off x="838200" y="2613901"/>
            <a:ext cx="10515600" cy="1895037"/>
          </a:xfrm>
        </p:spPr>
        <p:txBody>
          <a:bodyPr>
            <a:normAutofit/>
          </a:bodyPr>
          <a:lstStyle/>
          <a:p>
            <a:pPr marL="0" indent="0" algn="ctr">
              <a:buNone/>
            </a:pPr>
            <a:r>
              <a:rPr lang="en-US" sz="8000" dirty="0" smtClean="0">
                <a:solidFill>
                  <a:schemeClr val="bg1">
                    <a:lumMod val="50000"/>
                  </a:schemeClr>
                </a:solidFill>
              </a:rPr>
              <a:t>Merch laundry </a:t>
            </a:r>
            <a:endParaRPr lang="x-none" sz="8000" dirty="0">
              <a:solidFill>
                <a:schemeClr val="bg1">
                  <a:lumMod val="50000"/>
                </a:schemeClr>
              </a:solidFill>
            </a:endParaRPr>
          </a:p>
        </p:txBody>
      </p:sp>
      <p:pic>
        <p:nvPicPr>
          <p:cNvPr id="5" name="Picture 4">
            <a:extLst>
              <a:ext uri="{FF2B5EF4-FFF2-40B4-BE49-F238E27FC236}">
                <a16:creationId xmlns="" xmlns:a16="http://schemas.microsoft.com/office/drawing/2014/main" id="{6F776C98-A386-46F2-B5C2-900A22C2D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8182" y="315310"/>
            <a:ext cx="2012332" cy="1128225"/>
          </a:xfrm>
          <a:prstGeom prst="rect">
            <a:avLst/>
          </a:prstGeom>
        </p:spPr>
      </p:pic>
    </p:spTree>
    <p:extLst>
      <p:ext uri="{BB962C8B-B14F-4D97-AF65-F5344CB8AC3E}">
        <p14:creationId xmlns:p14="http://schemas.microsoft.com/office/powerpoint/2010/main" val="4000934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E45C3-7994-4E4F-9FE8-4B581F4AABB1}"/>
              </a:ext>
            </a:extLst>
          </p:cNvPr>
          <p:cNvSpPr>
            <a:spLocks noGrp="1"/>
          </p:cNvSpPr>
          <p:nvPr>
            <p:ph type="title"/>
          </p:nvPr>
        </p:nvSpPr>
        <p:spPr/>
        <p:txBody>
          <a:bodyPr/>
          <a:lstStyle/>
          <a:p>
            <a:r>
              <a:rPr lang="en-US" dirty="0"/>
              <a:t>Merch laundry </a:t>
            </a:r>
            <a:endParaRPr lang="x-none" dirty="0"/>
          </a:p>
        </p:txBody>
      </p:sp>
      <p:sp>
        <p:nvSpPr>
          <p:cNvPr id="3" name="Content Placeholder 2">
            <a:extLst>
              <a:ext uri="{FF2B5EF4-FFF2-40B4-BE49-F238E27FC236}">
                <a16:creationId xmlns:a16="http://schemas.microsoft.com/office/drawing/2014/main" xmlns="" id="{52C8AB4F-DC18-4723-85A9-AC4B83431A74}"/>
              </a:ext>
            </a:extLst>
          </p:cNvPr>
          <p:cNvSpPr>
            <a:spLocks noGrp="1"/>
          </p:cNvSpPr>
          <p:nvPr>
            <p:ph idx="1"/>
          </p:nvPr>
        </p:nvSpPr>
        <p:spPr/>
        <p:txBody>
          <a:bodyPr>
            <a:normAutofit/>
          </a:bodyPr>
          <a:lstStyle/>
          <a:p>
            <a:r>
              <a:rPr lang="en-US" sz="3200" dirty="0"/>
              <a:t>Add extra 3SB at checkout to get free laundry twice a week for the </a:t>
            </a:r>
            <a:r>
              <a:rPr lang="en-US" sz="3200" dirty="0" smtClean="0"/>
              <a:t>year</a:t>
            </a:r>
          </a:p>
          <a:p>
            <a:r>
              <a:rPr lang="en-US" sz="3200" dirty="0" smtClean="0"/>
              <a:t>Customers can pick the Soap Brand, Quantity, use of </a:t>
            </a:r>
            <a:r>
              <a:rPr lang="en-US" sz="3200" dirty="0" smtClean="0"/>
              <a:t>fragrances</a:t>
            </a:r>
            <a:r>
              <a:rPr lang="en-US" sz="3200" dirty="0" smtClean="0"/>
              <a:t>, etc</a:t>
            </a:r>
            <a:r>
              <a:rPr lang="en-US" sz="3200" dirty="0" smtClean="0"/>
              <a:t>.</a:t>
            </a:r>
          </a:p>
          <a:p>
            <a:r>
              <a:rPr lang="en-US" sz="3200" dirty="0" smtClean="0"/>
              <a:t>Laundry must be retrieved from the stores within 2 days</a:t>
            </a:r>
          </a:p>
          <a:p>
            <a:r>
              <a:rPr lang="en-US" sz="3200" dirty="0" smtClean="0"/>
              <a:t>Merch laundry users get 5 backups in case of forgetfulness</a:t>
            </a:r>
            <a:endParaRPr lang="x-none" sz="3200" dirty="0"/>
          </a:p>
        </p:txBody>
      </p:sp>
    </p:spTree>
    <p:extLst>
      <p:ext uri="{BB962C8B-B14F-4D97-AF65-F5344CB8AC3E}">
        <p14:creationId xmlns:p14="http://schemas.microsoft.com/office/powerpoint/2010/main" val="257973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CFC1A4C-138A-4DD4-A065-078720962510}"/>
              </a:ext>
            </a:extLst>
          </p:cNvPr>
          <p:cNvSpPr>
            <a:spLocks noGrp="1"/>
          </p:cNvSpPr>
          <p:nvPr>
            <p:ph idx="1"/>
          </p:nvPr>
        </p:nvSpPr>
        <p:spPr>
          <a:xfrm>
            <a:off x="838200" y="1929688"/>
            <a:ext cx="10515600" cy="4076974"/>
          </a:xfrm>
          <a:solidFill>
            <a:schemeClr val="tx1"/>
          </a:solidFill>
        </p:spPr>
        <p:txBody>
          <a:bodyPr>
            <a:noAutofit/>
          </a:bodyPr>
          <a:lstStyle/>
          <a:p>
            <a:r>
              <a:rPr lang="en-US" sz="3600" dirty="0">
                <a:solidFill>
                  <a:schemeClr val="bg1">
                    <a:lumMod val="50000"/>
                  </a:schemeClr>
                </a:solidFill>
              </a:rPr>
              <a:t>Building Expansion</a:t>
            </a:r>
          </a:p>
          <a:p>
            <a:r>
              <a:rPr lang="en-US" sz="3600" dirty="0">
                <a:solidFill>
                  <a:schemeClr val="bg1">
                    <a:lumMod val="50000"/>
                  </a:schemeClr>
                </a:solidFill>
              </a:rPr>
              <a:t>Introduction of arcade studios</a:t>
            </a:r>
          </a:p>
          <a:p>
            <a:r>
              <a:rPr lang="en-US" sz="3600" dirty="0">
                <a:solidFill>
                  <a:schemeClr val="bg1">
                    <a:lumMod val="50000"/>
                  </a:schemeClr>
                </a:solidFill>
              </a:rPr>
              <a:t>Introduction of Variable musthyds</a:t>
            </a:r>
          </a:p>
          <a:p>
            <a:r>
              <a:rPr lang="en-US" sz="3600" dirty="0">
                <a:solidFill>
                  <a:schemeClr val="bg1">
                    <a:lumMod val="50000"/>
                  </a:schemeClr>
                </a:solidFill>
              </a:rPr>
              <a:t>Introduction of foresté</a:t>
            </a:r>
          </a:p>
          <a:p>
            <a:r>
              <a:rPr lang="en-US" sz="3600" dirty="0">
                <a:solidFill>
                  <a:schemeClr val="bg1">
                    <a:lumMod val="50000"/>
                  </a:schemeClr>
                </a:solidFill>
              </a:rPr>
              <a:t>Introduction of </a:t>
            </a:r>
            <a:r>
              <a:rPr lang="en-US" sz="3600" dirty="0" smtClean="0">
                <a:solidFill>
                  <a:schemeClr val="bg1">
                    <a:lumMod val="50000"/>
                  </a:schemeClr>
                </a:solidFill>
              </a:rPr>
              <a:t>arcade Wears </a:t>
            </a:r>
            <a:r>
              <a:rPr lang="en-US" sz="3600" dirty="0">
                <a:solidFill>
                  <a:schemeClr val="bg1">
                    <a:lumMod val="50000"/>
                  </a:schemeClr>
                </a:solidFill>
              </a:rPr>
              <a:t>(Shirts only</a:t>
            </a:r>
            <a:r>
              <a:rPr lang="en-US" sz="3600" dirty="0" smtClean="0">
                <a:solidFill>
                  <a:schemeClr val="bg1">
                    <a:lumMod val="50000"/>
                  </a:schemeClr>
                </a:solidFill>
              </a:rPr>
              <a:t>)</a:t>
            </a:r>
          </a:p>
          <a:p>
            <a:r>
              <a:rPr lang="en-US" sz="3600" dirty="0" smtClean="0">
                <a:solidFill>
                  <a:schemeClr val="bg1">
                    <a:lumMod val="50000"/>
                  </a:schemeClr>
                </a:solidFill>
              </a:rPr>
              <a:t>Merch Laundry</a:t>
            </a:r>
            <a:endParaRPr lang="en-US" sz="3600" dirty="0">
              <a:solidFill>
                <a:schemeClr val="bg1">
                  <a:lumMod val="5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948" y="353731"/>
            <a:ext cx="1912438" cy="1072219"/>
          </a:xfrm>
          <a:prstGeom prst="rect">
            <a:avLst/>
          </a:prstGeom>
        </p:spPr>
      </p:pic>
    </p:spTree>
    <p:extLst>
      <p:ext uri="{BB962C8B-B14F-4D97-AF65-F5344CB8AC3E}">
        <p14:creationId xmlns:p14="http://schemas.microsoft.com/office/powerpoint/2010/main" val="1499009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4B146-F973-41EF-BBC0-81ED17D178E9}"/>
              </a:ext>
            </a:extLst>
          </p:cNvPr>
          <p:cNvSpPr>
            <a:spLocks noGrp="1"/>
          </p:cNvSpPr>
          <p:nvPr>
            <p:ph type="title"/>
          </p:nvPr>
        </p:nvSpPr>
        <p:spPr/>
        <p:txBody>
          <a:bodyPr>
            <a:normAutofit/>
          </a:bodyPr>
          <a:lstStyle/>
          <a:p>
            <a:r>
              <a:rPr lang="en-US" sz="5400" b="1" dirty="0"/>
              <a:t>Building Expansion</a:t>
            </a:r>
            <a:endParaRPr lang="x-none" sz="5400" b="1" dirty="0"/>
          </a:p>
        </p:txBody>
      </p:sp>
      <p:sp>
        <p:nvSpPr>
          <p:cNvPr id="3" name="Content Placeholder 2">
            <a:extLst>
              <a:ext uri="{FF2B5EF4-FFF2-40B4-BE49-F238E27FC236}">
                <a16:creationId xmlns="" xmlns:a16="http://schemas.microsoft.com/office/drawing/2014/main" id="{45E72C91-86BD-4A2B-BFEF-E758B946B063}"/>
              </a:ext>
            </a:extLst>
          </p:cNvPr>
          <p:cNvSpPr>
            <a:spLocks noGrp="1"/>
          </p:cNvSpPr>
          <p:nvPr>
            <p:ph idx="1"/>
          </p:nvPr>
        </p:nvSpPr>
        <p:spPr/>
        <p:txBody>
          <a:bodyPr>
            <a:normAutofit/>
          </a:bodyPr>
          <a:lstStyle/>
          <a:p>
            <a:pPr marL="0" indent="0">
              <a:buNone/>
            </a:pPr>
            <a:r>
              <a:rPr lang="en-US" sz="4800" dirty="0"/>
              <a:t>There would have to be some necessary expansions to the Dome arcade building in order to include some more services and features</a:t>
            </a:r>
            <a:endParaRPr lang="x-none" sz="4800" dirty="0"/>
          </a:p>
        </p:txBody>
      </p:sp>
    </p:spTree>
    <p:extLst>
      <p:ext uri="{BB962C8B-B14F-4D97-AF65-F5344CB8AC3E}">
        <p14:creationId xmlns:p14="http://schemas.microsoft.com/office/powerpoint/2010/main" val="301330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2578" y="2427091"/>
            <a:ext cx="2957153" cy="1662947"/>
          </a:xfrm>
          <a:prstGeom prst="rect">
            <a:avLst/>
          </a:prstGeom>
        </p:spPr>
      </p:pic>
      <p:sp>
        <p:nvSpPr>
          <p:cNvPr id="2" name="TextBox 1"/>
          <p:cNvSpPr txBox="1"/>
          <p:nvPr/>
        </p:nvSpPr>
        <p:spPr>
          <a:xfrm>
            <a:off x="4118310" y="2519901"/>
            <a:ext cx="7152362" cy="1477328"/>
          </a:xfrm>
          <a:prstGeom prst="rect">
            <a:avLst/>
          </a:prstGeom>
          <a:noFill/>
        </p:spPr>
        <p:txBody>
          <a:bodyPr wrap="square" rtlCol="0">
            <a:spAutoFit/>
          </a:bodyPr>
          <a:lstStyle/>
          <a:p>
            <a:r>
              <a:rPr lang="en-US" sz="7200" dirty="0">
                <a:solidFill>
                  <a:schemeClr val="bg1">
                    <a:lumMod val="50000"/>
                  </a:schemeClr>
                </a:solidFill>
              </a:rPr>
              <a:t>Arcade studios</a:t>
            </a:r>
          </a:p>
          <a:p>
            <a:endParaRPr lang="en-US" dirty="0"/>
          </a:p>
        </p:txBody>
      </p:sp>
    </p:spTree>
    <p:extLst>
      <p:ext uri="{BB962C8B-B14F-4D97-AF65-F5344CB8AC3E}">
        <p14:creationId xmlns:p14="http://schemas.microsoft.com/office/powerpoint/2010/main" val="20422614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arcade studio room mixes the </a:t>
            </a:r>
            <a:r>
              <a:rPr lang="en-US" dirty="0" smtClean="0"/>
              <a:t>immersion </a:t>
            </a:r>
            <a:r>
              <a:rPr lang="en-US" dirty="0"/>
              <a:t>of a movie theatre with the subtle enclosure, privacy and comfort of your home, with an unlimited access to our several unrivaled services to keep you comfortable and laid back while watching the latest blockbuster movies. Each room is occupied by an air conditioner, couch, table, charging port, high-resolution projector and our complimentary supplements only, a perfect environment for both concentration and hangouts in small </a:t>
            </a:r>
            <a:r>
              <a:rPr lang="en-US" dirty="0" smtClean="0"/>
              <a:t>groups.</a:t>
            </a:r>
          </a:p>
          <a:p>
            <a:pPr marL="0" indent="0">
              <a:buNone/>
            </a:pPr>
            <a:r>
              <a:rPr lang="en-US" dirty="0" smtClean="0"/>
              <a:t>Using </a:t>
            </a:r>
            <a:r>
              <a:rPr lang="en-US" dirty="0"/>
              <a:t>a studio room without streaming costs ₦449 (9MST) for 30 </a:t>
            </a:r>
            <a:r>
              <a:rPr lang="en-US" dirty="0" smtClean="0"/>
              <a:t>minutes</a:t>
            </a:r>
            <a:endParaRPr lang="en-US" dirty="0"/>
          </a:p>
        </p:txBody>
      </p:sp>
    </p:spTree>
    <p:extLst>
      <p:ext uri="{BB962C8B-B14F-4D97-AF65-F5344CB8AC3E}">
        <p14:creationId xmlns:p14="http://schemas.microsoft.com/office/powerpoint/2010/main" val="1910860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847502"/>
            <a:ext cx="11755902" cy="4561107"/>
          </a:xfrm>
        </p:spPr>
        <p:txBody>
          <a:bodyPr>
            <a:normAutofit fontScale="92500" lnSpcReduction="10000"/>
          </a:bodyPr>
          <a:lstStyle/>
          <a:p>
            <a:pPr marL="0" indent="0">
              <a:buNone/>
            </a:pPr>
            <a:r>
              <a:rPr lang="en-US" sz="3600" dirty="0"/>
              <a:t>With the comforts of a studio room, we are once again guiding the future by introducing something else never seen before in a movie theatre to assist the arcade studio’s launch</a:t>
            </a:r>
            <a:r>
              <a:rPr lang="en-US" sz="3600" dirty="0" smtClean="0"/>
              <a:t>.</a:t>
            </a:r>
          </a:p>
          <a:p>
            <a:pPr marL="0" indent="0">
              <a:buNone/>
            </a:pPr>
            <a:r>
              <a:rPr lang="en-US" sz="3600" dirty="0" smtClean="0"/>
              <a:t>We </a:t>
            </a:r>
            <a:r>
              <a:rPr lang="en-US" sz="3600" dirty="0"/>
              <a:t>are thrilled to introduce an experience Powerful enough to redefine the phrase ‘movie theatre’ with popular series and shows streaming services, why stop there, we have also been able to introduce further streaming from other entertainment apps on a bigger display which includes airplay or screen mirroring for those whose interests aren’t in our millions of movies and shows to offer, truly an experience only found </a:t>
            </a:r>
            <a:r>
              <a:rPr lang="en-US" sz="3600" dirty="0" smtClean="0"/>
              <a:t>in </a:t>
            </a:r>
            <a:r>
              <a:rPr lang="en-US" sz="3600" dirty="0"/>
              <a:t>arcades Studios.</a:t>
            </a:r>
          </a:p>
        </p:txBody>
      </p:sp>
    </p:spTree>
    <p:extLst>
      <p:ext uri="{BB962C8B-B14F-4D97-AF65-F5344CB8AC3E}">
        <p14:creationId xmlns:p14="http://schemas.microsoft.com/office/powerpoint/2010/main" val="2067862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8354"/>
            <a:ext cx="10515600" cy="3388149"/>
          </a:xfrm>
        </p:spPr>
        <p:txBody>
          <a:bodyPr>
            <a:normAutofit fontScale="92500"/>
          </a:bodyPr>
          <a:lstStyle/>
          <a:p>
            <a:pPr marL="0" indent="0">
              <a:buNone/>
            </a:pPr>
            <a:r>
              <a:rPr lang="en-US" sz="3200" dirty="0" smtClean="0"/>
              <a:t>With </a:t>
            </a:r>
            <a:r>
              <a:rPr lang="en-US" sz="3200" dirty="0"/>
              <a:t>arcade Studios available, you don’t need to pay the outrageous prices assigned </a:t>
            </a:r>
            <a:r>
              <a:rPr lang="en-US" sz="3200" dirty="0" smtClean="0"/>
              <a:t>for watching </a:t>
            </a:r>
            <a:r>
              <a:rPr lang="en-US" sz="3200" dirty="0"/>
              <a:t>one out of a limited list of movies. You can also save some money while getting way more access to recently released and your old favorite movies compared to the overpriced and non conducive cinema houses around. Our dome arcade services are simply unrivaled not to mention the amount of money you would be saving and the full access to Series and pausing and playing when your ready.</a:t>
            </a:r>
          </a:p>
          <a:p>
            <a:pPr marL="0" indent="0" algn="ctr">
              <a:buNone/>
            </a:pPr>
            <a:endParaRPr lang="en-US" sz="3200" dirty="0"/>
          </a:p>
        </p:txBody>
      </p:sp>
    </p:spTree>
    <p:extLst>
      <p:ext uri="{BB962C8B-B14F-4D97-AF65-F5344CB8AC3E}">
        <p14:creationId xmlns:p14="http://schemas.microsoft.com/office/powerpoint/2010/main" val="727761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Services include</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Food on Demand subscription (10MST) monthly</a:t>
            </a:r>
          </a:p>
          <a:p>
            <a:r>
              <a:rPr lang="en-US" dirty="0"/>
              <a:t>1 season of a show (2SB) for 15 days, up to 3 people</a:t>
            </a:r>
          </a:p>
          <a:p>
            <a:r>
              <a:rPr lang="en-US" dirty="0"/>
              <a:t>Nick, Disney and Cartoon Network (4SB) for 90 days, up to 6 people</a:t>
            </a:r>
          </a:p>
          <a:p>
            <a:r>
              <a:rPr lang="en-US" dirty="0"/>
              <a:t>Everything marvel movies (4SB) for 90 days, up to 6 people</a:t>
            </a:r>
          </a:p>
          <a:p>
            <a:r>
              <a:rPr lang="en-US" dirty="0"/>
              <a:t>One movie only (1SB) for 5 days, up to 6 people</a:t>
            </a:r>
          </a:p>
          <a:p>
            <a:r>
              <a:rPr lang="en-US" dirty="0"/>
              <a:t>One episode only (5MST) for 5 days, up to 5 people</a:t>
            </a:r>
          </a:p>
          <a:p>
            <a:r>
              <a:rPr lang="en-US" dirty="0"/>
              <a:t>Five hours daily choice (2SB), up to 6 people</a:t>
            </a:r>
          </a:p>
          <a:p>
            <a:r>
              <a:rPr lang="en-US" dirty="0"/>
              <a:t>YouTube premium streaming for an hour (12MST), up to 2 people</a:t>
            </a:r>
          </a:p>
          <a:p>
            <a:r>
              <a:rPr lang="en-US" dirty="0"/>
              <a:t>Five shows first episodes (20MST), up to 5 people</a:t>
            </a:r>
          </a:p>
          <a:p>
            <a:r>
              <a:rPr lang="en-US" dirty="0"/>
              <a:t>Quick device charge weekly (10MST), up to 10 </a:t>
            </a:r>
            <a:r>
              <a:rPr lang="en-US" dirty="0" smtClean="0"/>
              <a:t>people</a:t>
            </a:r>
          </a:p>
          <a:p>
            <a:r>
              <a:rPr lang="en-US" dirty="0" smtClean="0"/>
              <a:t>E.T.C.</a:t>
            </a:r>
            <a:endParaRPr lang="en-US" dirty="0"/>
          </a:p>
        </p:txBody>
      </p:sp>
    </p:spTree>
    <p:extLst>
      <p:ext uri="{BB962C8B-B14F-4D97-AF65-F5344CB8AC3E}">
        <p14:creationId xmlns:p14="http://schemas.microsoft.com/office/powerpoint/2010/main" val="382257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55292</TotalTime>
  <Words>1347</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Phase 2</vt:lpstr>
      <vt:lpstr>PowerPoint Presentation</vt:lpstr>
      <vt:lpstr>PowerPoint Presentation</vt:lpstr>
      <vt:lpstr>Building Expansion</vt:lpstr>
      <vt:lpstr>PowerPoint Presentation</vt:lpstr>
      <vt:lpstr>PowerPoint Presentation</vt:lpstr>
      <vt:lpstr>PowerPoint Presentation</vt:lpstr>
      <vt:lpstr>PowerPoint Presentation</vt:lpstr>
      <vt:lpstr>Some Services include</vt:lpstr>
      <vt:lpstr>PowerPoint Presentation</vt:lpstr>
      <vt:lpstr>Variable Musthyds</vt:lpstr>
      <vt:lpstr>PowerPoint Presentation</vt:lpstr>
      <vt:lpstr>PowerPoint Presentation</vt:lpstr>
      <vt:lpstr>PowerPoint Presentation</vt:lpstr>
      <vt:lpstr>Basic Menu ( Free access )</vt:lpstr>
      <vt:lpstr>Premium menu (₦499 for 6 months of access )</vt:lpstr>
      <vt:lpstr>Top shelf menu (₦999 for 6 months access )</vt:lpstr>
      <vt:lpstr>Special orders (₦1999 for 5 days access )</vt:lpstr>
      <vt:lpstr>PowerPoint Presentation</vt:lpstr>
      <vt:lpstr>Introduction of merchandize (Shirts only)</vt:lpstr>
      <vt:lpstr>Merchandize Shirt</vt:lpstr>
      <vt:lpstr>PowerPoint Presentation</vt:lpstr>
      <vt:lpstr>PowerPoint Presentation</vt:lpstr>
      <vt:lpstr>Merch laundry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dc:title>
  <dc:creator>Richard</dc:creator>
  <cp:lastModifiedBy>HP</cp:lastModifiedBy>
  <cp:revision>69</cp:revision>
  <dcterms:created xsi:type="dcterms:W3CDTF">2021-01-01T12:40:14Z</dcterms:created>
  <dcterms:modified xsi:type="dcterms:W3CDTF">2021-04-13T05:48:43Z</dcterms:modified>
</cp:coreProperties>
</file>