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415" r:id="rId6"/>
    <p:sldId id="344" r:id="rId7"/>
    <p:sldId id="421" r:id="rId8"/>
    <p:sldId id="400" r:id="rId9"/>
    <p:sldId id="394" r:id="rId10"/>
    <p:sldId id="389" r:id="rId11"/>
    <p:sldId id="388" r:id="rId12"/>
    <p:sldId id="395" r:id="rId13"/>
    <p:sldId id="343" r:id="rId14"/>
    <p:sldId id="263" r:id="rId15"/>
    <p:sldId id="392" r:id="rId16"/>
    <p:sldId id="345" r:id="rId17"/>
    <p:sldId id="393" r:id="rId18"/>
    <p:sldId id="265" r:id="rId19"/>
    <p:sldId id="335" r:id="rId20"/>
    <p:sldId id="336" r:id="rId21"/>
    <p:sldId id="337" r:id="rId22"/>
    <p:sldId id="331" r:id="rId23"/>
    <p:sldId id="396" r:id="rId24"/>
    <p:sldId id="347" r:id="rId25"/>
    <p:sldId id="348" r:id="rId26"/>
    <p:sldId id="419" r:id="rId27"/>
    <p:sldId id="401" r:id="rId28"/>
    <p:sldId id="403" r:id="rId29"/>
    <p:sldId id="402" r:id="rId30"/>
    <p:sldId id="417" r:id="rId31"/>
    <p:sldId id="418" r:id="rId32"/>
    <p:sldId id="420" r:id="rId33"/>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F808FA-A854-48EC-B8B3-C4D10D26ED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 xmlns:a16="http://schemas.microsoft.com/office/drawing/2014/main" id="{4B8D2CE7-5FA9-42A9-9361-7E2B47CB90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 xmlns:a16="http://schemas.microsoft.com/office/drawing/2014/main" id="{CF858928-4D55-41A2-8F60-B8058A4BC5A4}"/>
              </a:ext>
            </a:extLst>
          </p:cNvPr>
          <p:cNvSpPr>
            <a:spLocks noGrp="1"/>
          </p:cNvSpPr>
          <p:nvPr>
            <p:ph type="dt" sz="half" idx="10"/>
          </p:nvPr>
        </p:nvSpPr>
        <p:spPr/>
        <p:txBody>
          <a:bodyPr/>
          <a:lstStyle/>
          <a:p>
            <a:fld id="{86C2EB0D-E4F6-467F-B95E-C40A67E78D7C}" type="datetimeFigureOut">
              <a:rPr lang="x-none" smtClean="0"/>
              <a:t>3/6/2021</a:t>
            </a:fld>
            <a:endParaRPr lang="x-none"/>
          </a:p>
        </p:txBody>
      </p:sp>
      <p:sp>
        <p:nvSpPr>
          <p:cNvPr id="5" name="Footer Placeholder 4">
            <a:extLst>
              <a:ext uri="{FF2B5EF4-FFF2-40B4-BE49-F238E27FC236}">
                <a16:creationId xmlns="" xmlns:a16="http://schemas.microsoft.com/office/drawing/2014/main" id="{ACA590D7-1A9E-4594-8B12-E4DB0BF0BDF7}"/>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76048D25-06FE-427C-9A70-15A88F9990A5}"/>
              </a:ext>
            </a:extLst>
          </p:cNvPr>
          <p:cNvSpPr>
            <a:spLocks noGrp="1"/>
          </p:cNvSpPr>
          <p:nvPr>
            <p:ph type="sldNum" sz="quarter" idx="12"/>
          </p:nvPr>
        </p:nvSpPr>
        <p:spPr/>
        <p:txBody>
          <a:bodyPr/>
          <a:lstStyle/>
          <a:p>
            <a:fld id="{56FBC257-1A9D-45E2-BB95-384ADCE5A0D4}" type="slidenum">
              <a:rPr lang="x-none" smtClean="0"/>
              <a:t>‹#›</a:t>
            </a:fld>
            <a:endParaRPr lang="x-none"/>
          </a:p>
        </p:txBody>
      </p:sp>
    </p:spTree>
    <p:extLst>
      <p:ext uri="{BB962C8B-B14F-4D97-AF65-F5344CB8AC3E}">
        <p14:creationId xmlns:p14="http://schemas.microsoft.com/office/powerpoint/2010/main" val="2707010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3D66AD-6AC3-49BB-A276-02A1C4D7BD8E}"/>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 xmlns:a16="http://schemas.microsoft.com/office/drawing/2014/main" id="{94FE54E0-D60D-4411-8164-EFD499FF2A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 xmlns:a16="http://schemas.microsoft.com/office/drawing/2014/main" id="{5619372E-7F2B-4724-8A43-52E497995042}"/>
              </a:ext>
            </a:extLst>
          </p:cNvPr>
          <p:cNvSpPr>
            <a:spLocks noGrp="1"/>
          </p:cNvSpPr>
          <p:nvPr>
            <p:ph type="dt" sz="half" idx="10"/>
          </p:nvPr>
        </p:nvSpPr>
        <p:spPr/>
        <p:txBody>
          <a:bodyPr/>
          <a:lstStyle/>
          <a:p>
            <a:fld id="{86C2EB0D-E4F6-467F-B95E-C40A67E78D7C}" type="datetimeFigureOut">
              <a:rPr lang="x-none" smtClean="0"/>
              <a:t>3/6/2021</a:t>
            </a:fld>
            <a:endParaRPr lang="x-none"/>
          </a:p>
        </p:txBody>
      </p:sp>
      <p:sp>
        <p:nvSpPr>
          <p:cNvPr id="5" name="Footer Placeholder 4">
            <a:extLst>
              <a:ext uri="{FF2B5EF4-FFF2-40B4-BE49-F238E27FC236}">
                <a16:creationId xmlns="" xmlns:a16="http://schemas.microsoft.com/office/drawing/2014/main" id="{0059673A-D54A-4A8D-B8F4-B0DD299BA39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63D925ED-EF2D-4ADE-9A13-FB3B2CBE3DD0}"/>
              </a:ext>
            </a:extLst>
          </p:cNvPr>
          <p:cNvSpPr>
            <a:spLocks noGrp="1"/>
          </p:cNvSpPr>
          <p:nvPr>
            <p:ph type="sldNum" sz="quarter" idx="12"/>
          </p:nvPr>
        </p:nvSpPr>
        <p:spPr/>
        <p:txBody>
          <a:bodyPr/>
          <a:lstStyle/>
          <a:p>
            <a:fld id="{56FBC257-1A9D-45E2-BB95-384ADCE5A0D4}" type="slidenum">
              <a:rPr lang="x-none" smtClean="0"/>
              <a:t>‹#›</a:t>
            </a:fld>
            <a:endParaRPr lang="x-none"/>
          </a:p>
        </p:txBody>
      </p:sp>
    </p:spTree>
    <p:extLst>
      <p:ext uri="{BB962C8B-B14F-4D97-AF65-F5344CB8AC3E}">
        <p14:creationId xmlns:p14="http://schemas.microsoft.com/office/powerpoint/2010/main" val="37418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680A4A98-6B61-4A93-B7C9-3FAFCADDD3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 xmlns:a16="http://schemas.microsoft.com/office/drawing/2014/main" id="{8E9C0605-C632-468A-81B3-FBB756176B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 xmlns:a16="http://schemas.microsoft.com/office/drawing/2014/main" id="{C708AC11-268A-4D0B-9684-B7DABB2E0FDB}"/>
              </a:ext>
            </a:extLst>
          </p:cNvPr>
          <p:cNvSpPr>
            <a:spLocks noGrp="1"/>
          </p:cNvSpPr>
          <p:nvPr>
            <p:ph type="dt" sz="half" idx="10"/>
          </p:nvPr>
        </p:nvSpPr>
        <p:spPr/>
        <p:txBody>
          <a:bodyPr/>
          <a:lstStyle/>
          <a:p>
            <a:fld id="{86C2EB0D-E4F6-467F-B95E-C40A67E78D7C}" type="datetimeFigureOut">
              <a:rPr lang="x-none" smtClean="0"/>
              <a:t>3/6/2021</a:t>
            </a:fld>
            <a:endParaRPr lang="x-none"/>
          </a:p>
        </p:txBody>
      </p:sp>
      <p:sp>
        <p:nvSpPr>
          <p:cNvPr id="5" name="Footer Placeholder 4">
            <a:extLst>
              <a:ext uri="{FF2B5EF4-FFF2-40B4-BE49-F238E27FC236}">
                <a16:creationId xmlns="" xmlns:a16="http://schemas.microsoft.com/office/drawing/2014/main" id="{92C2679C-CAD4-476C-AFB9-E37AA4BE9081}"/>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41990826-BAC1-4B54-97F9-6FEF7F31D6AD}"/>
              </a:ext>
            </a:extLst>
          </p:cNvPr>
          <p:cNvSpPr>
            <a:spLocks noGrp="1"/>
          </p:cNvSpPr>
          <p:nvPr>
            <p:ph type="sldNum" sz="quarter" idx="12"/>
          </p:nvPr>
        </p:nvSpPr>
        <p:spPr/>
        <p:txBody>
          <a:bodyPr/>
          <a:lstStyle/>
          <a:p>
            <a:fld id="{56FBC257-1A9D-45E2-BB95-384ADCE5A0D4}" type="slidenum">
              <a:rPr lang="x-none" smtClean="0"/>
              <a:t>‹#›</a:t>
            </a:fld>
            <a:endParaRPr lang="x-none"/>
          </a:p>
        </p:txBody>
      </p:sp>
    </p:spTree>
    <p:extLst>
      <p:ext uri="{BB962C8B-B14F-4D97-AF65-F5344CB8AC3E}">
        <p14:creationId xmlns:p14="http://schemas.microsoft.com/office/powerpoint/2010/main" val="1310181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8C9AA1-DBFD-4CD9-B770-7B89CEC04F11}"/>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 xmlns:a16="http://schemas.microsoft.com/office/drawing/2014/main" id="{A7FE96AE-CF7D-47BD-88BE-8B21457F98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 xmlns:a16="http://schemas.microsoft.com/office/drawing/2014/main" id="{57686856-FBBC-4B07-96FD-2E24DD62A632}"/>
              </a:ext>
            </a:extLst>
          </p:cNvPr>
          <p:cNvSpPr>
            <a:spLocks noGrp="1"/>
          </p:cNvSpPr>
          <p:nvPr>
            <p:ph type="dt" sz="half" idx="10"/>
          </p:nvPr>
        </p:nvSpPr>
        <p:spPr/>
        <p:txBody>
          <a:bodyPr/>
          <a:lstStyle/>
          <a:p>
            <a:fld id="{86C2EB0D-E4F6-467F-B95E-C40A67E78D7C}" type="datetimeFigureOut">
              <a:rPr lang="x-none" smtClean="0"/>
              <a:t>3/6/2021</a:t>
            </a:fld>
            <a:endParaRPr lang="x-none"/>
          </a:p>
        </p:txBody>
      </p:sp>
      <p:sp>
        <p:nvSpPr>
          <p:cNvPr id="5" name="Footer Placeholder 4">
            <a:extLst>
              <a:ext uri="{FF2B5EF4-FFF2-40B4-BE49-F238E27FC236}">
                <a16:creationId xmlns="" xmlns:a16="http://schemas.microsoft.com/office/drawing/2014/main" id="{BB0C2DE1-005D-435A-84E5-8C69E3FFD364}"/>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5FF90116-B244-40A8-8E05-75DA9A118EF3}"/>
              </a:ext>
            </a:extLst>
          </p:cNvPr>
          <p:cNvSpPr>
            <a:spLocks noGrp="1"/>
          </p:cNvSpPr>
          <p:nvPr>
            <p:ph type="sldNum" sz="quarter" idx="12"/>
          </p:nvPr>
        </p:nvSpPr>
        <p:spPr/>
        <p:txBody>
          <a:bodyPr/>
          <a:lstStyle/>
          <a:p>
            <a:fld id="{56FBC257-1A9D-45E2-BB95-384ADCE5A0D4}" type="slidenum">
              <a:rPr lang="x-none" smtClean="0"/>
              <a:t>‹#›</a:t>
            </a:fld>
            <a:endParaRPr lang="x-none"/>
          </a:p>
        </p:txBody>
      </p:sp>
    </p:spTree>
    <p:extLst>
      <p:ext uri="{BB962C8B-B14F-4D97-AF65-F5344CB8AC3E}">
        <p14:creationId xmlns:p14="http://schemas.microsoft.com/office/powerpoint/2010/main" val="3304620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756D50-2CF5-4499-89D8-9F1210CFA6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 xmlns:a16="http://schemas.microsoft.com/office/drawing/2014/main" id="{C398B6D2-86B3-43B3-A4CB-54BFB03EC2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3F34FF4-C5B4-4BE5-950D-6E2266F544E0}"/>
              </a:ext>
            </a:extLst>
          </p:cNvPr>
          <p:cNvSpPr>
            <a:spLocks noGrp="1"/>
          </p:cNvSpPr>
          <p:nvPr>
            <p:ph type="dt" sz="half" idx="10"/>
          </p:nvPr>
        </p:nvSpPr>
        <p:spPr/>
        <p:txBody>
          <a:bodyPr/>
          <a:lstStyle/>
          <a:p>
            <a:fld id="{86C2EB0D-E4F6-467F-B95E-C40A67E78D7C}" type="datetimeFigureOut">
              <a:rPr lang="x-none" smtClean="0"/>
              <a:t>3/6/2021</a:t>
            </a:fld>
            <a:endParaRPr lang="x-none"/>
          </a:p>
        </p:txBody>
      </p:sp>
      <p:sp>
        <p:nvSpPr>
          <p:cNvPr id="5" name="Footer Placeholder 4">
            <a:extLst>
              <a:ext uri="{FF2B5EF4-FFF2-40B4-BE49-F238E27FC236}">
                <a16:creationId xmlns="" xmlns:a16="http://schemas.microsoft.com/office/drawing/2014/main" id="{B7A7673E-ABD6-49D7-AABE-9E8FA53AC18C}"/>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CAC9A2AA-96F1-4E4E-9372-960C9FA1F777}"/>
              </a:ext>
            </a:extLst>
          </p:cNvPr>
          <p:cNvSpPr>
            <a:spLocks noGrp="1"/>
          </p:cNvSpPr>
          <p:nvPr>
            <p:ph type="sldNum" sz="quarter" idx="12"/>
          </p:nvPr>
        </p:nvSpPr>
        <p:spPr/>
        <p:txBody>
          <a:bodyPr/>
          <a:lstStyle/>
          <a:p>
            <a:fld id="{56FBC257-1A9D-45E2-BB95-384ADCE5A0D4}" type="slidenum">
              <a:rPr lang="x-none" smtClean="0"/>
              <a:t>‹#›</a:t>
            </a:fld>
            <a:endParaRPr lang="x-none"/>
          </a:p>
        </p:txBody>
      </p:sp>
    </p:spTree>
    <p:extLst>
      <p:ext uri="{BB962C8B-B14F-4D97-AF65-F5344CB8AC3E}">
        <p14:creationId xmlns:p14="http://schemas.microsoft.com/office/powerpoint/2010/main" val="425589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E47134-A636-4E02-A4AA-F0BE66E80003}"/>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 xmlns:a16="http://schemas.microsoft.com/office/drawing/2014/main" id="{45E2FB7C-8B22-403D-8200-B4FAA6A60B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 xmlns:a16="http://schemas.microsoft.com/office/drawing/2014/main" id="{62E8B70B-EBB9-4F90-9F25-88239C74A5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 xmlns:a16="http://schemas.microsoft.com/office/drawing/2014/main" id="{73861379-EA5E-4D69-8924-775CE5580ED2}"/>
              </a:ext>
            </a:extLst>
          </p:cNvPr>
          <p:cNvSpPr>
            <a:spLocks noGrp="1"/>
          </p:cNvSpPr>
          <p:nvPr>
            <p:ph type="dt" sz="half" idx="10"/>
          </p:nvPr>
        </p:nvSpPr>
        <p:spPr/>
        <p:txBody>
          <a:bodyPr/>
          <a:lstStyle/>
          <a:p>
            <a:fld id="{86C2EB0D-E4F6-467F-B95E-C40A67E78D7C}" type="datetimeFigureOut">
              <a:rPr lang="x-none" smtClean="0"/>
              <a:t>3/6/2021</a:t>
            </a:fld>
            <a:endParaRPr lang="x-none"/>
          </a:p>
        </p:txBody>
      </p:sp>
      <p:sp>
        <p:nvSpPr>
          <p:cNvPr id="6" name="Footer Placeholder 5">
            <a:extLst>
              <a:ext uri="{FF2B5EF4-FFF2-40B4-BE49-F238E27FC236}">
                <a16:creationId xmlns="" xmlns:a16="http://schemas.microsoft.com/office/drawing/2014/main" id="{537783A5-AF02-4E02-85DB-E8A8F066DFE7}"/>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2CF41149-7032-4FFA-87C1-88C422B8238B}"/>
              </a:ext>
            </a:extLst>
          </p:cNvPr>
          <p:cNvSpPr>
            <a:spLocks noGrp="1"/>
          </p:cNvSpPr>
          <p:nvPr>
            <p:ph type="sldNum" sz="quarter" idx="12"/>
          </p:nvPr>
        </p:nvSpPr>
        <p:spPr/>
        <p:txBody>
          <a:bodyPr/>
          <a:lstStyle/>
          <a:p>
            <a:fld id="{56FBC257-1A9D-45E2-BB95-384ADCE5A0D4}" type="slidenum">
              <a:rPr lang="x-none" smtClean="0"/>
              <a:t>‹#›</a:t>
            </a:fld>
            <a:endParaRPr lang="x-none"/>
          </a:p>
        </p:txBody>
      </p:sp>
    </p:spTree>
    <p:extLst>
      <p:ext uri="{BB962C8B-B14F-4D97-AF65-F5344CB8AC3E}">
        <p14:creationId xmlns:p14="http://schemas.microsoft.com/office/powerpoint/2010/main" val="2612565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88E0DB-E37E-4846-A052-70B0D29D3373}"/>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 xmlns:a16="http://schemas.microsoft.com/office/drawing/2014/main" id="{7F43C072-7E8E-402C-8898-F5B2822F9C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DDA54FD0-BD0C-4C6F-B8BE-EC68711157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 xmlns:a16="http://schemas.microsoft.com/office/drawing/2014/main" id="{97DCB972-E65B-4C97-B133-5B3E882953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22C1A27-5393-4495-851C-AE8C7098CC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 xmlns:a16="http://schemas.microsoft.com/office/drawing/2014/main" id="{F5E83CC9-243C-4E21-8120-7AF254857B9F}"/>
              </a:ext>
            </a:extLst>
          </p:cNvPr>
          <p:cNvSpPr>
            <a:spLocks noGrp="1"/>
          </p:cNvSpPr>
          <p:nvPr>
            <p:ph type="dt" sz="half" idx="10"/>
          </p:nvPr>
        </p:nvSpPr>
        <p:spPr/>
        <p:txBody>
          <a:bodyPr/>
          <a:lstStyle/>
          <a:p>
            <a:fld id="{86C2EB0D-E4F6-467F-B95E-C40A67E78D7C}" type="datetimeFigureOut">
              <a:rPr lang="x-none" smtClean="0"/>
              <a:t>3/6/2021</a:t>
            </a:fld>
            <a:endParaRPr lang="x-none"/>
          </a:p>
        </p:txBody>
      </p:sp>
      <p:sp>
        <p:nvSpPr>
          <p:cNvPr id="8" name="Footer Placeholder 7">
            <a:extLst>
              <a:ext uri="{FF2B5EF4-FFF2-40B4-BE49-F238E27FC236}">
                <a16:creationId xmlns="" xmlns:a16="http://schemas.microsoft.com/office/drawing/2014/main" id="{8ACF8DE3-D95C-43D6-9247-6FEB1590F4B1}"/>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 xmlns:a16="http://schemas.microsoft.com/office/drawing/2014/main" id="{74ABE3E0-1090-4435-BBC9-36F92EB68CF4}"/>
              </a:ext>
            </a:extLst>
          </p:cNvPr>
          <p:cNvSpPr>
            <a:spLocks noGrp="1"/>
          </p:cNvSpPr>
          <p:nvPr>
            <p:ph type="sldNum" sz="quarter" idx="12"/>
          </p:nvPr>
        </p:nvSpPr>
        <p:spPr/>
        <p:txBody>
          <a:bodyPr/>
          <a:lstStyle/>
          <a:p>
            <a:fld id="{56FBC257-1A9D-45E2-BB95-384ADCE5A0D4}" type="slidenum">
              <a:rPr lang="x-none" smtClean="0"/>
              <a:t>‹#›</a:t>
            </a:fld>
            <a:endParaRPr lang="x-none"/>
          </a:p>
        </p:txBody>
      </p:sp>
    </p:spTree>
    <p:extLst>
      <p:ext uri="{BB962C8B-B14F-4D97-AF65-F5344CB8AC3E}">
        <p14:creationId xmlns:p14="http://schemas.microsoft.com/office/powerpoint/2010/main" val="4044161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C4A91C-72B0-4F2F-BFAF-3CBA94B2364D}"/>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 xmlns:a16="http://schemas.microsoft.com/office/drawing/2014/main" id="{DD00182E-71E2-4C03-8E1C-7990B28037A1}"/>
              </a:ext>
            </a:extLst>
          </p:cNvPr>
          <p:cNvSpPr>
            <a:spLocks noGrp="1"/>
          </p:cNvSpPr>
          <p:nvPr>
            <p:ph type="dt" sz="half" idx="10"/>
          </p:nvPr>
        </p:nvSpPr>
        <p:spPr/>
        <p:txBody>
          <a:bodyPr/>
          <a:lstStyle/>
          <a:p>
            <a:fld id="{86C2EB0D-E4F6-467F-B95E-C40A67E78D7C}" type="datetimeFigureOut">
              <a:rPr lang="x-none" smtClean="0"/>
              <a:t>3/6/2021</a:t>
            </a:fld>
            <a:endParaRPr lang="x-none"/>
          </a:p>
        </p:txBody>
      </p:sp>
      <p:sp>
        <p:nvSpPr>
          <p:cNvPr id="4" name="Footer Placeholder 3">
            <a:extLst>
              <a:ext uri="{FF2B5EF4-FFF2-40B4-BE49-F238E27FC236}">
                <a16:creationId xmlns="" xmlns:a16="http://schemas.microsoft.com/office/drawing/2014/main" id="{BA31D73D-BCD3-4E75-A6CD-21D4E9816B31}"/>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 xmlns:a16="http://schemas.microsoft.com/office/drawing/2014/main" id="{DF369F4E-0820-4ACD-8491-F769BF580AA7}"/>
              </a:ext>
            </a:extLst>
          </p:cNvPr>
          <p:cNvSpPr>
            <a:spLocks noGrp="1"/>
          </p:cNvSpPr>
          <p:nvPr>
            <p:ph type="sldNum" sz="quarter" idx="12"/>
          </p:nvPr>
        </p:nvSpPr>
        <p:spPr/>
        <p:txBody>
          <a:bodyPr/>
          <a:lstStyle/>
          <a:p>
            <a:fld id="{56FBC257-1A9D-45E2-BB95-384ADCE5A0D4}" type="slidenum">
              <a:rPr lang="x-none" smtClean="0"/>
              <a:t>‹#›</a:t>
            </a:fld>
            <a:endParaRPr lang="x-none"/>
          </a:p>
        </p:txBody>
      </p:sp>
    </p:spTree>
    <p:extLst>
      <p:ext uri="{BB962C8B-B14F-4D97-AF65-F5344CB8AC3E}">
        <p14:creationId xmlns:p14="http://schemas.microsoft.com/office/powerpoint/2010/main" val="1168498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3E0C461-C521-424A-ABAC-AF74D22F7C8F}"/>
              </a:ext>
            </a:extLst>
          </p:cNvPr>
          <p:cNvSpPr>
            <a:spLocks noGrp="1"/>
          </p:cNvSpPr>
          <p:nvPr>
            <p:ph type="dt" sz="half" idx="10"/>
          </p:nvPr>
        </p:nvSpPr>
        <p:spPr/>
        <p:txBody>
          <a:bodyPr/>
          <a:lstStyle/>
          <a:p>
            <a:fld id="{86C2EB0D-E4F6-467F-B95E-C40A67E78D7C}" type="datetimeFigureOut">
              <a:rPr lang="x-none" smtClean="0"/>
              <a:t>3/6/2021</a:t>
            </a:fld>
            <a:endParaRPr lang="x-none"/>
          </a:p>
        </p:txBody>
      </p:sp>
      <p:sp>
        <p:nvSpPr>
          <p:cNvPr id="3" name="Footer Placeholder 2">
            <a:extLst>
              <a:ext uri="{FF2B5EF4-FFF2-40B4-BE49-F238E27FC236}">
                <a16:creationId xmlns="" xmlns:a16="http://schemas.microsoft.com/office/drawing/2014/main" id="{96B9140C-51AE-4890-A0F5-021E52BC66D9}"/>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 xmlns:a16="http://schemas.microsoft.com/office/drawing/2014/main" id="{E81A2A03-621D-468B-BCCB-516901CCD3E5}"/>
              </a:ext>
            </a:extLst>
          </p:cNvPr>
          <p:cNvSpPr>
            <a:spLocks noGrp="1"/>
          </p:cNvSpPr>
          <p:nvPr>
            <p:ph type="sldNum" sz="quarter" idx="12"/>
          </p:nvPr>
        </p:nvSpPr>
        <p:spPr/>
        <p:txBody>
          <a:bodyPr/>
          <a:lstStyle/>
          <a:p>
            <a:fld id="{56FBC257-1A9D-45E2-BB95-384ADCE5A0D4}" type="slidenum">
              <a:rPr lang="x-none" smtClean="0"/>
              <a:t>‹#›</a:t>
            </a:fld>
            <a:endParaRPr lang="x-none"/>
          </a:p>
        </p:txBody>
      </p:sp>
    </p:spTree>
    <p:extLst>
      <p:ext uri="{BB962C8B-B14F-4D97-AF65-F5344CB8AC3E}">
        <p14:creationId xmlns:p14="http://schemas.microsoft.com/office/powerpoint/2010/main" val="2634838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0F9D3A-C9CD-4C9C-8EA3-9C1E137EEF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 xmlns:a16="http://schemas.microsoft.com/office/drawing/2014/main" id="{F4788919-B855-489C-BD79-7AB86A837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 xmlns:a16="http://schemas.microsoft.com/office/drawing/2014/main" id="{721FE088-CE6D-4752-9E47-019903B97C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D242AE8-75F7-4334-93CB-2656617D9298}"/>
              </a:ext>
            </a:extLst>
          </p:cNvPr>
          <p:cNvSpPr>
            <a:spLocks noGrp="1"/>
          </p:cNvSpPr>
          <p:nvPr>
            <p:ph type="dt" sz="half" idx="10"/>
          </p:nvPr>
        </p:nvSpPr>
        <p:spPr/>
        <p:txBody>
          <a:bodyPr/>
          <a:lstStyle/>
          <a:p>
            <a:fld id="{86C2EB0D-E4F6-467F-B95E-C40A67E78D7C}" type="datetimeFigureOut">
              <a:rPr lang="x-none" smtClean="0"/>
              <a:t>3/6/2021</a:t>
            </a:fld>
            <a:endParaRPr lang="x-none"/>
          </a:p>
        </p:txBody>
      </p:sp>
      <p:sp>
        <p:nvSpPr>
          <p:cNvPr id="6" name="Footer Placeholder 5">
            <a:extLst>
              <a:ext uri="{FF2B5EF4-FFF2-40B4-BE49-F238E27FC236}">
                <a16:creationId xmlns="" xmlns:a16="http://schemas.microsoft.com/office/drawing/2014/main" id="{C61FBF82-D5AD-4B7A-80BC-E005778C54C2}"/>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8073FE42-B8E0-4329-982D-28877A836C09}"/>
              </a:ext>
            </a:extLst>
          </p:cNvPr>
          <p:cNvSpPr>
            <a:spLocks noGrp="1"/>
          </p:cNvSpPr>
          <p:nvPr>
            <p:ph type="sldNum" sz="quarter" idx="12"/>
          </p:nvPr>
        </p:nvSpPr>
        <p:spPr/>
        <p:txBody>
          <a:bodyPr/>
          <a:lstStyle/>
          <a:p>
            <a:fld id="{56FBC257-1A9D-45E2-BB95-384ADCE5A0D4}" type="slidenum">
              <a:rPr lang="x-none" smtClean="0"/>
              <a:t>‹#›</a:t>
            </a:fld>
            <a:endParaRPr lang="x-none"/>
          </a:p>
        </p:txBody>
      </p:sp>
    </p:spTree>
    <p:extLst>
      <p:ext uri="{BB962C8B-B14F-4D97-AF65-F5344CB8AC3E}">
        <p14:creationId xmlns:p14="http://schemas.microsoft.com/office/powerpoint/2010/main" val="208024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8425B0-68CD-4FFA-986C-339A3B00EA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 xmlns:a16="http://schemas.microsoft.com/office/drawing/2014/main" id="{AA46C547-1FB1-4F37-BACE-9C5073E3AE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 xmlns:a16="http://schemas.microsoft.com/office/drawing/2014/main" id="{DADCB4DA-F7B1-431F-8FD6-2CBF61DA1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FBE2311-18B5-4171-85C0-AA78E5F91087}"/>
              </a:ext>
            </a:extLst>
          </p:cNvPr>
          <p:cNvSpPr>
            <a:spLocks noGrp="1"/>
          </p:cNvSpPr>
          <p:nvPr>
            <p:ph type="dt" sz="half" idx="10"/>
          </p:nvPr>
        </p:nvSpPr>
        <p:spPr/>
        <p:txBody>
          <a:bodyPr/>
          <a:lstStyle/>
          <a:p>
            <a:fld id="{86C2EB0D-E4F6-467F-B95E-C40A67E78D7C}" type="datetimeFigureOut">
              <a:rPr lang="x-none" smtClean="0"/>
              <a:t>3/6/2021</a:t>
            </a:fld>
            <a:endParaRPr lang="x-none"/>
          </a:p>
        </p:txBody>
      </p:sp>
      <p:sp>
        <p:nvSpPr>
          <p:cNvPr id="6" name="Footer Placeholder 5">
            <a:extLst>
              <a:ext uri="{FF2B5EF4-FFF2-40B4-BE49-F238E27FC236}">
                <a16:creationId xmlns="" xmlns:a16="http://schemas.microsoft.com/office/drawing/2014/main" id="{0F6CE16C-7CB6-4AFD-B052-4E5B24FD2DA8}"/>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C69B40EF-93C6-4B8B-B66D-06BE42DBE626}"/>
              </a:ext>
            </a:extLst>
          </p:cNvPr>
          <p:cNvSpPr>
            <a:spLocks noGrp="1"/>
          </p:cNvSpPr>
          <p:nvPr>
            <p:ph type="sldNum" sz="quarter" idx="12"/>
          </p:nvPr>
        </p:nvSpPr>
        <p:spPr/>
        <p:txBody>
          <a:bodyPr/>
          <a:lstStyle/>
          <a:p>
            <a:fld id="{56FBC257-1A9D-45E2-BB95-384ADCE5A0D4}" type="slidenum">
              <a:rPr lang="x-none" smtClean="0"/>
              <a:t>‹#›</a:t>
            </a:fld>
            <a:endParaRPr lang="x-none"/>
          </a:p>
        </p:txBody>
      </p:sp>
    </p:spTree>
    <p:extLst>
      <p:ext uri="{BB962C8B-B14F-4D97-AF65-F5344CB8AC3E}">
        <p14:creationId xmlns:p14="http://schemas.microsoft.com/office/powerpoint/2010/main" val="258180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23DD774-3C56-4188-B9CD-2B0A0C58C0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 xmlns:a16="http://schemas.microsoft.com/office/drawing/2014/main" id="{E4C65566-CF9A-464B-9E90-BA9D37DD95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 xmlns:a16="http://schemas.microsoft.com/office/drawing/2014/main" id="{3D360B2C-B883-4F09-9424-4745FF8656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C2EB0D-E4F6-467F-B95E-C40A67E78D7C}" type="datetimeFigureOut">
              <a:rPr lang="x-none" smtClean="0"/>
              <a:t>3/6/2021</a:t>
            </a:fld>
            <a:endParaRPr lang="x-none"/>
          </a:p>
        </p:txBody>
      </p:sp>
      <p:sp>
        <p:nvSpPr>
          <p:cNvPr id="5" name="Footer Placeholder 4">
            <a:extLst>
              <a:ext uri="{FF2B5EF4-FFF2-40B4-BE49-F238E27FC236}">
                <a16:creationId xmlns="" xmlns:a16="http://schemas.microsoft.com/office/drawing/2014/main" id="{B4EB518E-7A67-4E3E-90AB-669BA840C2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 xmlns:a16="http://schemas.microsoft.com/office/drawing/2014/main" id="{AEED1845-36F4-4C4F-8586-05E09DB57E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FBC257-1A9D-45E2-BB95-384ADCE5A0D4}" type="slidenum">
              <a:rPr lang="x-none" smtClean="0"/>
              <a:t>‹#›</a:t>
            </a:fld>
            <a:endParaRPr lang="x-none"/>
          </a:p>
        </p:txBody>
      </p:sp>
      <p:pic>
        <p:nvPicPr>
          <p:cNvPr id="8" name="Picture 7" descr="Shape, arrow&#10;&#10;Description automatically generated">
            <a:extLst>
              <a:ext uri="{FF2B5EF4-FFF2-40B4-BE49-F238E27FC236}">
                <a16:creationId xmlns="" xmlns:a16="http://schemas.microsoft.com/office/drawing/2014/main" id="{BCFD1C0D-6E8A-4B24-A8E0-4DC16FA4BA9D}"/>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103936" y="365125"/>
            <a:ext cx="2088064" cy="1174217"/>
          </a:xfrm>
          <a:prstGeom prst="rect">
            <a:avLst/>
          </a:prstGeom>
        </p:spPr>
      </p:pic>
    </p:spTree>
    <p:extLst>
      <p:ext uri="{BB962C8B-B14F-4D97-AF65-F5344CB8AC3E}">
        <p14:creationId xmlns:p14="http://schemas.microsoft.com/office/powerpoint/2010/main" val="3594202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0F23D9-ECDB-4227-8B30-BCD13AACACE5}"/>
              </a:ext>
            </a:extLst>
          </p:cNvPr>
          <p:cNvSpPr>
            <a:spLocks noGrp="1"/>
          </p:cNvSpPr>
          <p:nvPr>
            <p:ph type="ctrTitle"/>
          </p:nvPr>
        </p:nvSpPr>
        <p:spPr/>
        <p:txBody>
          <a:bodyPr/>
          <a:lstStyle/>
          <a:p>
            <a:r>
              <a:rPr lang="en-US" dirty="0"/>
              <a:t>Phase 3</a:t>
            </a:r>
            <a:endParaRPr lang="x-none" dirty="0"/>
          </a:p>
        </p:txBody>
      </p:sp>
      <p:sp>
        <p:nvSpPr>
          <p:cNvPr id="3" name="Subtitle 2">
            <a:extLst>
              <a:ext uri="{FF2B5EF4-FFF2-40B4-BE49-F238E27FC236}">
                <a16:creationId xmlns="" xmlns:a16="http://schemas.microsoft.com/office/drawing/2014/main" id="{D7E4B5F4-599F-430B-9F98-71C8D05CD82E}"/>
              </a:ext>
            </a:extLst>
          </p:cNvPr>
          <p:cNvSpPr>
            <a:spLocks noGrp="1"/>
          </p:cNvSpPr>
          <p:nvPr>
            <p:ph type="subTitle" idx="1"/>
          </p:nvPr>
        </p:nvSpPr>
        <p:spPr/>
        <p:txBody>
          <a:bodyPr/>
          <a:lstStyle/>
          <a:p>
            <a:endParaRPr lang="x-none"/>
          </a:p>
        </p:txBody>
      </p:sp>
    </p:spTree>
    <p:extLst>
      <p:ext uri="{BB962C8B-B14F-4D97-AF65-F5344CB8AC3E}">
        <p14:creationId xmlns:p14="http://schemas.microsoft.com/office/powerpoint/2010/main" val="3364276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D617AE-4B40-43F3-967D-33148BB3F599}"/>
              </a:ext>
            </a:extLst>
          </p:cNvPr>
          <p:cNvSpPr>
            <a:spLocks noGrp="1"/>
          </p:cNvSpPr>
          <p:nvPr>
            <p:ph type="title"/>
          </p:nvPr>
        </p:nvSpPr>
        <p:spPr>
          <a:xfrm>
            <a:off x="7110970" y="884488"/>
            <a:ext cx="4632950" cy="714375"/>
          </a:xfrm>
        </p:spPr>
        <p:txBody>
          <a:bodyPr anchor="b">
            <a:normAutofit/>
          </a:bodyPr>
          <a:lstStyle/>
          <a:p>
            <a:pPr algn="ctr"/>
            <a:r>
              <a:rPr lang="en-US" sz="4000" b="1" dirty="0" smtClean="0"/>
              <a:t>Merchandize </a:t>
            </a:r>
            <a:r>
              <a:rPr lang="en-US" sz="4000" b="1" dirty="0"/>
              <a:t>Hoodie</a:t>
            </a:r>
            <a:endParaRPr lang="x-none" sz="4000" b="1" dirty="0"/>
          </a:p>
        </p:txBody>
      </p:sp>
      <p:sp>
        <p:nvSpPr>
          <p:cNvPr id="32" name="Content Placeholder 31">
            <a:extLst>
              <a:ext uri="{FF2B5EF4-FFF2-40B4-BE49-F238E27FC236}">
                <a16:creationId xmlns="" xmlns:a16="http://schemas.microsoft.com/office/drawing/2014/main" id="{E8429896-65EC-45A7-AC5B-C5A3A8BAD3D1}"/>
              </a:ext>
            </a:extLst>
          </p:cNvPr>
          <p:cNvSpPr>
            <a:spLocks noGrp="1"/>
          </p:cNvSpPr>
          <p:nvPr>
            <p:ph idx="1"/>
          </p:nvPr>
        </p:nvSpPr>
        <p:spPr>
          <a:xfrm>
            <a:off x="7059103" y="1900989"/>
            <a:ext cx="4684817" cy="4445988"/>
          </a:xfrm>
        </p:spPr>
        <p:txBody>
          <a:bodyPr>
            <a:noAutofit/>
          </a:bodyPr>
          <a:lstStyle/>
          <a:p>
            <a:pPr marL="0" indent="0" algn="ctr">
              <a:buNone/>
            </a:pPr>
            <a:r>
              <a:rPr lang="en-US" sz="2400" dirty="0"/>
              <a:t>only 50,000 made annually</a:t>
            </a:r>
          </a:p>
          <a:p>
            <a:pPr marL="0" indent="0" algn="ctr">
              <a:buNone/>
            </a:pPr>
            <a:r>
              <a:rPr lang="en-US" sz="2400" dirty="0"/>
              <a:t>New color way Releases on October 28 </a:t>
            </a:r>
          </a:p>
          <a:p>
            <a:pPr marL="0" indent="0" algn="ctr">
              <a:buNone/>
            </a:pPr>
            <a:r>
              <a:rPr lang="en-US" sz="2400" dirty="0"/>
              <a:t>Contains: 2 plastic belts, waterproof interior, zip able pouch, zipable base, Glow in the dark “arcade”</a:t>
            </a:r>
          </a:p>
          <a:p>
            <a:pPr marL="0" indent="0" algn="ctr">
              <a:buNone/>
            </a:pPr>
            <a:r>
              <a:rPr lang="en-US" sz="2400" dirty="0"/>
              <a:t>Can't be bought on point </a:t>
            </a:r>
            <a:r>
              <a:rPr lang="en-US" sz="2400" dirty="0" smtClean="0"/>
              <a:t>(13 </a:t>
            </a:r>
            <a:r>
              <a:rPr lang="en-US" sz="2400" dirty="0"/>
              <a:t>days)</a:t>
            </a:r>
          </a:p>
          <a:p>
            <a:pPr marL="0" indent="0" algn="ctr">
              <a:buNone/>
            </a:pPr>
            <a:r>
              <a:rPr lang="en-US" sz="2400" dirty="0"/>
              <a:t>14 Studio bucks or </a:t>
            </a:r>
            <a:r>
              <a:rPr lang="en-US" sz="2400" b="1" dirty="0" smtClean="0"/>
              <a:t>(</a:t>
            </a:r>
            <a:r>
              <a:rPr lang="en-GB" sz="2400" dirty="0" smtClean="0"/>
              <a:t>₦</a:t>
            </a:r>
            <a:r>
              <a:rPr lang="en-US" sz="2400" b="1" dirty="0" smtClean="0"/>
              <a:t>35,990</a:t>
            </a:r>
            <a:r>
              <a:rPr lang="en-US" sz="2400" b="1" dirty="0"/>
              <a:t>) </a:t>
            </a:r>
            <a:r>
              <a:rPr lang="en-US" sz="2400" b="1" dirty="0" smtClean="0"/>
              <a:t>only</a:t>
            </a:r>
          </a:p>
          <a:p>
            <a:pPr marL="0" indent="0" algn="ctr">
              <a:buNone/>
            </a:pPr>
            <a:r>
              <a:rPr lang="en-US" sz="2400" dirty="0"/>
              <a:t>To buy after sold out </a:t>
            </a:r>
            <a:r>
              <a:rPr lang="en-US" sz="2400" dirty="0" smtClean="0"/>
              <a:t>18SB </a:t>
            </a:r>
            <a:r>
              <a:rPr lang="en-US" sz="2400" dirty="0"/>
              <a:t>or </a:t>
            </a:r>
            <a:r>
              <a:rPr lang="en-US" sz="2400" b="1" dirty="0"/>
              <a:t>(</a:t>
            </a:r>
            <a:r>
              <a:rPr lang="en-GB" sz="2400" dirty="0" smtClean="0"/>
              <a:t>₦</a:t>
            </a:r>
            <a:r>
              <a:rPr lang="en-US" sz="2400" b="1" dirty="0" smtClean="0"/>
              <a:t>45,000)</a:t>
            </a:r>
            <a:endParaRPr lang="en-US" sz="2400" b="1" dirty="0"/>
          </a:p>
          <a:p>
            <a:pPr marL="0" indent="0" algn="ctr">
              <a:buNone/>
            </a:pPr>
            <a:r>
              <a:rPr lang="en-US" sz="2400" dirty="0" smtClean="0"/>
              <a:t>10% off for </a:t>
            </a:r>
            <a:r>
              <a:rPr lang="en-US" sz="2400" dirty="0"/>
              <a:t>Kids (10 years max</a:t>
            </a:r>
            <a:r>
              <a:rPr lang="en-US" sz="2400" dirty="0" smtClean="0"/>
              <a:t>)</a:t>
            </a:r>
            <a:endParaRPr lang="en-US" sz="2400" dirty="0"/>
          </a:p>
        </p:txBody>
      </p:sp>
      <p:pic>
        <p:nvPicPr>
          <p:cNvPr id="7" name="Picture 6">
            <a:extLst>
              <a:ext uri="{FF2B5EF4-FFF2-40B4-BE49-F238E27FC236}">
                <a16:creationId xmlns="" xmlns:a16="http://schemas.microsoft.com/office/drawing/2014/main" id="{7A2D1525-4F9D-4D12-87A9-54CC3C18F7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5456" y="2678036"/>
            <a:ext cx="4165514" cy="4165514"/>
          </a:xfrm>
          <a:prstGeom prst="rect">
            <a:avLst/>
          </a:prstGeom>
        </p:spPr>
      </p:pic>
      <p:pic>
        <p:nvPicPr>
          <p:cNvPr id="4" name="Picture 3"/>
          <p:cNvPicPr>
            <a:picLocks noChangeAspect="1"/>
          </p:cNvPicPr>
          <p:nvPr/>
        </p:nvPicPr>
        <p:blipFill>
          <a:blip r:embed="rId3"/>
          <a:stretch>
            <a:fillRect/>
          </a:stretch>
        </p:blipFill>
        <p:spPr>
          <a:xfrm>
            <a:off x="0" y="184194"/>
            <a:ext cx="3972479" cy="4210638"/>
          </a:xfrm>
          <a:prstGeom prst="rect">
            <a:avLst/>
          </a:prstGeom>
        </p:spPr>
      </p:pic>
    </p:spTree>
    <p:extLst>
      <p:ext uri="{BB962C8B-B14F-4D97-AF65-F5344CB8AC3E}">
        <p14:creationId xmlns:p14="http://schemas.microsoft.com/office/powerpoint/2010/main" val="1081245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C12AF50E-0569-42C3-AA22-D3CA67D5C6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479" y="570825"/>
            <a:ext cx="6085681" cy="6085681"/>
          </a:xfrm>
        </p:spPr>
      </p:pic>
      <p:sp>
        <p:nvSpPr>
          <p:cNvPr id="6" name="TextBox 5">
            <a:extLst>
              <a:ext uri="{FF2B5EF4-FFF2-40B4-BE49-F238E27FC236}">
                <a16:creationId xmlns="" xmlns:a16="http://schemas.microsoft.com/office/drawing/2014/main" id="{C1E5C261-C83B-4D7C-BDA1-8FA02B2E7A72}"/>
              </a:ext>
            </a:extLst>
          </p:cNvPr>
          <p:cNvSpPr txBox="1"/>
          <p:nvPr/>
        </p:nvSpPr>
        <p:spPr>
          <a:xfrm>
            <a:off x="7357670" y="4532848"/>
            <a:ext cx="5219701" cy="2123658"/>
          </a:xfrm>
          <a:prstGeom prst="rect">
            <a:avLst/>
          </a:prstGeom>
          <a:noFill/>
        </p:spPr>
        <p:txBody>
          <a:bodyPr wrap="square" rtlCol="0">
            <a:spAutoFit/>
          </a:bodyPr>
          <a:lstStyle/>
          <a:p>
            <a:pPr algn="ctr"/>
            <a:r>
              <a:rPr lang="en-US" sz="4400" dirty="0"/>
              <a:t> belt buckle</a:t>
            </a:r>
          </a:p>
          <a:p>
            <a:pPr algn="ctr"/>
            <a:r>
              <a:rPr lang="en-US" sz="4400" dirty="0"/>
              <a:t> </a:t>
            </a:r>
            <a:r>
              <a:rPr lang="en-US" sz="4400" dirty="0" smtClean="0"/>
              <a:t>1SB</a:t>
            </a:r>
            <a:endParaRPr lang="en-US" sz="4400" dirty="0"/>
          </a:p>
          <a:p>
            <a:pPr algn="ctr"/>
            <a:r>
              <a:rPr lang="en-US" sz="4400" dirty="0"/>
              <a:t>Per piece</a:t>
            </a:r>
          </a:p>
        </p:txBody>
      </p:sp>
    </p:spTree>
    <p:extLst>
      <p:ext uri="{BB962C8B-B14F-4D97-AF65-F5344CB8AC3E}">
        <p14:creationId xmlns:p14="http://schemas.microsoft.com/office/powerpoint/2010/main" val="410579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899D859-9354-4511-B5B1-E8C69AA1B570}"/>
              </a:ext>
            </a:extLst>
          </p:cNvPr>
          <p:cNvSpPr>
            <a:spLocks noGrp="1"/>
          </p:cNvSpPr>
          <p:nvPr>
            <p:ph idx="1"/>
          </p:nvPr>
        </p:nvSpPr>
        <p:spPr>
          <a:xfrm>
            <a:off x="838200" y="2670791"/>
            <a:ext cx="10515600" cy="1516417"/>
          </a:xfrm>
        </p:spPr>
        <p:txBody>
          <a:bodyPr>
            <a:normAutofit/>
          </a:bodyPr>
          <a:lstStyle/>
          <a:p>
            <a:pPr marL="0" indent="0">
              <a:buNone/>
            </a:pPr>
            <a:r>
              <a:rPr lang="en-US" sz="6600" dirty="0">
                <a:solidFill>
                  <a:schemeClr val="bg1">
                    <a:lumMod val="50000"/>
                  </a:schemeClr>
                </a:solidFill>
              </a:rPr>
              <a:t>Introduction </a:t>
            </a:r>
            <a:r>
              <a:rPr lang="en-US" sz="6600" dirty="0" smtClean="0">
                <a:solidFill>
                  <a:schemeClr val="bg1">
                    <a:lumMod val="50000"/>
                  </a:schemeClr>
                </a:solidFill>
              </a:rPr>
              <a:t>of Euphoria </a:t>
            </a:r>
            <a:r>
              <a:rPr lang="en-US" sz="6600" dirty="0">
                <a:solidFill>
                  <a:schemeClr val="bg1">
                    <a:lumMod val="50000"/>
                  </a:schemeClr>
                </a:solidFill>
              </a:rPr>
              <a:t>Hub</a:t>
            </a:r>
            <a:endParaRPr lang="x-none" sz="6600" dirty="0">
              <a:solidFill>
                <a:schemeClr val="bg1">
                  <a:lumMod val="50000"/>
                </a:schemeClr>
              </a:solidFill>
            </a:endParaRPr>
          </a:p>
        </p:txBody>
      </p:sp>
      <p:pic>
        <p:nvPicPr>
          <p:cNvPr id="5" name="Picture 4">
            <a:extLst>
              <a:ext uri="{FF2B5EF4-FFF2-40B4-BE49-F238E27FC236}">
                <a16:creationId xmlns="" xmlns:a16="http://schemas.microsoft.com/office/drawing/2014/main" id="{5657CE07-86BB-41BE-BD97-30F7EE55B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3794" y="323557"/>
            <a:ext cx="2228206" cy="1249256"/>
          </a:xfrm>
          <a:prstGeom prst="rect">
            <a:avLst/>
          </a:prstGeom>
        </p:spPr>
      </p:pic>
    </p:spTree>
    <p:extLst>
      <p:ext uri="{BB962C8B-B14F-4D97-AF65-F5344CB8AC3E}">
        <p14:creationId xmlns:p14="http://schemas.microsoft.com/office/powerpoint/2010/main" val="2878350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48667A-E862-42F9-9480-002D0DAACE21}"/>
              </a:ext>
            </a:extLst>
          </p:cNvPr>
          <p:cNvSpPr>
            <a:spLocks noGrp="1"/>
          </p:cNvSpPr>
          <p:nvPr>
            <p:ph type="title"/>
          </p:nvPr>
        </p:nvSpPr>
        <p:spPr>
          <a:xfrm>
            <a:off x="838200" y="252391"/>
            <a:ext cx="10515600" cy="1325563"/>
          </a:xfrm>
        </p:spPr>
        <p:txBody>
          <a:bodyPr/>
          <a:lstStyle/>
          <a:p>
            <a:r>
              <a:rPr lang="en-US" dirty="0" smtClean="0"/>
              <a:t>Euphoria </a:t>
            </a:r>
            <a:r>
              <a:rPr lang="en-US" dirty="0"/>
              <a:t>hub (for </a:t>
            </a:r>
            <a:r>
              <a:rPr lang="en-US" dirty="0" smtClean="0"/>
              <a:t>arcade sub subscribers </a:t>
            </a:r>
            <a:r>
              <a:rPr lang="en-US" dirty="0"/>
              <a:t>)</a:t>
            </a:r>
            <a:endParaRPr lang="x-none" dirty="0"/>
          </a:p>
        </p:txBody>
      </p:sp>
      <p:sp>
        <p:nvSpPr>
          <p:cNvPr id="3" name="Content Placeholder 2">
            <a:extLst>
              <a:ext uri="{FF2B5EF4-FFF2-40B4-BE49-F238E27FC236}">
                <a16:creationId xmlns="" xmlns:a16="http://schemas.microsoft.com/office/drawing/2014/main" id="{210EBA9B-F0CC-44EE-AB31-D9DF203CDEF6}"/>
              </a:ext>
            </a:extLst>
          </p:cNvPr>
          <p:cNvSpPr>
            <a:spLocks noGrp="1"/>
          </p:cNvSpPr>
          <p:nvPr>
            <p:ph idx="1"/>
          </p:nvPr>
        </p:nvSpPr>
        <p:spPr/>
        <p:txBody>
          <a:bodyPr>
            <a:normAutofit/>
          </a:bodyPr>
          <a:lstStyle/>
          <a:p>
            <a:pPr marL="0" indent="0" algn="ctr">
              <a:buNone/>
            </a:pPr>
            <a:r>
              <a:rPr lang="en-US" sz="4400" dirty="0"/>
              <a:t>This is an environment contains  Arcade sub pods like the ones in studio room but generally for using the Arcade Sub subscription, for ordering food from </a:t>
            </a:r>
            <a:r>
              <a:rPr lang="en-US" sz="4400" b="1" dirty="0"/>
              <a:t>foresté, </a:t>
            </a:r>
            <a:r>
              <a:rPr lang="en-US" sz="4400" dirty="0"/>
              <a:t>hosting minor Calendar activities, waiting lounge etc. and other activities that it is needed for</a:t>
            </a:r>
            <a:endParaRPr lang="x-none" sz="4400" dirty="0"/>
          </a:p>
        </p:txBody>
      </p:sp>
    </p:spTree>
    <p:extLst>
      <p:ext uri="{BB962C8B-B14F-4D97-AF65-F5344CB8AC3E}">
        <p14:creationId xmlns:p14="http://schemas.microsoft.com/office/powerpoint/2010/main" val="2385221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33D0D2E-BE01-4462-89ED-8C8052CCDF4F}"/>
              </a:ext>
            </a:extLst>
          </p:cNvPr>
          <p:cNvSpPr>
            <a:spLocks noGrp="1"/>
          </p:cNvSpPr>
          <p:nvPr>
            <p:ph idx="1"/>
          </p:nvPr>
        </p:nvSpPr>
        <p:spPr>
          <a:xfrm>
            <a:off x="838200" y="2627312"/>
            <a:ext cx="10515600" cy="1603375"/>
          </a:xfrm>
        </p:spPr>
        <p:txBody>
          <a:bodyPr>
            <a:normAutofit/>
          </a:bodyPr>
          <a:lstStyle/>
          <a:p>
            <a:pPr marL="0" indent="0" algn="ctr">
              <a:buNone/>
            </a:pPr>
            <a:r>
              <a:rPr lang="en-US" sz="8800" dirty="0">
                <a:solidFill>
                  <a:schemeClr val="bg1">
                    <a:lumMod val="50000"/>
                  </a:schemeClr>
                </a:solidFill>
              </a:rPr>
              <a:t>Arcade Cab and Park</a:t>
            </a:r>
            <a:endParaRPr lang="x-none" sz="8800" dirty="0">
              <a:solidFill>
                <a:schemeClr val="bg1">
                  <a:lumMod val="50000"/>
                </a:schemeClr>
              </a:solidFill>
            </a:endParaRPr>
          </a:p>
        </p:txBody>
      </p:sp>
      <p:pic>
        <p:nvPicPr>
          <p:cNvPr id="5" name="Picture 4">
            <a:extLst>
              <a:ext uri="{FF2B5EF4-FFF2-40B4-BE49-F238E27FC236}">
                <a16:creationId xmlns="" xmlns:a16="http://schemas.microsoft.com/office/drawing/2014/main" id="{4BB1FAF4-F544-4B2C-9AC3-4AA9FFDE0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059" y="150479"/>
            <a:ext cx="2566941" cy="1439170"/>
          </a:xfrm>
          <a:prstGeom prst="rect">
            <a:avLst/>
          </a:prstGeom>
        </p:spPr>
      </p:pic>
    </p:spTree>
    <p:extLst>
      <p:ext uri="{BB962C8B-B14F-4D97-AF65-F5344CB8AC3E}">
        <p14:creationId xmlns:p14="http://schemas.microsoft.com/office/powerpoint/2010/main" val="758801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6E6B41-B84E-4B3C-A140-2BEE786E9C76}"/>
              </a:ext>
            </a:extLst>
          </p:cNvPr>
          <p:cNvSpPr>
            <a:spLocks noGrp="1"/>
          </p:cNvSpPr>
          <p:nvPr>
            <p:ph type="title"/>
          </p:nvPr>
        </p:nvSpPr>
        <p:spPr>
          <a:xfrm>
            <a:off x="0" y="500061"/>
            <a:ext cx="10515600" cy="1325563"/>
          </a:xfrm>
        </p:spPr>
        <p:txBody>
          <a:bodyPr/>
          <a:lstStyle/>
          <a:p>
            <a:r>
              <a:rPr lang="en-US" dirty="0"/>
              <a:t>Arcade Cab (1SB for </a:t>
            </a:r>
            <a:r>
              <a:rPr lang="en-US" dirty="0" smtClean="0"/>
              <a:t>21 </a:t>
            </a:r>
            <a:r>
              <a:rPr lang="en-US" dirty="0"/>
              <a:t>days of access)</a:t>
            </a:r>
            <a:endParaRPr lang="x-none" dirty="0"/>
          </a:p>
        </p:txBody>
      </p:sp>
      <p:sp>
        <p:nvSpPr>
          <p:cNvPr id="3" name="Content Placeholder 2">
            <a:extLst>
              <a:ext uri="{FF2B5EF4-FFF2-40B4-BE49-F238E27FC236}">
                <a16:creationId xmlns="" xmlns:a16="http://schemas.microsoft.com/office/drawing/2014/main" id="{0CC4235F-0F32-4B3F-98EF-45493F5BE678}"/>
              </a:ext>
            </a:extLst>
          </p:cNvPr>
          <p:cNvSpPr>
            <a:spLocks noGrp="1"/>
          </p:cNvSpPr>
          <p:nvPr>
            <p:ph idx="1"/>
          </p:nvPr>
        </p:nvSpPr>
        <p:spPr>
          <a:xfrm>
            <a:off x="0" y="1825624"/>
            <a:ext cx="12192000" cy="4909005"/>
          </a:xfrm>
        </p:spPr>
        <p:txBody>
          <a:bodyPr>
            <a:normAutofit/>
          </a:bodyPr>
          <a:lstStyle/>
          <a:p>
            <a:pPr marL="0" indent="0">
              <a:buNone/>
            </a:pPr>
            <a:r>
              <a:rPr lang="en-US" sz="3200" dirty="0"/>
              <a:t>Get access to an official that takes you to the nearest Dome arcade from anywhere you are in port Harcourt and at at any time you want all at the click of a button, in the dome arcade mobile app you would be greeted with a warm and seamless interface when attempting to use our services, all you would have to do is click the (find me) button and a loading screen would show up with the starting point (0%) as the chauffer's location and the ending point (100%) as your current location, then you would only be able to call the chauffer when the loading screen is at 95% to reduce the risks from driving and calling. A similar loading screen would show </a:t>
            </a:r>
            <a:r>
              <a:rPr lang="en-US" sz="3200" dirty="0" smtClean="0"/>
              <a:t>up </a:t>
            </a:r>
            <a:r>
              <a:rPr lang="en-US" sz="3200" dirty="0"/>
              <a:t>when </a:t>
            </a:r>
            <a:r>
              <a:rPr lang="en-US" sz="3200" dirty="0" smtClean="0"/>
              <a:t>you are returning.</a:t>
            </a:r>
            <a:endParaRPr lang="x-none" sz="3200" dirty="0"/>
          </a:p>
        </p:txBody>
      </p:sp>
    </p:spTree>
    <p:extLst>
      <p:ext uri="{BB962C8B-B14F-4D97-AF65-F5344CB8AC3E}">
        <p14:creationId xmlns:p14="http://schemas.microsoft.com/office/powerpoint/2010/main" val="216261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5282559-9982-4313-ACF8-ED174F0FB696}"/>
              </a:ext>
            </a:extLst>
          </p:cNvPr>
          <p:cNvSpPr>
            <a:spLocks noGrp="1"/>
          </p:cNvSpPr>
          <p:nvPr>
            <p:ph idx="1"/>
          </p:nvPr>
        </p:nvSpPr>
        <p:spPr>
          <a:xfrm>
            <a:off x="0" y="1572126"/>
            <a:ext cx="12192000" cy="5285874"/>
          </a:xfrm>
        </p:spPr>
        <p:txBody>
          <a:bodyPr>
            <a:normAutofit fontScale="92500" lnSpcReduction="10000"/>
          </a:bodyPr>
          <a:lstStyle/>
          <a:p>
            <a:pPr marL="0" indent="0">
              <a:buNone/>
            </a:pPr>
            <a:r>
              <a:rPr lang="en-US" dirty="0"/>
              <a:t>To promote our </a:t>
            </a:r>
            <a:r>
              <a:rPr lang="en-US" b="1" dirty="0"/>
              <a:t>Arcade Cab </a:t>
            </a:r>
            <a:r>
              <a:rPr lang="en-US" dirty="0"/>
              <a:t>services and to regulate the parking spaces we would have to introduce a relatively cheap subscription for renting spots at our parking lot. Pay for parking (</a:t>
            </a:r>
            <a:r>
              <a:rPr lang="en-US" dirty="0" smtClean="0"/>
              <a:t>N1050 weekly).</a:t>
            </a:r>
          </a:p>
          <a:p>
            <a:pPr marL="0" indent="0">
              <a:buNone/>
            </a:pPr>
            <a:r>
              <a:rPr lang="en-US" dirty="0" smtClean="0"/>
              <a:t>While </a:t>
            </a:r>
            <a:r>
              <a:rPr lang="en-US" dirty="0"/>
              <a:t>for only </a:t>
            </a:r>
            <a:r>
              <a:rPr lang="en-US" dirty="0" smtClean="0"/>
              <a:t>N830 </a:t>
            </a:r>
            <a:r>
              <a:rPr lang="en-US" dirty="0"/>
              <a:t>weekly a</a:t>
            </a:r>
            <a:r>
              <a:rPr lang="en-US" dirty="0" smtClean="0"/>
              <a:t> </a:t>
            </a:r>
            <a:r>
              <a:rPr lang="en-US" dirty="0"/>
              <a:t>more </a:t>
            </a:r>
            <a:r>
              <a:rPr lang="en-US" dirty="0" smtClean="0"/>
              <a:t>seamless, less stressful </a:t>
            </a:r>
            <a:r>
              <a:rPr lang="en-US" dirty="0"/>
              <a:t>yet </a:t>
            </a:r>
            <a:r>
              <a:rPr lang="en-US" dirty="0" smtClean="0"/>
              <a:t>more affordable </a:t>
            </a:r>
            <a:r>
              <a:rPr lang="en-US" dirty="0"/>
              <a:t>service we have to </a:t>
            </a:r>
            <a:r>
              <a:rPr lang="en-US" dirty="0" smtClean="0"/>
              <a:t>offer, </a:t>
            </a:r>
            <a:r>
              <a:rPr lang="en-US" dirty="0"/>
              <a:t>our </a:t>
            </a:r>
            <a:r>
              <a:rPr lang="en-US" b="1" dirty="0"/>
              <a:t>arcade Cab </a:t>
            </a:r>
            <a:r>
              <a:rPr lang="en-US" dirty="0"/>
              <a:t>subscription which allows you to get picked up from wherever you are in </a:t>
            </a:r>
            <a:r>
              <a:rPr lang="en-US" dirty="0" smtClean="0"/>
              <a:t>the city </a:t>
            </a:r>
            <a:r>
              <a:rPr lang="en-US" dirty="0"/>
              <a:t>and get dropped off at the </a:t>
            </a:r>
            <a:r>
              <a:rPr lang="en-US" dirty="0" smtClean="0"/>
              <a:t>nearest arcade, then when your done having a great time let us know and you’d get dropped off back where we picked you up from. </a:t>
            </a:r>
            <a:r>
              <a:rPr lang="en-US" dirty="0"/>
              <a:t>Don’t worry about paying now we have you covered.</a:t>
            </a:r>
          </a:p>
          <a:p>
            <a:pPr marL="0" indent="0">
              <a:buNone/>
            </a:pPr>
            <a:r>
              <a:rPr lang="en-US" dirty="0"/>
              <a:t>A similar approach was taken to also regulate the number of people using our </a:t>
            </a:r>
            <a:r>
              <a:rPr lang="en-US" dirty="0" smtClean="0"/>
              <a:t>luxurious high standards screaming Toilets.</a:t>
            </a:r>
          </a:p>
          <a:p>
            <a:pPr marL="0" indent="0">
              <a:buNone/>
            </a:pPr>
            <a:r>
              <a:rPr lang="en-US" dirty="0" smtClean="0"/>
              <a:t>By </a:t>
            </a:r>
            <a:r>
              <a:rPr lang="en-US" dirty="0"/>
              <a:t>subscribing at only </a:t>
            </a:r>
            <a:r>
              <a:rPr lang="en-US" dirty="0" smtClean="0"/>
              <a:t>N299 </a:t>
            </a:r>
            <a:r>
              <a:rPr lang="en-US" dirty="0"/>
              <a:t>you get 3 whole months of uninterrupted </a:t>
            </a:r>
            <a:r>
              <a:rPr lang="en-US" dirty="0" smtClean="0"/>
              <a:t>access, a complimentary disinfected noise cancellation headphone and sit cushion, a Variety of tissue, hand soap, hair gel, Cream, Mouth wash, Mint brands and a shower place to cool off. </a:t>
            </a:r>
            <a:r>
              <a:rPr lang="en-US" dirty="0"/>
              <a:t>Y</a:t>
            </a:r>
            <a:r>
              <a:rPr lang="en-US" dirty="0" smtClean="0"/>
              <a:t>ou also get </a:t>
            </a:r>
            <a:r>
              <a:rPr lang="en-US" dirty="0"/>
              <a:t>a free </a:t>
            </a:r>
            <a:r>
              <a:rPr lang="en-US" dirty="0" smtClean="0"/>
              <a:t>trial for 48 hours </a:t>
            </a:r>
            <a:r>
              <a:rPr lang="en-US" dirty="0"/>
              <a:t>in case of an </a:t>
            </a:r>
            <a:r>
              <a:rPr lang="en-US" dirty="0" smtClean="0"/>
              <a:t>emergency.</a:t>
            </a:r>
            <a:endParaRPr lang="en-US" dirty="0"/>
          </a:p>
        </p:txBody>
      </p:sp>
    </p:spTree>
    <p:extLst>
      <p:ext uri="{BB962C8B-B14F-4D97-AF65-F5344CB8AC3E}">
        <p14:creationId xmlns:p14="http://schemas.microsoft.com/office/powerpoint/2010/main" val="2052809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B0D476-095E-4529-B73E-3A5D784A381F}"/>
              </a:ext>
            </a:extLst>
          </p:cNvPr>
          <p:cNvSpPr>
            <a:spLocks noGrp="1"/>
          </p:cNvSpPr>
          <p:nvPr>
            <p:ph type="title"/>
          </p:nvPr>
        </p:nvSpPr>
        <p:spPr>
          <a:xfrm>
            <a:off x="0" y="256494"/>
            <a:ext cx="10515600" cy="1325563"/>
          </a:xfrm>
        </p:spPr>
        <p:txBody>
          <a:bodyPr/>
          <a:lstStyle/>
          <a:p>
            <a:r>
              <a:rPr lang="en-US" dirty="0"/>
              <a:t>Chauffeurs requirements</a:t>
            </a:r>
            <a:endParaRPr lang="x-none" dirty="0"/>
          </a:p>
        </p:txBody>
      </p:sp>
      <p:sp>
        <p:nvSpPr>
          <p:cNvPr id="3" name="Content Placeholder 2">
            <a:extLst>
              <a:ext uri="{FF2B5EF4-FFF2-40B4-BE49-F238E27FC236}">
                <a16:creationId xmlns="" xmlns:a16="http://schemas.microsoft.com/office/drawing/2014/main" id="{605D9A84-B1DD-40CF-8DBE-E08A283D8391}"/>
              </a:ext>
            </a:extLst>
          </p:cNvPr>
          <p:cNvSpPr>
            <a:spLocks noGrp="1"/>
          </p:cNvSpPr>
          <p:nvPr>
            <p:ph idx="1"/>
          </p:nvPr>
        </p:nvSpPr>
        <p:spPr>
          <a:xfrm>
            <a:off x="0" y="1582057"/>
            <a:ext cx="12192000" cy="5275943"/>
          </a:xfrm>
        </p:spPr>
        <p:txBody>
          <a:bodyPr>
            <a:normAutofit/>
          </a:bodyPr>
          <a:lstStyle/>
          <a:p>
            <a:r>
              <a:rPr lang="en-US" dirty="0"/>
              <a:t>They would be payed N2m every 2 years of work to provide their services at any time of the day throughout the 2 years</a:t>
            </a:r>
          </a:p>
          <a:p>
            <a:r>
              <a:rPr lang="en-US" dirty="0"/>
              <a:t>(expected to work 5 times a day everyday) 200 drivers expected at launch</a:t>
            </a:r>
          </a:p>
          <a:p>
            <a:r>
              <a:rPr lang="en-US" dirty="0"/>
              <a:t>Car must be painted purple with the space like interior of the arcade</a:t>
            </a:r>
          </a:p>
          <a:p>
            <a:r>
              <a:rPr lang="en-US" dirty="0"/>
              <a:t>Build arcade cab camp for the drivers recreational activities and housing</a:t>
            </a:r>
          </a:p>
          <a:p>
            <a:r>
              <a:rPr lang="en-GB" dirty="0"/>
              <a:t>The chauffer's would be provided with (an apartment and food) after 2 years of work</a:t>
            </a:r>
            <a:endParaRPr lang="en-US" dirty="0"/>
          </a:p>
          <a:p>
            <a:r>
              <a:rPr lang="en-US" dirty="0"/>
              <a:t>4.5Gb free wi-fi monthly provided in each car for the customers</a:t>
            </a:r>
          </a:p>
          <a:p>
            <a:r>
              <a:rPr lang="en-US" dirty="0"/>
              <a:t>Free mint, pillow, snack, water, charging, AC and song picks</a:t>
            </a:r>
          </a:p>
          <a:p>
            <a:r>
              <a:rPr lang="en-US" dirty="0"/>
              <a:t>Free old iPad and headphones to be used inside the car only for a more conducive ride</a:t>
            </a:r>
            <a:endParaRPr lang="x-none" dirty="0"/>
          </a:p>
        </p:txBody>
      </p:sp>
    </p:spTree>
    <p:extLst>
      <p:ext uri="{BB962C8B-B14F-4D97-AF65-F5344CB8AC3E}">
        <p14:creationId xmlns:p14="http://schemas.microsoft.com/office/powerpoint/2010/main" val="1028778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E1E0AED-D3A1-4FD4-9F92-4D0F026D1531}"/>
              </a:ext>
            </a:extLst>
          </p:cNvPr>
          <p:cNvSpPr>
            <a:spLocks noGrp="1"/>
          </p:cNvSpPr>
          <p:nvPr>
            <p:ph idx="1"/>
          </p:nvPr>
        </p:nvSpPr>
        <p:spPr>
          <a:xfrm>
            <a:off x="838200" y="2870004"/>
            <a:ext cx="10515600" cy="1117991"/>
          </a:xfrm>
        </p:spPr>
        <p:txBody>
          <a:bodyPr>
            <a:normAutofit/>
          </a:bodyPr>
          <a:lstStyle/>
          <a:p>
            <a:pPr marL="0" indent="0" algn="ctr">
              <a:buNone/>
            </a:pPr>
            <a:r>
              <a:rPr lang="en-US" sz="6000" dirty="0">
                <a:solidFill>
                  <a:schemeClr val="bg1">
                    <a:lumMod val="50000"/>
                  </a:schemeClr>
                </a:solidFill>
              </a:rPr>
              <a:t>Introduction of arcade Sub</a:t>
            </a:r>
            <a:endParaRPr lang="x-none" sz="6000" dirty="0">
              <a:solidFill>
                <a:schemeClr val="bg1">
                  <a:lumMod val="50000"/>
                </a:schemeClr>
              </a:solidFill>
            </a:endParaRPr>
          </a:p>
        </p:txBody>
      </p:sp>
      <p:pic>
        <p:nvPicPr>
          <p:cNvPr id="7" name="Picture 6">
            <a:extLst>
              <a:ext uri="{FF2B5EF4-FFF2-40B4-BE49-F238E27FC236}">
                <a16:creationId xmlns="" xmlns:a16="http://schemas.microsoft.com/office/drawing/2014/main" id="{03E0112E-3245-4FB5-B559-DD6732F32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4550" y="250262"/>
            <a:ext cx="2397450" cy="1344144"/>
          </a:xfrm>
          <a:prstGeom prst="rect">
            <a:avLst/>
          </a:prstGeom>
        </p:spPr>
      </p:pic>
    </p:spTree>
    <p:extLst>
      <p:ext uri="{BB962C8B-B14F-4D97-AF65-F5344CB8AC3E}">
        <p14:creationId xmlns:p14="http://schemas.microsoft.com/office/powerpoint/2010/main" val="569574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1BA0C6-A242-412A-8400-A86A77F569EB}"/>
              </a:ext>
            </a:extLst>
          </p:cNvPr>
          <p:cNvSpPr>
            <a:spLocks noGrp="1"/>
          </p:cNvSpPr>
          <p:nvPr>
            <p:ph type="title"/>
          </p:nvPr>
        </p:nvSpPr>
        <p:spPr/>
        <p:txBody>
          <a:bodyPr/>
          <a:lstStyle/>
          <a:p>
            <a:pPr algn="ctr"/>
            <a:r>
              <a:rPr lang="en-US" dirty="0"/>
              <a:t>Reduction of theft and piracy</a:t>
            </a:r>
            <a:endParaRPr lang="x-none" dirty="0"/>
          </a:p>
        </p:txBody>
      </p:sp>
      <p:sp>
        <p:nvSpPr>
          <p:cNvPr id="3" name="Content Placeholder 2">
            <a:extLst>
              <a:ext uri="{FF2B5EF4-FFF2-40B4-BE49-F238E27FC236}">
                <a16:creationId xmlns="" xmlns:a16="http://schemas.microsoft.com/office/drawing/2014/main" id="{9D35E630-81DB-4828-A919-BC420A195CDD}"/>
              </a:ext>
            </a:extLst>
          </p:cNvPr>
          <p:cNvSpPr>
            <a:spLocks noGrp="1"/>
          </p:cNvSpPr>
          <p:nvPr>
            <p:ph idx="1"/>
          </p:nvPr>
        </p:nvSpPr>
        <p:spPr>
          <a:xfrm>
            <a:off x="838200" y="1690688"/>
            <a:ext cx="10515600" cy="4396961"/>
          </a:xfrm>
        </p:spPr>
        <p:txBody>
          <a:bodyPr>
            <a:normAutofit fontScale="92500"/>
          </a:bodyPr>
          <a:lstStyle/>
          <a:p>
            <a:pPr marL="0" indent="0" algn="ctr">
              <a:buNone/>
            </a:pPr>
            <a:r>
              <a:rPr lang="en-US" sz="4000" dirty="0"/>
              <a:t>Due to the risk of forgetfulness and mobile theft, Dome arcade studio has taken the brave decision to default at not allowing the use of mobile devices and Computers. Knowing that some individuals simply have so many needs that can only be granted with the access of their mobile devices, we have created a way to limit the number of customers with phones in the arcade by creating two solutions</a:t>
            </a:r>
            <a:endParaRPr lang="x-none" sz="4000" dirty="0"/>
          </a:p>
        </p:txBody>
      </p:sp>
    </p:spTree>
    <p:extLst>
      <p:ext uri="{BB962C8B-B14F-4D97-AF65-F5344CB8AC3E}">
        <p14:creationId xmlns:p14="http://schemas.microsoft.com/office/powerpoint/2010/main" val="2586402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p:cNvSpPr txBox="1"/>
          <p:nvPr/>
        </p:nvSpPr>
        <p:spPr>
          <a:xfrm>
            <a:off x="10335126" y="5755808"/>
            <a:ext cx="1684421" cy="523220"/>
          </a:xfrm>
          <a:prstGeom prst="rect">
            <a:avLst/>
          </a:prstGeom>
          <a:noFill/>
        </p:spPr>
        <p:txBody>
          <a:bodyPr wrap="square" rtlCol="0">
            <a:spAutoFit/>
          </a:bodyPr>
          <a:lstStyle/>
          <a:p>
            <a:r>
              <a:rPr lang="en-US" sz="2800" b="1" dirty="0">
                <a:cs typeface="Times New Roman" panose="02020603050405020304" pitchFamily="18" charset="0"/>
              </a:rPr>
              <a:t>ArCaDe</a:t>
            </a:r>
            <a:endParaRPr lang="en-US" sz="2800" b="1" dirty="0"/>
          </a:p>
        </p:txBody>
      </p:sp>
      <p:sp>
        <p:nvSpPr>
          <p:cNvPr id="7" name="TextBox 6"/>
          <p:cNvSpPr txBox="1"/>
          <p:nvPr/>
        </p:nvSpPr>
        <p:spPr>
          <a:xfrm>
            <a:off x="276726" y="5638577"/>
            <a:ext cx="1239253" cy="523220"/>
          </a:xfrm>
          <a:prstGeom prst="rect">
            <a:avLst/>
          </a:prstGeom>
          <a:noFill/>
        </p:spPr>
        <p:txBody>
          <a:bodyPr wrap="square" rtlCol="0">
            <a:spAutoFit/>
          </a:bodyPr>
          <a:lstStyle/>
          <a:p>
            <a:r>
              <a:rPr lang="en-US" sz="2800" b="1" dirty="0" smtClean="0">
                <a:cs typeface="Times New Roman" panose="02020603050405020304" pitchFamily="18" charset="0"/>
              </a:rPr>
              <a:t>MaN’s</a:t>
            </a:r>
            <a:endParaRPr lang="en-US" sz="2800" dirty="0"/>
          </a:p>
        </p:txBody>
      </p:sp>
    </p:spTree>
    <p:extLst>
      <p:ext uri="{BB962C8B-B14F-4D97-AF65-F5344CB8AC3E}">
        <p14:creationId xmlns:p14="http://schemas.microsoft.com/office/powerpoint/2010/main" val="12338072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7A4F96-7BE3-4A8E-8A59-1774301B6FA3}"/>
              </a:ext>
            </a:extLst>
          </p:cNvPr>
          <p:cNvSpPr>
            <a:spLocks noGrp="1"/>
          </p:cNvSpPr>
          <p:nvPr>
            <p:ph type="title"/>
          </p:nvPr>
        </p:nvSpPr>
        <p:spPr/>
        <p:txBody>
          <a:bodyPr/>
          <a:lstStyle/>
          <a:p>
            <a:r>
              <a:rPr lang="en-US" dirty="0"/>
              <a:t>Arcade sub subscription</a:t>
            </a:r>
            <a:endParaRPr lang="x-none" dirty="0"/>
          </a:p>
        </p:txBody>
      </p:sp>
      <p:sp>
        <p:nvSpPr>
          <p:cNvPr id="3" name="Content Placeholder 2">
            <a:extLst>
              <a:ext uri="{FF2B5EF4-FFF2-40B4-BE49-F238E27FC236}">
                <a16:creationId xmlns="" xmlns:a16="http://schemas.microsoft.com/office/drawing/2014/main" id="{4FC2C8C5-6A28-4CF7-B942-EB364207009B}"/>
              </a:ext>
            </a:extLst>
          </p:cNvPr>
          <p:cNvSpPr>
            <a:spLocks noGrp="1"/>
          </p:cNvSpPr>
          <p:nvPr>
            <p:ph idx="1"/>
          </p:nvPr>
        </p:nvSpPr>
        <p:spPr/>
        <p:txBody>
          <a:bodyPr>
            <a:normAutofit fontScale="92500" lnSpcReduction="10000"/>
          </a:bodyPr>
          <a:lstStyle/>
          <a:p>
            <a:pPr marL="0" indent="0">
              <a:buNone/>
            </a:pPr>
            <a:r>
              <a:rPr lang="en-US" dirty="0"/>
              <a:t>Get a complete access to the latest and greatest generations of iPad and Apple air pods max complemented with all your favorite expensive and free games, apple music, YouTube premium, Netflix, Prime videos, Disney+, CBS, ABC, Nordvpn, Showmax, Iroko tv, DSTV,  ETC. for as affordable as N999 an hour . it can easily be accompanied with our unlimited Wi-Fi deal for only N499 more to help you experience true luxury while saving hundreds of thousands.</a:t>
            </a:r>
          </a:p>
          <a:p>
            <a:pPr marL="0" indent="0">
              <a:buNone/>
            </a:pPr>
            <a:r>
              <a:rPr lang="en-US" dirty="0"/>
              <a:t>As it would cost us over N1,000,000 monthly to present all these expensive devices and amazing services monthly yet we are giving it to you for as low as 20 musthyds</a:t>
            </a:r>
          </a:p>
          <a:p>
            <a:pPr marL="0" indent="0">
              <a:buNone/>
            </a:pPr>
            <a:r>
              <a:rPr lang="en-US" dirty="0"/>
              <a:t>iPads would be logged into with only biometrics to reduce theft</a:t>
            </a:r>
          </a:p>
          <a:p>
            <a:pPr marL="0" indent="0">
              <a:buNone/>
            </a:pPr>
            <a:r>
              <a:rPr lang="en-US" sz="2600" dirty="0"/>
              <a:t>To get the exact same iPad as your last time pay double the price</a:t>
            </a:r>
          </a:p>
        </p:txBody>
      </p:sp>
    </p:spTree>
    <p:extLst>
      <p:ext uri="{BB962C8B-B14F-4D97-AF65-F5344CB8AC3E}">
        <p14:creationId xmlns:p14="http://schemas.microsoft.com/office/powerpoint/2010/main" val="4055162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2E71597-1FB3-444C-A34C-6D9C72904D05}"/>
              </a:ext>
            </a:extLst>
          </p:cNvPr>
          <p:cNvSpPr>
            <a:spLocks noGrp="1"/>
          </p:cNvSpPr>
          <p:nvPr>
            <p:ph idx="1"/>
          </p:nvPr>
        </p:nvSpPr>
        <p:spPr>
          <a:xfrm>
            <a:off x="838200" y="2664869"/>
            <a:ext cx="10515600" cy="1794397"/>
          </a:xfrm>
        </p:spPr>
        <p:txBody>
          <a:bodyPr>
            <a:normAutofit fontScale="92500"/>
          </a:bodyPr>
          <a:lstStyle/>
          <a:p>
            <a:pPr marL="0" indent="0" algn="ctr">
              <a:buNone/>
            </a:pPr>
            <a:r>
              <a:rPr lang="en-US" sz="4800" dirty="0"/>
              <a:t>Get as much as you can with the latest and greatest iPad for only 20 musthyds an hour.</a:t>
            </a:r>
            <a:endParaRPr lang="x-none" sz="4800" dirty="0"/>
          </a:p>
          <a:p>
            <a:pPr marL="0" indent="0" algn="ctr">
              <a:buNone/>
            </a:pPr>
            <a:endParaRPr lang="x-none" sz="4800" dirty="0"/>
          </a:p>
        </p:txBody>
      </p:sp>
    </p:spTree>
    <p:extLst>
      <p:ext uri="{BB962C8B-B14F-4D97-AF65-F5344CB8AC3E}">
        <p14:creationId xmlns:p14="http://schemas.microsoft.com/office/powerpoint/2010/main" val="1437883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955FAC1-87C1-466C-A48F-29312A033A50}"/>
              </a:ext>
            </a:extLst>
          </p:cNvPr>
          <p:cNvSpPr>
            <a:spLocks noGrp="1"/>
          </p:cNvSpPr>
          <p:nvPr>
            <p:ph idx="1"/>
          </p:nvPr>
        </p:nvSpPr>
        <p:spPr>
          <a:xfrm>
            <a:off x="116113" y="1349830"/>
            <a:ext cx="12075887" cy="5508170"/>
          </a:xfrm>
        </p:spPr>
        <p:txBody>
          <a:bodyPr>
            <a:normAutofit fontScale="85000" lnSpcReduction="20000"/>
          </a:bodyPr>
          <a:lstStyle/>
          <a:p>
            <a:pPr marL="0" indent="0" algn="ctr">
              <a:buNone/>
            </a:pPr>
            <a:r>
              <a:rPr lang="en-GB" sz="4000" dirty="0"/>
              <a:t>to bring your own devices in you pay </a:t>
            </a:r>
          </a:p>
          <a:p>
            <a:pPr marL="0" indent="0" algn="ctr">
              <a:buNone/>
            </a:pPr>
            <a:r>
              <a:rPr lang="en-GB" sz="4000" dirty="0"/>
              <a:t>(2SB monthly for 5 hours a day) per 5 devices </a:t>
            </a:r>
          </a:p>
          <a:p>
            <a:pPr marL="0" indent="0" algn="ctr">
              <a:buNone/>
            </a:pPr>
            <a:r>
              <a:rPr lang="en-GB" sz="4000" dirty="0"/>
              <a:t>pay only </a:t>
            </a:r>
            <a:r>
              <a:rPr lang="en-US" sz="4000" dirty="0"/>
              <a:t>45MST </a:t>
            </a:r>
            <a:r>
              <a:rPr lang="en-GB" sz="4000" dirty="0"/>
              <a:t>only if you buy our unlimited data plan</a:t>
            </a:r>
            <a:endParaRPr lang="en-US" sz="4000" dirty="0"/>
          </a:p>
          <a:p>
            <a:pPr marL="0" indent="0" algn="ctr">
              <a:buNone/>
            </a:pPr>
            <a:r>
              <a:rPr lang="en-US" sz="4000" dirty="0"/>
              <a:t>No laptops or consoles allowed or pay (20SB) per queue of downloads (1 laptop and 1 console)</a:t>
            </a:r>
          </a:p>
          <a:p>
            <a:pPr marL="0" indent="0" algn="ctr">
              <a:buNone/>
            </a:pPr>
            <a:endParaRPr lang="en-US" sz="4000" dirty="0"/>
          </a:p>
          <a:p>
            <a:pPr marL="0" indent="0" algn="ctr">
              <a:buNone/>
            </a:pPr>
            <a:r>
              <a:rPr lang="en-US" sz="4000" dirty="0"/>
              <a:t>For phone submission you add password and set the lock screen picture as a selfie then get a lock in QR code printed out</a:t>
            </a:r>
          </a:p>
          <a:p>
            <a:pPr marL="0" indent="0" algn="ctr">
              <a:buNone/>
            </a:pPr>
            <a:endParaRPr lang="en-US" sz="4000" dirty="0"/>
          </a:p>
          <a:p>
            <a:pPr marL="0" indent="0" algn="ctr">
              <a:buNone/>
            </a:pPr>
            <a:r>
              <a:rPr lang="en-US" sz="3900" i="1" dirty="0"/>
              <a:t>Note: bringing of devices would be free until the introduction of Dome arcade Sub</a:t>
            </a:r>
          </a:p>
        </p:txBody>
      </p:sp>
    </p:spTree>
    <p:extLst>
      <p:ext uri="{BB962C8B-B14F-4D97-AF65-F5344CB8AC3E}">
        <p14:creationId xmlns:p14="http://schemas.microsoft.com/office/powerpoint/2010/main" val="58109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E1E0AED-D3A1-4FD4-9F92-4D0F026D1531}"/>
              </a:ext>
            </a:extLst>
          </p:cNvPr>
          <p:cNvSpPr>
            <a:spLocks noGrp="1"/>
          </p:cNvSpPr>
          <p:nvPr>
            <p:ph idx="1"/>
          </p:nvPr>
        </p:nvSpPr>
        <p:spPr>
          <a:xfrm>
            <a:off x="465221" y="2870004"/>
            <a:ext cx="11161295" cy="1117991"/>
          </a:xfrm>
        </p:spPr>
        <p:txBody>
          <a:bodyPr>
            <a:normAutofit fontScale="77500" lnSpcReduction="20000"/>
          </a:bodyPr>
          <a:lstStyle/>
          <a:p>
            <a:pPr marL="0" indent="0">
              <a:buNone/>
            </a:pPr>
            <a:r>
              <a:rPr lang="en-US" sz="6000" dirty="0">
                <a:solidFill>
                  <a:schemeClr val="bg1">
                    <a:lumMod val="50000"/>
                  </a:schemeClr>
                </a:solidFill>
              </a:rPr>
              <a:t>Arcade </a:t>
            </a:r>
            <a:r>
              <a:rPr lang="en-US" sz="6000" dirty="0" smtClean="0">
                <a:solidFill>
                  <a:schemeClr val="bg1">
                    <a:lumMod val="50000"/>
                  </a:schemeClr>
                </a:solidFill>
              </a:rPr>
              <a:t>Shelves, Shelves pro and Shelves EDU</a:t>
            </a:r>
            <a:endParaRPr lang="x-none" sz="6000" dirty="0">
              <a:solidFill>
                <a:schemeClr val="bg1">
                  <a:lumMod val="50000"/>
                </a:schemeClr>
              </a:solidFill>
            </a:endParaRPr>
          </a:p>
        </p:txBody>
      </p:sp>
      <p:pic>
        <p:nvPicPr>
          <p:cNvPr id="7" name="Picture 6">
            <a:extLst>
              <a:ext uri="{FF2B5EF4-FFF2-40B4-BE49-F238E27FC236}">
                <a16:creationId xmlns="" xmlns:a16="http://schemas.microsoft.com/office/drawing/2014/main" id="{03E0112E-3245-4FB5-B559-DD6732F32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4550" y="250262"/>
            <a:ext cx="2397450" cy="1344144"/>
          </a:xfrm>
          <a:prstGeom prst="rect">
            <a:avLst/>
          </a:prstGeom>
        </p:spPr>
      </p:pic>
    </p:spTree>
    <p:extLst>
      <p:ext uri="{BB962C8B-B14F-4D97-AF65-F5344CB8AC3E}">
        <p14:creationId xmlns:p14="http://schemas.microsoft.com/office/powerpoint/2010/main" val="1025920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E49B0F-4D01-4603-850B-573D94FD7584}"/>
              </a:ext>
            </a:extLst>
          </p:cNvPr>
          <p:cNvSpPr>
            <a:spLocks noGrp="1"/>
          </p:cNvSpPr>
          <p:nvPr>
            <p:ph type="title"/>
          </p:nvPr>
        </p:nvSpPr>
        <p:spPr/>
        <p:txBody>
          <a:bodyPr/>
          <a:lstStyle/>
          <a:p>
            <a:r>
              <a:rPr lang="en-US" dirty="0"/>
              <a:t>Arcade </a:t>
            </a:r>
            <a:r>
              <a:rPr lang="en-US" dirty="0" smtClean="0"/>
              <a:t>shelves </a:t>
            </a:r>
            <a:endParaRPr lang="x-none" dirty="0"/>
          </a:p>
        </p:txBody>
      </p:sp>
      <p:sp>
        <p:nvSpPr>
          <p:cNvPr id="3" name="Content Placeholder 2">
            <a:extLst>
              <a:ext uri="{FF2B5EF4-FFF2-40B4-BE49-F238E27FC236}">
                <a16:creationId xmlns="" xmlns:a16="http://schemas.microsoft.com/office/drawing/2014/main" id="{76833DEE-4A2E-414D-A266-E5ADC3422CC7}"/>
              </a:ext>
            </a:extLst>
          </p:cNvPr>
          <p:cNvSpPr>
            <a:spLocks noGrp="1"/>
          </p:cNvSpPr>
          <p:nvPr>
            <p:ph idx="1"/>
          </p:nvPr>
        </p:nvSpPr>
        <p:spPr/>
        <p:txBody>
          <a:bodyPr>
            <a:normAutofit/>
          </a:bodyPr>
          <a:lstStyle/>
          <a:p>
            <a:pPr marL="0" indent="0">
              <a:buNone/>
            </a:pPr>
            <a:r>
              <a:rPr lang="en-US" sz="3600" dirty="0"/>
              <a:t>Dome arcade focuses on satisfying the needs of everyone that walks in through our doors which includes those that aren't as interested in streaming and gaming so we have decided to include readers into our wide range of users by providing unlimited access to the best of comic books sold internationally in large volumes for the readers to </a:t>
            </a:r>
            <a:r>
              <a:rPr lang="en-US" sz="3600" dirty="0" smtClean="0"/>
              <a:t>be </a:t>
            </a:r>
            <a:r>
              <a:rPr lang="en-US" sz="3600" dirty="0"/>
              <a:t>satisfied for only </a:t>
            </a:r>
            <a:r>
              <a:rPr lang="en-US" sz="3600" dirty="0" smtClean="0"/>
              <a:t>N499 weekly. Free trial is for 10 minutes of access.</a:t>
            </a:r>
            <a:endParaRPr lang="en-US" sz="3600" dirty="0"/>
          </a:p>
        </p:txBody>
      </p:sp>
    </p:spTree>
    <p:extLst>
      <p:ext uri="{BB962C8B-B14F-4D97-AF65-F5344CB8AC3E}">
        <p14:creationId xmlns:p14="http://schemas.microsoft.com/office/powerpoint/2010/main" val="3820519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2B3BA5-44B5-496D-8453-CFC37ED2613B}"/>
              </a:ext>
            </a:extLst>
          </p:cNvPr>
          <p:cNvSpPr>
            <a:spLocks noGrp="1"/>
          </p:cNvSpPr>
          <p:nvPr>
            <p:ph type="title"/>
          </p:nvPr>
        </p:nvSpPr>
        <p:spPr/>
        <p:txBody>
          <a:bodyPr/>
          <a:lstStyle/>
          <a:p>
            <a:r>
              <a:rPr lang="en-US" dirty="0"/>
              <a:t>Arcade shelves pro</a:t>
            </a:r>
            <a:endParaRPr lang="x-none" dirty="0"/>
          </a:p>
        </p:txBody>
      </p:sp>
      <p:sp>
        <p:nvSpPr>
          <p:cNvPr id="3" name="Content Placeholder 2">
            <a:extLst>
              <a:ext uri="{FF2B5EF4-FFF2-40B4-BE49-F238E27FC236}">
                <a16:creationId xmlns="" xmlns:a16="http://schemas.microsoft.com/office/drawing/2014/main" id="{67A79646-307A-476D-9EA0-AEAFBADF8149}"/>
              </a:ext>
            </a:extLst>
          </p:cNvPr>
          <p:cNvSpPr>
            <a:spLocks noGrp="1"/>
          </p:cNvSpPr>
          <p:nvPr>
            <p:ph idx="1"/>
          </p:nvPr>
        </p:nvSpPr>
        <p:spPr/>
        <p:txBody>
          <a:bodyPr>
            <a:normAutofit/>
          </a:bodyPr>
          <a:lstStyle/>
          <a:p>
            <a:pPr marL="0" indent="0">
              <a:buNone/>
            </a:pPr>
            <a:r>
              <a:rPr lang="en-US" sz="3600" dirty="0"/>
              <a:t>Similar to the dome arcade shelves, dome arcade shelves pro gives a wide range of books ranging in all genres for those who aren't interested in flashy or comic books but in the pure literature of English, </a:t>
            </a:r>
            <a:r>
              <a:rPr lang="en-US" sz="3600" dirty="0" smtClean="0"/>
              <a:t>documentaries and storyline books </a:t>
            </a:r>
            <a:r>
              <a:rPr lang="en-US" sz="3600" dirty="0"/>
              <a:t>only, Meaning for only </a:t>
            </a:r>
            <a:r>
              <a:rPr lang="en-US" sz="3600" dirty="0" smtClean="0"/>
              <a:t>N999 </a:t>
            </a:r>
            <a:r>
              <a:rPr lang="en-US" sz="3600" dirty="0"/>
              <a:t>a </a:t>
            </a:r>
            <a:r>
              <a:rPr lang="en-US" sz="3600" dirty="0" smtClean="0"/>
              <a:t>week </a:t>
            </a:r>
            <a:r>
              <a:rPr lang="en-US" sz="3600" dirty="0"/>
              <a:t>you would be granted an unlimited access to all you can read when you can read them. Free trial is for 30 </a:t>
            </a:r>
            <a:r>
              <a:rPr lang="en-US" sz="3600" dirty="0" smtClean="0"/>
              <a:t>minutes </a:t>
            </a:r>
            <a:r>
              <a:rPr lang="en-US" sz="3600" dirty="0"/>
              <a:t>of </a:t>
            </a:r>
            <a:r>
              <a:rPr lang="en-US" sz="3600" dirty="0" smtClean="0"/>
              <a:t>access</a:t>
            </a:r>
            <a:r>
              <a:rPr lang="en-US" sz="3600" dirty="0"/>
              <a:t>.</a:t>
            </a:r>
          </a:p>
        </p:txBody>
      </p:sp>
    </p:spTree>
    <p:extLst>
      <p:ext uri="{BB962C8B-B14F-4D97-AF65-F5344CB8AC3E}">
        <p14:creationId xmlns:p14="http://schemas.microsoft.com/office/powerpoint/2010/main" val="1487446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2B3BA5-44B5-496D-8453-CFC37ED2613B}"/>
              </a:ext>
            </a:extLst>
          </p:cNvPr>
          <p:cNvSpPr>
            <a:spLocks noGrp="1"/>
          </p:cNvSpPr>
          <p:nvPr>
            <p:ph type="title"/>
          </p:nvPr>
        </p:nvSpPr>
        <p:spPr/>
        <p:txBody>
          <a:bodyPr/>
          <a:lstStyle/>
          <a:p>
            <a:r>
              <a:rPr lang="en-US" dirty="0"/>
              <a:t>Arcade shelves </a:t>
            </a:r>
            <a:r>
              <a:rPr lang="en-US" dirty="0" smtClean="0"/>
              <a:t>EDU</a:t>
            </a:r>
            <a:endParaRPr lang="x-none" dirty="0"/>
          </a:p>
        </p:txBody>
      </p:sp>
      <p:sp>
        <p:nvSpPr>
          <p:cNvPr id="3" name="Content Placeholder 2">
            <a:extLst>
              <a:ext uri="{FF2B5EF4-FFF2-40B4-BE49-F238E27FC236}">
                <a16:creationId xmlns="" xmlns:a16="http://schemas.microsoft.com/office/drawing/2014/main" id="{67A79646-307A-476D-9EA0-AEAFBADF8149}"/>
              </a:ext>
            </a:extLst>
          </p:cNvPr>
          <p:cNvSpPr>
            <a:spLocks noGrp="1"/>
          </p:cNvSpPr>
          <p:nvPr>
            <p:ph idx="1"/>
          </p:nvPr>
        </p:nvSpPr>
        <p:spPr/>
        <p:txBody>
          <a:bodyPr>
            <a:normAutofit lnSpcReduction="10000"/>
          </a:bodyPr>
          <a:lstStyle/>
          <a:p>
            <a:pPr marL="0" indent="0">
              <a:buNone/>
            </a:pPr>
            <a:r>
              <a:rPr lang="en-US" sz="3600" dirty="0"/>
              <a:t>Similar to the dome arcade </a:t>
            </a:r>
            <a:r>
              <a:rPr lang="en-US" sz="3600" dirty="0" smtClean="0"/>
              <a:t>shelves and Shelves Pro, </a:t>
            </a:r>
            <a:r>
              <a:rPr lang="en-US" sz="3600" dirty="0"/>
              <a:t>dome arcade shelves </a:t>
            </a:r>
            <a:r>
              <a:rPr lang="en-US" sz="3600" dirty="0" smtClean="0"/>
              <a:t>EDU </a:t>
            </a:r>
            <a:r>
              <a:rPr lang="en-US" sz="3600" dirty="0"/>
              <a:t>gives a wide range of </a:t>
            </a:r>
            <a:r>
              <a:rPr lang="en-US" sz="3600" dirty="0" smtClean="0"/>
              <a:t>educational books </a:t>
            </a:r>
            <a:r>
              <a:rPr lang="en-US" sz="3600" dirty="0"/>
              <a:t>in all </a:t>
            </a:r>
            <a:r>
              <a:rPr lang="en-US" sz="3600" dirty="0" smtClean="0"/>
              <a:t>courses and levels of education </a:t>
            </a:r>
            <a:r>
              <a:rPr lang="en-US" sz="3600" dirty="0"/>
              <a:t>for those who aren't interested in </a:t>
            </a:r>
            <a:r>
              <a:rPr lang="en-US" sz="3600" dirty="0" smtClean="0"/>
              <a:t>recreational books or don’t have access to specific books from different countries or schools. </a:t>
            </a:r>
            <a:r>
              <a:rPr lang="en-US" sz="3600" dirty="0"/>
              <a:t>Meaning for only </a:t>
            </a:r>
            <a:r>
              <a:rPr lang="en-US" sz="3600" dirty="0" smtClean="0"/>
              <a:t>N1499 </a:t>
            </a:r>
            <a:r>
              <a:rPr lang="en-US" sz="3600" dirty="0"/>
              <a:t>a </a:t>
            </a:r>
            <a:r>
              <a:rPr lang="en-US" sz="3600" dirty="0" smtClean="0"/>
              <a:t>week </a:t>
            </a:r>
            <a:r>
              <a:rPr lang="en-US" sz="3600" dirty="0"/>
              <a:t>you would be granted an unlimited access to all you can read when you can read them. Free trial is for </a:t>
            </a:r>
            <a:r>
              <a:rPr lang="en-US" sz="3600" dirty="0" smtClean="0"/>
              <a:t>10 minutes </a:t>
            </a:r>
            <a:r>
              <a:rPr lang="en-US" sz="3600" dirty="0"/>
              <a:t>of </a:t>
            </a:r>
            <a:r>
              <a:rPr lang="en-US" sz="3600" dirty="0" smtClean="0"/>
              <a:t>access</a:t>
            </a:r>
            <a:r>
              <a:rPr lang="en-US" sz="3600" dirty="0"/>
              <a:t>.</a:t>
            </a:r>
          </a:p>
        </p:txBody>
      </p:sp>
    </p:spTree>
    <p:extLst>
      <p:ext uri="{BB962C8B-B14F-4D97-AF65-F5344CB8AC3E}">
        <p14:creationId xmlns:p14="http://schemas.microsoft.com/office/powerpoint/2010/main" val="3027550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CE03D1-7F9D-44B4-8A8A-AB67795355E9}"/>
              </a:ext>
            </a:extLst>
          </p:cNvPr>
          <p:cNvSpPr>
            <a:spLocks noGrp="1"/>
          </p:cNvSpPr>
          <p:nvPr>
            <p:ph type="title"/>
          </p:nvPr>
        </p:nvSpPr>
        <p:spPr/>
        <p:txBody>
          <a:bodyPr/>
          <a:lstStyle/>
          <a:p>
            <a:endParaRPr lang="x-none" dirty="0"/>
          </a:p>
        </p:txBody>
      </p:sp>
      <p:sp>
        <p:nvSpPr>
          <p:cNvPr id="3" name="Content Placeholder 2">
            <a:extLst>
              <a:ext uri="{FF2B5EF4-FFF2-40B4-BE49-F238E27FC236}">
                <a16:creationId xmlns="" xmlns:a16="http://schemas.microsoft.com/office/drawing/2014/main" id="{2CEA4767-AE17-4AF6-A8E3-5760359CD5EF}"/>
              </a:ext>
            </a:extLst>
          </p:cNvPr>
          <p:cNvSpPr>
            <a:spLocks noGrp="1"/>
          </p:cNvSpPr>
          <p:nvPr>
            <p:ph idx="1"/>
          </p:nvPr>
        </p:nvSpPr>
        <p:spPr/>
        <p:txBody>
          <a:bodyPr/>
          <a:lstStyle/>
          <a:p>
            <a:pPr marL="0" indent="0">
              <a:buNone/>
            </a:pPr>
            <a:r>
              <a:rPr lang="en-US" dirty="0"/>
              <a:t>C</a:t>
            </a:r>
            <a:r>
              <a:rPr lang="en-US" dirty="0" smtClean="0"/>
              <a:t>ustomers </a:t>
            </a:r>
            <a:r>
              <a:rPr lang="en-US" dirty="0"/>
              <a:t>can </a:t>
            </a:r>
            <a:r>
              <a:rPr lang="en-US" dirty="0" smtClean="0"/>
              <a:t>get pictures of pages or scanned texts from pictures </a:t>
            </a:r>
            <a:r>
              <a:rPr lang="en-US" dirty="0"/>
              <a:t>of the pages to take </a:t>
            </a:r>
            <a:r>
              <a:rPr lang="en-US" dirty="0" smtClean="0"/>
              <a:t>home in QR code format.</a:t>
            </a:r>
          </a:p>
          <a:p>
            <a:pPr marL="0" indent="0">
              <a:buNone/>
            </a:pPr>
            <a:r>
              <a:rPr lang="en-US" dirty="0" smtClean="0"/>
              <a:t>N149 </a:t>
            </a:r>
            <a:r>
              <a:rPr lang="en-US" dirty="0"/>
              <a:t>per </a:t>
            </a:r>
            <a:r>
              <a:rPr lang="en-US" dirty="0" smtClean="0"/>
              <a:t>pictures taken only (Per page)</a:t>
            </a:r>
          </a:p>
          <a:p>
            <a:pPr marL="0" indent="0">
              <a:buNone/>
            </a:pPr>
            <a:r>
              <a:rPr lang="en-US" dirty="0" smtClean="0"/>
              <a:t>N249 per scanned texts from pictures taken (Per page)</a:t>
            </a:r>
          </a:p>
          <a:p>
            <a:pPr marL="0" indent="0">
              <a:buNone/>
            </a:pPr>
            <a:r>
              <a:rPr lang="en-US" dirty="0"/>
              <a:t>P</a:t>
            </a:r>
            <a:r>
              <a:rPr lang="en-US" dirty="0" smtClean="0"/>
              <a:t>ay N299 for official to take them for you.</a:t>
            </a:r>
          </a:p>
        </p:txBody>
      </p:sp>
    </p:spTree>
    <p:extLst>
      <p:ext uri="{BB962C8B-B14F-4D97-AF65-F5344CB8AC3E}">
        <p14:creationId xmlns:p14="http://schemas.microsoft.com/office/powerpoint/2010/main" val="261021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E1E0AED-D3A1-4FD4-9F92-4D0F026D1531}"/>
              </a:ext>
            </a:extLst>
          </p:cNvPr>
          <p:cNvSpPr>
            <a:spLocks noGrp="1"/>
          </p:cNvSpPr>
          <p:nvPr>
            <p:ph idx="1"/>
          </p:nvPr>
        </p:nvSpPr>
        <p:spPr>
          <a:xfrm>
            <a:off x="898358" y="2966257"/>
            <a:ext cx="10515600" cy="1117991"/>
          </a:xfrm>
        </p:spPr>
        <p:txBody>
          <a:bodyPr>
            <a:normAutofit/>
          </a:bodyPr>
          <a:lstStyle/>
          <a:p>
            <a:pPr marL="0" indent="0" algn="ctr">
              <a:buNone/>
            </a:pPr>
            <a:r>
              <a:rPr lang="en-US" sz="6000" dirty="0">
                <a:solidFill>
                  <a:schemeClr val="bg1">
                    <a:lumMod val="50000"/>
                  </a:schemeClr>
                </a:solidFill>
              </a:rPr>
              <a:t>Introduction of </a:t>
            </a:r>
            <a:r>
              <a:rPr lang="en-US" sz="6000" dirty="0" smtClean="0">
                <a:solidFill>
                  <a:schemeClr val="bg1">
                    <a:lumMod val="50000"/>
                  </a:schemeClr>
                </a:solidFill>
              </a:rPr>
              <a:t>Arcade </a:t>
            </a:r>
            <a:r>
              <a:rPr lang="en-US" sz="6000" dirty="0">
                <a:solidFill>
                  <a:schemeClr val="bg1">
                    <a:lumMod val="50000"/>
                  </a:schemeClr>
                </a:solidFill>
              </a:rPr>
              <a:t>Scent</a:t>
            </a:r>
            <a:endParaRPr lang="x-none" sz="6000" dirty="0">
              <a:solidFill>
                <a:schemeClr val="bg1">
                  <a:lumMod val="50000"/>
                </a:schemeClr>
              </a:solidFill>
            </a:endParaRPr>
          </a:p>
        </p:txBody>
      </p:sp>
      <p:pic>
        <p:nvPicPr>
          <p:cNvPr id="7" name="Picture 6">
            <a:extLst>
              <a:ext uri="{FF2B5EF4-FFF2-40B4-BE49-F238E27FC236}">
                <a16:creationId xmlns="" xmlns:a16="http://schemas.microsoft.com/office/drawing/2014/main" id="{03E0112E-3245-4FB5-B559-DD6732F32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4550" y="250262"/>
            <a:ext cx="2397450" cy="1344144"/>
          </a:xfrm>
          <a:prstGeom prst="rect">
            <a:avLst/>
          </a:prstGeom>
        </p:spPr>
      </p:pic>
    </p:spTree>
    <p:extLst>
      <p:ext uri="{BB962C8B-B14F-4D97-AF65-F5344CB8AC3E}">
        <p14:creationId xmlns:p14="http://schemas.microsoft.com/office/powerpoint/2010/main" val="413105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access to Perfumes</a:t>
            </a:r>
            <a:endParaRPr lang="en-US" dirty="0"/>
          </a:p>
        </p:txBody>
      </p:sp>
      <p:sp>
        <p:nvSpPr>
          <p:cNvPr id="3" name="Content Placeholder 2"/>
          <p:cNvSpPr>
            <a:spLocks noGrp="1"/>
          </p:cNvSpPr>
          <p:nvPr>
            <p:ph idx="1"/>
          </p:nvPr>
        </p:nvSpPr>
        <p:spPr/>
        <p:txBody>
          <a:bodyPr/>
          <a:lstStyle/>
          <a:p>
            <a:pPr marL="0" indent="0">
              <a:buNone/>
            </a:pPr>
            <a:r>
              <a:rPr lang="en-US" dirty="0" smtClean="0"/>
              <a:t>Unlock an access to hundreds of perfumes if you</a:t>
            </a:r>
          </a:p>
          <a:p>
            <a:r>
              <a:rPr lang="en-US" dirty="0" smtClean="0"/>
              <a:t>Arcade online subscriber</a:t>
            </a:r>
          </a:p>
          <a:p>
            <a:r>
              <a:rPr lang="en-US" dirty="0" smtClean="0"/>
              <a:t>Own any merchandize</a:t>
            </a:r>
          </a:p>
          <a:p>
            <a:endParaRPr lang="en-US" dirty="0"/>
          </a:p>
          <a:p>
            <a:endParaRPr lang="en-US" dirty="0" smtClean="0"/>
          </a:p>
          <a:p>
            <a:endParaRPr lang="en-US" dirty="0"/>
          </a:p>
          <a:p>
            <a:pPr marL="0" indent="0">
              <a:buNone/>
            </a:pPr>
            <a:r>
              <a:rPr lang="en-US" dirty="0" smtClean="0"/>
              <a:t>(maximum of 3 sprays a day (no repetition))</a:t>
            </a:r>
          </a:p>
        </p:txBody>
      </p:sp>
    </p:spTree>
    <p:extLst>
      <p:ext uri="{BB962C8B-B14F-4D97-AF65-F5344CB8AC3E}">
        <p14:creationId xmlns:p14="http://schemas.microsoft.com/office/powerpoint/2010/main" val="1160998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189591B-597A-43F7-9C04-73C924BDB7C4}"/>
              </a:ext>
            </a:extLst>
          </p:cNvPr>
          <p:cNvSpPr>
            <a:spLocks noGrp="1"/>
          </p:cNvSpPr>
          <p:nvPr>
            <p:ph idx="1"/>
          </p:nvPr>
        </p:nvSpPr>
        <p:spPr>
          <a:xfrm>
            <a:off x="838200" y="1253331"/>
            <a:ext cx="10515600" cy="4351338"/>
          </a:xfrm>
        </p:spPr>
        <p:txBody>
          <a:bodyPr>
            <a:normAutofit lnSpcReduction="10000"/>
          </a:bodyPr>
          <a:lstStyle/>
          <a:p>
            <a:r>
              <a:rPr lang="en-US" dirty="0">
                <a:solidFill>
                  <a:schemeClr val="bg1">
                    <a:lumMod val="50000"/>
                  </a:schemeClr>
                </a:solidFill>
              </a:rPr>
              <a:t>Building Expansion</a:t>
            </a:r>
          </a:p>
          <a:p>
            <a:r>
              <a:rPr lang="en-US" dirty="0" smtClean="0">
                <a:solidFill>
                  <a:schemeClr val="bg1">
                    <a:lumMod val="50000"/>
                  </a:schemeClr>
                </a:solidFill>
              </a:rPr>
              <a:t>Introduction </a:t>
            </a:r>
            <a:r>
              <a:rPr lang="en-US" dirty="0">
                <a:solidFill>
                  <a:schemeClr val="bg1">
                    <a:lumMod val="50000"/>
                  </a:schemeClr>
                </a:solidFill>
              </a:rPr>
              <a:t>of Pitakwa reside</a:t>
            </a:r>
          </a:p>
          <a:p>
            <a:r>
              <a:rPr lang="en-US" dirty="0">
                <a:solidFill>
                  <a:schemeClr val="bg1">
                    <a:lumMod val="50000"/>
                  </a:schemeClr>
                </a:solidFill>
              </a:rPr>
              <a:t>Introduction of </a:t>
            </a:r>
            <a:r>
              <a:rPr lang="en-US" dirty="0" smtClean="0">
                <a:solidFill>
                  <a:schemeClr val="bg1">
                    <a:lumMod val="50000"/>
                  </a:schemeClr>
                </a:solidFill>
              </a:rPr>
              <a:t>merchandize </a:t>
            </a:r>
            <a:r>
              <a:rPr lang="en-US" dirty="0">
                <a:solidFill>
                  <a:schemeClr val="bg1">
                    <a:lumMod val="50000"/>
                  </a:schemeClr>
                </a:solidFill>
              </a:rPr>
              <a:t>(Hoodie only)</a:t>
            </a:r>
          </a:p>
          <a:p>
            <a:r>
              <a:rPr lang="en-US" dirty="0">
                <a:solidFill>
                  <a:schemeClr val="bg1">
                    <a:lumMod val="50000"/>
                  </a:schemeClr>
                </a:solidFill>
              </a:rPr>
              <a:t>Introduction of </a:t>
            </a:r>
            <a:r>
              <a:rPr lang="en-US" dirty="0" smtClean="0">
                <a:solidFill>
                  <a:schemeClr val="bg1">
                    <a:lumMod val="50000"/>
                  </a:schemeClr>
                </a:solidFill>
              </a:rPr>
              <a:t>Euphoria </a:t>
            </a:r>
            <a:r>
              <a:rPr lang="en-US" dirty="0">
                <a:solidFill>
                  <a:schemeClr val="bg1">
                    <a:lumMod val="50000"/>
                  </a:schemeClr>
                </a:solidFill>
              </a:rPr>
              <a:t>Hub</a:t>
            </a:r>
          </a:p>
          <a:p>
            <a:r>
              <a:rPr lang="en-US" dirty="0">
                <a:solidFill>
                  <a:schemeClr val="bg1">
                    <a:lumMod val="50000"/>
                  </a:schemeClr>
                </a:solidFill>
              </a:rPr>
              <a:t>Introduction of Cab and Arcade Park (Parking service)</a:t>
            </a:r>
          </a:p>
          <a:p>
            <a:r>
              <a:rPr lang="en-US" dirty="0">
                <a:solidFill>
                  <a:schemeClr val="bg1">
                    <a:lumMod val="50000"/>
                  </a:schemeClr>
                </a:solidFill>
              </a:rPr>
              <a:t>Introduction of arcade Sub</a:t>
            </a:r>
          </a:p>
          <a:p>
            <a:r>
              <a:rPr lang="en-US" dirty="0">
                <a:solidFill>
                  <a:schemeClr val="bg1">
                    <a:lumMod val="50000"/>
                  </a:schemeClr>
                </a:solidFill>
              </a:rPr>
              <a:t>Introduction of Arcade </a:t>
            </a:r>
            <a:r>
              <a:rPr lang="en-US" dirty="0" smtClean="0">
                <a:solidFill>
                  <a:schemeClr val="bg1">
                    <a:lumMod val="50000"/>
                  </a:schemeClr>
                </a:solidFill>
              </a:rPr>
              <a:t>Shelves, Shelves pro and Shelves EDU</a:t>
            </a:r>
          </a:p>
          <a:p>
            <a:r>
              <a:rPr lang="en-US" dirty="0">
                <a:solidFill>
                  <a:schemeClr val="bg1">
                    <a:lumMod val="50000"/>
                  </a:schemeClr>
                </a:solidFill>
              </a:rPr>
              <a:t>Introduction of </a:t>
            </a:r>
            <a:r>
              <a:rPr lang="en-US" dirty="0" smtClean="0">
                <a:solidFill>
                  <a:schemeClr val="bg1">
                    <a:lumMod val="50000"/>
                  </a:schemeClr>
                </a:solidFill>
              </a:rPr>
              <a:t>Arcade Scent</a:t>
            </a:r>
          </a:p>
          <a:p>
            <a:r>
              <a:rPr lang="en-US" dirty="0">
                <a:solidFill>
                  <a:schemeClr val="bg1">
                    <a:lumMod val="50000"/>
                  </a:schemeClr>
                </a:solidFill>
              </a:rPr>
              <a:t>Introduction of Arcade </a:t>
            </a:r>
            <a:r>
              <a:rPr lang="en-US" dirty="0" smtClean="0">
                <a:solidFill>
                  <a:schemeClr val="bg1">
                    <a:lumMod val="50000"/>
                  </a:schemeClr>
                </a:solidFill>
              </a:rPr>
              <a:t>Cares</a:t>
            </a:r>
            <a:endParaRPr lang="en-US" dirty="0">
              <a:solidFill>
                <a:schemeClr val="bg1">
                  <a:lumMod val="50000"/>
                </a:schemeClr>
              </a:solidFill>
            </a:endParaRPr>
          </a:p>
          <a:p>
            <a:pPr marL="0" indent="0">
              <a:buNone/>
            </a:pPr>
            <a:endParaRPr lang="x-none" dirty="0">
              <a:solidFill>
                <a:schemeClr val="bg1">
                  <a:lumMod val="50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9971" y="361494"/>
            <a:ext cx="2102029" cy="1178514"/>
          </a:xfrm>
          <a:prstGeom prst="rect">
            <a:avLst/>
          </a:prstGeom>
        </p:spPr>
      </p:pic>
    </p:spTree>
    <p:extLst>
      <p:ext uri="{BB962C8B-B14F-4D97-AF65-F5344CB8AC3E}">
        <p14:creationId xmlns:p14="http://schemas.microsoft.com/office/powerpoint/2010/main" val="84097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899D859-9354-4511-B5B1-E8C69AA1B570}"/>
              </a:ext>
            </a:extLst>
          </p:cNvPr>
          <p:cNvSpPr>
            <a:spLocks noGrp="1"/>
          </p:cNvSpPr>
          <p:nvPr>
            <p:ph idx="1"/>
          </p:nvPr>
        </p:nvSpPr>
        <p:spPr>
          <a:xfrm>
            <a:off x="838200" y="2670791"/>
            <a:ext cx="10515600" cy="1516417"/>
          </a:xfrm>
        </p:spPr>
        <p:txBody>
          <a:bodyPr>
            <a:normAutofit/>
          </a:bodyPr>
          <a:lstStyle/>
          <a:p>
            <a:pPr marL="0" indent="0" algn="ctr">
              <a:buNone/>
            </a:pPr>
            <a:r>
              <a:rPr lang="en-US" sz="6600" dirty="0" smtClean="0">
                <a:solidFill>
                  <a:schemeClr val="bg1">
                    <a:lumMod val="50000"/>
                  </a:schemeClr>
                </a:solidFill>
              </a:rPr>
              <a:t>Arcade cares</a:t>
            </a:r>
            <a:endParaRPr lang="x-none" sz="6600" dirty="0">
              <a:solidFill>
                <a:schemeClr val="bg1">
                  <a:lumMod val="50000"/>
                </a:schemeClr>
              </a:solidFill>
            </a:endParaRPr>
          </a:p>
        </p:txBody>
      </p:sp>
      <p:pic>
        <p:nvPicPr>
          <p:cNvPr id="5" name="Picture 4">
            <a:extLst>
              <a:ext uri="{FF2B5EF4-FFF2-40B4-BE49-F238E27FC236}">
                <a16:creationId xmlns="" xmlns:a16="http://schemas.microsoft.com/office/drawing/2014/main" id="{5657CE07-86BB-41BE-BD97-30F7EE55B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3794" y="323557"/>
            <a:ext cx="2228206" cy="1249256"/>
          </a:xfrm>
          <a:prstGeom prst="rect">
            <a:avLst/>
          </a:prstGeom>
        </p:spPr>
      </p:pic>
    </p:spTree>
    <p:extLst>
      <p:ext uri="{BB962C8B-B14F-4D97-AF65-F5344CB8AC3E}">
        <p14:creationId xmlns:p14="http://schemas.microsoft.com/office/powerpoint/2010/main" val="993899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Tragic events community (ages 12 - 16)</a:t>
            </a:r>
            <a:endParaRPr lang="en-US" dirty="0"/>
          </a:p>
        </p:txBody>
      </p:sp>
      <p:sp>
        <p:nvSpPr>
          <p:cNvPr id="3" name="Content Placeholder 2"/>
          <p:cNvSpPr>
            <a:spLocks noGrp="1"/>
          </p:cNvSpPr>
          <p:nvPr>
            <p:ph idx="1"/>
          </p:nvPr>
        </p:nvSpPr>
        <p:spPr/>
        <p:txBody>
          <a:bodyPr/>
          <a:lstStyle/>
          <a:p>
            <a:pPr marL="0" indent="0">
              <a:buNone/>
            </a:pPr>
            <a:r>
              <a:rPr lang="en-US" dirty="0" smtClean="0"/>
              <a:t>A free 5 years membership to help pave the way for a brighter future to 1,000 less privilege Christian children in Nigeria every year.</a:t>
            </a:r>
          </a:p>
          <a:p>
            <a:pPr marL="0" indent="0">
              <a:buNone/>
            </a:pPr>
            <a:r>
              <a:rPr lang="en-US" dirty="0" smtClean="0"/>
              <a:t>The requirements are having special talents, being decisive in ambitions, having an outstanding leadership, excellent academic result.</a:t>
            </a:r>
          </a:p>
          <a:p>
            <a:pPr marL="0" indent="0">
              <a:buNone/>
            </a:pPr>
            <a:r>
              <a:rPr lang="en-US" dirty="0" smtClean="0"/>
              <a:t>Children would be provided with Ipads, Airpods, iphones, Wi-Fi, tuition, Food, Hospitality, clothing annually, allowances (N3k monthly) etc.</a:t>
            </a:r>
          </a:p>
          <a:p>
            <a:pPr marL="0" indent="0">
              <a:buNone/>
            </a:pPr>
            <a:r>
              <a:rPr lang="en-US" dirty="0"/>
              <a:t>Only career parts we teach: Business, Software and hardware Engineering, Medicine, innovative engineering, architecture, Entertainment</a:t>
            </a:r>
            <a:r>
              <a:rPr lang="en-US" dirty="0" smtClean="0"/>
              <a:t>, Sports, Politics</a:t>
            </a:r>
            <a:r>
              <a:rPr lang="en-US" dirty="0"/>
              <a:t>.</a:t>
            </a:r>
          </a:p>
        </p:txBody>
      </p:sp>
    </p:spTree>
    <p:extLst>
      <p:ext uri="{BB962C8B-B14F-4D97-AF65-F5344CB8AC3E}">
        <p14:creationId xmlns:p14="http://schemas.microsoft.com/office/powerpoint/2010/main" val="605092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Hope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59732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D4B146-F973-41EF-BBC0-81ED17D178E9}"/>
              </a:ext>
            </a:extLst>
          </p:cNvPr>
          <p:cNvSpPr>
            <a:spLocks noGrp="1"/>
          </p:cNvSpPr>
          <p:nvPr>
            <p:ph type="title"/>
          </p:nvPr>
        </p:nvSpPr>
        <p:spPr/>
        <p:txBody>
          <a:bodyPr>
            <a:normAutofit/>
          </a:bodyPr>
          <a:lstStyle/>
          <a:p>
            <a:r>
              <a:rPr lang="en-US" sz="5400" b="1" dirty="0"/>
              <a:t>Building Expansion</a:t>
            </a:r>
            <a:endParaRPr lang="x-none" sz="5400" b="1" dirty="0"/>
          </a:p>
        </p:txBody>
      </p:sp>
      <p:sp>
        <p:nvSpPr>
          <p:cNvPr id="3" name="Content Placeholder 2">
            <a:extLst>
              <a:ext uri="{FF2B5EF4-FFF2-40B4-BE49-F238E27FC236}">
                <a16:creationId xmlns="" xmlns:a16="http://schemas.microsoft.com/office/drawing/2014/main" id="{45E72C91-86BD-4A2B-BFEF-E758B946B063}"/>
              </a:ext>
            </a:extLst>
          </p:cNvPr>
          <p:cNvSpPr>
            <a:spLocks noGrp="1"/>
          </p:cNvSpPr>
          <p:nvPr>
            <p:ph idx="1"/>
          </p:nvPr>
        </p:nvSpPr>
        <p:spPr/>
        <p:txBody>
          <a:bodyPr>
            <a:normAutofit/>
          </a:bodyPr>
          <a:lstStyle/>
          <a:p>
            <a:pPr marL="0" indent="0">
              <a:buNone/>
            </a:pPr>
            <a:r>
              <a:rPr lang="en-US" sz="4800" dirty="0"/>
              <a:t>There would have to be some necessary expansions to the Dome arcade building in order to include some more services and features</a:t>
            </a:r>
            <a:endParaRPr lang="x-none" sz="4800" dirty="0"/>
          </a:p>
        </p:txBody>
      </p:sp>
    </p:spTree>
    <p:extLst>
      <p:ext uri="{BB962C8B-B14F-4D97-AF65-F5344CB8AC3E}">
        <p14:creationId xmlns:p14="http://schemas.microsoft.com/office/powerpoint/2010/main" val="3013309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899D859-9354-4511-B5B1-E8C69AA1B570}"/>
              </a:ext>
            </a:extLst>
          </p:cNvPr>
          <p:cNvSpPr>
            <a:spLocks noGrp="1"/>
          </p:cNvSpPr>
          <p:nvPr>
            <p:ph idx="1"/>
          </p:nvPr>
        </p:nvSpPr>
        <p:spPr>
          <a:xfrm>
            <a:off x="838200" y="2670791"/>
            <a:ext cx="10515600" cy="1516417"/>
          </a:xfrm>
        </p:spPr>
        <p:txBody>
          <a:bodyPr>
            <a:normAutofit/>
          </a:bodyPr>
          <a:lstStyle/>
          <a:p>
            <a:pPr marL="0" indent="0">
              <a:buNone/>
            </a:pPr>
            <a:r>
              <a:rPr lang="en-US" sz="6600" dirty="0">
                <a:solidFill>
                  <a:schemeClr val="bg1">
                    <a:lumMod val="50000"/>
                  </a:schemeClr>
                </a:solidFill>
              </a:rPr>
              <a:t>Introduction of Pitakwa reside</a:t>
            </a:r>
            <a:endParaRPr lang="x-none" sz="6600" dirty="0">
              <a:solidFill>
                <a:schemeClr val="bg1">
                  <a:lumMod val="50000"/>
                </a:schemeClr>
              </a:solidFill>
            </a:endParaRPr>
          </a:p>
        </p:txBody>
      </p:sp>
      <p:pic>
        <p:nvPicPr>
          <p:cNvPr id="5" name="Picture 4">
            <a:extLst>
              <a:ext uri="{FF2B5EF4-FFF2-40B4-BE49-F238E27FC236}">
                <a16:creationId xmlns="" xmlns:a16="http://schemas.microsoft.com/office/drawing/2014/main" id="{5657CE07-86BB-41BE-BD97-30F7EE55B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3794" y="323557"/>
            <a:ext cx="2228206" cy="1249256"/>
          </a:xfrm>
          <a:prstGeom prst="rect">
            <a:avLst/>
          </a:prstGeom>
        </p:spPr>
      </p:pic>
    </p:spTree>
    <p:extLst>
      <p:ext uri="{BB962C8B-B14F-4D97-AF65-F5344CB8AC3E}">
        <p14:creationId xmlns:p14="http://schemas.microsoft.com/office/powerpoint/2010/main" val="3947628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A64834-D560-4A53-B1F7-F008EADCBF50}"/>
              </a:ext>
            </a:extLst>
          </p:cNvPr>
          <p:cNvSpPr>
            <a:spLocks noGrp="1"/>
          </p:cNvSpPr>
          <p:nvPr>
            <p:ph type="title"/>
          </p:nvPr>
        </p:nvSpPr>
        <p:spPr/>
        <p:txBody>
          <a:bodyPr/>
          <a:lstStyle/>
          <a:p>
            <a:r>
              <a:rPr lang="en-US" dirty="0"/>
              <a:t>Pitakwa reside </a:t>
            </a:r>
            <a:r>
              <a:rPr lang="en-US" dirty="0" smtClean="0"/>
              <a:t>(80SB</a:t>
            </a:r>
            <a:r>
              <a:rPr lang="en-US" dirty="0" smtClean="0"/>
              <a:t>) </a:t>
            </a:r>
            <a:r>
              <a:rPr lang="en-US" dirty="0"/>
              <a:t>yearly</a:t>
            </a:r>
            <a:endParaRPr lang="x-none" dirty="0"/>
          </a:p>
        </p:txBody>
      </p:sp>
      <p:sp>
        <p:nvSpPr>
          <p:cNvPr id="3" name="Content Placeholder 2">
            <a:extLst>
              <a:ext uri="{FF2B5EF4-FFF2-40B4-BE49-F238E27FC236}">
                <a16:creationId xmlns="" xmlns:a16="http://schemas.microsoft.com/office/drawing/2014/main" id="{AD84D579-B74D-417A-92D2-86F7BAF30423}"/>
              </a:ext>
            </a:extLst>
          </p:cNvPr>
          <p:cNvSpPr>
            <a:spLocks noGrp="1"/>
          </p:cNvSpPr>
          <p:nvPr>
            <p:ph idx="1"/>
          </p:nvPr>
        </p:nvSpPr>
        <p:spPr>
          <a:xfrm>
            <a:off x="838200" y="1825625"/>
            <a:ext cx="10515600" cy="4183289"/>
          </a:xfrm>
        </p:spPr>
        <p:txBody>
          <a:bodyPr>
            <a:normAutofit lnSpcReduction="10000"/>
          </a:bodyPr>
          <a:lstStyle/>
          <a:p>
            <a:pPr marL="0" indent="0">
              <a:buNone/>
            </a:pPr>
            <a:r>
              <a:rPr lang="en-US" sz="3600" dirty="0"/>
              <a:t>Pitakwa reside is a members only classy lounge for indoors recreational activities, and other elite services that only members can reap, complementary luxurious wine, classic background music, allow cash withdrawal with N10 back on each use, served imported foods from classy restaurants and Hotels, helps in booking basic reservations for services like SPAS and massages and have access to purchase of VIP lounge for Arcade </a:t>
            </a:r>
            <a:r>
              <a:rPr lang="en-US" sz="3600" dirty="0" smtClean="0"/>
              <a:t>Conferences.</a:t>
            </a:r>
            <a:endParaRPr lang="x-none" sz="3600" dirty="0"/>
          </a:p>
        </p:txBody>
      </p:sp>
    </p:spTree>
    <p:extLst>
      <p:ext uri="{BB962C8B-B14F-4D97-AF65-F5344CB8AC3E}">
        <p14:creationId xmlns:p14="http://schemas.microsoft.com/office/powerpoint/2010/main" val="3402316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Levels of membership</a:t>
            </a:r>
            <a:endParaRPr lang="en-US" sz="4800" b="1" dirty="0"/>
          </a:p>
        </p:txBody>
      </p:sp>
      <p:sp>
        <p:nvSpPr>
          <p:cNvPr id="3" name="Content Placeholder 2"/>
          <p:cNvSpPr>
            <a:spLocks noGrp="1"/>
          </p:cNvSpPr>
          <p:nvPr>
            <p:ph idx="1"/>
          </p:nvPr>
        </p:nvSpPr>
        <p:spPr/>
        <p:txBody>
          <a:bodyPr>
            <a:normAutofit/>
          </a:bodyPr>
          <a:lstStyle/>
          <a:p>
            <a:r>
              <a:rPr lang="en-US" sz="3600" dirty="0" smtClean="0"/>
              <a:t>Type X member (less than 2 years)</a:t>
            </a:r>
          </a:p>
          <a:p>
            <a:r>
              <a:rPr lang="en-US" sz="3600" dirty="0" smtClean="0"/>
              <a:t>Type Y member (at least 2 to 5 years)</a:t>
            </a:r>
          </a:p>
          <a:p>
            <a:r>
              <a:rPr lang="en-US" sz="3600" dirty="0" smtClean="0"/>
              <a:t>Type Z member (at least 10 years)</a:t>
            </a:r>
          </a:p>
          <a:p>
            <a:r>
              <a:rPr lang="en-US" sz="3600" dirty="0" smtClean="0"/>
              <a:t>Legacy member (at least 25 years)</a:t>
            </a:r>
          </a:p>
          <a:p>
            <a:r>
              <a:rPr lang="en-US" sz="3600" dirty="0"/>
              <a:t>Elite member </a:t>
            </a:r>
            <a:r>
              <a:rPr lang="en-US" sz="3600" dirty="0" smtClean="0"/>
              <a:t>(50 years and above)</a:t>
            </a:r>
            <a:endParaRPr lang="en-US" sz="3600" dirty="0"/>
          </a:p>
        </p:txBody>
      </p:sp>
    </p:spTree>
    <p:extLst>
      <p:ext uri="{BB962C8B-B14F-4D97-AF65-F5344CB8AC3E}">
        <p14:creationId xmlns:p14="http://schemas.microsoft.com/office/powerpoint/2010/main" val="82506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58059CE-8E7F-4CAB-9249-259110E1718E}"/>
              </a:ext>
            </a:extLst>
          </p:cNvPr>
          <p:cNvSpPr>
            <a:spLocks noGrp="1"/>
          </p:cNvSpPr>
          <p:nvPr>
            <p:ph idx="1"/>
          </p:nvPr>
        </p:nvSpPr>
        <p:spPr/>
        <p:txBody>
          <a:bodyPr>
            <a:normAutofit lnSpcReduction="10000"/>
          </a:bodyPr>
          <a:lstStyle/>
          <a:p>
            <a:pPr marL="0" indent="0">
              <a:buNone/>
            </a:pPr>
            <a:r>
              <a:rPr lang="en-US" dirty="0"/>
              <a:t>With a Pitakwa reside </a:t>
            </a:r>
            <a:r>
              <a:rPr lang="en-US" dirty="0" smtClean="0"/>
              <a:t>memberships </a:t>
            </a:r>
            <a:r>
              <a:rPr lang="en-US" dirty="0"/>
              <a:t>you get access to </a:t>
            </a:r>
          </a:p>
          <a:p>
            <a:r>
              <a:rPr lang="en-US" dirty="0"/>
              <a:t>Tick pass (entry with quick lane)</a:t>
            </a:r>
          </a:p>
          <a:p>
            <a:r>
              <a:rPr lang="en-US" dirty="0" smtClean="0"/>
              <a:t>Reservations</a:t>
            </a:r>
            <a:endParaRPr lang="en-US" dirty="0"/>
          </a:p>
          <a:p>
            <a:r>
              <a:rPr lang="en-US" dirty="0" smtClean="0"/>
              <a:t>Access to Lounge</a:t>
            </a:r>
          </a:p>
          <a:p>
            <a:r>
              <a:rPr lang="en-US" dirty="0" smtClean="0"/>
              <a:t>Monthly Magazine</a:t>
            </a:r>
          </a:p>
          <a:p>
            <a:r>
              <a:rPr lang="en-US" dirty="0" smtClean="0"/>
              <a:t>Access to Arcade Cab pro once a week</a:t>
            </a:r>
            <a:endParaRPr lang="en-US" dirty="0"/>
          </a:p>
          <a:p>
            <a:r>
              <a:rPr lang="en-US" dirty="0"/>
              <a:t>Complimentary drinks</a:t>
            </a:r>
          </a:p>
          <a:p>
            <a:r>
              <a:rPr lang="en-US" dirty="0"/>
              <a:t>Access to Wi-Fi and bring devices</a:t>
            </a:r>
          </a:p>
          <a:p>
            <a:r>
              <a:rPr lang="en-US" dirty="0"/>
              <a:t>No weekly entrance fee or toilet fee</a:t>
            </a:r>
          </a:p>
        </p:txBody>
      </p:sp>
    </p:spTree>
    <p:extLst>
      <p:ext uri="{BB962C8B-B14F-4D97-AF65-F5344CB8AC3E}">
        <p14:creationId xmlns:p14="http://schemas.microsoft.com/office/powerpoint/2010/main" val="1543857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899D859-9354-4511-B5B1-E8C69AA1B570}"/>
              </a:ext>
            </a:extLst>
          </p:cNvPr>
          <p:cNvSpPr>
            <a:spLocks noGrp="1"/>
          </p:cNvSpPr>
          <p:nvPr>
            <p:ph idx="1"/>
          </p:nvPr>
        </p:nvSpPr>
        <p:spPr>
          <a:xfrm>
            <a:off x="1063282" y="2717916"/>
            <a:ext cx="10626970" cy="1264537"/>
          </a:xfrm>
        </p:spPr>
        <p:txBody>
          <a:bodyPr>
            <a:normAutofit/>
          </a:bodyPr>
          <a:lstStyle/>
          <a:p>
            <a:pPr marL="0" indent="0">
              <a:buNone/>
            </a:pPr>
            <a:r>
              <a:rPr lang="en-US" sz="7200" dirty="0" smtClean="0">
                <a:solidFill>
                  <a:schemeClr val="bg1">
                    <a:lumMod val="50000"/>
                  </a:schemeClr>
                </a:solidFill>
              </a:rPr>
              <a:t>merchandize </a:t>
            </a:r>
            <a:r>
              <a:rPr lang="en-US" sz="7200" dirty="0">
                <a:solidFill>
                  <a:schemeClr val="bg1">
                    <a:lumMod val="50000"/>
                  </a:schemeClr>
                </a:solidFill>
              </a:rPr>
              <a:t>(Hoodie only)</a:t>
            </a:r>
            <a:endParaRPr lang="x-none" sz="7200" dirty="0">
              <a:solidFill>
                <a:schemeClr val="bg1">
                  <a:lumMod val="50000"/>
                </a:schemeClr>
              </a:solidFill>
            </a:endParaRPr>
          </a:p>
        </p:txBody>
      </p:sp>
      <p:pic>
        <p:nvPicPr>
          <p:cNvPr id="5" name="Picture 4">
            <a:extLst>
              <a:ext uri="{FF2B5EF4-FFF2-40B4-BE49-F238E27FC236}">
                <a16:creationId xmlns="" xmlns:a16="http://schemas.microsoft.com/office/drawing/2014/main" id="{5657CE07-86BB-41BE-BD97-30F7EE55B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3794" y="323557"/>
            <a:ext cx="2228206" cy="1249256"/>
          </a:xfrm>
          <a:prstGeom prst="rect">
            <a:avLst/>
          </a:prstGeom>
        </p:spPr>
      </p:pic>
    </p:spTree>
    <p:extLst>
      <p:ext uri="{BB962C8B-B14F-4D97-AF65-F5344CB8AC3E}">
        <p14:creationId xmlns:p14="http://schemas.microsoft.com/office/powerpoint/2010/main" val="1676270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16181</TotalTime>
  <Words>1671</Words>
  <Application>Microsoft Office PowerPoint</Application>
  <PresentationFormat>Widescreen</PresentationFormat>
  <Paragraphs>107</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Phase 3</vt:lpstr>
      <vt:lpstr>PowerPoint Presentation</vt:lpstr>
      <vt:lpstr>PowerPoint Presentation</vt:lpstr>
      <vt:lpstr>Building Expansion</vt:lpstr>
      <vt:lpstr>PowerPoint Presentation</vt:lpstr>
      <vt:lpstr>Pitakwa reside (80SB) yearly</vt:lpstr>
      <vt:lpstr>Levels of membership</vt:lpstr>
      <vt:lpstr>PowerPoint Presentation</vt:lpstr>
      <vt:lpstr>PowerPoint Presentation</vt:lpstr>
      <vt:lpstr>Merchandize Hoodie</vt:lpstr>
      <vt:lpstr>PowerPoint Presentation</vt:lpstr>
      <vt:lpstr>PowerPoint Presentation</vt:lpstr>
      <vt:lpstr>Euphoria hub (for arcade sub subscribers )</vt:lpstr>
      <vt:lpstr>PowerPoint Presentation</vt:lpstr>
      <vt:lpstr>Arcade Cab (1SB for 21 days of access)</vt:lpstr>
      <vt:lpstr>PowerPoint Presentation</vt:lpstr>
      <vt:lpstr>Chauffeurs requirements</vt:lpstr>
      <vt:lpstr>PowerPoint Presentation</vt:lpstr>
      <vt:lpstr>Reduction of theft and piracy</vt:lpstr>
      <vt:lpstr>Arcade sub subscription</vt:lpstr>
      <vt:lpstr>PowerPoint Presentation</vt:lpstr>
      <vt:lpstr>PowerPoint Presentation</vt:lpstr>
      <vt:lpstr>PowerPoint Presentation</vt:lpstr>
      <vt:lpstr>Arcade shelves </vt:lpstr>
      <vt:lpstr>Arcade shelves pro</vt:lpstr>
      <vt:lpstr>Arcade shelves EDU</vt:lpstr>
      <vt:lpstr>PowerPoint Presentation</vt:lpstr>
      <vt:lpstr>PowerPoint Presentation</vt:lpstr>
      <vt:lpstr>Free access to Perfumes</vt:lpstr>
      <vt:lpstr>PowerPoint Presentation</vt:lpstr>
      <vt:lpstr>Tragic events community (ages 12 - 16)</vt:lpstr>
      <vt:lpstr>Project Hope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3</dc:title>
  <dc:creator>Richard</dc:creator>
  <cp:lastModifiedBy>HP</cp:lastModifiedBy>
  <cp:revision>86</cp:revision>
  <dcterms:created xsi:type="dcterms:W3CDTF">2021-01-01T12:42:41Z</dcterms:created>
  <dcterms:modified xsi:type="dcterms:W3CDTF">2021-03-08T08:21:34Z</dcterms:modified>
</cp:coreProperties>
</file>