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66" r:id="rId5"/>
    <p:sldId id="480" r:id="rId6"/>
    <p:sldId id="481" r:id="rId7"/>
    <p:sldId id="482" r:id="rId8"/>
    <p:sldId id="259" r:id="rId9"/>
    <p:sldId id="367" r:id="rId10"/>
    <p:sldId id="296" r:id="rId11"/>
    <p:sldId id="383" r:id="rId12"/>
    <p:sldId id="440" r:id="rId13"/>
    <p:sldId id="384" r:id="rId14"/>
    <p:sldId id="441" r:id="rId15"/>
    <p:sldId id="473" r:id="rId16"/>
    <p:sldId id="381" r:id="rId17"/>
    <p:sldId id="472" r:id="rId18"/>
    <p:sldId id="459" r:id="rId19"/>
    <p:sldId id="386" r:id="rId20"/>
    <p:sldId id="382" r:id="rId21"/>
    <p:sldId id="432" r:id="rId22"/>
    <p:sldId id="474" r:id="rId23"/>
    <p:sldId id="396" r:id="rId24"/>
    <p:sldId id="433" r:id="rId25"/>
    <p:sldId id="397" r:id="rId26"/>
    <p:sldId id="398" r:id="rId27"/>
    <p:sldId id="399" r:id="rId28"/>
    <p:sldId id="471" r:id="rId29"/>
    <p:sldId id="395" r:id="rId30"/>
    <p:sldId id="263" r:id="rId31"/>
    <p:sldId id="355" r:id="rId32"/>
    <p:sldId id="389" r:id="rId33"/>
    <p:sldId id="460" r:id="rId34"/>
    <p:sldId id="388" r:id="rId35"/>
    <p:sldId id="264" r:id="rId36"/>
    <p:sldId id="470" r:id="rId37"/>
    <p:sldId id="350" r:id="rId38"/>
    <p:sldId id="469" r:id="rId39"/>
    <p:sldId id="475" r:id="rId40"/>
    <p:sldId id="476" r:id="rId41"/>
    <p:sldId id="477" r:id="rId42"/>
    <p:sldId id="478" r:id="rId43"/>
    <p:sldId id="468" r:id="rId44"/>
    <p:sldId id="479" r:id="rId45"/>
    <p:sldId id="365" r:id="rId46"/>
    <p:sldId id="394" r:id="rId47"/>
    <p:sldId id="427" r:id="rId48"/>
    <p:sldId id="428" r:id="rId49"/>
    <p:sldId id="425" r:id="rId50"/>
    <p:sldId id="426" r:id="rId51"/>
    <p:sldId id="429" r:id="rId52"/>
    <p:sldId id="462" r:id="rId53"/>
    <p:sldId id="461" r:id="rId54"/>
    <p:sldId id="458" r:id="rId55"/>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6437" autoAdjust="0"/>
    <p:restoredTop sz="94660"/>
  </p:normalViewPr>
  <p:slideViewPr>
    <p:cSldViewPr snapToGrid="0">
      <p:cViewPr varScale="1">
        <p:scale>
          <a:sx n="53" d="100"/>
          <a:sy n="53" d="100"/>
        </p:scale>
        <p:origin x="78" y="6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BE08F23-D706-44DF-AB7A-5DCC42E7E7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 xmlns:a16="http://schemas.microsoft.com/office/drawing/2014/main" id="{B7AA4178-7809-476C-9395-C142A83743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 xmlns:a16="http://schemas.microsoft.com/office/drawing/2014/main" id="{014A7ACE-795E-439F-806F-884C0A96F481}"/>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5" name="Footer Placeholder 4">
            <a:extLst>
              <a:ext uri="{FF2B5EF4-FFF2-40B4-BE49-F238E27FC236}">
                <a16:creationId xmlns="" xmlns:a16="http://schemas.microsoft.com/office/drawing/2014/main" id="{FCE06B78-0291-4243-9EE0-354B91FE95AF}"/>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D7A359F0-2059-46DE-92A5-3F787BAA9270}"/>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8748946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975A7B6-DE97-4D8C-BADD-D1084FBD1C7F}"/>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7141904F-7A0D-43E3-A5DC-1479A0DAA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ABC22F64-C722-4FE0-9530-C8AE8CB13D11}"/>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5" name="Footer Placeholder 4">
            <a:extLst>
              <a:ext uri="{FF2B5EF4-FFF2-40B4-BE49-F238E27FC236}">
                <a16:creationId xmlns="" xmlns:a16="http://schemas.microsoft.com/office/drawing/2014/main" id="{66001112-390C-4E7E-B899-3548481FF21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592CA8D5-5E4B-4FD5-9437-15E61B8FE469}"/>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303850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AC9E305E-62C1-4355-87DA-395BA953C37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 xmlns:a16="http://schemas.microsoft.com/office/drawing/2014/main" id="{DA01FB1F-F32B-43A1-ABCB-60EC28BA94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BC0906B1-BB01-4C47-B18F-8CB24EEE0519}"/>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5" name="Footer Placeholder 4">
            <a:extLst>
              <a:ext uri="{FF2B5EF4-FFF2-40B4-BE49-F238E27FC236}">
                <a16:creationId xmlns="" xmlns:a16="http://schemas.microsoft.com/office/drawing/2014/main" id="{1DF5DED7-583E-4EDE-911A-5D3CEF5597B3}"/>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414C7D37-DF2D-4841-8E24-51EEA8202DD6}"/>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65420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94FC97-7A01-40F4-943A-86ED47FA40E8}"/>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9FBABEC7-6667-4471-9CA2-35840B97E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C8513CBC-0A0A-4E99-8893-B297B4CA66DA}"/>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5" name="Footer Placeholder 4">
            <a:extLst>
              <a:ext uri="{FF2B5EF4-FFF2-40B4-BE49-F238E27FC236}">
                <a16:creationId xmlns="" xmlns:a16="http://schemas.microsoft.com/office/drawing/2014/main" id="{89DBFB2E-A23D-4054-B87D-568CD9A3053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10ED474C-243C-4511-8FC3-64491E91DE3C}"/>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3472063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F1D0BE-D8DD-4168-8824-9B74894970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93DF8482-5CC8-474F-B600-06B74F0E7B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DFE6C469-EB24-4FF0-AA63-24A1B81A774B}"/>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5" name="Footer Placeholder 4">
            <a:extLst>
              <a:ext uri="{FF2B5EF4-FFF2-40B4-BE49-F238E27FC236}">
                <a16:creationId xmlns="" xmlns:a16="http://schemas.microsoft.com/office/drawing/2014/main" id="{52565DD2-3CBD-46E4-B884-C3B3E9566B2A}"/>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 xmlns:a16="http://schemas.microsoft.com/office/drawing/2014/main" id="{8556B79B-0989-4D9D-A113-10492CADD2B2}"/>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2972070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6F88CE-4B05-418C-AAD1-9C1DF3388CA3}"/>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D742A37D-0B58-4F37-98B4-1EC380ECA2E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 xmlns:a16="http://schemas.microsoft.com/office/drawing/2014/main" id="{08ABEBF7-A8DF-45A3-A611-92ECAFFE804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 xmlns:a16="http://schemas.microsoft.com/office/drawing/2014/main" id="{1AD8F67C-E5A0-4F98-9233-8FFE30BFD3A2}"/>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6" name="Footer Placeholder 5">
            <a:extLst>
              <a:ext uri="{FF2B5EF4-FFF2-40B4-BE49-F238E27FC236}">
                <a16:creationId xmlns="" xmlns:a16="http://schemas.microsoft.com/office/drawing/2014/main" id="{64714272-523A-4F13-9B12-D57B5FF70A1A}"/>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07759EA0-E17D-42F0-BFA5-30E1B662FBDB}"/>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1129672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9B6FD47-3826-4AD3-A18F-083D0557D4A2}"/>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61534261-30AD-4DC4-A694-DCEE36BE12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CAFD3A0F-5A5F-4D30-9F43-4FB28979CA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 xmlns:a16="http://schemas.microsoft.com/office/drawing/2014/main" id="{D2A555DA-DC4C-403A-85D5-D55EBAC2B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AA82BC15-0855-41BB-9FC4-F6C4F47DA5E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 xmlns:a16="http://schemas.microsoft.com/office/drawing/2014/main" id="{6E98468D-383C-4226-B403-517D8B5B3923}"/>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8" name="Footer Placeholder 7">
            <a:extLst>
              <a:ext uri="{FF2B5EF4-FFF2-40B4-BE49-F238E27FC236}">
                <a16:creationId xmlns="" xmlns:a16="http://schemas.microsoft.com/office/drawing/2014/main" id="{147FFA1C-CAA5-472C-B927-2975B2FF4A4E}"/>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 xmlns:a16="http://schemas.microsoft.com/office/drawing/2014/main" id="{BB39E22C-F650-4AE4-90D4-8CA6E148AE79}"/>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804408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929A51-A60F-4A4C-AAE2-95686F034646}"/>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 xmlns:a16="http://schemas.microsoft.com/office/drawing/2014/main" id="{E34EC646-CED6-44BA-8880-7410197AEFB9}"/>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4" name="Footer Placeholder 3">
            <a:extLst>
              <a:ext uri="{FF2B5EF4-FFF2-40B4-BE49-F238E27FC236}">
                <a16:creationId xmlns="" xmlns:a16="http://schemas.microsoft.com/office/drawing/2014/main" id="{3A50904E-4C0F-4881-9820-F50820DF65A6}"/>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 xmlns:a16="http://schemas.microsoft.com/office/drawing/2014/main" id="{F8F74377-8805-41D8-9594-EA2D0230AA73}"/>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3908352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9A74D34F-B13E-4E48-859C-81C8348D8C1C}"/>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3" name="Footer Placeholder 2">
            <a:extLst>
              <a:ext uri="{FF2B5EF4-FFF2-40B4-BE49-F238E27FC236}">
                <a16:creationId xmlns="" xmlns:a16="http://schemas.microsoft.com/office/drawing/2014/main" id="{EFCEFD03-0276-406A-A96C-FFCCFDE17124}"/>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 xmlns:a16="http://schemas.microsoft.com/office/drawing/2014/main" id="{CDEAE95F-EA1A-4F45-ACF9-DEEC1AFA7ABA}"/>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1335406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B666E61-3CF9-4B60-B311-A8F6DFAFD2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 xmlns:a16="http://schemas.microsoft.com/office/drawing/2014/main" id="{E5BC79B5-5231-4C4F-AC58-F9CD5D1162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 xmlns:a16="http://schemas.microsoft.com/office/drawing/2014/main" id="{648D529A-6E13-47B4-8F12-3CDD238048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B54A43B5-BD5E-453A-BA7C-C2BE05109164}"/>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6" name="Footer Placeholder 5">
            <a:extLst>
              <a:ext uri="{FF2B5EF4-FFF2-40B4-BE49-F238E27FC236}">
                <a16:creationId xmlns="" xmlns:a16="http://schemas.microsoft.com/office/drawing/2014/main" id="{EDEEBDAD-0948-4B8F-907E-2E0BF7E61F7D}"/>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D4C45DE6-B53D-4203-AD51-3DF4D9513E6A}"/>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359123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944D0C0-E603-4BCF-814F-B09E437969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 xmlns:a16="http://schemas.microsoft.com/office/drawing/2014/main" id="{35551318-96BB-4A47-A328-BB9D01F36C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 xmlns:a16="http://schemas.microsoft.com/office/drawing/2014/main" id="{22728697-C49A-4402-BCF8-8696D65968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630B27AA-5F8E-46ED-A5BD-41C81BC1E71F}"/>
              </a:ext>
            </a:extLst>
          </p:cNvPr>
          <p:cNvSpPr>
            <a:spLocks noGrp="1"/>
          </p:cNvSpPr>
          <p:nvPr>
            <p:ph type="dt" sz="half" idx="10"/>
          </p:nvPr>
        </p:nvSpPr>
        <p:spPr/>
        <p:txBody>
          <a:bodyPr/>
          <a:lstStyle/>
          <a:p>
            <a:fld id="{CD78D308-11C1-4B51-8E01-EF9387594A04}" type="datetimeFigureOut">
              <a:rPr lang="x-none" smtClean="0"/>
              <a:t>3/25/2021</a:t>
            </a:fld>
            <a:endParaRPr lang="x-none"/>
          </a:p>
        </p:txBody>
      </p:sp>
      <p:sp>
        <p:nvSpPr>
          <p:cNvPr id="6" name="Footer Placeholder 5">
            <a:extLst>
              <a:ext uri="{FF2B5EF4-FFF2-40B4-BE49-F238E27FC236}">
                <a16:creationId xmlns="" xmlns:a16="http://schemas.microsoft.com/office/drawing/2014/main" id="{9FD520A1-D89F-4F43-8E65-B5691618542F}"/>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 xmlns:a16="http://schemas.microsoft.com/office/drawing/2014/main" id="{40BF82BB-F798-45B4-87FA-AC5ACBDA567B}"/>
              </a:ext>
            </a:extLst>
          </p:cNvPr>
          <p:cNvSpPr>
            <a:spLocks noGrp="1"/>
          </p:cNvSpPr>
          <p:nvPr>
            <p:ph type="sldNum" sz="quarter" idx="12"/>
          </p:nvPr>
        </p:nvSpPr>
        <p:spPr/>
        <p:txBody>
          <a:bodyPr/>
          <a:lstStyle/>
          <a:p>
            <a:fld id="{3D4C5F0F-62AF-4291-AA7E-FFC4171AAB49}" type="slidenum">
              <a:rPr lang="x-none" smtClean="0"/>
              <a:t>‹#›</a:t>
            </a:fld>
            <a:endParaRPr lang="x-none"/>
          </a:p>
        </p:txBody>
      </p:sp>
    </p:spTree>
    <p:extLst>
      <p:ext uri="{BB962C8B-B14F-4D97-AF65-F5344CB8AC3E}">
        <p14:creationId xmlns:p14="http://schemas.microsoft.com/office/powerpoint/2010/main" val="25330148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690C27AD-B9F2-4F86-9443-B7520B03E2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 xmlns:a16="http://schemas.microsoft.com/office/drawing/2014/main" id="{D71421B7-51E9-4AB9-BA37-A4DFBDE44BB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 xmlns:a16="http://schemas.microsoft.com/office/drawing/2014/main" id="{96B35CAB-4250-492C-8244-4603B64B6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78D308-11C1-4B51-8E01-EF9387594A04}" type="datetimeFigureOut">
              <a:rPr lang="x-none" smtClean="0"/>
              <a:t>3/25/2021</a:t>
            </a:fld>
            <a:endParaRPr lang="x-none"/>
          </a:p>
        </p:txBody>
      </p:sp>
      <p:sp>
        <p:nvSpPr>
          <p:cNvPr id="5" name="Footer Placeholder 4">
            <a:extLst>
              <a:ext uri="{FF2B5EF4-FFF2-40B4-BE49-F238E27FC236}">
                <a16:creationId xmlns="" xmlns:a16="http://schemas.microsoft.com/office/drawing/2014/main" id="{E9682300-CCC6-4908-9866-018EBA58F4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 xmlns:a16="http://schemas.microsoft.com/office/drawing/2014/main" id="{2FBFABDA-1483-4D50-8674-C67D8461F3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4C5F0F-62AF-4291-AA7E-FFC4171AAB49}" type="slidenum">
              <a:rPr lang="x-none" smtClean="0"/>
              <a:t>‹#›</a:t>
            </a:fld>
            <a:endParaRPr lang="x-none"/>
          </a:p>
        </p:txBody>
      </p:sp>
      <p:pic>
        <p:nvPicPr>
          <p:cNvPr id="8" name="Picture 7" descr="Shape, arrow&#10;&#10;Description automatically generated">
            <a:extLst>
              <a:ext uri="{FF2B5EF4-FFF2-40B4-BE49-F238E27FC236}">
                <a16:creationId xmlns="" xmlns:a16="http://schemas.microsoft.com/office/drawing/2014/main" id="{C67F690D-D857-4970-8328-F7C838D2EDE0}"/>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9737354" y="365125"/>
            <a:ext cx="1905601" cy="1071610"/>
          </a:xfrm>
          <a:prstGeom prst="rect">
            <a:avLst/>
          </a:prstGeom>
        </p:spPr>
      </p:pic>
    </p:spTree>
    <p:extLst>
      <p:ext uri="{BB962C8B-B14F-4D97-AF65-F5344CB8AC3E}">
        <p14:creationId xmlns:p14="http://schemas.microsoft.com/office/powerpoint/2010/main" val="14265767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jfi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DD43DCE-CC13-4910-8E28-6C5AE4CBC40C}"/>
              </a:ext>
            </a:extLst>
          </p:cNvPr>
          <p:cNvSpPr>
            <a:spLocks noGrp="1"/>
          </p:cNvSpPr>
          <p:nvPr>
            <p:ph type="ctrTitle"/>
          </p:nvPr>
        </p:nvSpPr>
        <p:spPr/>
        <p:txBody>
          <a:bodyPr/>
          <a:lstStyle/>
          <a:p>
            <a:r>
              <a:rPr lang="en-US" dirty="0"/>
              <a:t>Phase 4</a:t>
            </a:r>
            <a:endParaRPr lang="x-none" dirty="0"/>
          </a:p>
        </p:txBody>
      </p:sp>
    </p:spTree>
    <p:extLst>
      <p:ext uri="{BB962C8B-B14F-4D97-AF65-F5344CB8AC3E}">
        <p14:creationId xmlns:p14="http://schemas.microsoft.com/office/powerpoint/2010/main" val="17828438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3249067-624C-4EAC-8AA1-680BDD2A7D10}"/>
              </a:ext>
            </a:extLst>
          </p:cNvPr>
          <p:cNvSpPr>
            <a:spLocks noGrp="1"/>
          </p:cNvSpPr>
          <p:nvPr>
            <p:ph type="title"/>
          </p:nvPr>
        </p:nvSpPr>
        <p:spPr>
          <a:xfrm>
            <a:off x="2337670" y="326091"/>
            <a:ext cx="7516660" cy="1325563"/>
          </a:xfrm>
        </p:spPr>
        <p:txBody>
          <a:bodyPr/>
          <a:lstStyle/>
          <a:p>
            <a:r>
              <a:rPr lang="en-US" dirty="0"/>
              <a:t>Our future partnerships offer</a:t>
            </a:r>
            <a:endParaRPr lang="x-none" dirty="0"/>
          </a:p>
        </p:txBody>
      </p:sp>
      <p:sp>
        <p:nvSpPr>
          <p:cNvPr id="3" name="Content Placeholder 2">
            <a:extLst>
              <a:ext uri="{FF2B5EF4-FFF2-40B4-BE49-F238E27FC236}">
                <a16:creationId xmlns="" xmlns:a16="http://schemas.microsoft.com/office/drawing/2014/main" id="{8EB4681C-6BF5-4703-8C1D-C2297595565A}"/>
              </a:ext>
            </a:extLst>
          </p:cNvPr>
          <p:cNvSpPr>
            <a:spLocks noGrp="1"/>
          </p:cNvSpPr>
          <p:nvPr>
            <p:ph idx="1"/>
          </p:nvPr>
        </p:nvSpPr>
        <p:spPr>
          <a:xfrm>
            <a:off x="838200" y="1787864"/>
            <a:ext cx="10515600" cy="3282272"/>
          </a:xfrm>
        </p:spPr>
        <p:txBody>
          <a:bodyPr>
            <a:normAutofit/>
          </a:bodyPr>
          <a:lstStyle/>
          <a:p>
            <a:pPr marL="0" indent="0">
              <a:buNone/>
            </a:pPr>
            <a:r>
              <a:rPr lang="en-US" sz="3600" dirty="0"/>
              <a:t>Companies advertisements per week would be the systems wallpapers or 10 seconds ad (₦500,000 - ₦1,000,000) and food from the food companies would be allowed into the studio rooms exclusively (</a:t>
            </a:r>
          </a:p>
          <a:p>
            <a:pPr marL="0" indent="0">
              <a:buNone/>
            </a:pPr>
            <a:r>
              <a:rPr lang="en-US" sz="3600" dirty="0"/>
              <a:t>Make referrals play unleaked and unreleased music at the arcade subscription (N 249 monthly )</a:t>
            </a:r>
          </a:p>
          <a:p>
            <a:pPr marL="0" indent="0">
              <a:buNone/>
            </a:pPr>
            <a:endParaRPr lang="x-none" dirty="0"/>
          </a:p>
        </p:txBody>
      </p:sp>
    </p:spTree>
    <p:extLst>
      <p:ext uri="{BB962C8B-B14F-4D97-AF65-F5344CB8AC3E}">
        <p14:creationId xmlns:p14="http://schemas.microsoft.com/office/powerpoint/2010/main" val="2456285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E968901-C80C-413F-A37F-CD37799552B0}"/>
              </a:ext>
            </a:extLst>
          </p:cNvPr>
          <p:cNvSpPr>
            <a:spLocks noGrp="1"/>
          </p:cNvSpPr>
          <p:nvPr>
            <p:ph idx="1"/>
          </p:nvPr>
        </p:nvSpPr>
        <p:spPr>
          <a:xfrm>
            <a:off x="838200" y="2076914"/>
            <a:ext cx="10515600" cy="2704172"/>
          </a:xfrm>
        </p:spPr>
        <p:txBody>
          <a:bodyPr>
            <a:normAutofit/>
          </a:bodyPr>
          <a:lstStyle/>
          <a:p>
            <a:pPr marL="0" indent="0" algn="ctr">
              <a:buNone/>
            </a:pPr>
            <a:r>
              <a:rPr lang="en-US" sz="5400" dirty="0">
                <a:solidFill>
                  <a:schemeClr val="bg1">
                    <a:lumMod val="50000"/>
                  </a:schemeClr>
                </a:solidFill>
              </a:rPr>
              <a:t>Dome arcade calendar (N1499)</a:t>
            </a:r>
          </a:p>
          <a:p>
            <a:pPr marL="0" indent="0" algn="ctr">
              <a:buNone/>
            </a:pPr>
            <a:r>
              <a:rPr lang="en-US" sz="5400" dirty="0">
                <a:solidFill>
                  <a:schemeClr val="bg1">
                    <a:lumMod val="50000"/>
                  </a:schemeClr>
                </a:solidFill>
              </a:rPr>
              <a:t>List of all monthly activities that you can participate in</a:t>
            </a:r>
            <a:endParaRPr lang="x-none" sz="5400" dirty="0">
              <a:solidFill>
                <a:schemeClr val="bg1">
                  <a:lumMod val="50000"/>
                </a:schemeClr>
              </a:solidFill>
            </a:endParaRPr>
          </a:p>
        </p:txBody>
      </p:sp>
      <p:pic>
        <p:nvPicPr>
          <p:cNvPr id="5" name="Picture 4">
            <a:extLst>
              <a:ext uri="{FF2B5EF4-FFF2-40B4-BE49-F238E27FC236}">
                <a16:creationId xmlns="" xmlns:a16="http://schemas.microsoft.com/office/drawing/2014/main" id="{2B2C981A-83CF-49A8-A66A-FF0A80E90B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70993" y="351692"/>
            <a:ext cx="2228206" cy="1249256"/>
          </a:xfrm>
          <a:prstGeom prst="rect">
            <a:avLst/>
          </a:prstGeom>
        </p:spPr>
      </p:pic>
    </p:spTree>
    <p:extLst>
      <p:ext uri="{BB962C8B-B14F-4D97-AF65-F5344CB8AC3E}">
        <p14:creationId xmlns:p14="http://schemas.microsoft.com/office/powerpoint/2010/main" val="1566504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8C88786-99D6-4C3D-921C-D28895D41738}"/>
              </a:ext>
            </a:extLst>
          </p:cNvPr>
          <p:cNvSpPr>
            <a:spLocks noGrp="1"/>
          </p:cNvSpPr>
          <p:nvPr>
            <p:ph type="title"/>
          </p:nvPr>
        </p:nvSpPr>
        <p:spPr/>
        <p:txBody>
          <a:bodyPr/>
          <a:lstStyle/>
          <a:p>
            <a:r>
              <a:rPr lang="en-US" dirty="0"/>
              <a:t>Criteria finding game</a:t>
            </a:r>
            <a:endParaRPr lang="x-none" dirty="0"/>
          </a:p>
        </p:txBody>
      </p:sp>
      <p:sp>
        <p:nvSpPr>
          <p:cNvPr id="3" name="Content Placeholder 2">
            <a:extLst>
              <a:ext uri="{FF2B5EF4-FFF2-40B4-BE49-F238E27FC236}">
                <a16:creationId xmlns="" xmlns:a16="http://schemas.microsoft.com/office/drawing/2014/main" id="{9B3C23EB-D5BD-425F-86AB-0164BDB706CB}"/>
              </a:ext>
            </a:extLst>
          </p:cNvPr>
          <p:cNvSpPr>
            <a:spLocks noGrp="1"/>
          </p:cNvSpPr>
          <p:nvPr>
            <p:ph idx="1"/>
          </p:nvPr>
        </p:nvSpPr>
        <p:spPr/>
        <p:txBody>
          <a:bodyPr/>
          <a:lstStyle/>
          <a:p>
            <a:r>
              <a:rPr lang="en-US" dirty="0"/>
              <a:t>Find someone in a given criteria </a:t>
            </a:r>
            <a:r>
              <a:rPr lang="en-US" dirty="0" err="1"/>
              <a:t>eg</a:t>
            </a:r>
            <a:r>
              <a:rPr lang="en-US" dirty="0"/>
              <a:t> (dog named jack) then that person must find someone in another criteria </a:t>
            </a:r>
            <a:r>
              <a:rPr lang="en-US" dirty="0" err="1"/>
              <a:t>etc</a:t>
            </a:r>
            <a:r>
              <a:rPr lang="en-US" dirty="0"/>
              <a:t> until the thousandth person completes their criteria all the 1000 people would earn prize (30 days)</a:t>
            </a:r>
          </a:p>
          <a:p>
            <a:r>
              <a:rPr lang="en-US" dirty="0"/>
              <a:t>People found with the criteria must then register</a:t>
            </a:r>
          </a:p>
        </p:txBody>
      </p:sp>
    </p:spTree>
    <p:extLst>
      <p:ext uri="{BB962C8B-B14F-4D97-AF65-F5344CB8AC3E}">
        <p14:creationId xmlns:p14="http://schemas.microsoft.com/office/powerpoint/2010/main" val="27212698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9657F57-76D4-4552-BA84-D43C8336D1B7}"/>
              </a:ext>
            </a:extLst>
          </p:cNvPr>
          <p:cNvSpPr>
            <a:spLocks noGrp="1"/>
          </p:cNvSpPr>
          <p:nvPr>
            <p:ph type="title"/>
          </p:nvPr>
        </p:nvSpPr>
        <p:spPr>
          <a:xfrm>
            <a:off x="632042" y="365125"/>
            <a:ext cx="10515600" cy="1325563"/>
          </a:xfrm>
        </p:spPr>
        <p:txBody>
          <a:bodyPr>
            <a:normAutofit/>
          </a:bodyPr>
          <a:lstStyle/>
          <a:p>
            <a:r>
              <a:rPr lang="en-US" sz="6000" dirty="0"/>
              <a:t>Arcade activities</a:t>
            </a:r>
            <a:endParaRPr lang="x-none" sz="6000" dirty="0"/>
          </a:p>
        </p:txBody>
      </p:sp>
      <p:sp>
        <p:nvSpPr>
          <p:cNvPr id="3" name="Content Placeholder 2">
            <a:extLst>
              <a:ext uri="{FF2B5EF4-FFF2-40B4-BE49-F238E27FC236}">
                <a16:creationId xmlns="" xmlns:a16="http://schemas.microsoft.com/office/drawing/2014/main" id="{133F10ED-E8E3-480C-B91F-F6931BC7F0DB}"/>
              </a:ext>
            </a:extLst>
          </p:cNvPr>
          <p:cNvSpPr>
            <a:spLocks noGrp="1"/>
          </p:cNvSpPr>
          <p:nvPr>
            <p:ph idx="1"/>
          </p:nvPr>
        </p:nvSpPr>
        <p:spPr>
          <a:xfrm>
            <a:off x="425885" y="1690688"/>
            <a:ext cx="10927915" cy="5167311"/>
          </a:xfrm>
        </p:spPr>
        <p:txBody>
          <a:bodyPr>
            <a:normAutofit/>
          </a:bodyPr>
          <a:lstStyle/>
          <a:p>
            <a:pPr marL="0" indent="0">
              <a:buNone/>
            </a:pPr>
            <a:r>
              <a:rPr lang="en-US" sz="3600" dirty="0"/>
              <a:t>Requirements to participate </a:t>
            </a:r>
          </a:p>
          <a:p>
            <a:r>
              <a:rPr lang="en-US" sz="3600" dirty="0"/>
              <a:t>Pay registration fee 1SB per event, </a:t>
            </a:r>
            <a:r>
              <a:rPr lang="en-US" sz="3600" dirty="0" smtClean="0"/>
              <a:t>force book </a:t>
            </a:r>
            <a:r>
              <a:rPr lang="en-US" sz="3600" dirty="0"/>
              <a:t>slot </a:t>
            </a:r>
            <a:r>
              <a:rPr lang="en-US" sz="3600" dirty="0" smtClean="0"/>
              <a:t>(4SB)</a:t>
            </a:r>
            <a:endParaRPr lang="en-US" sz="3600" dirty="0"/>
          </a:p>
          <a:p>
            <a:r>
              <a:rPr lang="en-US" sz="3600" dirty="0"/>
              <a:t>Download sponsored apps</a:t>
            </a:r>
          </a:p>
          <a:p>
            <a:r>
              <a:rPr lang="en-US" sz="3600" dirty="0"/>
              <a:t>Bring at least 3 guests (they must register to watch)</a:t>
            </a:r>
          </a:p>
          <a:p>
            <a:r>
              <a:rPr lang="en-US" sz="3600" dirty="0"/>
              <a:t>Reshare competition on all </a:t>
            </a:r>
            <a:r>
              <a:rPr lang="en-US" sz="3600" dirty="0" smtClean="0"/>
              <a:t>platforms</a:t>
            </a:r>
            <a:endParaRPr lang="en-US" sz="3600" dirty="0"/>
          </a:p>
          <a:p>
            <a:r>
              <a:rPr lang="en-US" sz="3600" dirty="0"/>
              <a:t>Follow our social media on all platforms</a:t>
            </a:r>
          </a:p>
          <a:p>
            <a:r>
              <a:rPr lang="en-US" sz="3600" dirty="0"/>
              <a:t>All registers get a slot </a:t>
            </a:r>
            <a:r>
              <a:rPr lang="en-US" sz="3600" dirty="0" smtClean="0"/>
              <a:t>In </a:t>
            </a:r>
            <a:r>
              <a:rPr lang="en-US" sz="3600" dirty="0"/>
              <a:t>a </a:t>
            </a:r>
            <a:r>
              <a:rPr lang="en-US" sz="3600" dirty="0" smtClean="0"/>
              <a:t>queue for next timing</a:t>
            </a:r>
          </a:p>
          <a:p>
            <a:r>
              <a:rPr lang="en-US" sz="3600" dirty="0" smtClean="0"/>
              <a:t>To be a watcher or guest pay (10MST)</a:t>
            </a:r>
            <a:endParaRPr lang="en-US" sz="3600" dirty="0"/>
          </a:p>
        </p:txBody>
      </p:sp>
    </p:spTree>
    <p:extLst>
      <p:ext uri="{BB962C8B-B14F-4D97-AF65-F5344CB8AC3E}">
        <p14:creationId xmlns:p14="http://schemas.microsoft.com/office/powerpoint/2010/main" val="3637891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0D295424-07D6-41B6-9AD5-7B90C377A6C0}"/>
              </a:ext>
            </a:extLst>
          </p:cNvPr>
          <p:cNvSpPr>
            <a:spLocks noGrp="1"/>
          </p:cNvSpPr>
          <p:nvPr>
            <p:ph idx="1"/>
          </p:nvPr>
        </p:nvSpPr>
        <p:spPr>
          <a:xfrm>
            <a:off x="838200" y="776614"/>
            <a:ext cx="10515600" cy="5400349"/>
          </a:xfrm>
        </p:spPr>
        <p:txBody>
          <a:bodyPr>
            <a:normAutofit/>
          </a:bodyPr>
          <a:lstStyle/>
          <a:p>
            <a:pPr marL="0" indent="0">
              <a:buNone/>
            </a:pPr>
            <a:r>
              <a:rPr lang="en-US" dirty="0"/>
              <a:t>Hands on the wall happens on the first day of each month</a:t>
            </a:r>
          </a:p>
          <a:p>
            <a:pPr marL="0" indent="0">
              <a:buNone/>
            </a:pPr>
            <a:r>
              <a:rPr lang="en-US" dirty="0"/>
              <a:t>Merch streaks and daily streaks happen everyday</a:t>
            </a:r>
          </a:p>
          <a:p>
            <a:pPr marL="0" indent="0">
              <a:buNone/>
            </a:pPr>
            <a:r>
              <a:rPr lang="en-US" dirty="0"/>
              <a:t>Once customers lose they would be given tips and a drink</a:t>
            </a:r>
          </a:p>
          <a:p>
            <a:pPr marL="0" indent="0">
              <a:buNone/>
            </a:pPr>
            <a:r>
              <a:rPr lang="en-US" dirty="0"/>
              <a:t>After a customer loses 50 times they earn 1VM</a:t>
            </a:r>
          </a:p>
          <a:p>
            <a:pPr marL="0" indent="0">
              <a:buNone/>
            </a:pPr>
            <a:r>
              <a:rPr lang="en-US" dirty="0"/>
              <a:t>Most activities Happen 15 days a </a:t>
            </a:r>
            <a:r>
              <a:rPr lang="en-US" dirty="0" smtClean="0"/>
              <a:t>month</a:t>
            </a:r>
          </a:p>
          <a:p>
            <a:pPr marL="0" indent="0">
              <a:buNone/>
            </a:pPr>
            <a:r>
              <a:rPr lang="en-US" dirty="0" smtClean="0"/>
              <a:t>Sports related is 2SB per player and 20MST per watcher</a:t>
            </a:r>
            <a:endParaRPr lang="en-US" dirty="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3114168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spTree>
    <p:extLst>
      <p:ext uri="{BB962C8B-B14F-4D97-AF65-F5344CB8AC3E}">
        <p14:creationId xmlns:p14="http://schemas.microsoft.com/office/powerpoint/2010/main" val="40796602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7B923A-5CB1-441C-A75B-53B4AB9CF500}"/>
              </a:ext>
            </a:extLst>
          </p:cNvPr>
          <p:cNvSpPr>
            <a:spLocks noGrp="1"/>
          </p:cNvSpPr>
          <p:nvPr>
            <p:ph idx="1"/>
          </p:nvPr>
        </p:nvSpPr>
        <p:spPr>
          <a:xfrm>
            <a:off x="838200" y="471146"/>
            <a:ext cx="10515600" cy="6143013"/>
          </a:xfrm>
        </p:spPr>
        <p:txBody>
          <a:bodyPr>
            <a:normAutofit/>
          </a:bodyPr>
          <a:lstStyle/>
          <a:p>
            <a:pPr marL="0" indent="0">
              <a:buNone/>
            </a:pPr>
            <a:endParaRPr lang="en-US" dirty="0"/>
          </a:p>
          <a:p>
            <a:r>
              <a:rPr lang="en-US" dirty="0"/>
              <a:t>Name day …1000 ppl </a:t>
            </a:r>
          </a:p>
          <a:p>
            <a:r>
              <a:rPr lang="en-US" dirty="0"/>
              <a:t>Record while counting …2000 ppl</a:t>
            </a:r>
          </a:p>
          <a:p>
            <a:r>
              <a:rPr lang="en-US" dirty="0"/>
              <a:t>Stay blind folded </a:t>
            </a:r>
            <a:r>
              <a:rPr lang="en-US" dirty="0" smtClean="0"/>
              <a:t>…1000 </a:t>
            </a:r>
            <a:r>
              <a:rPr lang="en-US" dirty="0" err="1" smtClean="0"/>
              <a:t>ppl</a:t>
            </a:r>
            <a:r>
              <a:rPr lang="en-US" dirty="0" smtClean="0"/>
              <a:t> </a:t>
            </a:r>
            <a:endParaRPr lang="en-US" dirty="0"/>
          </a:p>
          <a:p>
            <a:r>
              <a:rPr lang="en-US" dirty="0"/>
              <a:t>Starring contest tournament </a:t>
            </a:r>
            <a:r>
              <a:rPr lang="en-US" dirty="0" smtClean="0"/>
              <a:t>…10,000 </a:t>
            </a:r>
            <a:r>
              <a:rPr lang="en-US" dirty="0"/>
              <a:t>ppl</a:t>
            </a:r>
          </a:p>
          <a:p>
            <a:r>
              <a:rPr lang="en-US" dirty="0"/>
              <a:t>Treasure haunt …</a:t>
            </a:r>
            <a:r>
              <a:rPr lang="en-US" dirty="0" smtClean="0"/>
              <a:t>10,000 </a:t>
            </a:r>
            <a:r>
              <a:rPr lang="en-US" dirty="0" err="1" smtClean="0"/>
              <a:t>ppl</a:t>
            </a:r>
            <a:endParaRPr lang="en-US" dirty="0"/>
          </a:p>
          <a:p>
            <a:r>
              <a:rPr lang="en-US" dirty="0"/>
              <a:t>Rock paper scissors tournament …10,000 ppl</a:t>
            </a:r>
          </a:p>
          <a:p>
            <a:r>
              <a:rPr lang="en-US" dirty="0"/>
              <a:t>Tic tac toe tournament …10,000 ppl</a:t>
            </a:r>
          </a:p>
          <a:p>
            <a:r>
              <a:rPr lang="en-US" dirty="0"/>
              <a:t>Chess tournament …10,000 ppl</a:t>
            </a:r>
          </a:p>
          <a:p>
            <a:r>
              <a:rPr lang="en-US" dirty="0"/>
              <a:t>Monopoly tournament …5000 </a:t>
            </a:r>
            <a:r>
              <a:rPr lang="en-US" dirty="0" err="1" smtClean="0"/>
              <a:t>ppl</a:t>
            </a:r>
            <a:r>
              <a:rPr lang="en-US" dirty="0" smtClean="0"/>
              <a:t> (2 times daily)</a:t>
            </a:r>
          </a:p>
          <a:p>
            <a:r>
              <a:rPr lang="en-US" dirty="0" smtClean="0"/>
              <a:t>Scrabble </a:t>
            </a:r>
            <a:r>
              <a:rPr lang="en-US" dirty="0"/>
              <a:t>tournament …10,000 </a:t>
            </a:r>
            <a:r>
              <a:rPr lang="en-US" dirty="0" err="1" smtClean="0"/>
              <a:t>ppl</a:t>
            </a:r>
            <a:endParaRPr lang="en-US" dirty="0"/>
          </a:p>
        </p:txBody>
      </p:sp>
    </p:spTree>
    <p:extLst>
      <p:ext uri="{BB962C8B-B14F-4D97-AF65-F5344CB8AC3E}">
        <p14:creationId xmlns:p14="http://schemas.microsoft.com/office/powerpoint/2010/main" val="29207078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257300"/>
            <a:ext cx="10515600" cy="4919663"/>
          </a:xfrm>
        </p:spPr>
        <p:txBody>
          <a:bodyPr>
            <a:normAutofit/>
          </a:bodyPr>
          <a:lstStyle/>
          <a:p>
            <a:r>
              <a:rPr lang="en-US" dirty="0" smtClean="0"/>
              <a:t>12 </a:t>
            </a:r>
            <a:r>
              <a:rPr lang="en-US" dirty="0"/>
              <a:t>Hands on the wall …500 </a:t>
            </a:r>
            <a:r>
              <a:rPr lang="en-US" dirty="0" err="1"/>
              <a:t>ppl</a:t>
            </a:r>
            <a:r>
              <a:rPr lang="en-US" dirty="0"/>
              <a:t> </a:t>
            </a:r>
            <a:r>
              <a:rPr lang="en-US" dirty="0" smtClean="0"/>
              <a:t>each                    15m + 9m</a:t>
            </a:r>
            <a:endParaRPr lang="en-US" dirty="0"/>
          </a:p>
          <a:p>
            <a:r>
              <a:rPr lang="en-US" dirty="0"/>
              <a:t>Criteria finding game …10,000 </a:t>
            </a:r>
            <a:r>
              <a:rPr lang="en-US" dirty="0" err="1" smtClean="0"/>
              <a:t>ppl</a:t>
            </a:r>
            <a:r>
              <a:rPr lang="en-US" dirty="0" smtClean="0"/>
              <a:t>                     25m +15m</a:t>
            </a:r>
            <a:endParaRPr lang="en-US" dirty="0"/>
          </a:p>
          <a:p>
            <a:r>
              <a:rPr lang="en-US" dirty="0"/>
              <a:t>Raffle month …10,000 </a:t>
            </a:r>
            <a:r>
              <a:rPr lang="en-US" dirty="0" err="1" smtClean="0"/>
              <a:t>ppl</a:t>
            </a:r>
            <a:r>
              <a:rPr lang="en-US" dirty="0" smtClean="0"/>
              <a:t>                                    25m + 15m</a:t>
            </a:r>
            <a:endParaRPr lang="en-US" dirty="0"/>
          </a:p>
          <a:p>
            <a:r>
              <a:rPr lang="en-US" dirty="0"/>
              <a:t>Dope ad challenge </a:t>
            </a:r>
            <a:r>
              <a:rPr lang="en-US" dirty="0" smtClean="0"/>
              <a:t>…10,000 </a:t>
            </a:r>
            <a:r>
              <a:rPr lang="en-US" dirty="0" err="1" smtClean="0"/>
              <a:t>ppl</a:t>
            </a:r>
            <a:r>
              <a:rPr lang="en-US" dirty="0" smtClean="0"/>
              <a:t>                            25m + 15m</a:t>
            </a:r>
            <a:endParaRPr lang="en-US" dirty="0"/>
          </a:p>
          <a:p>
            <a:r>
              <a:rPr lang="en-US" dirty="0"/>
              <a:t>Soccer 20 minutes match 24 </a:t>
            </a:r>
            <a:r>
              <a:rPr lang="en-US" dirty="0" err="1"/>
              <a:t>ppl</a:t>
            </a:r>
            <a:r>
              <a:rPr lang="en-US" dirty="0"/>
              <a:t> </a:t>
            </a:r>
            <a:r>
              <a:rPr lang="en-US" dirty="0" smtClean="0"/>
              <a:t>(40 matches)   4.8m + 2.8m</a:t>
            </a:r>
            <a:endParaRPr lang="en-US" dirty="0"/>
          </a:p>
          <a:p>
            <a:r>
              <a:rPr lang="en-US" dirty="0"/>
              <a:t>Basketball 20 minutes match 10 </a:t>
            </a:r>
            <a:r>
              <a:rPr lang="en-US" dirty="0" err="1" smtClean="0"/>
              <a:t>ppl</a:t>
            </a:r>
            <a:r>
              <a:rPr lang="en-US" dirty="0" smtClean="0"/>
              <a:t> </a:t>
            </a:r>
            <a:endParaRPr lang="en-US" dirty="0"/>
          </a:p>
          <a:p>
            <a:r>
              <a:rPr lang="en-US" dirty="0"/>
              <a:t>Plastic bottle collection challenge </a:t>
            </a:r>
            <a:r>
              <a:rPr lang="en-US" dirty="0" smtClean="0"/>
              <a:t>100,000 max</a:t>
            </a:r>
            <a:endParaRPr lang="x-none" dirty="0"/>
          </a:p>
          <a:p>
            <a:r>
              <a:rPr lang="en-US" dirty="0"/>
              <a:t>Guess the number 30,000</a:t>
            </a:r>
          </a:p>
          <a:p>
            <a:r>
              <a:rPr lang="en-US" dirty="0"/>
              <a:t>Typing competition 100 people (10 times a day</a:t>
            </a:r>
            <a:r>
              <a:rPr lang="en-US" dirty="0" smtClean="0"/>
              <a:t>)</a:t>
            </a:r>
            <a:endParaRPr lang="en-US" dirty="0"/>
          </a:p>
        </p:txBody>
      </p:sp>
    </p:spTree>
    <p:extLst>
      <p:ext uri="{BB962C8B-B14F-4D97-AF65-F5344CB8AC3E}">
        <p14:creationId xmlns:p14="http://schemas.microsoft.com/office/powerpoint/2010/main" val="3688927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E883E2-1317-46E2-A254-1F1CA0C642ED}"/>
              </a:ext>
            </a:extLst>
          </p:cNvPr>
          <p:cNvSpPr>
            <a:spLocks noGrp="1"/>
          </p:cNvSpPr>
          <p:nvPr>
            <p:ph type="title"/>
          </p:nvPr>
        </p:nvSpPr>
        <p:spPr/>
        <p:txBody>
          <a:bodyPr/>
          <a:lstStyle/>
          <a:p>
            <a:r>
              <a:rPr lang="en-US" dirty="0"/>
              <a:t>Money made + 30M(hands on wall)</a:t>
            </a:r>
            <a:br>
              <a:rPr lang="en-US" dirty="0"/>
            </a:br>
            <a:endParaRPr lang="x-none" dirty="0"/>
          </a:p>
        </p:txBody>
      </p:sp>
      <p:sp>
        <p:nvSpPr>
          <p:cNvPr id="3" name="Content Placeholder 2">
            <a:extLst>
              <a:ext uri="{FF2B5EF4-FFF2-40B4-BE49-F238E27FC236}">
                <a16:creationId xmlns="" xmlns:a16="http://schemas.microsoft.com/office/drawing/2014/main" id="{9053C7B6-07CF-4AEA-A56B-19D3A46B9F5C}"/>
              </a:ext>
            </a:extLst>
          </p:cNvPr>
          <p:cNvSpPr>
            <a:spLocks noGrp="1"/>
          </p:cNvSpPr>
          <p:nvPr>
            <p:ph idx="1"/>
          </p:nvPr>
        </p:nvSpPr>
        <p:spPr>
          <a:xfrm>
            <a:off x="838200" y="1528175"/>
            <a:ext cx="10515600" cy="4748996"/>
          </a:xfrm>
        </p:spPr>
        <p:txBody>
          <a:bodyPr/>
          <a:lstStyle/>
          <a:p>
            <a:pPr marL="0" indent="0">
              <a:buNone/>
            </a:pPr>
            <a:r>
              <a:rPr lang="en-US" dirty="0"/>
              <a:t>500 15 + 0.75</a:t>
            </a:r>
          </a:p>
          <a:p>
            <a:pPr marL="0" indent="0">
              <a:buNone/>
            </a:pPr>
            <a:r>
              <a:rPr lang="en-US" dirty="0"/>
              <a:t>1000 7.5 + 1.5</a:t>
            </a:r>
          </a:p>
          <a:p>
            <a:pPr marL="0" indent="0">
              <a:buNone/>
            </a:pPr>
            <a:r>
              <a:rPr lang="en-US" dirty="0"/>
              <a:t>2000 10 + 3</a:t>
            </a:r>
          </a:p>
          <a:p>
            <a:pPr marL="0" indent="0">
              <a:buNone/>
            </a:pPr>
            <a:r>
              <a:rPr lang="en-US" dirty="0"/>
              <a:t>5000 12.5 + 7.5</a:t>
            </a:r>
          </a:p>
          <a:p>
            <a:pPr marL="0" indent="0">
              <a:buNone/>
            </a:pPr>
            <a:r>
              <a:rPr lang="en-US" dirty="0"/>
              <a:t>10000 175 + 15</a:t>
            </a:r>
            <a:endParaRPr lang="x-none" dirty="0"/>
          </a:p>
        </p:txBody>
      </p:sp>
    </p:spTree>
    <p:extLst>
      <p:ext uri="{BB962C8B-B14F-4D97-AF65-F5344CB8AC3E}">
        <p14:creationId xmlns:p14="http://schemas.microsoft.com/office/powerpoint/2010/main" val="1150275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BB7B923A-5CB1-441C-A75B-53B4AB9CF500}"/>
              </a:ext>
            </a:extLst>
          </p:cNvPr>
          <p:cNvSpPr>
            <a:spLocks noGrp="1"/>
          </p:cNvSpPr>
          <p:nvPr>
            <p:ph idx="1"/>
          </p:nvPr>
        </p:nvSpPr>
        <p:spPr>
          <a:xfrm>
            <a:off x="838200" y="471147"/>
            <a:ext cx="10515600" cy="5915706"/>
          </a:xfrm>
        </p:spPr>
        <p:txBody>
          <a:bodyPr>
            <a:normAutofit lnSpcReduction="10000"/>
          </a:bodyPr>
          <a:lstStyle/>
          <a:p>
            <a:pPr marL="0" indent="0">
              <a:buNone/>
            </a:pPr>
            <a:r>
              <a:rPr lang="en-US" dirty="0"/>
              <a:t>January</a:t>
            </a:r>
          </a:p>
          <a:p>
            <a:r>
              <a:rPr lang="en-US" dirty="0"/>
              <a:t>Variable musthyds count , (recorded while Counting (on cardboard))</a:t>
            </a:r>
          </a:p>
          <a:p>
            <a:pPr marL="0" indent="0">
              <a:buNone/>
            </a:pPr>
            <a:r>
              <a:rPr lang="en-US" dirty="0"/>
              <a:t>February</a:t>
            </a:r>
          </a:p>
          <a:p>
            <a:r>
              <a:rPr lang="en-US" dirty="0"/>
              <a:t>Merch shirt, (Name day)</a:t>
            </a:r>
          </a:p>
          <a:p>
            <a:pPr marL="0" indent="0">
              <a:buNone/>
            </a:pPr>
            <a:r>
              <a:rPr lang="en-US" dirty="0"/>
              <a:t>March</a:t>
            </a:r>
          </a:p>
          <a:p>
            <a:r>
              <a:rPr lang="en-US" dirty="0"/>
              <a:t>(Most streams (hours)), Starring contest tournament </a:t>
            </a:r>
          </a:p>
          <a:p>
            <a:pPr marL="0" indent="0">
              <a:buNone/>
            </a:pPr>
            <a:r>
              <a:rPr lang="en-US" dirty="0"/>
              <a:t>April</a:t>
            </a:r>
          </a:p>
          <a:p>
            <a:r>
              <a:rPr lang="en-US" dirty="0"/>
              <a:t> Studio room shirt, (Rock, paper, scissors tournament)</a:t>
            </a:r>
          </a:p>
          <a:p>
            <a:pPr marL="0" indent="0">
              <a:buNone/>
            </a:pPr>
            <a:r>
              <a:rPr lang="en-US" dirty="0"/>
              <a:t>May</a:t>
            </a:r>
          </a:p>
          <a:p>
            <a:r>
              <a:rPr lang="en-US" dirty="0"/>
              <a:t> (Most games (Hours)), (Criteria finding game)</a:t>
            </a:r>
          </a:p>
          <a:p>
            <a:pPr marL="0" indent="0">
              <a:buNone/>
            </a:pPr>
            <a:r>
              <a:rPr lang="en-US" dirty="0"/>
              <a:t>June</a:t>
            </a:r>
          </a:p>
          <a:p>
            <a:r>
              <a:rPr lang="en-US" dirty="0"/>
              <a:t>Merch jacket release, (Mannequin challenge day)</a:t>
            </a:r>
          </a:p>
        </p:txBody>
      </p:sp>
    </p:spTree>
    <p:extLst>
      <p:ext uri="{BB962C8B-B14F-4D97-AF65-F5344CB8AC3E}">
        <p14:creationId xmlns:p14="http://schemas.microsoft.com/office/powerpoint/2010/main" val="3892589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6" name="TextBox 5"/>
          <p:cNvSpPr txBox="1"/>
          <p:nvPr/>
        </p:nvSpPr>
        <p:spPr>
          <a:xfrm>
            <a:off x="10335126" y="5755808"/>
            <a:ext cx="1684421" cy="523220"/>
          </a:xfrm>
          <a:prstGeom prst="rect">
            <a:avLst/>
          </a:prstGeom>
          <a:noFill/>
        </p:spPr>
        <p:txBody>
          <a:bodyPr wrap="square" rtlCol="0">
            <a:spAutoFit/>
          </a:bodyPr>
          <a:lstStyle/>
          <a:p>
            <a:r>
              <a:rPr lang="en-US" sz="2800" b="1" dirty="0">
                <a:cs typeface="Times New Roman" panose="02020603050405020304" pitchFamily="18" charset="0"/>
              </a:rPr>
              <a:t>ArCaDe</a:t>
            </a:r>
            <a:endParaRPr lang="en-US" sz="2800" b="1" dirty="0"/>
          </a:p>
        </p:txBody>
      </p:sp>
      <p:sp>
        <p:nvSpPr>
          <p:cNvPr id="7" name="TextBox 6"/>
          <p:cNvSpPr txBox="1"/>
          <p:nvPr/>
        </p:nvSpPr>
        <p:spPr>
          <a:xfrm>
            <a:off x="276726" y="5638577"/>
            <a:ext cx="1239253" cy="523220"/>
          </a:xfrm>
          <a:prstGeom prst="rect">
            <a:avLst/>
          </a:prstGeom>
          <a:noFill/>
        </p:spPr>
        <p:txBody>
          <a:bodyPr wrap="square" rtlCol="0">
            <a:spAutoFit/>
          </a:bodyPr>
          <a:lstStyle/>
          <a:p>
            <a:r>
              <a:rPr lang="en-US" sz="2800" b="1" dirty="0" smtClean="0">
                <a:cs typeface="Times New Roman" panose="02020603050405020304" pitchFamily="18" charset="0"/>
              </a:rPr>
              <a:t>MaN’s</a:t>
            </a:r>
            <a:endParaRPr lang="en-US" sz="2800" dirty="0"/>
          </a:p>
        </p:txBody>
      </p:sp>
    </p:spTree>
    <p:extLst>
      <p:ext uri="{BB962C8B-B14F-4D97-AF65-F5344CB8AC3E}">
        <p14:creationId xmlns:p14="http://schemas.microsoft.com/office/powerpoint/2010/main" val="12338072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314ED3B4-7B9A-45D4-88A0-DDB4F1590809}"/>
              </a:ext>
            </a:extLst>
          </p:cNvPr>
          <p:cNvSpPr>
            <a:spLocks noGrp="1"/>
          </p:cNvSpPr>
          <p:nvPr>
            <p:ph idx="1"/>
          </p:nvPr>
        </p:nvSpPr>
        <p:spPr>
          <a:xfrm>
            <a:off x="838200" y="528297"/>
            <a:ext cx="10515600" cy="5801406"/>
          </a:xfrm>
        </p:spPr>
        <p:txBody>
          <a:bodyPr>
            <a:normAutofit lnSpcReduction="10000"/>
          </a:bodyPr>
          <a:lstStyle/>
          <a:p>
            <a:pPr marL="0" indent="0">
              <a:buNone/>
            </a:pPr>
            <a:r>
              <a:rPr lang="en-US" dirty="0"/>
              <a:t>July</a:t>
            </a:r>
          </a:p>
          <a:p>
            <a:r>
              <a:rPr lang="en-US" dirty="0"/>
              <a:t>(Most studio bucks purchased), (Monopoly tournament)</a:t>
            </a:r>
          </a:p>
          <a:p>
            <a:pPr marL="0" indent="0">
              <a:buNone/>
            </a:pPr>
            <a:r>
              <a:rPr lang="en-US" dirty="0"/>
              <a:t>August</a:t>
            </a:r>
          </a:p>
          <a:p>
            <a:r>
              <a:rPr lang="en-US" dirty="0"/>
              <a:t>(Tic tac toe tournament), (Treasure haunt day)</a:t>
            </a:r>
          </a:p>
          <a:p>
            <a:pPr marL="0" indent="0">
              <a:buNone/>
            </a:pPr>
            <a:r>
              <a:rPr lang="en-US" dirty="0"/>
              <a:t>September</a:t>
            </a:r>
          </a:p>
          <a:p>
            <a:r>
              <a:rPr lang="en-US" dirty="0"/>
              <a:t>(Most services used), (Chess tournament)</a:t>
            </a:r>
          </a:p>
          <a:p>
            <a:pPr marL="0" indent="0">
              <a:buNone/>
            </a:pPr>
            <a:r>
              <a:rPr lang="en-US" dirty="0"/>
              <a:t>October</a:t>
            </a:r>
          </a:p>
          <a:p>
            <a:r>
              <a:rPr lang="en-US" dirty="0"/>
              <a:t>daily streaks, (Stay blindfolded)</a:t>
            </a:r>
          </a:p>
          <a:p>
            <a:pPr marL="0" indent="0">
              <a:buNone/>
            </a:pPr>
            <a:r>
              <a:rPr lang="en-US" dirty="0"/>
              <a:t>November</a:t>
            </a:r>
          </a:p>
          <a:p>
            <a:r>
              <a:rPr lang="en-US" dirty="0"/>
              <a:t>(Raffle month)</a:t>
            </a:r>
          </a:p>
          <a:p>
            <a:pPr marL="0" indent="0">
              <a:buNone/>
            </a:pPr>
            <a:r>
              <a:rPr lang="en-US" dirty="0"/>
              <a:t>December</a:t>
            </a:r>
          </a:p>
          <a:p>
            <a:r>
              <a:rPr lang="en-US" dirty="0"/>
              <a:t>Dope ad challenge, (Scrabble tournament)</a:t>
            </a:r>
          </a:p>
          <a:p>
            <a:pPr marL="0" indent="0">
              <a:buNone/>
            </a:pPr>
            <a:endParaRPr lang="x-none" dirty="0"/>
          </a:p>
        </p:txBody>
      </p:sp>
    </p:spTree>
    <p:extLst>
      <p:ext uri="{BB962C8B-B14F-4D97-AF65-F5344CB8AC3E}">
        <p14:creationId xmlns:p14="http://schemas.microsoft.com/office/powerpoint/2010/main" val="1112806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6894DD-6038-427B-9969-48375481B3FC}"/>
              </a:ext>
            </a:extLst>
          </p:cNvPr>
          <p:cNvSpPr>
            <a:spLocks noGrp="1"/>
          </p:cNvSpPr>
          <p:nvPr>
            <p:ph idx="1"/>
          </p:nvPr>
        </p:nvSpPr>
        <p:spPr>
          <a:xfrm>
            <a:off x="838200" y="2766218"/>
            <a:ext cx="10515600" cy="1325563"/>
          </a:xfrm>
        </p:spPr>
        <p:txBody>
          <a:bodyPr>
            <a:normAutofit/>
          </a:bodyPr>
          <a:lstStyle/>
          <a:p>
            <a:pPr marL="0" indent="0" algn="ctr">
              <a:buNone/>
            </a:pPr>
            <a:r>
              <a:rPr lang="en-US" sz="7200" dirty="0">
                <a:solidFill>
                  <a:schemeClr val="bg1">
                    <a:lumMod val="50000"/>
                  </a:schemeClr>
                </a:solidFill>
              </a:rPr>
              <a:t>Arcade Garage</a:t>
            </a:r>
            <a:endParaRPr lang="x-none" sz="7200" dirty="0">
              <a:solidFill>
                <a:schemeClr val="bg1">
                  <a:lumMod val="50000"/>
                </a:schemeClr>
              </a:solidFill>
            </a:endParaRPr>
          </a:p>
        </p:txBody>
      </p:sp>
      <p:pic>
        <p:nvPicPr>
          <p:cNvPr id="5" name="Picture 4">
            <a:extLst>
              <a:ext uri="{FF2B5EF4-FFF2-40B4-BE49-F238E27FC236}">
                <a16:creationId xmlns="" xmlns:a16="http://schemas.microsoft.com/office/drawing/2014/main" id="{BBB99947-070D-4AC5-80AC-028839B03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826" y="267286"/>
            <a:ext cx="2755128" cy="1544678"/>
          </a:xfrm>
          <a:prstGeom prst="rect">
            <a:avLst/>
          </a:prstGeom>
        </p:spPr>
      </p:pic>
    </p:spTree>
    <p:extLst>
      <p:ext uri="{BB962C8B-B14F-4D97-AF65-F5344CB8AC3E}">
        <p14:creationId xmlns:p14="http://schemas.microsoft.com/office/powerpoint/2010/main" val="25864529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Arcade Garage</a:t>
            </a:r>
          </a:p>
        </p:txBody>
      </p:sp>
      <p:sp>
        <p:nvSpPr>
          <p:cNvPr id="3" name="Content Placeholder 2"/>
          <p:cNvSpPr>
            <a:spLocks noGrp="1"/>
          </p:cNvSpPr>
          <p:nvPr>
            <p:ph idx="1"/>
          </p:nvPr>
        </p:nvSpPr>
        <p:spPr/>
        <p:txBody>
          <a:bodyPr/>
          <a:lstStyle/>
          <a:p>
            <a:pPr marL="0" indent="0">
              <a:buNone/>
            </a:pPr>
            <a:r>
              <a:rPr lang="en-US" dirty="0"/>
              <a:t>Arcade Garage works with Arcade pay to enable customers purchase items with installments and subscribe to items at low-cost payments ranging from weekly to per 6 years. </a:t>
            </a:r>
            <a:r>
              <a:rPr lang="en-GB" dirty="0"/>
              <a:t>customers can also pay per second</a:t>
            </a:r>
            <a:endParaRPr lang="en-US" dirty="0"/>
          </a:p>
          <a:p>
            <a:pPr marL="0" indent="0">
              <a:buNone/>
            </a:pPr>
            <a:r>
              <a:rPr lang="en-US" dirty="0"/>
              <a:t>Rent from arcade </a:t>
            </a:r>
          </a:p>
          <a:p>
            <a:pPr marL="0" indent="0">
              <a:buNone/>
            </a:pPr>
            <a:r>
              <a:rPr lang="en-US" dirty="0"/>
              <a:t>Pay to get huger subscriptions for physical products</a:t>
            </a:r>
          </a:p>
          <a:p>
            <a:pPr marL="0" indent="0">
              <a:buNone/>
            </a:pPr>
            <a:r>
              <a:rPr lang="en-US" dirty="0"/>
              <a:t>Arcade Garage allows customers to subscribe to as many products as possible and would be charged per second of </a:t>
            </a:r>
            <a:r>
              <a:rPr lang="en-US" dirty="0" smtClean="0"/>
              <a:t>ownership</a:t>
            </a:r>
            <a:endParaRPr lang="en-US" dirty="0"/>
          </a:p>
        </p:txBody>
      </p:sp>
    </p:spTree>
    <p:extLst>
      <p:ext uri="{BB962C8B-B14F-4D97-AF65-F5344CB8AC3E}">
        <p14:creationId xmlns:p14="http://schemas.microsoft.com/office/powerpoint/2010/main" val="22539163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D361557-A63A-4008-A77C-7B645DC897F9}"/>
              </a:ext>
            </a:extLst>
          </p:cNvPr>
          <p:cNvSpPr>
            <a:spLocks noGrp="1"/>
          </p:cNvSpPr>
          <p:nvPr>
            <p:ph type="title"/>
          </p:nvPr>
        </p:nvSpPr>
        <p:spPr>
          <a:xfrm>
            <a:off x="838200" y="490386"/>
            <a:ext cx="10515600" cy="900004"/>
          </a:xfrm>
        </p:spPr>
        <p:txBody>
          <a:bodyPr/>
          <a:lstStyle/>
          <a:p>
            <a:r>
              <a:rPr lang="en-US" dirty="0" smtClean="0"/>
              <a:t>E.G. Buy </a:t>
            </a:r>
            <a:r>
              <a:rPr lang="en-US" dirty="0"/>
              <a:t>a Car (add 1.5M car)</a:t>
            </a:r>
            <a:endParaRPr lang="x-none" dirty="0"/>
          </a:p>
        </p:txBody>
      </p:sp>
      <p:sp>
        <p:nvSpPr>
          <p:cNvPr id="3" name="Content Placeholder 2">
            <a:extLst>
              <a:ext uri="{FF2B5EF4-FFF2-40B4-BE49-F238E27FC236}">
                <a16:creationId xmlns="" xmlns:a16="http://schemas.microsoft.com/office/drawing/2014/main" id="{0203E151-66D8-49B5-9D6D-FB04ED0D2451}"/>
              </a:ext>
            </a:extLst>
          </p:cNvPr>
          <p:cNvSpPr>
            <a:spLocks noGrp="1"/>
          </p:cNvSpPr>
          <p:nvPr>
            <p:ph idx="1"/>
          </p:nvPr>
        </p:nvSpPr>
        <p:spPr>
          <a:xfrm>
            <a:off x="838200" y="1490596"/>
            <a:ext cx="10515600" cy="5060515"/>
          </a:xfrm>
        </p:spPr>
        <p:txBody>
          <a:bodyPr>
            <a:normAutofit fontScale="77500" lnSpcReduction="20000"/>
          </a:bodyPr>
          <a:lstStyle/>
          <a:p>
            <a:r>
              <a:rPr lang="en-US" dirty="0"/>
              <a:t>Buy a Car – (Pay 9SB weekly for 5 years)</a:t>
            </a:r>
          </a:p>
          <a:p>
            <a:pPr marL="0" indent="0">
              <a:buNone/>
            </a:pPr>
            <a:r>
              <a:rPr lang="en-US" dirty="0"/>
              <a:t>Company takes 10% the price as registration fee</a:t>
            </a:r>
          </a:p>
          <a:p>
            <a:pPr marL="0" indent="0">
              <a:buNone/>
            </a:pPr>
            <a:r>
              <a:rPr lang="en-US" dirty="0"/>
              <a:t>upgrades every 5 years </a:t>
            </a:r>
            <a:r>
              <a:rPr lang="en-US" b="1" dirty="0"/>
              <a:t>N6m car</a:t>
            </a:r>
          </a:p>
          <a:p>
            <a:r>
              <a:rPr lang="en-US" dirty="0"/>
              <a:t>Buy a Car – (Pay 23SB weekly for 5 years) </a:t>
            </a:r>
          </a:p>
          <a:p>
            <a:pPr marL="0" indent="0">
              <a:buNone/>
            </a:pPr>
            <a:r>
              <a:rPr lang="en-US" dirty="0"/>
              <a:t>Company takes 10% the price as registration fee</a:t>
            </a:r>
          </a:p>
          <a:p>
            <a:pPr marL="0" indent="0">
              <a:buNone/>
            </a:pPr>
            <a:r>
              <a:rPr lang="en-US" dirty="0"/>
              <a:t> upgrades every 5 years </a:t>
            </a:r>
            <a:r>
              <a:rPr lang="en-US" b="1" dirty="0"/>
              <a:t>N15m car</a:t>
            </a:r>
          </a:p>
          <a:p>
            <a:r>
              <a:rPr lang="en-US" dirty="0"/>
              <a:t>Buy a Car – (Pay 46SB weekly for 5 years) </a:t>
            </a:r>
          </a:p>
          <a:p>
            <a:pPr marL="0" indent="0">
              <a:buNone/>
            </a:pPr>
            <a:r>
              <a:rPr lang="en-US" dirty="0"/>
              <a:t>Company takes 10% the price as registration fee</a:t>
            </a:r>
          </a:p>
          <a:p>
            <a:pPr marL="0" indent="0">
              <a:buNone/>
            </a:pPr>
            <a:r>
              <a:rPr lang="en-US" dirty="0"/>
              <a:t>upgrades every 5 years </a:t>
            </a:r>
            <a:r>
              <a:rPr lang="en-US" b="1" dirty="0"/>
              <a:t>N30m car</a:t>
            </a:r>
          </a:p>
          <a:p>
            <a:r>
              <a:rPr lang="en-US" dirty="0"/>
              <a:t>Buy a Car – (Pay 135SB weekly for 5 years) </a:t>
            </a:r>
          </a:p>
          <a:p>
            <a:pPr marL="0" indent="0">
              <a:buNone/>
            </a:pPr>
            <a:r>
              <a:rPr lang="en-US" dirty="0"/>
              <a:t>Company takes 10% the price as registration fee</a:t>
            </a:r>
          </a:p>
          <a:p>
            <a:pPr marL="0" indent="0">
              <a:buNone/>
            </a:pPr>
            <a:r>
              <a:rPr lang="en-US" dirty="0"/>
              <a:t>upgrades every 5 years </a:t>
            </a:r>
            <a:r>
              <a:rPr lang="en-US" b="1" dirty="0"/>
              <a:t>N70m car</a:t>
            </a:r>
          </a:p>
          <a:p>
            <a:pPr marL="0" indent="0">
              <a:buNone/>
            </a:pPr>
            <a:r>
              <a:rPr lang="en-US" b="1" dirty="0"/>
              <a:t>Price also consists of minor damage insurance and fuel bills</a:t>
            </a:r>
          </a:p>
          <a:p>
            <a:pPr marL="0" indent="0">
              <a:buNone/>
            </a:pPr>
            <a:r>
              <a:rPr lang="en-US" b="1" dirty="0"/>
              <a:t>There would be Suggestions to replace the car with a similarly priced one after 5 years</a:t>
            </a:r>
          </a:p>
          <a:p>
            <a:endParaRPr lang="en-US" dirty="0"/>
          </a:p>
        </p:txBody>
      </p:sp>
    </p:spTree>
    <p:extLst>
      <p:ext uri="{BB962C8B-B14F-4D97-AF65-F5344CB8AC3E}">
        <p14:creationId xmlns:p14="http://schemas.microsoft.com/office/powerpoint/2010/main" val="39840520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00BBC4B-79C5-446D-A6E1-7A727957C176}"/>
              </a:ext>
            </a:extLst>
          </p:cNvPr>
          <p:cNvSpPr>
            <a:spLocks noGrp="1"/>
          </p:cNvSpPr>
          <p:nvPr>
            <p:ph type="title"/>
          </p:nvPr>
        </p:nvSpPr>
        <p:spPr/>
        <p:txBody>
          <a:bodyPr/>
          <a:lstStyle/>
          <a:p>
            <a:endParaRPr lang="x-none"/>
          </a:p>
        </p:txBody>
      </p:sp>
      <p:sp>
        <p:nvSpPr>
          <p:cNvPr id="3" name="Content Placeholder 2">
            <a:extLst>
              <a:ext uri="{FF2B5EF4-FFF2-40B4-BE49-F238E27FC236}">
                <a16:creationId xmlns="" xmlns:a16="http://schemas.microsoft.com/office/drawing/2014/main" id="{4AC9E260-D85E-4A7F-87F1-D8E4756D1EAB}"/>
              </a:ext>
            </a:extLst>
          </p:cNvPr>
          <p:cNvSpPr>
            <a:spLocks noGrp="1"/>
          </p:cNvSpPr>
          <p:nvPr>
            <p:ph idx="1"/>
          </p:nvPr>
        </p:nvSpPr>
        <p:spPr/>
        <p:txBody>
          <a:bodyPr/>
          <a:lstStyle/>
          <a:p>
            <a:r>
              <a:rPr lang="en-US" dirty="0"/>
              <a:t>Customers would scan refuel stations given QR code to confirm </a:t>
            </a:r>
            <a:r>
              <a:rPr lang="en-US" dirty="0" smtClean="0"/>
              <a:t>payment to claim their free fuel</a:t>
            </a:r>
          </a:p>
          <a:p>
            <a:r>
              <a:rPr lang="en-US" dirty="0" smtClean="0"/>
              <a:t>customers </a:t>
            </a:r>
            <a:r>
              <a:rPr lang="en-US" dirty="0"/>
              <a:t>would also get a free access </a:t>
            </a:r>
            <a:r>
              <a:rPr lang="en-US" dirty="0" smtClean="0"/>
              <a:t>to 2 </a:t>
            </a:r>
            <a:r>
              <a:rPr lang="en-US" dirty="0"/>
              <a:t>arcade </a:t>
            </a:r>
            <a:r>
              <a:rPr lang="en-US" dirty="0" smtClean="0"/>
              <a:t>cabs daily, incase of complications involving the cars</a:t>
            </a:r>
          </a:p>
          <a:p>
            <a:r>
              <a:rPr lang="en-US" dirty="0" smtClean="0"/>
              <a:t>Customers also get access to a free maintenance check once every 6 months</a:t>
            </a:r>
          </a:p>
          <a:p>
            <a:r>
              <a:rPr lang="en-US" dirty="0" smtClean="0"/>
              <a:t>Free fixing of scratches and minor damages are also </a:t>
            </a:r>
            <a:r>
              <a:rPr lang="en-US" dirty="0" err="1" smtClean="0"/>
              <a:t>alowed</a:t>
            </a:r>
            <a:endParaRPr lang="en-US" dirty="0" smtClean="0"/>
          </a:p>
          <a:p>
            <a:endParaRPr lang="x-none" dirty="0"/>
          </a:p>
        </p:txBody>
      </p:sp>
    </p:spTree>
    <p:extLst>
      <p:ext uri="{BB962C8B-B14F-4D97-AF65-F5344CB8AC3E}">
        <p14:creationId xmlns:p14="http://schemas.microsoft.com/office/powerpoint/2010/main" val="902132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D56DA23-7FC4-4266-8FFC-A29CAC159A0F}"/>
              </a:ext>
            </a:extLst>
          </p:cNvPr>
          <p:cNvSpPr>
            <a:spLocks noGrp="1"/>
          </p:cNvSpPr>
          <p:nvPr>
            <p:ph type="title"/>
          </p:nvPr>
        </p:nvSpPr>
        <p:spPr/>
        <p:txBody>
          <a:bodyPr/>
          <a:lstStyle/>
          <a:p>
            <a:r>
              <a:rPr lang="en-US" dirty="0"/>
              <a:t>Buy a Swimming pool</a:t>
            </a:r>
            <a:endParaRPr lang="x-none" dirty="0"/>
          </a:p>
        </p:txBody>
      </p:sp>
      <p:sp>
        <p:nvSpPr>
          <p:cNvPr id="3" name="Content Placeholder 2">
            <a:extLst>
              <a:ext uri="{FF2B5EF4-FFF2-40B4-BE49-F238E27FC236}">
                <a16:creationId xmlns="" xmlns:a16="http://schemas.microsoft.com/office/drawing/2014/main" id="{F7F48C38-915B-432B-8F5F-07356916272B}"/>
              </a:ext>
            </a:extLst>
          </p:cNvPr>
          <p:cNvSpPr>
            <a:spLocks noGrp="1"/>
          </p:cNvSpPr>
          <p:nvPr>
            <p:ph idx="1"/>
          </p:nvPr>
        </p:nvSpPr>
        <p:spPr/>
        <p:txBody>
          <a:bodyPr/>
          <a:lstStyle/>
          <a:p>
            <a:r>
              <a:rPr lang="en-US" dirty="0"/>
              <a:t>Buy a Swimming pool-(Pay 6SB for monthly ownership ) intex pools</a:t>
            </a:r>
          </a:p>
          <a:p>
            <a:r>
              <a:rPr lang="en-GB" dirty="0"/>
              <a:t>2 years plan (15k monthly (2 years plan)) sell games at discounts</a:t>
            </a:r>
          </a:p>
          <a:p>
            <a:r>
              <a:rPr lang="en-GB" dirty="0"/>
              <a:t>buy big generator (25k weekly)</a:t>
            </a:r>
          </a:p>
          <a:p>
            <a:r>
              <a:rPr lang="en-GB" dirty="0"/>
              <a:t>ac (4k weekly)</a:t>
            </a:r>
            <a:br>
              <a:rPr lang="en-GB" dirty="0"/>
            </a:br>
            <a:r>
              <a:rPr lang="en-GB" dirty="0"/>
              <a:t/>
            </a:r>
            <a:br>
              <a:rPr lang="en-GB" dirty="0"/>
            </a:br>
            <a:endParaRPr lang="x-none" dirty="0"/>
          </a:p>
          <a:p>
            <a:endParaRPr lang="en-US" b="1" dirty="0"/>
          </a:p>
        </p:txBody>
      </p:sp>
    </p:spTree>
    <p:extLst>
      <p:ext uri="{BB962C8B-B14F-4D97-AF65-F5344CB8AC3E}">
        <p14:creationId xmlns:p14="http://schemas.microsoft.com/office/powerpoint/2010/main" val="2235046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0762D5A-3E9A-465D-B21E-11C93F30E046}"/>
              </a:ext>
            </a:extLst>
          </p:cNvPr>
          <p:cNvSpPr>
            <a:spLocks noGrp="1"/>
          </p:cNvSpPr>
          <p:nvPr>
            <p:ph type="title"/>
          </p:nvPr>
        </p:nvSpPr>
        <p:spPr/>
        <p:txBody>
          <a:bodyPr/>
          <a:lstStyle/>
          <a:p>
            <a:r>
              <a:rPr lang="en-US" dirty="0"/>
              <a:t>Television</a:t>
            </a:r>
            <a:endParaRPr lang="x-none" dirty="0"/>
          </a:p>
        </p:txBody>
      </p:sp>
      <p:sp>
        <p:nvSpPr>
          <p:cNvPr id="3" name="Content Placeholder 2">
            <a:extLst>
              <a:ext uri="{FF2B5EF4-FFF2-40B4-BE49-F238E27FC236}">
                <a16:creationId xmlns="" xmlns:a16="http://schemas.microsoft.com/office/drawing/2014/main" id="{1A6E8850-7EAD-4354-A237-3DF34E99C84D}"/>
              </a:ext>
            </a:extLst>
          </p:cNvPr>
          <p:cNvSpPr>
            <a:spLocks noGrp="1"/>
          </p:cNvSpPr>
          <p:nvPr>
            <p:ph idx="1"/>
          </p:nvPr>
        </p:nvSpPr>
        <p:spPr/>
        <p:txBody>
          <a:bodyPr/>
          <a:lstStyle/>
          <a:p>
            <a:r>
              <a:rPr lang="en-GB" dirty="0"/>
              <a:t>Pay 10SB monthly renews every 2 </a:t>
            </a:r>
            <a:r>
              <a:rPr lang="en-GB" dirty="0" smtClean="0"/>
              <a:t>years</a:t>
            </a:r>
            <a:endParaRPr lang="en-GB" dirty="0"/>
          </a:p>
          <a:p>
            <a:r>
              <a:rPr lang="en-GB" dirty="0"/>
              <a:t>Pay 6SB monthly renews every 3 years</a:t>
            </a:r>
          </a:p>
          <a:p>
            <a:r>
              <a:rPr lang="en-GB" dirty="0"/>
              <a:t>Pay 4SB monthly renews every 4 years</a:t>
            </a:r>
          </a:p>
          <a:p>
            <a:r>
              <a:rPr lang="en-GB" dirty="0"/>
              <a:t>Pay 3SB 30MST monthly renews every 5 years</a:t>
            </a:r>
            <a:endParaRPr lang="x-none" dirty="0"/>
          </a:p>
        </p:txBody>
      </p:sp>
    </p:spTree>
    <p:extLst>
      <p:ext uri="{BB962C8B-B14F-4D97-AF65-F5344CB8AC3E}">
        <p14:creationId xmlns:p14="http://schemas.microsoft.com/office/powerpoint/2010/main" val="23057545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04101AC-EF99-4C03-AE40-794328C6C24F}"/>
              </a:ext>
            </a:extLst>
          </p:cNvPr>
          <p:cNvSpPr>
            <a:spLocks noGrp="1"/>
          </p:cNvSpPr>
          <p:nvPr>
            <p:ph type="title"/>
          </p:nvPr>
        </p:nvSpPr>
        <p:spPr/>
        <p:txBody>
          <a:bodyPr/>
          <a:lstStyle/>
          <a:p>
            <a:r>
              <a:rPr lang="en-US" dirty="0"/>
              <a:t>Rent a Console</a:t>
            </a:r>
            <a:endParaRPr lang="x-none" dirty="0"/>
          </a:p>
        </p:txBody>
      </p:sp>
      <p:sp>
        <p:nvSpPr>
          <p:cNvPr id="3" name="Content Placeholder 2">
            <a:extLst>
              <a:ext uri="{FF2B5EF4-FFF2-40B4-BE49-F238E27FC236}">
                <a16:creationId xmlns="" xmlns:a16="http://schemas.microsoft.com/office/drawing/2014/main" id="{878B06A8-483F-4791-982D-67C6357BDCB5}"/>
              </a:ext>
            </a:extLst>
          </p:cNvPr>
          <p:cNvSpPr>
            <a:spLocks noGrp="1"/>
          </p:cNvSpPr>
          <p:nvPr>
            <p:ph idx="1"/>
          </p:nvPr>
        </p:nvSpPr>
        <p:spPr/>
        <p:txBody>
          <a:bodyPr>
            <a:normAutofit lnSpcReduction="10000"/>
          </a:bodyPr>
          <a:lstStyle/>
          <a:p>
            <a:pPr marL="0" indent="0">
              <a:buNone/>
            </a:pPr>
            <a:r>
              <a:rPr lang="en-US" dirty="0"/>
              <a:t>Rent a console (N9,000 for a monthly ownership only) for </a:t>
            </a:r>
            <a:r>
              <a:rPr lang="en-US" dirty="0" smtClean="0"/>
              <a:t>portables</a:t>
            </a:r>
          </a:p>
          <a:p>
            <a:pPr marL="0" indent="0">
              <a:buNone/>
            </a:pPr>
            <a:endParaRPr lang="en-US" dirty="0"/>
          </a:p>
          <a:p>
            <a:pPr marL="0" indent="0">
              <a:buNone/>
            </a:pPr>
            <a:r>
              <a:rPr lang="en-US" dirty="0" smtClean="0"/>
              <a:t>Rent </a:t>
            </a:r>
            <a:r>
              <a:rPr lang="en-US" dirty="0"/>
              <a:t>a Console (</a:t>
            </a:r>
            <a:r>
              <a:rPr lang="en-US" dirty="0" smtClean="0"/>
              <a:t>N12,000 for a monthly ownership </a:t>
            </a:r>
            <a:r>
              <a:rPr lang="en-US" dirty="0"/>
              <a:t>only</a:t>
            </a:r>
            <a:r>
              <a:rPr lang="en-US" dirty="0" smtClean="0"/>
              <a:t>) for older gen</a:t>
            </a:r>
          </a:p>
          <a:p>
            <a:pPr marL="0" indent="0">
              <a:buNone/>
            </a:pPr>
            <a:endParaRPr lang="en-US" dirty="0"/>
          </a:p>
          <a:p>
            <a:pPr marL="0" indent="0">
              <a:buNone/>
            </a:pPr>
            <a:r>
              <a:rPr lang="en-US" dirty="0"/>
              <a:t>Rent a Console (</a:t>
            </a:r>
            <a:r>
              <a:rPr lang="en-US" dirty="0" smtClean="0"/>
              <a:t>N15,000 </a:t>
            </a:r>
            <a:r>
              <a:rPr lang="en-US" dirty="0"/>
              <a:t>for a monthly ownership only</a:t>
            </a:r>
            <a:r>
              <a:rPr lang="en-US" dirty="0" smtClean="0"/>
              <a:t>) for newer gen</a:t>
            </a:r>
            <a:endParaRPr lang="en-US" dirty="0"/>
          </a:p>
          <a:p>
            <a:pPr marL="0" indent="0">
              <a:buNone/>
            </a:pPr>
            <a:endParaRPr lang="en-US" dirty="0" smtClean="0"/>
          </a:p>
          <a:p>
            <a:pPr marL="0" indent="0">
              <a:buNone/>
            </a:pPr>
            <a:r>
              <a:rPr lang="en-US" dirty="0"/>
              <a:t>Rent a </a:t>
            </a:r>
            <a:r>
              <a:rPr lang="en-US" dirty="0" smtClean="0"/>
              <a:t>Game </a:t>
            </a:r>
            <a:r>
              <a:rPr lang="en-US" dirty="0"/>
              <a:t>(</a:t>
            </a:r>
            <a:r>
              <a:rPr lang="en-US" dirty="0" smtClean="0"/>
              <a:t>N1,500 </a:t>
            </a:r>
            <a:r>
              <a:rPr lang="en-US" dirty="0"/>
              <a:t>for a </a:t>
            </a:r>
            <a:r>
              <a:rPr lang="en-US" dirty="0" smtClean="0"/>
              <a:t>weekly </a:t>
            </a:r>
            <a:r>
              <a:rPr lang="en-US" dirty="0"/>
              <a:t>ownership only</a:t>
            </a:r>
            <a:r>
              <a:rPr lang="en-US" dirty="0" smtClean="0"/>
              <a:t>) for newer games</a:t>
            </a:r>
          </a:p>
          <a:p>
            <a:pPr marL="0" indent="0">
              <a:buNone/>
            </a:pPr>
            <a:endParaRPr lang="en-US" dirty="0"/>
          </a:p>
          <a:p>
            <a:pPr marL="0" indent="0">
              <a:buNone/>
            </a:pPr>
            <a:r>
              <a:rPr lang="en-US" dirty="0"/>
              <a:t>Rent a Game (</a:t>
            </a:r>
            <a:r>
              <a:rPr lang="en-US" dirty="0" smtClean="0"/>
              <a:t>N1,000 </a:t>
            </a:r>
            <a:r>
              <a:rPr lang="en-US" dirty="0"/>
              <a:t>for a weekly ownership only) for </a:t>
            </a:r>
            <a:r>
              <a:rPr lang="en-US" dirty="0" smtClean="0"/>
              <a:t>older games</a:t>
            </a:r>
          </a:p>
          <a:p>
            <a:pPr marL="0" indent="0">
              <a:buNone/>
            </a:pPr>
            <a:endParaRPr lang="en-US" dirty="0"/>
          </a:p>
        </p:txBody>
      </p:sp>
    </p:spTree>
    <p:extLst>
      <p:ext uri="{BB962C8B-B14F-4D97-AF65-F5344CB8AC3E}">
        <p14:creationId xmlns:p14="http://schemas.microsoft.com/office/powerpoint/2010/main" val="2983671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Rent music instruments and sound EQT</a:t>
            </a:r>
            <a:endParaRPr lang="en-US" dirty="0"/>
          </a:p>
        </p:txBody>
      </p:sp>
      <p:sp>
        <p:nvSpPr>
          <p:cNvPr id="3" name="Content Placeholder 2"/>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2149563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D79E0710-CDB0-43AB-8C8A-2B5ED4DB070B}"/>
              </a:ext>
            </a:extLst>
          </p:cNvPr>
          <p:cNvSpPr>
            <a:spLocks noGrp="1"/>
          </p:cNvSpPr>
          <p:nvPr>
            <p:ph idx="1"/>
          </p:nvPr>
        </p:nvSpPr>
        <p:spPr>
          <a:xfrm>
            <a:off x="0" y="1554480"/>
            <a:ext cx="12192000" cy="5196839"/>
          </a:xfrm>
        </p:spPr>
        <p:txBody>
          <a:bodyPr>
            <a:normAutofit fontScale="92500" lnSpcReduction="10000"/>
          </a:bodyPr>
          <a:lstStyle/>
          <a:p>
            <a:pPr marL="0" indent="0" algn="ctr">
              <a:buNone/>
            </a:pPr>
            <a:r>
              <a:rPr lang="en-GB" sz="5400" dirty="0"/>
              <a:t>money must be payed to arcade pay account 2 weeks before needed (monthly)</a:t>
            </a:r>
            <a:br>
              <a:rPr lang="en-GB" sz="5400" dirty="0"/>
            </a:br>
            <a:r>
              <a:rPr lang="en-GB" sz="5400" dirty="0"/>
              <a:t>3 days before needed (weekly)</a:t>
            </a:r>
            <a:br>
              <a:rPr lang="en-GB" sz="5400" dirty="0"/>
            </a:br>
            <a:r>
              <a:rPr lang="en-GB" sz="5400" dirty="0"/>
              <a:t>1 month before needed (3 to 12 months)</a:t>
            </a:r>
          </a:p>
          <a:p>
            <a:pPr marL="0" indent="0" algn="ctr">
              <a:buNone/>
            </a:pPr>
            <a:r>
              <a:rPr lang="en-GB" sz="5400" dirty="0"/>
              <a:t/>
            </a:r>
            <a:br>
              <a:rPr lang="en-GB" sz="5400" dirty="0"/>
            </a:br>
            <a:r>
              <a:rPr lang="en-GB" sz="5400" dirty="0"/>
              <a:t>arcade garage services are offered for all products except portables</a:t>
            </a:r>
            <a:br>
              <a:rPr lang="en-GB" sz="5400" dirty="0"/>
            </a:br>
            <a:endParaRPr lang="x-none" sz="5400" dirty="0"/>
          </a:p>
        </p:txBody>
      </p:sp>
    </p:spTree>
    <p:extLst>
      <p:ext uri="{BB962C8B-B14F-4D97-AF65-F5344CB8AC3E}">
        <p14:creationId xmlns:p14="http://schemas.microsoft.com/office/powerpoint/2010/main" val="2497576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CE8ACFE-FBA2-4B02-96CB-BD4D018B20FB}"/>
              </a:ext>
            </a:extLst>
          </p:cNvPr>
          <p:cNvSpPr>
            <a:spLocks noGrp="1"/>
          </p:cNvSpPr>
          <p:nvPr>
            <p:ph idx="1"/>
          </p:nvPr>
        </p:nvSpPr>
        <p:spPr/>
        <p:txBody>
          <a:bodyPr>
            <a:normAutofit lnSpcReduction="10000"/>
          </a:bodyPr>
          <a:lstStyle/>
          <a:p>
            <a:r>
              <a:rPr lang="en-US" dirty="0">
                <a:solidFill>
                  <a:schemeClr val="bg1">
                    <a:lumMod val="50000"/>
                  </a:schemeClr>
                </a:solidFill>
              </a:rPr>
              <a:t>arcade </a:t>
            </a:r>
            <a:r>
              <a:rPr lang="en-US" dirty="0" smtClean="0">
                <a:solidFill>
                  <a:schemeClr val="bg1">
                    <a:lumMod val="50000"/>
                  </a:schemeClr>
                </a:solidFill>
              </a:rPr>
              <a:t>merchandize (Jacket </a:t>
            </a:r>
            <a:r>
              <a:rPr lang="en-US" dirty="0">
                <a:solidFill>
                  <a:schemeClr val="bg1">
                    <a:lumMod val="50000"/>
                  </a:schemeClr>
                </a:solidFill>
              </a:rPr>
              <a:t>only</a:t>
            </a:r>
            <a:r>
              <a:rPr lang="en-US" dirty="0" smtClean="0">
                <a:solidFill>
                  <a:schemeClr val="bg1">
                    <a:lumMod val="50000"/>
                  </a:schemeClr>
                </a:solidFill>
              </a:rPr>
              <a:t>)</a:t>
            </a:r>
          </a:p>
          <a:p>
            <a:r>
              <a:rPr lang="en-US" dirty="0" smtClean="0">
                <a:solidFill>
                  <a:schemeClr val="bg1">
                    <a:lumMod val="50000"/>
                  </a:schemeClr>
                </a:solidFill>
              </a:rPr>
              <a:t>Introduction </a:t>
            </a:r>
            <a:r>
              <a:rPr lang="en-US" dirty="0">
                <a:solidFill>
                  <a:schemeClr val="bg1">
                    <a:lumMod val="50000"/>
                  </a:schemeClr>
                </a:solidFill>
              </a:rPr>
              <a:t>of Arcade ads trafficking</a:t>
            </a:r>
          </a:p>
          <a:p>
            <a:r>
              <a:rPr lang="en-US" dirty="0">
                <a:solidFill>
                  <a:schemeClr val="bg1">
                    <a:lumMod val="50000"/>
                  </a:schemeClr>
                </a:solidFill>
              </a:rPr>
              <a:t>Introduction of arcade calendar and competitions</a:t>
            </a:r>
          </a:p>
          <a:p>
            <a:r>
              <a:rPr lang="en-US" dirty="0">
                <a:solidFill>
                  <a:schemeClr val="bg1">
                    <a:lumMod val="50000"/>
                  </a:schemeClr>
                </a:solidFill>
              </a:rPr>
              <a:t>Introduction of Arcade Garage</a:t>
            </a:r>
          </a:p>
          <a:p>
            <a:r>
              <a:rPr lang="en-US" dirty="0">
                <a:solidFill>
                  <a:schemeClr val="bg1">
                    <a:lumMod val="50000"/>
                  </a:schemeClr>
                </a:solidFill>
              </a:rPr>
              <a:t>Introduction of </a:t>
            </a:r>
            <a:r>
              <a:rPr lang="en-US" dirty="0" smtClean="0">
                <a:solidFill>
                  <a:schemeClr val="bg1">
                    <a:lumMod val="50000"/>
                  </a:schemeClr>
                </a:solidFill>
              </a:rPr>
              <a:t>Studio </a:t>
            </a:r>
            <a:r>
              <a:rPr lang="en-US" dirty="0">
                <a:solidFill>
                  <a:schemeClr val="bg1">
                    <a:lumMod val="50000"/>
                  </a:schemeClr>
                </a:solidFill>
              </a:rPr>
              <a:t>room </a:t>
            </a:r>
            <a:r>
              <a:rPr lang="en-US" dirty="0" smtClean="0">
                <a:solidFill>
                  <a:schemeClr val="bg1">
                    <a:lumMod val="50000"/>
                  </a:schemeClr>
                </a:solidFill>
              </a:rPr>
              <a:t>merchandize</a:t>
            </a:r>
            <a:endParaRPr lang="en-US" dirty="0">
              <a:solidFill>
                <a:schemeClr val="bg1">
                  <a:lumMod val="50000"/>
                </a:schemeClr>
              </a:solidFill>
            </a:endParaRPr>
          </a:p>
          <a:p>
            <a:r>
              <a:rPr lang="en-US" dirty="0">
                <a:solidFill>
                  <a:schemeClr val="bg1">
                    <a:lumMod val="50000"/>
                  </a:schemeClr>
                </a:solidFill>
              </a:rPr>
              <a:t>Introduction of Arcade essentials</a:t>
            </a:r>
          </a:p>
          <a:p>
            <a:r>
              <a:rPr lang="en-US" dirty="0">
                <a:solidFill>
                  <a:schemeClr val="bg1">
                    <a:lumMod val="50000"/>
                  </a:schemeClr>
                </a:solidFill>
              </a:rPr>
              <a:t>Introduction of Arcade support Aid</a:t>
            </a:r>
          </a:p>
          <a:p>
            <a:r>
              <a:rPr lang="en-US" dirty="0">
                <a:solidFill>
                  <a:schemeClr val="bg1">
                    <a:lumMod val="50000"/>
                  </a:schemeClr>
                </a:solidFill>
              </a:rPr>
              <a:t>Introduction of Arcade’s </a:t>
            </a:r>
            <a:r>
              <a:rPr lang="en-US" dirty="0" smtClean="0">
                <a:solidFill>
                  <a:schemeClr val="bg1">
                    <a:lumMod val="50000"/>
                  </a:schemeClr>
                </a:solidFill>
              </a:rPr>
              <a:t>Friends</a:t>
            </a:r>
          </a:p>
          <a:p>
            <a:r>
              <a:rPr lang="en-US" dirty="0" smtClean="0">
                <a:solidFill>
                  <a:schemeClr val="bg1">
                    <a:lumMod val="50000"/>
                  </a:schemeClr>
                </a:solidFill>
              </a:rPr>
              <a:t>Introduction of Arcade Scent pro</a:t>
            </a:r>
            <a:endParaRPr lang="x-none" dirty="0">
              <a:solidFill>
                <a:schemeClr val="bg1">
                  <a:lumMod val="50000"/>
                </a:schemeClr>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2079" y="332186"/>
            <a:ext cx="1989837" cy="1115613"/>
          </a:xfrm>
          <a:prstGeom prst="rect">
            <a:avLst/>
          </a:prstGeom>
        </p:spPr>
      </p:pic>
    </p:spTree>
    <p:extLst>
      <p:ext uri="{BB962C8B-B14F-4D97-AF65-F5344CB8AC3E}">
        <p14:creationId xmlns:p14="http://schemas.microsoft.com/office/powerpoint/2010/main" val="8742080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7E56BDF-92E3-429A-8981-9D4DDF9ACAF1}"/>
              </a:ext>
            </a:extLst>
          </p:cNvPr>
          <p:cNvSpPr>
            <a:spLocks noGrp="1"/>
          </p:cNvSpPr>
          <p:nvPr>
            <p:ph idx="1"/>
          </p:nvPr>
        </p:nvSpPr>
        <p:spPr>
          <a:xfrm>
            <a:off x="1053548" y="2106833"/>
            <a:ext cx="10058400" cy="2491671"/>
          </a:xfrm>
        </p:spPr>
        <p:txBody>
          <a:bodyPr>
            <a:normAutofit/>
          </a:bodyPr>
          <a:lstStyle/>
          <a:p>
            <a:pPr marL="0" indent="0" algn="ctr">
              <a:buNone/>
            </a:pPr>
            <a:r>
              <a:rPr lang="en-US" sz="7200" dirty="0">
                <a:solidFill>
                  <a:schemeClr val="bg1">
                    <a:lumMod val="50000"/>
                  </a:schemeClr>
                </a:solidFill>
              </a:rPr>
              <a:t>Introduction of </a:t>
            </a:r>
          </a:p>
          <a:p>
            <a:pPr marL="0" indent="0" algn="ctr">
              <a:buNone/>
            </a:pPr>
            <a:r>
              <a:rPr lang="en-US" sz="7200" dirty="0" smtClean="0">
                <a:solidFill>
                  <a:schemeClr val="bg1">
                    <a:lumMod val="50000"/>
                  </a:schemeClr>
                </a:solidFill>
              </a:rPr>
              <a:t>Studio room merch</a:t>
            </a:r>
            <a:endParaRPr lang="x-none" sz="7200" dirty="0">
              <a:solidFill>
                <a:schemeClr val="bg1">
                  <a:lumMod val="50000"/>
                </a:schemeClr>
              </a:solidFill>
            </a:endParaRPr>
          </a:p>
        </p:txBody>
      </p:sp>
      <p:pic>
        <p:nvPicPr>
          <p:cNvPr id="5" name="Picture 4">
            <a:extLst>
              <a:ext uri="{FF2B5EF4-FFF2-40B4-BE49-F238E27FC236}">
                <a16:creationId xmlns="" xmlns:a16="http://schemas.microsoft.com/office/drawing/2014/main" id="{4261C037-B4C4-4B1B-B3E8-0D2CDACB65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46883" y="313151"/>
            <a:ext cx="2172508" cy="1218029"/>
          </a:xfrm>
          <a:prstGeom prst="rect">
            <a:avLst/>
          </a:prstGeom>
        </p:spPr>
      </p:pic>
    </p:spTree>
    <p:extLst>
      <p:ext uri="{BB962C8B-B14F-4D97-AF65-F5344CB8AC3E}">
        <p14:creationId xmlns:p14="http://schemas.microsoft.com/office/powerpoint/2010/main" val="4138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6FE29EED-0F65-420B-87F1-46F54DA7AD77}"/>
              </a:ext>
            </a:extLst>
          </p:cNvPr>
          <p:cNvSpPr>
            <a:spLocks noGrp="1"/>
          </p:cNvSpPr>
          <p:nvPr>
            <p:ph idx="1"/>
          </p:nvPr>
        </p:nvSpPr>
        <p:spPr/>
        <p:txBody>
          <a:bodyPr/>
          <a:lstStyle/>
          <a:p>
            <a:r>
              <a:rPr lang="en-US" dirty="0"/>
              <a:t>Merch Studio room (N4999 only)(2 Studio bucks)</a:t>
            </a:r>
          </a:p>
          <a:p>
            <a:r>
              <a:rPr lang="en-US" dirty="0"/>
              <a:t>New color Releases on April 28 annually</a:t>
            </a:r>
          </a:p>
          <a:p>
            <a:r>
              <a:rPr lang="en-US" dirty="0"/>
              <a:t>Unlimited amount</a:t>
            </a:r>
          </a:p>
          <a:p>
            <a:r>
              <a:rPr lang="en-US" dirty="0"/>
              <a:t>Contains</a:t>
            </a:r>
            <a:r>
              <a:rPr lang="en-US" dirty="0" smtClean="0"/>
              <a:t>: </a:t>
            </a:r>
            <a:r>
              <a:rPr lang="en-US" dirty="0"/>
              <a:t>Glow in the dark </a:t>
            </a:r>
            <a:r>
              <a:rPr lang="en-US" dirty="0" smtClean="0"/>
              <a:t>“UD”</a:t>
            </a:r>
          </a:p>
          <a:p>
            <a:r>
              <a:rPr lang="en-US" dirty="0" smtClean="0"/>
              <a:t>Comes in 4 different styles</a:t>
            </a:r>
          </a:p>
          <a:p>
            <a:r>
              <a:rPr lang="en-US" dirty="0" smtClean="0"/>
              <a:t>New color way each year</a:t>
            </a:r>
            <a:endParaRPr lang="en-US" dirty="0"/>
          </a:p>
        </p:txBody>
      </p:sp>
    </p:spTree>
    <p:extLst>
      <p:ext uri="{BB962C8B-B14F-4D97-AF65-F5344CB8AC3E}">
        <p14:creationId xmlns:p14="http://schemas.microsoft.com/office/powerpoint/2010/main" val="26013370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617AE-4B40-43F3-967D-33148BB3F599}"/>
              </a:ext>
            </a:extLst>
          </p:cNvPr>
          <p:cNvSpPr>
            <a:spLocks noGrp="1"/>
          </p:cNvSpPr>
          <p:nvPr>
            <p:ph type="title"/>
          </p:nvPr>
        </p:nvSpPr>
        <p:spPr>
          <a:xfrm>
            <a:off x="731453" y="8740"/>
            <a:ext cx="5233735" cy="714375"/>
          </a:xfrm>
        </p:spPr>
        <p:txBody>
          <a:bodyPr anchor="b">
            <a:normAutofit/>
          </a:bodyPr>
          <a:lstStyle/>
          <a:p>
            <a:pPr algn="ctr"/>
            <a:r>
              <a:rPr lang="en-US" b="1" dirty="0" smtClean="0"/>
              <a:t>Studio merchandise</a:t>
            </a:r>
            <a:endParaRPr lang="x-none" b="1" dirty="0"/>
          </a:p>
        </p:txBody>
      </p:sp>
      <p:sp>
        <p:nvSpPr>
          <p:cNvPr id="32" name="Content Placeholder 31">
            <a:extLst>
              <a:ext uri="{FF2B5EF4-FFF2-40B4-BE49-F238E27FC236}">
                <a16:creationId xmlns="" xmlns:a16="http://schemas.microsoft.com/office/drawing/2014/main" id="{E8429896-65EC-45A7-AC5B-C5A3A8BAD3D1}"/>
              </a:ext>
            </a:extLst>
          </p:cNvPr>
          <p:cNvSpPr>
            <a:spLocks noGrp="1"/>
          </p:cNvSpPr>
          <p:nvPr>
            <p:ph idx="1"/>
          </p:nvPr>
        </p:nvSpPr>
        <p:spPr>
          <a:xfrm>
            <a:off x="6412832" y="2815389"/>
            <a:ext cx="5779168" cy="3387496"/>
          </a:xfrm>
        </p:spPr>
        <p:txBody>
          <a:bodyPr>
            <a:normAutofit/>
          </a:bodyPr>
          <a:lstStyle/>
          <a:p>
            <a:pPr marL="0" indent="0" algn="ctr">
              <a:buNone/>
            </a:pPr>
            <a:r>
              <a:rPr lang="en-US" sz="2000" dirty="0"/>
              <a:t>Unlimited supply</a:t>
            </a:r>
          </a:p>
          <a:p>
            <a:pPr marL="0" indent="0" algn="ctr">
              <a:buNone/>
            </a:pPr>
            <a:r>
              <a:rPr lang="en-US" sz="2000" dirty="0"/>
              <a:t>New color way Releases on October 28 </a:t>
            </a:r>
            <a:endParaRPr lang="en-US" sz="2000" dirty="0" smtClean="0"/>
          </a:p>
          <a:p>
            <a:pPr marL="0" indent="0" algn="ctr">
              <a:buNone/>
            </a:pPr>
            <a:r>
              <a:rPr lang="en-US" sz="2000" dirty="0" smtClean="0"/>
              <a:t>Releases with all previous colors</a:t>
            </a:r>
            <a:endParaRPr lang="en-US" sz="2000" dirty="0"/>
          </a:p>
          <a:p>
            <a:pPr marL="0" indent="0" algn="ctr">
              <a:buNone/>
            </a:pPr>
            <a:r>
              <a:rPr lang="en-US" sz="2000" dirty="0"/>
              <a:t>Contains: 1 plastic </a:t>
            </a:r>
            <a:r>
              <a:rPr lang="en-US" sz="2000" dirty="0" smtClean="0"/>
              <a:t>belts, </a:t>
            </a:r>
            <a:r>
              <a:rPr lang="en-US" sz="2000" dirty="0"/>
              <a:t>Glow in the dark “UD”</a:t>
            </a:r>
          </a:p>
          <a:p>
            <a:pPr marL="0" indent="0" algn="ctr">
              <a:buNone/>
            </a:pPr>
            <a:r>
              <a:rPr lang="en-US" sz="2000" dirty="0" smtClean="0"/>
              <a:t>Shirt only 2SB or </a:t>
            </a:r>
            <a:r>
              <a:rPr lang="en-US" sz="2000" b="1" dirty="0" smtClean="0"/>
              <a:t>(</a:t>
            </a:r>
            <a:r>
              <a:rPr lang="en-GB" sz="2000" dirty="0" smtClean="0"/>
              <a:t>₦</a:t>
            </a:r>
            <a:r>
              <a:rPr lang="en-US" sz="2000" b="1" dirty="0" smtClean="0"/>
              <a:t>4,999</a:t>
            </a:r>
            <a:r>
              <a:rPr lang="en-US" sz="2000" b="1" dirty="0"/>
              <a:t>) </a:t>
            </a:r>
            <a:endParaRPr lang="en-US" sz="2000" b="1" dirty="0" smtClean="0"/>
          </a:p>
          <a:p>
            <a:pPr marL="0" indent="0" algn="ctr">
              <a:buNone/>
            </a:pPr>
            <a:r>
              <a:rPr lang="en-US" sz="2000" dirty="0"/>
              <a:t>With sleeves 4</a:t>
            </a:r>
            <a:r>
              <a:rPr lang="en-US" sz="2000" dirty="0" smtClean="0"/>
              <a:t>SB or </a:t>
            </a:r>
            <a:r>
              <a:rPr lang="en-US" sz="2000" dirty="0"/>
              <a:t>(</a:t>
            </a:r>
            <a:r>
              <a:rPr lang="en-GB" sz="2000" dirty="0" smtClean="0"/>
              <a:t>₦</a:t>
            </a:r>
            <a:r>
              <a:rPr lang="en-US" sz="2000" b="1" dirty="0" smtClean="0"/>
              <a:t>9,990</a:t>
            </a:r>
            <a:r>
              <a:rPr lang="en-US" sz="2000" dirty="0" smtClean="0"/>
              <a:t>)</a:t>
            </a:r>
          </a:p>
          <a:p>
            <a:pPr marL="0" indent="0" algn="ctr">
              <a:buNone/>
            </a:pPr>
            <a:r>
              <a:rPr lang="en-US" sz="2000" dirty="0" smtClean="0"/>
              <a:t> With Sleeve and hoodie 8SB or </a:t>
            </a:r>
            <a:r>
              <a:rPr lang="en-US" sz="2000" dirty="0"/>
              <a:t>(</a:t>
            </a:r>
            <a:r>
              <a:rPr lang="en-GB" sz="2000" dirty="0" smtClean="0"/>
              <a:t>₦</a:t>
            </a:r>
            <a:r>
              <a:rPr lang="en-US" sz="2000" b="1" dirty="0" smtClean="0"/>
              <a:t>19,990</a:t>
            </a:r>
            <a:r>
              <a:rPr lang="en-US" sz="2000" dirty="0" smtClean="0"/>
              <a:t>)</a:t>
            </a:r>
          </a:p>
          <a:p>
            <a:pPr marL="0" indent="0" algn="ctr">
              <a:buNone/>
            </a:pPr>
            <a:r>
              <a:rPr lang="en-US" sz="2000" dirty="0" smtClean="0"/>
              <a:t>10% off for </a:t>
            </a:r>
            <a:r>
              <a:rPr lang="en-US" sz="2000" dirty="0"/>
              <a:t>Kids (10 years </a:t>
            </a:r>
            <a:r>
              <a:rPr lang="en-US" sz="2000" dirty="0" smtClean="0"/>
              <a:t>and below)</a:t>
            </a:r>
            <a:endParaRPr lang="en-US" sz="2000" dirty="0"/>
          </a:p>
        </p:txBody>
      </p:sp>
      <p:pic>
        <p:nvPicPr>
          <p:cNvPr id="10" name="Picture 9" descr="A picture containing clothing&#10;&#10;Description automatically generated">
            <a:extLst>
              <a:ext uri="{FF2B5EF4-FFF2-40B4-BE49-F238E27FC236}">
                <a16:creationId xmlns="" xmlns:a16="http://schemas.microsoft.com/office/drawing/2014/main" id="{47551F3C-00F4-4772-8681-C35CD57324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6007" y="3566358"/>
            <a:ext cx="3291642" cy="3291642"/>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3728" y="931583"/>
            <a:ext cx="4477375" cy="1324160"/>
          </a:xfrm>
          <a:prstGeom prst="rect">
            <a:avLst/>
          </a:prstGeom>
        </p:spPr>
      </p:pic>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931583"/>
            <a:ext cx="3033107" cy="3033107"/>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86007" y="723115"/>
            <a:ext cx="2904555" cy="2936947"/>
          </a:xfrm>
          <a:prstGeom prst="rect">
            <a:avLst/>
          </a:prstGeom>
        </p:spPr>
      </p:pic>
      <p:pic>
        <p:nvPicPr>
          <p:cNvPr id="11" name="Picture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6254" y="4034390"/>
            <a:ext cx="2719136" cy="2823610"/>
          </a:xfrm>
          <a:prstGeom prst="rect">
            <a:avLst/>
          </a:prstGeom>
        </p:spPr>
      </p:pic>
    </p:spTree>
    <p:extLst>
      <p:ext uri="{BB962C8B-B14F-4D97-AF65-F5344CB8AC3E}">
        <p14:creationId xmlns:p14="http://schemas.microsoft.com/office/powerpoint/2010/main" val="1081245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a:t>Buy annually to </a:t>
            </a:r>
            <a:r>
              <a:rPr lang="en-US" sz="4800" b="1" dirty="0" smtClean="0"/>
              <a:t>earn</a:t>
            </a:r>
            <a:endParaRPr lang="en-US" sz="4800" b="1" dirty="0"/>
          </a:p>
        </p:txBody>
      </p:sp>
      <p:sp>
        <p:nvSpPr>
          <p:cNvPr id="3" name="Content Placeholder 2"/>
          <p:cNvSpPr>
            <a:spLocks noGrp="1"/>
          </p:cNvSpPr>
          <p:nvPr>
            <p:ph idx="1"/>
          </p:nvPr>
        </p:nvSpPr>
        <p:spPr/>
        <p:txBody>
          <a:bodyPr>
            <a:normAutofit/>
          </a:bodyPr>
          <a:lstStyle/>
          <a:p>
            <a:r>
              <a:rPr lang="en-US" sz="4000" dirty="0" smtClean="0"/>
              <a:t>Get free Drink for 3 months</a:t>
            </a:r>
          </a:p>
          <a:p>
            <a:r>
              <a:rPr lang="en-US" sz="4000" dirty="0" smtClean="0"/>
              <a:t>10% off all food for 1 month</a:t>
            </a:r>
          </a:p>
          <a:p>
            <a:r>
              <a:rPr lang="en-US" sz="4000" dirty="0" smtClean="0"/>
              <a:t>Variable points to be kept</a:t>
            </a:r>
          </a:p>
          <a:p>
            <a:r>
              <a:rPr lang="en-US" sz="4000" dirty="0" smtClean="0"/>
              <a:t>Stand a chance</a:t>
            </a:r>
          </a:p>
          <a:p>
            <a:r>
              <a:rPr lang="en-US" sz="4000" dirty="0" smtClean="0"/>
              <a:t>Participate in merch streaks</a:t>
            </a:r>
          </a:p>
        </p:txBody>
      </p:sp>
    </p:spTree>
    <p:extLst>
      <p:ext uri="{BB962C8B-B14F-4D97-AF65-F5344CB8AC3E}">
        <p14:creationId xmlns:p14="http://schemas.microsoft.com/office/powerpoint/2010/main" val="16040455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12AF50E-0569-42C3-AA22-D3CA67D5C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79" y="570825"/>
            <a:ext cx="6085681" cy="6085681"/>
          </a:xfrm>
        </p:spPr>
      </p:pic>
      <p:sp>
        <p:nvSpPr>
          <p:cNvPr id="6" name="TextBox 5">
            <a:extLst>
              <a:ext uri="{FF2B5EF4-FFF2-40B4-BE49-F238E27FC236}">
                <a16:creationId xmlns="" xmlns:a16="http://schemas.microsoft.com/office/drawing/2014/main" id="{C1E5C261-C83B-4D7C-BDA1-8FA02B2E7A72}"/>
              </a:ext>
            </a:extLst>
          </p:cNvPr>
          <p:cNvSpPr txBox="1"/>
          <p:nvPr/>
        </p:nvSpPr>
        <p:spPr>
          <a:xfrm>
            <a:off x="7357670" y="4532848"/>
            <a:ext cx="5219701" cy="2123658"/>
          </a:xfrm>
          <a:prstGeom prst="rect">
            <a:avLst/>
          </a:prstGeom>
          <a:noFill/>
        </p:spPr>
        <p:txBody>
          <a:bodyPr wrap="square" rtlCol="0">
            <a:spAutoFit/>
          </a:bodyPr>
          <a:lstStyle/>
          <a:p>
            <a:pPr algn="ctr"/>
            <a:r>
              <a:rPr lang="en-US" sz="4400" dirty="0"/>
              <a:t> belt buckle</a:t>
            </a:r>
          </a:p>
          <a:p>
            <a:pPr algn="ctr"/>
            <a:r>
              <a:rPr lang="en-US" sz="4400" dirty="0"/>
              <a:t> </a:t>
            </a:r>
            <a:r>
              <a:rPr lang="en-GB" sz="4400" dirty="0" smtClean="0"/>
              <a:t>₦</a:t>
            </a:r>
            <a:r>
              <a:rPr lang="en-US" sz="4400" dirty="0" smtClean="0"/>
              <a:t>2,500 </a:t>
            </a:r>
            <a:endParaRPr lang="en-US" sz="4400" dirty="0"/>
          </a:p>
          <a:p>
            <a:pPr algn="ctr"/>
            <a:r>
              <a:rPr lang="en-US" sz="4400" dirty="0"/>
              <a:t>Per piece</a:t>
            </a:r>
          </a:p>
        </p:txBody>
      </p:sp>
    </p:spTree>
    <p:extLst>
      <p:ext uri="{BB962C8B-B14F-4D97-AF65-F5344CB8AC3E}">
        <p14:creationId xmlns:p14="http://schemas.microsoft.com/office/powerpoint/2010/main" val="4105799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9B985B9-F9BB-4E70-AACC-E9523127CBAB}"/>
              </a:ext>
            </a:extLst>
          </p:cNvPr>
          <p:cNvSpPr>
            <a:spLocks noGrp="1"/>
          </p:cNvSpPr>
          <p:nvPr>
            <p:ph idx="1"/>
          </p:nvPr>
        </p:nvSpPr>
        <p:spPr>
          <a:xfrm>
            <a:off x="838200" y="2766218"/>
            <a:ext cx="10515600" cy="1325563"/>
          </a:xfrm>
        </p:spPr>
        <p:txBody>
          <a:bodyPr>
            <a:normAutofit/>
          </a:bodyPr>
          <a:lstStyle/>
          <a:p>
            <a:pPr marL="0" indent="0" algn="ctr">
              <a:buNone/>
            </a:pPr>
            <a:r>
              <a:rPr lang="en-US" sz="6000" dirty="0">
                <a:solidFill>
                  <a:schemeClr val="bg1">
                    <a:lumMod val="50000"/>
                  </a:schemeClr>
                </a:solidFill>
              </a:rPr>
              <a:t>Introduction of Arcade essentials</a:t>
            </a:r>
            <a:endParaRPr lang="x-none" sz="6000" dirty="0">
              <a:solidFill>
                <a:schemeClr val="bg1">
                  <a:lumMod val="50000"/>
                </a:schemeClr>
              </a:solidFill>
            </a:endParaRPr>
          </a:p>
        </p:txBody>
      </p:sp>
      <p:pic>
        <p:nvPicPr>
          <p:cNvPr id="5" name="Picture 4">
            <a:extLst>
              <a:ext uri="{FF2B5EF4-FFF2-40B4-BE49-F238E27FC236}">
                <a16:creationId xmlns="" xmlns:a16="http://schemas.microsoft.com/office/drawing/2014/main" id="{FC816DE1-4644-47F3-A949-22DD661AFB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38279" y="289560"/>
            <a:ext cx="2071384" cy="1161333"/>
          </a:xfrm>
          <a:prstGeom prst="rect">
            <a:avLst/>
          </a:prstGeom>
        </p:spPr>
      </p:pic>
    </p:spTree>
    <p:extLst>
      <p:ext uri="{BB962C8B-B14F-4D97-AF65-F5344CB8AC3E}">
        <p14:creationId xmlns:p14="http://schemas.microsoft.com/office/powerpoint/2010/main" val="328685993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Times Per </a:t>
            </a:r>
            <a:r>
              <a:rPr lang="en-US" dirty="0"/>
              <a:t>D</a:t>
            </a:r>
            <a:r>
              <a:rPr lang="en-US" dirty="0" smtClean="0"/>
              <a:t>uration (TPD)</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This allows members to enjoy the services or essentials benefits multiple times across different intervals </a:t>
            </a:r>
          </a:p>
          <a:p>
            <a:pPr marL="0" indent="0">
              <a:buNone/>
            </a:pPr>
            <a:r>
              <a:rPr lang="en-US" dirty="0" smtClean="0"/>
              <a:t>Users get different colors of caps per subscription</a:t>
            </a:r>
          </a:p>
          <a:p>
            <a:pPr marL="0" indent="0">
              <a:buNone/>
            </a:pPr>
            <a:r>
              <a:rPr lang="en-US" dirty="0" smtClean="0"/>
              <a:t>There are 3 different TPD samples</a:t>
            </a:r>
          </a:p>
          <a:p>
            <a:r>
              <a:rPr lang="en-US" dirty="0" smtClean="0"/>
              <a:t>Times per week (TPW)</a:t>
            </a:r>
          </a:p>
          <a:p>
            <a:pPr marL="0" indent="0">
              <a:buNone/>
            </a:pPr>
            <a:r>
              <a:rPr lang="en-US" dirty="0" smtClean="0"/>
              <a:t>e.g. 4 times a week for 3 weeks = </a:t>
            </a:r>
            <a:r>
              <a:rPr lang="en-US" b="1" dirty="0" smtClean="0"/>
              <a:t>4TPW3</a:t>
            </a:r>
          </a:p>
          <a:p>
            <a:r>
              <a:rPr lang="en-US" dirty="0" smtClean="0"/>
              <a:t>Days per number of weeks (DPW)</a:t>
            </a:r>
          </a:p>
          <a:p>
            <a:pPr marL="0" indent="0">
              <a:buNone/>
            </a:pPr>
            <a:r>
              <a:rPr lang="en-US" dirty="0" smtClean="0"/>
              <a:t>E.g. 2 days a week for 6 weeks = </a:t>
            </a:r>
            <a:r>
              <a:rPr lang="en-US" b="1" dirty="0"/>
              <a:t>2</a:t>
            </a:r>
            <a:r>
              <a:rPr lang="en-US" b="1" dirty="0" smtClean="0"/>
              <a:t>DPW6</a:t>
            </a:r>
          </a:p>
          <a:p>
            <a:r>
              <a:rPr lang="en-US" dirty="0" smtClean="0"/>
              <a:t>weeks </a:t>
            </a:r>
            <a:r>
              <a:rPr lang="en-US" dirty="0"/>
              <a:t>per number of </a:t>
            </a:r>
            <a:r>
              <a:rPr lang="en-US" dirty="0" smtClean="0"/>
              <a:t>months (WPM)</a:t>
            </a:r>
          </a:p>
          <a:p>
            <a:pPr marL="0" indent="0">
              <a:buNone/>
            </a:pPr>
            <a:r>
              <a:rPr lang="en-US" dirty="0" smtClean="0"/>
              <a:t>E.g. 5 weeks in 12 months = </a:t>
            </a:r>
            <a:r>
              <a:rPr lang="en-US" b="1" dirty="0" smtClean="0"/>
              <a:t>5WPM12</a:t>
            </a:r>
            <a:endParaRPr lang="en-US" b="1" dirty="0"/>
          </a:p>
        </p:txBody>
      </p:sp>
    </p:spTree>
    <p:extLst>
      <p:ext uri="{BB962C8B-B14F-4D97-AF65-F5344CB8AC3E}">
        <p14:creationId xmlns:p14="http://schemas.microsoft.com/office/powerpoint/2010/main" val="21005639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1FBA02-742B-4380-8E74-24431B0DE624}"/>
              </a:ext>
            </a:extLst>
          </p:cNvPr>
          <p:cNvSpPr>
            <a:spLocks noGrp="1"/>
          </p:cNvSpPr>
          <p:nvPr>
            <p:ph type="title"/>
          </p:nvPr>
        </p:nvSpPr>
        <p:spPr>
          <a:xfrm>
            <a:off x="838200" y="259108"/>
            <a:ext cx="10515600" cy="1325563"/>
          </a:xfrm>
        </p:spPr>
        <p:txBody>
          <a:bodyPr>
            <a:normAutofit/>
          </a:bodyPr>
          <a:lstStyle/>
          <a:p>
            <a:r>
              <a:rPr lang="en-US" sz="4300" b="1" dirty="0" smtClean="0"/>
              <a:t>Budget</a:t>
            </a:r>
            <a:r>
              <a:rPr lang="en-US" sz="4300" dirty="0" smtClean="0"/>
              <a:t> Essentials N5k </a:t>
            </a:r>
            <a:r>
              <a:rPr lang="en-US" sz="4300" b="1" dirty="0" smtClean="0"/>
              <a:t>1TPW2</a:t>
            </a:r>
            <a:r>
              <a:rPr lang="en-US" sz="4300" dirty="0" smtClean="0"/>
              <a:t> (2 days)</a:t>
            </a:r>
            <a:br>
              <a:rPr lang="en-US" sz="4300" dirty="0" smtClean="0"/>
            </a:br>
            <a:r>
              <a:rPr lang="en-US" sz="4300" dirty="0" smtClean="0"/>
              <a:t>(1 person)</a:t>
            </a:r>
            <a:endParaRPr lang="x-none" sz="4300" dirty="0"/>
          </a:p>
        </p:txBody>
      </p:sp>
      <p:sp>
        <p:nvSpPr>
          <p:cNvPr id="3" name="Content Placeholder 2"/>
          <p:cNvSpPr>
            <a:spLocks noGrp="1"/>
          </p:cNvSpPr>
          <p:nvPr>
            <p:ph idx="1"/>
          </p:nvPr>
        </p:nvSpPr>
        <p:spPr/>
        <p:txBody>
          <a:bodyPr/>
          <a:lstStyle/>
          <a:p>
            <a:pPr marL="342900" indent="-342900"/>
            <a:r>
              <a:rPr lang="en-US" dirty="0" smtClean="0"/>
              <a:t>Allow </a:t>
            </a:r>
            <a:r>
              <a:rPr lang="en-US" dirty="0"/>
              <a:t>gadgets (one only)</a:t>
            </a:r>
          </a:p>
          <a:p>
            <a:pPr marL="342900" indent="-342900"/>
            <a:r>
              <a:rPr lang="en-US" dirty="0"/>
              <a:t>3</a:t>
            </a:r>
            <a:r>
              <a:rPr lang="en-US" dirty="0" smtClean="0"/>
              <a:t> hours </a:t>
            </a:r>
            <a:r>
              <a:rPr lang="en-US" dirty="0"/>
              <a:t>of streaming in Studio room </a:t>
            </a:r>
          </a:p>
          <a:p>
            <a:pPr marL="342900" indent="-342900"/>
            <a:r>
              <a:rPr lang="en-US" dirty="0" smtClean="0"/>
              <a:t>2 popped corns, </a:t>
            </a:r>
            <a:r>
              <a:rPr lang="en-US" dirty="0"/>
              <a:t>bottles of water, </a:t>
            </a:r>
            <a:r>
              <a:rPr lang="en-US" dirty="0" smtClean="0"/>
              <a:t>drinks </a:t>
            </a:r>
            <a:r>
              <a:rPr lang="en-US" dirty="0"/>
              <a:t>+ FOD</a:t>
            </a:r>
          </a:p>
          <a:p>
            <a:pPr marL="342900" indent="-342900"/>
            <a:r>
              <a:rPr lang="en-US" dirty="0" smtClean="0"/>
              <a:t>45 minutes gaming </a:t>
            </a:r>
            <a:endParaRPr lang="en-US" dirty="0"/>
          </a:p>
          <a:p>
            <a:pPr marL="342900" indent="-342900"/>
            <a:r>
              <a:rPr lang="en-US" dirty="0"/>
              <a:t>Arcade </a:t>
            </a:r>
            <a:r>
              <a:rPr lang="en-US" dirty="0" smtClean="0"/>
              <a:t>online</a:t>
            </a:r>
          </a:p>
          <a:p>
            <a:pPr marL="342900" indent="-342900"/>
            <a:r>
              <a:rPr lang="en-US" dirty="0" smtClean="0"/>
              <a:t>Light blue </a:t>
            </a:r>
            <a:r>
              <a:rPr lang="en-US" dirty="0"/>
              <a:t>Arcade </a:t>
            </a:r>
            <a:r>
              <a:rPr lang="en-US" dirty="0" smtClean="0"/>
              <a:t>cap</a:t>
            </a:r>
            <a:endParaRPr lang="en-US" dirty="0"/>
          </a:p>
        </p:txBody>
      </p:sp>
    </p:spTree>
    <p:extLst>
      <p:ext uri="{BB962C8B-B14F-4D97-AF65-F5344CB8AC3E}">
        <p14:creationId xmlns:p14="http://schemas.microsoft.com/office/powerpoint/2010/main" val="2753625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Duo Essentials </a:t>
            </a:r>
            <a:r>
              <a:rPr lang="en-US" dirty="0" smtClean="0"/>
              <a:t>10k </a:t>
            </a:r>
            <a:r>
              <a:rPr lang="en-US" b="1" dirty="0" smtClean="0"/>
              <a:t>1TPW4</a:t>
            </a:r>
            <a:r>
              <a:rPr lang="en-US" dirty="0" smtClean="0"/>
              <a:t> (4 days)</a:t>
            </a:r>
            <a:r>
              <a:rPr lang="en-US" dirty="0"/>
              <a:t/>
            </a:r>
            <a:br>
              <a:rPr lang="en-US" dirty="0"/>
            </a:br>
            <a:r>
              <a:rPr lang="en-US" dirty="0"/>
              <a:t>+ gifting up to </a:t>
            </a:r>
            <a:r>
              <a:rPr lang="en-US" dirty="0" smtClean="0"/>
              <a:t>2 </a:t>
            </a:r>
            <a:r>
              <a:rPr lang="en-US" dirty="0"/>
              <a:t>people enjoy at once</a:t>
            </a:r>
          </a:p>
        </p:txBody>
      </p:sp>
      <p:sp>
        <p:nvSpPr>
          <p:cNvPr id="3" name="Content Placeholder 2"/>
          <p:cNvSpPr>
            <a:spLocks noGrp="1"/>
          </p:cNvSpPr>
          <p:nvPr>
            <p:ph idx="1"/>
          </p:nvPr>
        </p:nvSpPr>
        <p:spPr/>
        <p:txBody>
          <a:bodyPr>
            <a:normAutofit/>
          </a:bodyPr>
          <a:lstStyle/>
          <a:p>
            <a:r>
              <a:rPr lang="en-US" dirty="0"/>
              <a:t>Arcade </a:t>
            </a:r>
            <a:r>
              <a:rPr lang="en-US" dirty="0" smtClean="0"/>
              <a:t>Cab</a:t>
            </a:r>
          </a:p>
          <a:p>
            <a:r>
              <a:rPr lang="en-US" dirty="0" smtClean="0"/>
              <a:t>Allow gadgets</a:t>
            </a:r>
          </a:p>
          <a:p>
            <a:r>
              <a:rPr lang="en-US" dirty="0"/>
              <a:t>8</a:t>
            </a:r>
            <a:r>
              <a:rPr lang="en-US" dirty="0" smtClean="0"/>
              <a:t> hours </a:t>
            </a:r>
            <a:r>
              <a:rPr lang="en-US" dirty="0"/>
              <a:t>of streaming in Studio </a:t>
            </a:r>
            <a:r>
              <a:rPr lang="en-US" dirty="0" smtClean="0"/>
              <a:t>room</a:t>
            </a:r>
          </a:p>
          <a:p>
            <a:r>
              <a:rPr lang="en-US" dirty="0"/>
              <a:t>2</a:t>
            </a:r>
            <a:r>
              <a:rPr lang="en-US" dirty="0" smtClean="0"/>
              <a:t> hours of Arcade sub in Studio room</a:t>
            </a:r>
          </a:p>
          <a:p>
            <a:r>
              <a:rPr lang="en-US" dirty="0"/>
              <a:t>4</a:t>
            </a:r>
            <a:r>
              <a:rPr lang="en-US" dirty="0" smtClean="0"/>
              <a:t> </a:t>
            </a:r>
            <a:r>
              <a:rPr lang="en-US" dirty="0"/>
              <a:t>meals, popped </a:t>
            </a:r>
            <a:r>
              <a:rPr lang="en-US" dirty="0" smtClean="0"/>
              <a:t>corn, </a:t>
            </a:r>
            <a:r>
              <a:rPr lang="en-US" dirty="0"/>
              <a:t>bottles of </a:t>
            </a:r>
            <a:r>
              <a:rPr lang="en-US" dirty="0" smtClean="0"/>
              <a:t>water, drinks </a:t>
            </a:r>
            <a:r>
              <a:rPr lang="en-US" dirty="0"/>
              <a:t>+ </a:t>
            </a:r>
            <a:r>
              <a:rPr lang="en-US" dirty="0" smtClean="0"/>
              <a:t>FOD</a:t>
            </a:r>
          </a:p>
          <a:p>
            <a:r>
              <a:rPr lang="en-US" dirty="0" smtClean="0"/>
              <a:t>2 hours </a:t>
            </a:r>
            <a:r>
              <a:rPr lang="en-US" dirty="0"/>
              <a:t>gaming </a:t>
            </a:r>
            <a:endParaRPr lang="en-US" dirty="0" smtClean="0"/>
          </a:p>
          <a:p>
            <a:r>
              <a:rPr lang="en-US" dirty="0" smtClean="0"/>
              <a:t>Arcade online</a:t>
            </a:r>
          </a:p>
          <a:p>
            <a:r>
              <a:rPr lang="en-US" dirty="0" smtClean="0"/>
              <a:t>Red </a:t>
            </a:r>
            <a:r>
              <a:rPr lang="en-US" dirty="0"/>
              <a:t>Arcade </a:t>
            </a:r>
            <a:r>
              <a:rPr lang="en-US" dirty="0" smtClean="0"/>
              <a:t>cap</a:t>
            </a:r>
          </a:p>
        </p:txBody>
      </p:sp>
    </p:spTree>
    <p:extLst>
      <p:ext uri="{BB962C8B-B14F-4D97-AF65-F5344CB8AC3E}">
        <p14:creationId xmlns:p14="http://schemas.microsoft.com/office/powerpoint/2010/main" val="19090486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extended Essentials </a:t>
            </a:r>
            <a:r>
              <a:rPr lang="en-US" dirty="0" smtClean="0"/>
              <a:t>20k </a:t>
            </a:r>
            <a:r>
              <a:rPr lang="en-US" b="1" dirty="0" smtClean="0"/>
              <a:t>4TPW4</a:t>
            </a:r>
            <a:r>
              <a:rPr lang="en-US" dirty="0" smtClean="0"/>
              <a:t> (16 days)</a:t>
            </a:r>
            <a:r>
              <a:rPr lang="en-US" dirty="0"/>
              <a:t/>
            </a:r>
            <a:br>
              <a:rPr lang="en-US" dirty="0"/>
            </a:br>
            <a:r>
              <a:rPr lang="en-US" dirty="0"/>
              <a:t>+ gifting up to 3 people enjoy at once</a:t>
            </a:r>
          </a:p>
        </p:txBody>
      </p:sp>
      <p:sp>
        <p:nvSpPr>
          <p:cNvPr id="3" name="Content Placeholder 2"/>
          <p:cNvSpPr>
            <a:spLocks noGrp="1"/>
          </p:cNvSpPr>
          <p:nvPr>
            <p:ph idx="1"/>
          </p:nvPr>
        </p:nvSpPr>
        <p:spPr/>
        <p:txBody>
          <a:bodyPr>
            <a:normAutofit/>
          </a:bodyPr>
          <a:lstStyle/>
          <a:p>
            <a:r>
              <a:rPr lang="en-US" dirty="0"/>
              <a:t>Arcade </a:t>
            </a:r>
            <a:r>
              <a:rPr lang="en-US" dirty="0" smtClean="0"/>
              <a:t>Cab</a:t>
            </a:r>
          </a:p>
          <a:p>
            <a:r>
              <a:rPr lang="en-US" dirty="0" smtClean="0"/>
              <a:t>Allow gadgets</a:t>
            </a:r>
          </a:p>
          <a:p>
            <a:r>
              <a:rPr lang="en-US" dirty="0" smtClean="0"/>
              <a:t>16 hours </a:t>
            </a:r>
            <a:r>
              <a:rPr lang="en-US" dirty="0"/>
              <a:t>of streaming in Studio </a:t>
            </a:r>
            <a:r>
              <a:rPr lang="en-US" dirty="0" smtClean="0"/>
              <a:t>room</a:t>
            </a:r>
          </a:p>
          <a:p>
            <a:r>
              <a:rPr lang="en-US" dirty="0" smtClean="0"/>
              <a:t>16 hours of Arcade </a:t>
            </a:r>
            <a:r>
              <a:rPr lang="en-US" dirty="0"/>
              <a:t>sub in Studio </a:t>
            </a:r>
            <a:r>
              <a:rPr lang="en-US" dirty="0" smtClean="0"/>
              <a:t>room</a:t>
            </a:r>
          </a:p>
          <a:p>
            <a:r>
              <a:rPr lang="en-US" dirty="0" smtClean="0"/>
              <a:t>16 </a:t>
            </a:r>
            <a:r>
              <a:rPr lang="en-US" dirty="0"/>
              <a:t>meals, popped </a:t>
            </a:r>
            <a:r>
              <a:rPr lang="en-US" dirty="0" smtClean="0"/>
              <a:t>corn, </a:t>
            </a:r>
            <a:r>
              <a:rPr lang="en-US" dirty="0"/>
              <a:t>bottles of </a:t>
            </a:r>
            <a:r>
              <a:rPr lang="en-US" dirty="0" smtClean="0"/>
              <a:t>water, drinks </a:t>
            </a:r>
            <a:r>
              <a:rPr lang="en-US" dirty="0"/>
              <a:t>+ </a:t>
            </a:r>
            <a:r>
              <a:rPr lang="en-US" dirty="0" smtClean="0"/>
              <a:t>FOD</a:t>
            </a:r>
          </a:p>
          <a:p>
            <a:r>
              <a:rPr lang="en-US" dirty="0" smtClean="0"/>
              <a:t>16 hours </a:t>
            </a:r>
            <a:r>
              <a:rPr lang="en-US" dirty="0"/>
              <a:t>gaming </a:t>
            </a:r>
            <a:endParaRPr lang="en-US" dirty="0" smtClean="0"/>
          </a:p>
          <a:p>
            <a:r>
              <a:rPr lang="en-US" dirty="0" smtClean="0"/>
              <a:t>Arcade online</a:t>
            </a:r>
          </a:p>
          <a:p>
            <a:r>
              <a:rPr lang="en-US" dirty="0" smtClean="0"/>
              <a:t>Orange </a:t>
            </a:r>
            <a:r>
              <a:rPr lang="en-US" dirty="0"/>
              <a:t>Arcade </a:t>
            </a:r>
            <a:r>
              <a:rPr lang="en-US" dirty="0" smtClean="0"/>
              <a:t>cap</a:t>
            </a:r>
          </a:p>
        </p:txBody>
      </p:sp>
    </p:spTree>
    <p:extLst>
      <p:ext uri="{BB962C8B-B14F-4D97-AF65-F5344CB8AC3E}">
        <p14:creationId xmlns:p14="http://schemas.microsoft.com/office/powerpoint/2010/main" val="3892791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0D4B146-F973-41EF-BBC0-81ED17D178E9}"/>
              </a:ext>
            </a:extLst>
          </p:cNvPr>
          <p:cNvSpPr>
            <a:spLocks noGrp="1"/>
          </p:cNvSpPr>
          <p:nvPr>
            <p:ph type="title"/>
          </p:nvPr>
        </p:nvSpPr>
        <p:spPr/>
        <p:txBody>
          <a:bodyPr>
            <a:normAutofit/>
          </a:bodyPr>
          <a:lstStyle/>
          <a:p>
            <a:r>
              <a:rPr lang="en-US" sz="5400" b="1" dirty="0"/>
              <a:t>Building Expansion</a:t>
            </a:r>
            <a:endParaRPr lang="x-none" sz="5400" b="1" dirty="0"/>
          </a:p>
        </p:txBody>
      </p:sp>
      <p:sp>
        <p:nvSpPr>
          <p:cNvPr id="3" name="Content Placeholder 2">
            <a:extLst>
              <a:ext uri="{FF2B5EF4-FFF2-40B4-BE49-F238E27FC236}">
                <a16:creationId xmlns="" xmlns:a16="http://schemas.microsoft.com/office/drawing/2014/main" id="{45E72C91-86BD-4A2B-BFEF-E758B946B063}"/>
              </a:ext>
            </a:extLst>
          </p:cNvPr>
          <p:cNvSpPr>
            <a:spLocks noGrp="1"/>
          </p:cNvSpPr>
          <p:nvPr>
            <p:ph idx="1"/>
          </p:nvPr>
        </p:nvSpPr>
        <p:spPr/>
        <p:txBody>
          <a:bodyPr>
            <a:normAutofit/>
          </a:bodyPr>
          <a:lstStyle/>
          <a:p>
            <a:pPr marL="0" indent="0">
              <a:buNone/>
            </a:pPr>
            <a:r>
              <a:rPr lang="en-US" sz="4800" dirty="0"/>
              <a:t>There would have to be some necessary expansions to the Dome arcade building in order to include some more services and features</a:t>
            </a:r>
            <a:endParaRPr lang="x-none" sz="4800" dirty="0"/>
          </a:p>
        </p:txBody>
      </p:sp>
    </p:spTree>
    <p:extLst>
      <p:ext uri="{BB962C8B-B14F-4D97-AF65-F5344CB8AC3E}">
        <p14:creationId xmlns:p14="http://schemas.microsoft.com/office/powerpoint/2010/main" val="30133093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game boy premium </a:t>
            </a:r>
            <a:r>
              <a:rPr lang="en-US" dirty="0"/>
              <a:t>3</a:t>
            </a:r>
            <a:r>
              <a:rPr lang="en-US" dirty="0" smtClean="0"/>
              <a:t>0k </a:t>
            </a:r>
            <a:r>
              <a:rPr lang="en-US" b="1" dirty="0" smtClean="0"/>
              <a:t>6TPW4</a:t>
            </a:r>
            <a:r>
              <a:rPr lang="en-US" dirty="0" smtClean="0"/>
              <a:t> (30 </a:t>
            </a:r>
            <a:r>
              <a:rPr lang="en-US" dirty="0"/>
              <a:t>days) </a:t>
            </a:r>
            <a:br>
              <a:rPr lang="en-US" dirty="0"/>
            </a:br>
            <a:r>
              <a:rPr lang="en-US" dirty="0"/>
              <a:t>+ gifting up to </a:t>
            </a:r>
            <a:r>
              <a:rPr lang="en-US" dirty="0" smtClean="0"/>
              <a:t>3 </a:t>
            </a:r>
            <a:r>
              <a:rPr lang="en-US" dirty="0"/>
              <a:t>people enjoy at once</a:t>
            </a:r>
          </a:p>
        </p:txBody>
      </p:sp>
      <p:sp>
        <p:nvSpPr>
          <p:cNvPr id="3" name="Content Placeholder 2"/>
          <p:cNvSpPr>
            <a:spLocks noGrp="1"/>
          </p:cNvSpPr>
          <p:nvPr>
            <p:ph idx="1"/>
          </p:nvPr>
        </p:nvSpPr>
        <p:spPr/>
        <p:txBody>
          <a:bodyPr>
            <a:normAutofit/>
          </a:bodyPr>
          <a:lstStyle/>
          <a:p>
            <a:r>
              <a:rPr lang="en-US" dirty="0"/>
              <a:t>Arcade </a:t>
            </a:r>
            <a:r>
              <a:rPr lang="en-US" dirty="0" smtClean="0"/>
              <a:t>Cab</a:t>
            </a:r>
          </a:p>
          <a:p>
            <a:r>
              <a:rPr lang="en-US" dirty="0" smtClean="0"/>
              <a:t>Allow gadgets</a:t>
            </a:r>
          </a:p>
          <a:p>
            <a:r>
              <a:rPr lang="en-US" dirty="0" smtClean="0"/>
              <a:t>15 hours of Arcade </a:t>
            </a:r>
            <a:r>
              <a:rPr lang="en-US" dirty="0"/>
              <a:t>sub in Studio </a:t>
            </a:r>
            <a:r>
              <a:rPr lang="en-US" dirty="0" smtClean="0"/>
              <a:t>room</a:t>
            </a:r>
          </a:p>
          <a:p>
            <a:r>
              <a:rPr lang="en-US" dirty="0"/>
              <a:t>2</a:t>
            </a:r>
            <a:r>
              <a:rPr lang="en-US" dirty="0" smtClean="0"/>
              <a:t>0 </a:t>
            </a:r>
            <a:r>
              <a:rPr lang="en-US" dirty="0"/>
              <a:t>bottles of </a:t>
            </a:r>
            <a:r>
              <a:rPr lang="en-US" dirty="0" smtClean="0"/>
              <a:t>water, drinks</a:t>
            </a:r>
          </a:p>
          <a:p>
            <a:r>
              <a:rPr lang="en-US" dirty="0" smtClean="0"/>
              <a:t>120 hours gaming</a:t>
            </a:r>
          </a:p>
          <a:p>
            <a:r>
              <a:rPr lang="en-US" dirty="0" smtClean="0"/>
              <a:t>Arcade online</a:t>
            </a:r>
          </a:p>
          <a:p>
            <a:r>
              <a:rPr lang="en-US" dirty="0" smtClean="0"/>
              <a:t>Dark green </a:t>
            </a:r>
            <a:r>
              <a:rPr lang="en-US" dirty="0"/>
              <a:t>Arcade </a:t>
            </a:r>
            <a:r>
              <a:rPr lang="en-US" dirty="0" smtClean="0"/>
              <a:t>cap</a:t>
            </a:r>
          </a:p>
        </p:txBody>
      </p:sp>
    </p:spTree>
    <p:extLst>
      <p:ext uri="{BB962C8B-B14F-4D97-AF65-F5344CB8AC3E}">
        <p14:creationId xmlns:p14="http://schemas.microsoft.com/office/powerpoint/2010/main" val="2174211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 Essentials </a:t>
            </a:r>
            <a:r>
              <a:rPr lang="en-US" dirty="0" smtClean="0"/>
              <a:t>45k </a:t>
            </a:r>
            <a:r>
              <a:rPr lang="en-US" b="1" dirty="0" smtClean="0"/>
              <a:t>6TPW5 </a:t>
            </a:r>
            <a:r>
              <a:rPr lang="en-US" dirty="0" smtClean="0"/>
              <a:t>(30 </a:t>
            </a:r>
            <a:r>
              <a:rPr lang="en-US" dirty="0"/>
              <a:t>days) </a:t>
            </a:r>
            <a:br>
              <a:rPr lang="en-US" dirty="0"/>
            </a:br>
            <a:r>
              <a:rPr lang="en-US" dirty="0"/>
              <a:t>+ gifting up to </a:t>
            </a:r>
            <a:r>
              <a:rPr lang="en-US" dirty="0" smtClean="0"/>
              <a:t>4 </a:t>
            </a:r>
            <a:r>
              <a:rPr lang="en-US" dirty="0"/>
              <a:t>people enjoy at once</a:t>
            </a:r>
          </a:p>
        </p:txBody>
      </p:sp>
      <p:sp>
        <p:nvSpPr>
          <p:cNvPr id="3" name="Content Placeholder 2"/>
          <p:cNvSpPr>
            <a:spLocks noGrp="1"/>
          </p:cNvSpPr>
          <p:nvPr>
            <p:ph idx="1"/>
          </p:nvPr>
        </p:nvSpPr>
        <p:spPr/>
        <p:txBody>
          <a:bodyPr>
            <a:normAutofit/>
          </a:bodyPr>
          <a:lstStyle/>
          <a:p>
            <a:r>
              <a:rPr lang="en-US" dirty="0"/>
              <a:t>Arcade </a:t>
            </a:r>
            <a:r>
              <a:rPr lang="en-US" dirty="0" smtClean="0"/>
              <a:t>Cab PRO</a:t>
            </a:r>
          </a:p>
          <a:p>
            <a:r>
              <a:rPr lang="en-US" dirty="0" smtClean="0"/>
              <a:t>Allow gadgets</a:t>
            </a:r>
          </a:p>
          <a:p>
            <a:r>
              <a:rPr lang="en-US" dirty="0" smtClean="0"/>
              <a:t>45 hours </a:t>
            </a:r>
            <a:r>
              <a:rPr lang="en-US" dirty="0"/>
              <a:t>of streaming in Studio </a:t>
            </a:r>
            <a:r>
              <a:rPr lang="en-US" dirty="0" smtClean="0"/>
              <a:t>room</a:t>
            </a:r>
          </a:p>
          <a:p>
            <a:r>
              <a:rPr lang="en-US" dirty="0" smtClean="0"/>
              <a:t>45 hours of Arcade </a:t>
            </a:r>
            <a:r>
              <a:rPr lang="en-US" dirty="0"/>
              <a:t>sub in Studio </a:t>
            </a:r>
            <a:r>
              <a:rPr lang="en-US" dirty="0" smtClean="0"/>
              <a:t>room</a:t>
            </a:r>
          </a:p>
          <a:p>
            <a:r>
              <a:rPr lang="en-US" dirty="0" smtClean="0"/>
              <a:t>30 </a:t>
            </a:r>
            <a:r>
              <a:rPr lang="en-US" dirty="0"/>
              <a:t>meals, popped </a:t>
            </a:r>
            <a:r>
              <a:rPr lang="en-US" dirty="0" smtClean="0"/>
              <a:t>corn, </a:t>
            </a:r>
            <a:r>
              <a:rPr lang="en-US" dirty="0"/>
              <a:t>bottles of </a:t>
            </a:r>
            <a:r>
              <a:rPr lang="en-US" dirty="0" smtClean="0"/>
              <a:t>water, drinks </a:t>
            </a:r>
            <a:r>
              <a:rPr lang="en-US" dirty="0"/>
              <a:t>+ </a:t>
            </a:r>
            <a:r>
              <a:rPr lang="en-US" dirty="0" smtClean="0"/>
              <a:t>FOD</a:t>
            </a:r>
          </a:p>
          <a:p>
            <a:r>
              <a:rPr lang="en-US" dirty="0" smtClean="0"/>
              <a:t>15 hours </a:t>
            </a:r>
            <a:r>
              <a:rPr lang="en-US" dirty="0"/>
              <a:t>gaming </a:t>
            </a:r>
            <a:endParaRPr lang="en-US" dirty="0" smtClean="0"/>
          </a:p>
          <a:p>
            <a:r>
              <a:rPr lang="en-US" dirty="0" smtClean="0"/>
              <a:t>Arcade online</a:t>
            </a:r>
          </a:p>
          <a:p>
            <a:r>
              <a:rPr lang="en-US" dirty="0" smtClean="0"/>
              <a:t>Purple Arcade cap</a:t>
            </a:r>
          </a:p>
        </p:txBody>
      </p:sp>
    </p:spTree>
    <p:extLst>
      <p:ext uri="{BB962C8B-B14F-4D97-AF65-F5344CB8AC3E}">
        <p14:creationId xmlns:p14="http://schemas.microsoft.com/office/powerpoint/2010/main" val="40927539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premium Essentials </a:t>
            </a:r>
            <a:r>
              <a:rPr lang="en-US" dirty="0"/>
              <a:t>60k </a:t>
            </a:r>
            <a:r>
              <a:rPr lang="en-US" b="1" dirty="0" smtClean="0"/>
              <a:t>6TPW5</a:t>
            </a:r>
            <a:r>
              <a:rPr lang="en-US" dirty="0" smtClean="0"/>
              <a:t> (30 </a:t>
            </a:r>
            <a:r>
              <a:rPr lang="en-US" dirty="0"/>
              <a:t>days) </a:t>
            </a:r>
            <a:br>
              <a:rPr lang="en-US" dirty="0"/>
            </a:br>
            <a:r>
              <a:rPr lang="en-US" dirty="0"/>
              <a:t>+ gifting up to 6 people enjoy at once</a:t>
            </a:r>
          </a:p>
        </p:txBody>
      </p:sp>
      <p:sp>
        <p:nvSpPr>
          <p:cNvPr id="3" name="Content Placeholder 2"/>
          <p:cNvSpPr>
            <a:spLocks noGrp="1"/>
          </p:cNvSpPr>
          <p:nvPr>
            <p:ph idx="1"/>
          </p:nvPr>
        </p:nvSpPr>
        <p:spPr/>
        <p:txBody>
          <a:bodyPr>
            <a:normAutofit/>
          </a:bodyPr>
          <a:lstStyle/>
          <a:p>
            <a:r>
              <a:rPr lang="en-US" dirty="0"/>
              <a:t>Arcade </a:t>
            </a:r>
            <a:r>
              <a:rPr lang="en-US" dirty="0" smtClean="0"/>
              <a:t>Cab PRO</a:t>
            </a:r>
          </a:p>
          <a:p>
            <a:r>
              <a:rPr lang="en-US" dirty="0" smtClean="0"/>
              <a:t>Allow gadgets</a:t>
            </a:r>
          </a:p>
          <a:p>
            <a:r>
              <a:rPr lang="en-US" dirty="0" smtClean="0"/>
              <a:t>60 hours </a:t>
            </a:r>
            <a:r>
              <a:rPr lang="en-US" dirty="0"/>
              <a:t>of streaming in Studio </a:t>
            </a:r>
            <a:r>
              <a:rPr lang="en-US" dirty="0" smtClean="0"/>
              <a:t>room</a:t>
            </a:r>
          </a:p>
          <a:p>
            <a:r>
              <a:rPr lang="en-US" dirty="0" smtClean="0"/>
              <a:t>60 hours of Arcade </a:t>
            </a:r>
            <a:r>
              <a:rPr lang="en-US" dirty="0"/>
              <a:t>sub in Studio </a:t>
            </a:r>
            <a:r>
              <a:rPr lang="en-US" dirty="0" smtClean="0"/>
              <a:t>room</a:t>
            </a:r>
          </a:p>
          <a:p>
            <a:r>
              <a:rPr lang="en-US" dirty="0" smtClean="0"/>
              <a:t>30 </a:t>
            </a:r>
            <a:r>
              <a:rPr lang="en-US" dirty="0"/>
              <a:t>meals, popped </a:t>
            </a:r>
            <a:r>
              <a:rPr lang="en-US" dirty="0" smtClean="0"/>
              <a:t>corn, </a:t>
            </a:r>
            <a:r>
              <a:rPr lang="en-US" dirty="0"/>
              <a:t>bottles of </a:t>
            </a:r>
            <a:r>
              <a:rPr lang="en-US" dirty="0" smtClean="0"/>
              <a:t>water, drinks </a:t>
            </a:r>
            <a:r>
              <a:rPr lang="en-US" dirty="0"/>
              <a:t>+ </a:t>
            </a:r>
            <a:r>
              <a:rPr lang="en-US" dirty="0" smtClean="0"/>
              <a:t>FOD</a:t>
            </a:r>
          </a:p>
          <a:p>
            <a:r>
              <a:rPr lang="en-US" dirty="0" smtClean="0"/>
              <a:t>30 hours gaming</a:t>
            </a:r>
          </a:p>
          <a:p>
            <a:r>
              <a:rPr lang="en-US" dirty="0" smtClean="0"/>
              <a:t>Arcade online</a:t>
            </a:r>
          </a:p>
          <a:p>
            <a:r>
              <a:rPr lang="en-US" dirty="0" smtClean="0"/>
              <a:t>White cap</a:t>
            </a:r>
          </a:p>
        </p:txBody>
      </p:sp>
    </p:spTree>
    <p:extLst>
      <p:ext uri="{BB962C8B-B14F-4D97-AF65-F5344CB8AC3E}">
        <p14:creationId xmlns:p14="http://schemas.microsoft.com/office/powerpoint/2010/main" val="36334612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normAutofit/>
          </a:bodyPr>
          <a:lstStyle/>
          <a:p>
            <a:r>
              <a:rPr lang="en-US" sz="3500" b="1" dirty="0"/>
              <a:t>No budget </a:t>
            </a:r>
            <a:r>
              <a:rPr lang="en-US" sz="3500" b="1" dirty="0" smtClean="0"/>
              <a:t>Essentials </a:t>
            </a:r>
            <a:r>
              <a:rPr lang="en-US" sz="3500" dirty="0"/>
              <a:t>(</a:t>
            </a:r>
            <a:r>
              <a:rPr lang="en-US" sz="3500" dirty="0" smtClean="0"/>
              <a:t>N40k </a:t>
            </a:r>
            <a:r>
              <a:rPr lang="en-US" sz="3500" dirty="0"/>
              <a:t>per </a:t>
            </a:r>
            <a:r>
              <a:rPr lang="en-US" sz="3500" dirty="0" smtClean="0"/>
              <a:t>hour)</a:t>
            </a:r>
            <a:br>
              <a:rPr lang="en-US" sz="3500" dirty="0" smtClean="0"/>
            </a:br>
            <a:r>
              <a:rPr lang="en-US" sz="3500" dirty="0" smtClean="0"/>
              <a:t>up </a:t>
            </a:r>
            <a:r>
              <a:rPr lang="en-US" sz="3500" dirty="0"/>
              <a:t>to </a:t>
            </a:r>
            <a:r>
              <a:rPr lang="en-US" sz="3500" dirty="0" smtClean="0"/>
              <a:t>10 </a:t>
            </a:r>
            <a:r>
              <a:rPr lang="en-US" sz="3500" dirty="0"/>
              <a:t>people enjoy at </a:t>
            </a:r>
            <a:r>
              <a:rPr lang="en-US" sz="3500" dirty="0" smtClean="0"/>
              <a:t>once</a:t>
            </a:r>
            <a:endParaRPr lang="en-US" sz="3500" dirty="0"/>
          </a:p>
        </p:txBody>
      </p:sp>
      <p:sp>
        <p:nvSpPr>
          <p:cNvPr id="3" name="Content Placeholder 2"/>
          <p:cNvSpPr>
            <a:spLocks noGrp="1"/>
          </p:cNvSpPr>
          <p:nvPr>
            <p:ph idx="1"/>
          </p:nvPr>
        </p:nvSpPr>
        <p:spPr>
          <a:xfrm>
            <a:off x="838200" y="2956593"/>
            <a:ext cx="10515600" cy="1206333"/>
          </a:xfrm>
        </p:spPr>
        <p:txBody>
          <a:bodyPr>
            <a:normAutofit fontScale="85000" lnSpcReduction="20000"/>
          </a:bodyPr>
          <a:lstStyle/>
          <a:p>
            <a:pPr marL="0" indent="0" algn="ctr">
              <a:buNone/>
            </a:pPr>
            <a:r>
              <a:rPr lang="en-US" sz="5400" dirty="0" smtClean="0"/>
              <a:t>Full access to everything</a:t>
            </a:r>
          </a:p>
          <a:p>
            <a:pPr marL="0" indent="0" algn="ctr">
              <a:buNone/>
            </a:pPr>
            <a:r>
              <a:rPr lang="en-US" sz="5400" dirty="0" smtClean="0"/>
              <a:t>Black cap</a:t>
            </a:r>
          </a:p>
        </p:txBody>
      </p:sp>
    </p:spTree>
    <p:extLst>
      <p:ext uri="{BB962C8B-B14F-4D97-AF65-F5344CB8AC3E}">
        <p14:creationId xmlns:p14="http://schemas.microsoft.com/office/powerpoint/2010/main" val="8691080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b="1" dirty="0" smtClean="0"/>
              <a:t>lost customer</a:t>
            </a:r>
            <a:endParaRPr lang="en-US" sz="5400" b="1" dirty="0"/>
          </a:p>
        </p:txBody>
      </p:sp>
      <p:sp>
        <p:nvSpPr>
          <p:cNvPr id="3" name="Content Placeholder 2"/>
          <p:cNvSpPr>
            <a:spLocks noGrp="1"/>
          </p:cNvSpPr>
          <p:nvPr>
            <p:ph idx="1"/>
          </p:nvPr>
        </p:nvSpPr>
        <p:spPr/>
        <p:txBody>
          <a:bodyPr/>
          <a:lstStyle/>
          <a:p>
            <a:pPr marL="0" indent="0">
              <a:buNone/>
            </a:pPr>
            <a:r>
              <a:rPr lang="en-US" dirty="0" smtClean="0"/>
              <a:t>The User decides what to pay or subscribe for and can arrive on any day. Opposite of </a:t>
            </a:r>
            <a:r>
              <a:rPr lang="en-US" b="1" dirty="0"/>
              <a:t>N</a:t>
            </a:r>
            <a:r>
              <a:rPr lang="en-US" b="1" dirty="0" smtClean="0"/>
              <a:t>o Budget Essentials</a:t>
            </a:r>
            <a:endParaRPr lang="en-US" b="1" dirty="0"/>
          </a:p>
        </p:txBody>
      </p:sp>
    </p:spTree>
    <p:extLst>
      <p:ext uri="{BB962C8B-B14F-4D97-AF65-F5344CB8AC3E}">
        <p14:creationId xmlns:p14="http://schemas.microsoft.com/office/powerpoint/2010/main" val="39261723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548912-50FC-47E9-9C88-490801A4357E}"/>
              </a:ext>
            </a:extLst>
          </p:cNvPr>
          <p:cNvSpPr>
            <a:spLocks noGrp="1"/>
          </p:cNvSpPr>
          <p:nvPr>
            <p:ph idx="1"/>
          </p:nvPr>
        </p:nvSpPr>
        <p:spPr>
          <a:xfrm>
            <a:off x="838200" y="2802572"/>
            <a:ext cx="10515600" cy="1252855"/>
          </a:xfrm>
        </p:spPr>
        <p:txBody>
          <a:bodyPr>
            <a:normAutofit/>
          </a:bodyPr>
          <a:lstStyle/>
          <a:p>
            <a:pPr marL="0" indent="0" algn="ctr">
              <a:buNone/>
            </a:pPr>
            <a:r>
              <a:rPr lang="en-US" sz="5400" dirty="0">
                <a:solidFill>
                  <a:schemeClr val="bg1">
                    <a:lumMod val="50000"/>
                  </a:schemeClr>
                </a:solidFill>
              </a:rPr>
              <a:t>Introduction of Arcade support Aid</a:t>
            </a:r>
            <a:endParaRPr lang="x-none" sz="5400" dirty="0">
              <a:solidFill>
                <a:schemeClr val="bg1">
                  <a:lumMod val="50000"/>
                </a:schemeClr>
              </a:solidFill>
            </a:endParaRPr>
          </a:p>
        </p:txBody>
      </p:sp>
      <p:pic>
        <p:nvPicPr>
          <p:cNvPr id="5" name="Picture 4">
            <a:extLst>
              <a:ext uri="{FF2B5EF4-FFF2-40B4-BE49-F238E27FC236}">
                <a16:creationId xmlns="" xmlns:a16="http://schemas.microsoft.com/office/drawing/2014/main" id="{B3692498-D613-4579-B890-FFAD04451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039" y="350470"/>
            <a:ext cx="1935561" cy="1085183"/>
          </a:xfrm>
          <a:prstGeom prst="rect">
            <a:avLst/>
          </a:prstGeom>
        </p:spPr>
      </p:pic>
    </p:spTree>
    <p:extLst>
      <p:ext uri="{BB962C8B-B14F-4D97-AF65-F5344CB8AC3E}">
        <p14:creationId xmlns:p14="http://schemas.microsoft.com/office/powerpoint/2010/main" val="2252170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67B8BA-B6D0-4F81-BB84-26B0549EF2AB}"/>
              </a:ext>
            </a:extLst>
          </p:cNvPr>
          <p:cNvSpPr>
            <a:spLocks noGrp="1"/>
          </p:cNvSpPr>
          <p:nvPr>
            <p:ph type="title"/>
          </p:nvPr>
        </p:nvSpPr>
        <p:spPr/>
        <p:txBody>
          <a:bodyPr/>
          <a:lstStyle/>
          <a:p>
            <a:r>
              <a:rPr lang="en-US" dirty="0"/>
              <a:t>Arcade support aid</a:t>
            </a:r>
            <a:endParaRPr lang="x-none" dirty="0"/>
          </a:p>
        </p:txBody>
      </p:sp>
      <p:sp>
        <p:nvSpPr>
          <p:cNvPr id="3" name="Content Placeholder 2">
            <a:extLst>
              <a:ext uri="{FF2B5EF4-FFF2-40B4-BE49-F238E27FC236}">
                <a16:creationId xmlns="" xmlns:a16="http://schemas.microsoft.com/office/drawing/2014/main" id="{6DAB5FE0-7742-4744-B393-077E382B8ABF}"/>
              </a:ext>
            </a:extLst>
          </p:cNvPr>
          <p:cNvSpPr>
            <a:spLocks noGrp="1"/>
          </p:cNvSpPr>
          <p:nvPr>
            <p:ph idx="1"/>
          </p:nvPr>
        </p:nvSpPr>
        <p:spPr/>
        <p:txBody>
          <a:bodyPr/>
          <a:lstStyle/>
          <a:p>
            <a:pPr marL="0" indent="0">
              <a:buNone/>
            </a:pPr>
            <a:r>
              <a:rPr lang="en-US" dirty="0"/>
              <a:t>Pay </a:t>
            </a:r>
            <a:r>
              <a:rPr lang="en-US" dirty="0" smtClean="0"/>
              <a:t>30% of </a:t>
            </a:r>
            <a:r>
              <a:rPr lang="en-US" dirty="0"/>
              <a:t>the price </a:t>
            </a:r>
            <a:r>
              <a:rPr lang="en-US" dirty="0" smtClean="0"/>
              <a:t>of </a:t>
            </a:r>
            <a:r>
              <a:rPr lang="en-US" dirty="0"/>
              <a:t>all purchases related to </a:t>
            </a:r>
            <a:r>
              <a:rPr lang="en-US" dirty="0" smtClean="0"/>
              <a:t>Man’s </a:t>
            </a:r>
            <a:r>
              <a:rPr lang="en-US" dirty="0"/>
              <a:t>arcade for </a:t>
            </a:r>
            <a:r>
              <a:rPr lang="en-US" dirty="0" smtClean="0"/>
              <a:t>10</a:t>
            </a:r>
            <a:r>
              <a:rPr lang="en-US" dirty="0"/>
              <a:t> years </a:t>
            </a:r>
            <a:r>
              <a:rPr lang="en-US" dirty="0" smtClean="0"/>
              <a:t>then </a:t>
            </a:r>
            <a:r>
              <a:rPr lang="en-US" dirty="0"/>
              <a:t>pay us the sum you saved monthly at a 5% interest (per month of payment not completed</a:t>
            </a:r>
            <a:r>
              <a:rPr lang="en-US" dirty="0" smtClean="0"/>
              <a:t>).</a:t>
            </a:r>
            <a:r>
              <a:rPr lang="en-US" dirty="0"/>
              <a:t> </a:t>
            </a:r>
            <a:endParaRPr lang="en-US" dirty="0" smtClean="0"/>
          </a:p>
          <a:p>
            <a:pPr marL="0" indent="0">
              <a:buNone/>
            </a:pPr>
            <a:r>
              <a:rPr lang="en-US" dirty="0" smtClean="0"/>
              <a:t>Bills </a:t>
            </a:r>
            <a:r>
              <a:rPr lang="en-US" dirty="0"/>
              <a:t>are to be completed within 500 days after </a:t>
            </a:r>
            <a:r>
              <a:rPr lang="en-US" dirty="0" smtClean="0"/>
              <a:t>use. Users must meet requirements to participate.</a:t>
            </a:r>
          </a:p>
          <a:p>
            <a:pPr marL="0" indent="0">
              <a:buNone/>
            </a:pPr>
            <a:r>
              <a:rPr lang="en-US" dirty="0" smtClean="0"/>
              <a:t>Arcade support aid would be pushed to any money conservative user on registration of arcade pay.</a:t>
            </a:r>
            <a:endParaRPr lang="en-US" dirty="0"/>
          </a:p>
        </p:txBody>
      </p:sp>
    </p:spTree>
    <p:extLst>
      <p:ext uri="{BB962C8B-B14F-4D97-AF65-F5344CB8AC3E}">
        <p14:creationId xmlns:p14="http://schemas.microsoft.com/office/powerpoint/2010/main" val="28266102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548912-50FC-47E9-9C88-490801A4357E}"/>
              </a:ext>
            </a:extLst>
          </p:cNvPr>
          <p:cNvSpPr>
            <a:spLocks noGrp="1"/>
          </p:cNvSpPr>
          <p:nvPr>
            <p:ph idx="1"/>
          </p:nvPr>
        </p:nvSpPr>
        <p:spPr>
          <a:xfrm>
            <a:off x="838200" y="2802572"/>
            <a:ext cx="10515600" cy="1252855"/>
          </a:xfrm>
        </p:spPr>
        <p:txBody>
          <a:bodyPr>
            <a:normAutofit/>
          </a:bodyPr>
          <a:lstStyle/>
          <a:p>
            <a:pPr marL="0" indent="0" algn="ctr">
              <a:buNone/>
            </a:pPr>
            <a:r>
              <a:rPr lang="en-US" sz="5400" dirty="0">
                <a:solidFill>
                  <a:schemeClr val="bg1">
                    <a:lumMod val="50000"/>
                  </a:schemeClr>
                </a:solidFill>
              </a:rPr>
              <a:t>Introduction of Arcade’s Friends</a:t>
            </a:r>
            <a:endParaRPr lang="x-none" sz="5400" dirty="0">
              <a:solidFill>
                <a:schemeClr val="bg1">
                  <a:lumMod val="50000"/>
                </a:schemeClr>
              </a:solidFill>
            </a:endParaRPr>
          </a:p>
        </p:txBody>
      </p:sp>
      <p:pic>
        <p:nvPicPr>
          <p:cNvPr id="5" name="Picture 4">
            <a:extLst>
              <a:ext uri="{FF2B5EF4-FFF2-40B4-BE49-F238E27FC236}">
                <a16:creationId xmlns="" xmlns:a16="http://schemas.microsoft.com/office/drawing/2014/main" id="{B3692498-D613-4579-B890-FFAD04451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039" y="350470"/>
            <a:ext cx="1935561" cy="1085183"/>
          </a:xfrm>
          <a:prstGeom prst="rect">
            <a:avLst/>
          </a:prstGeom>
        </p:spPr>
      </p:pic>
    </p:spTree>
    <p:extLst>
      <p:ext uri="{BB962C8B-B14F-4D97-AF65-F5344CB8AC3E}">
        <p14:creationId xmlns:p14="http://schemas.microsoft.com/office/powerpoint/2010/main" val="31187507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E9C8778F-BA12-45E7-80A6-BECF802B6725}"/>
              </a:ext>
            </a:extLst>
          </p:cNvPr>
          <p:cNvSpPr>
            <a:spLocks noGrp="1"/>
          </p:cNvSpPr>
          <p:nvPr>
            <p:ph idx="1"/>
          </p:nvPr>
        </p:nvSpPr>
        <p:spPr>
          <a:xfrm>
            <a:off x="897194" y="1397922"/>
            <a:ext cx="10515600" cy="4351338"/>
          </a:xfrm>
        </p:spPr>
        <p:txBody>
          <a:bodyPr>
            <a:normAutofit/>
          </a:bodyPr>
          <a:lstStyle/>
          <a:p>
            <a:pPr marL="0" indent="0">
              <a:buNone/>
            </a:pPr>
            <a:r>
              <a:rPr lang="en-US" sz="3600" dirty="0"/>
              <a:t>Arcades friends is going to be established to appreciate the Good that </a:t>
            </a:r>
            <a:r>
              <a:rPr lang="en-US" sz="3600" dirty="0" smtClean="0"/>
              <a:t>Man’s </a:t>
            </a:r>
            <a:r>
              <a:rPr lang="en-US" sz="3600" dirty="0"/>
              <a:t>arcade is going to be doing for people in order to tap into the emotional part of our customers and to add value to the company as a whole. </a:t>
            </a:r>
          </a:p>
          <a:p>
            <a:pPr marL="0" indent="0">
              <a:buNone/>
            </a:pPr>
            <a:r>
              <a:rPr lang="en-US" sz="3600" dirty="0"/>
              <a:t>Arcade friends should take the first 30 minutes of the annual dome arcade conference to let customers know that our new announcement is just another generation of features and services to better the lives of others</a:t>
            </a:r>
            <a:endParaRPr lang="x-none" sz="3600" dirty="0"/>
          </a:p>
        </p:txBody>
      </p:sp>
    </p:spTree>
    <p:extLst>
      <p:ext uri="{BB962C8B-B14F-4D97-AF65-F5344CB8AC3E}">
        <p14:creationId xmlns:p14="http://schemas.microsoft.com/office/powerpoint/2010/main" val="2545378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709AF5E-22E3-4D00-BAB4-A5FC2FDE2BA4}"/>
              </a:ext>
            </a:extLst>
          </p:cNvPr>
          <p:cNvSpPr>
            <a:spLocks noGrp="1"/>
          </p:cNvSpPr>
          <p:nvPr>
            <p:ph type="title"/>
          </p:nvPr>
        </p:nvSpPr>
        <p:spPr>
          <a:xfrm>
            <a:off x="0" y="237177"/>
            <a:ext cx="10515600" cy="1325563"/>
          </a:xfrm>
        </p:spPr>
        <p:txBody>
          <a:bodyPr/>
          <a:lstStyle/>
          <a:p>
            <a:r>
              <a:rPr lang="en-GB" dirty="0"/>
              <a:t>Examples of passionate advertisements are</a:t>
            </a:r>
            <a:endParaRPr lang="x-none" dirty="0"/>
          </a:p>
        </p:txBody>
      </p:sp>
      <p:sp>
        <p:nvSpPr>
          <p:cNvPr id="3" name="Content Placeholder 2">
            <a:extLst>
              <a:ext uri="{FF2B5EF4-FFF2-40B4-BE49-F238E27FC236}">
                <a16:creationId xmlns="" xmlns:a16="http://schemas.microsoft.com/office/drawing/2014/main" id="{B14346C7-6266-4DE2-8E49-8876ABDB7F2A}"/>
              </a:ext>
            </a:extLst>
          </p:cNvPr>
          <p:cNvSpPr>
            <a:spLocks noGrp="1"/>
          </p:cNvSpPr>
          <p:nvPr>
            <p:ph idx="1"/>
          </p:nvPr>
        </p:nvSpPr>
        <p:spPr>
          <a:xfrm>
            <a:off x="0" y="1825624"/>
            <a:ext cx="12192000" cy="5032376"/>
          </a:xfrm>
        </p:spPr>
        <p:txBody>
          <a:bodyPr>
            <a:normAutofit fontScale="92500" lnSpcReduction="10000"/>
          </a:bodyPr>
          <a:lstStyle/>
          <a:p>
            <a:r>
              <a:rPr lang="en-GB" dirty="0"/>
              <a:t>actors and actresses saying that it’s not about the services they enjoy from Dome arcade, it’s about the feelings gotten when your there and the amount of money you would save over time.</a:t>
            </a:r>
            <a:br>
              <a:rPr lang="en-GB" dirty="0"/>
            </a:br>
            <a:r>
              <a:rPr lang="en-GB" dirty="0"/>
              <a:t>online influencers saying that the arcade online bundles changes the way they work and helps them forget about data when exporting large videos the entire experience is magical on how they pay less for more</a:t>
            </a:r>
          </a:p>
          <a:p>
            <a:r>
              <a:rPr lang="en-GB" dirty="0"/>
              <a:t>other influencers saying while using arcade pay extra and arcade garage they don’t need to worry about any form of expenses yet stay up to date with the latest stuff and that no other company can make me feel safe like that</a:t>
            </a:r>
          </a:p>
          <a:p>
            <a:r>
              <a:rPr lang="en-GB" dirty="0"/>
              <a:t>homeless man saying that the referrals program has helped him make ends meet and now he has a job that pays him well</a:t>
            </a:r>
          </a:p>
          <a:p>
            <a:r>
              <a:rPr lang="en-GB" dirty="0"/>
              <a:t>school kid says she has dreams for Nigeria and that the referrals program was the only way she was able to generate a large income to start investing in. and it’s only possible with dome arcade</a:t>
            </a:r>
            <a:endParaRPr lang="x-none" dirty="0"/>
          </a:p>
        </p:txBody>
      </p:sp>
    </p:spTree>
    <p:extLst>
      <p:ext uri="{BB962C8B-B14F-4D97-AF65-F5344CB8AC3E}">
        <p14:creationId xmlns:p14="http://schemas.microsoft.com/office/powerpoint/2010/main" val="2637730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936894DD-6038-427B-9969-48375481B3FC}"/>
              </a:ext>
            </a:extLst>
          </p:cNvPr>
          <p:cNvSpPr>
            <a:spLocks noGrp="1"/>
          </p:cNvSpPr>
          <p:nvPr>
            <p:ph idx="1"/>
          </p:nvPr>
        </p:nvSpPr>
        <p:spPr>
          <a:xfrm>
            <a:off x="838200" y="2766218"/>
            <a:ext cx="10515600" cy="1325563"/>
          </a:xfrm>
        </p:spPr>
        <p:txBody>
          <a:bodyPr>
            <a:normAutofit fontScale="70000" lnSpcReduction="20000"/>
          </a:bodyPr>
          <a:lstStyle/>
          <a:p>
            <a:pPr marL="0" indent="0" algn="ctr">
              <a:buNone/>
            </a:pPr>
            <a:r>
              <a:rPr lang="en-US" sz="7200" dirty="0" smtClean="0">
                <a:solidFill>
                  <a:schemeClr val="bg1">
                    <a:lumMod val="50000"/>
                  </a:schemeClr>
                </a:solidFill>
              </a:rPr>
              <a:t>arcade merchandize</a:t>
            </a:r>
            <a:endParaRPr lang="en-US" sz="7200" dirty="0">
              <a:solidFill>
                <a:schemeClr val="bg1">
                  <a:lumMod val="50000"/>
                </a:schemeClr>
              </a:solidFill>
            </a:endParaRPr>
          </a:p>
          <a:p>
            <a:pPr marL="0" indent="0" algn="ctr">
              <a:buNone/>
            </a:pPr>
            <a:r>
              <a:rPr lang="en-US" sz="7200" dirty="0">
                <a:solidFill>
                  <a:schemeClr val="bg1">
                    <a:lumMod val="50000"/>
                  </a:schemeClr>
                </a:solidFill>
              </a:rPr>
              <a:t>(Jacket only)</a:t>
            </a:r>
            <a:endParaRPr lang="x-none" sz="7200" dirty="0">
              <a:solidFill>
                <a:schemeClr val="bg1">
                  <a:lumMod val="50000"/>
                </a:schemeClr>
              </a:solidFill>
            </a:endParaRPr>
          </a:p>
        </p:txBody>
      </p:sp>
      <p:pic>
        <p:nvPicPr>
          <p:cNvPr id="5" name="Picture 4">
            <a:extLst>
              <a:ext uri="{FF2B5EF4-FFF2-40B4-BE49-F238E27FC236}">
                <a16:creationId xmlns="" xmlns:a16="http://schemas.microsoft.com/office/drawing/2014/main" id="{BBB99947-070D-4AC5-80AC-028839B030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20826" y="267286"/>
            <a:ext cx="2755128" cy="1544678"/>
          </a:xfrm>
          <a:prstGeom prst="rect">
            <a:avLst/>
          </a:prstGeom>
        </p:spPr>
      </p:pic>
    </p:spTree>
    <p:extLst>
      <p:ext uri="{BB962C8B-B14F-4D97-AF65-F5344CB8AC3E}">
        <p14:creationId xmlns:p14="http://schemas.microsoft.com/office/powerpoint/2010/main" val="7407425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7FC6CD99-3E9A-44ED-B811-103B3A7D0F9B}"/>
              </a:ext>
            </a:extLst>
          </p:cNvPr>
          <p:cNvSpPr>
            <a:spLocks noGrp="1"/>
          </p:cNvSpPr>
          <p:nvPr>
            <p:ph idx="1"/>
          </p:nvPr>
        </p:nvSpPr>
        <p:spPr>
          <a:xfrm>
            <a:off x="0" y="1825624"/>
            <a:ext cx="12192000" cy="5032376"/>
          </a:xfrm>
        </p:spPr>
        <p:txBody>
          <a:bodyPr>
            <a:normAutofit fontScale="77500" lnSpcReduction="20000"/>
          </a:bodyPr>
          <a:lstStyle/>
          <a:p>
            <a:r>
              <a:rPr lang="en-GB" dirty="0"/>
              <a:t>woman says she bought a new expensive car for her husband because it was his dream car and she would have never been able to purchase it without dome arcade garage and now dome arcade pays for the fuel bills and minor damages bills and after 5 years done arcade promises to give the latest version at no additional cost</a:t>
            </a:r>
          </a:p>
          <a:p>
            <a:r>
              <a:rPr lang="en-GB" dirty="0"/>
              <a:t>Man says he proposed with an expensive diamond ring and took his wife to Dubai because of dome arcade pay extra he got it 50% off and now he is happily married and had a good time in Dubai thanks to Dome arcade</a:t>
            </a:r>
          </a:p>
          <a:p>
            <a:r>
              <a:rPr lang="en-GB" dirty="0"/>
              <a:t>Woman says her son had been disturbing her for more data more data, Ps5, FIFA 20, FIFA 21, FIFA 22 and all those expenses that she couldn’t pay for at the time but now her son uses arcade cab to visit the dome arcade to play all the games he wants with unlimited Wi-Fi then returns using the arcade cab. and dome arcade has really impacted on her</a:t>
            </a:r>
          </a:p>
          <a:p>
            <a:r>
              <a:rPr lang="en-GB" dirty="0"/>
              <a:t>Teenager say imagine watching the latest blockbuster movies in a cinema while eating food like KFC, pizza hut and other snacks not allowed in boring cinemas without worrying about anyone else. yup stop imagining you get private rooms for streaming and gaming it’s all in dome arcade</a:t>
            </a:r>
          </a:p>
          <a:p>
            <a:r>
              <a:rPr lang="en-GB" dirty="0"/>
              <a:t>Man says Dome arcade just came in and revolutionized everything, from the way we pay to how much we pay to lifestyles products and affordable presented entertainment, truly he doesn’t thin any company can do half of what arcade pay does and its like the apple in tech or the Nike in sports clothing</a:t>
            </a:r>
            <a:endParaRPr lang="x-none" dirty="0"/>
          </a:p>
        </p:txBody>
      </p:sp>
    </p:spTree>
    <p:extLst>
      <p:ext uri="{BB962C8B-B14F-4D97-AF65-F5344CB8AC3E}">
        <p14:creationId xmlns:p14="http://schemas.microsoft.com/office/powerpoint/2010/main" val="26125999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04AEB8A-F756-4802-8B6F-CF8795814AB9}"/>
              </a:ext>
            </a:extLst>
          </p:cNvPr>
          <p:cNvSpPr>
            <a:spLocks noGrp="1"/>
          </p:cNvSpPr>
          <p:nvPr>
            <p:ph type="title"/>
          </p:nvPr>
        </p:nvSpPr>
        <p:spPr/>
        <p:txBody>
          <a:bodyPr/>
          <a:lstStyle/>
          <a:p>
            <a:endParaRPr lang="x-none"/>
          </a:p>
        </p:txBody>
      </p:sp>
      <p:sp>
        <p:nvSpPr>
          <p:cNvPr id="3" name="Content Placeholder 2">
            <a:extLst>
              <a:ext uri="{FF2B5EF4-FFF2-40B4-BE49-F238E27FC236}">
                <a16:creationId xmlns="" xmlns:a16="http://schemas.microsoft.com/office/drawing/2014/main" id="{4079B36B-BD0C-4AA4-A9F0-D8E7EF9DC812}"/>
              </a:ext>
            </a:extLst>
          </p:cNvPr>
          <p:cNvSpPr>
            <a:spLocks noGrp="1"/>
          </p:cNvSpPr>
          <p:nvPr>
            <p:ph idx="1"/>
          </p:nvPr>
        </p:nvSpPr>
        <p:spPr/>
        <p:txBody>
          <a:bodyPr/>
          <a:lstStyle/>
          <a:p>
            <a:r>
              <a:rPr lang="en-US" dirty="0"/>
              <a:t>Woman says being fired from work saved her life because on her way home she met a referral and used our services for months then was told she earned 5 variable musthyds in 3 months of unemployment from watching movies and playing games. then she sold the 5 for N800k which is way more than she earns in 3 months</a:t>
            </a:r>
          </a:p>
          <a:p>
            <a:r>
              <a:rPr lang="en-US" dirty="0"/>
              <a:t>Man says he needed only 5 variable musthyds to win Prices and he bought them for only N800K but got back over N5,000,000 from that purchase and that was the purchase that changed his life</a:t>
            </a:r>
          </a:p>
          <a:p>
            <a:r>
              <a:rPr lang="en-US" dirty="0"/>
              <a:t>Blind man says he was able to run his farm and sell his products without staying on the roadside and earn more than ever before </a:t>
            </a:r>
            <a:endParaRPr lang="x-none" dirty="0"/>
          </a:p>
        </p:txBody>
      </p:sp>
    </p:spTree>
    <p:extLst>
      <p:ext uri="{BB962C8B-B14F-4D97-AF65-F5344CB8AC3E}">
        <p14:creationId xmlns:p14="http://schemas.microsoft.com/office/powerpoint/2010/main" val="14975210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1E548912-50FC-47E9-9C88-490801A4357E}"/>
              </a:ext>
            </a:extLst>
          </p:cNvPr>
          <p:cNvSpPr>
            <a:spLocks noGrp="1"/>
          </p:cNvSpPr>
          <p:nvPr>
            <p:ph idx="1"/>
          </p:nvPr>
        </p:nvSpPr>
        <p:spPr>
          <a:xfrm>
            <a:off x="838200" y="2802572"/>
            <a:ext cx="10515600" cy="1252855"/>
          </a:xfrm>
        </p:spPr>
        <p:txBody>
          <a:bodyPr>
            <a:normAutofit/>
          </a:bodyPr>
          <a:lstStyle/>
          <a:p>
            <a:pPr marL="0" indent="0" algn="ctr">
              <a:buNone/>
            </a:pPr>
            <a:r>
              <a:rPr lang="en-US" sz="5400" dirty="0">
                <a:solidFill>
                  <a:schemeClr val="bg1">
                    <a:lumMod val="50000"/>
                  </a:schemeClr>
                </a:solidFill>
              </a:rPr>
              <a:t>Arcade scent Pro</a:t>
            </a:r>
            <a:endParaRPr lang="x-none" sz="5400" dirty="0">
              <a:solidFill>
                <a:schemeClr val="bg1">
                  <a:lumMod val="50000"/>
                </a:schemeClr>
              </a:solidFill>
            </a:endParaRPr>
          </a:p>
        </p:txBody>
      </p:sp>
      <p:pic>
        <p:nvPicPr>
          <p:cNvPr id="5" name="Picture 4">
            <a:extLst>
              <a:ext uri="{FF2B5EF4-FFF2-40B4-BE49-F238E27FC236}">
                <a16:creationId xmlns="" xmlns:a16="http://schemas.microsoft.com/office/drawing/2014/main" id="{B3692498-D613-4579-B890-FFAD044510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23039" y="350470"/>
            <a:ext cx="1935561" cy="1085183"/>
          </a:xfrm>
          <a:prstGeom prst="rect">
            <a:avLst/>
          </a:prstGeom>
        </p:spPr>
      </p:pic>
    </p:spTree>
    <p:extLst>
      <p:ext uri="{BB962C8B-B14F-4D97-AF65-F5344CB8AC3E}">
        <p14:creationId xmlns:p14="http://schemas.microsoft.com/office/powerpoint/2010/main" val="39408682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Luxurious perfumes</a:t>
            </a:r>
            <a:endParaRPr lang="en-US" dirty="0"/>
          </a:p>
        </p:txBody>
      </p:sp>
      <p:sp>
        <p:nvSpPr>
          <p:cNvPr id="3" name="Content Placeholder 2"/>
          <p:cNvSpPr>
            <a:spLocks noGrp="1"/>
          </p:cNvSpPr>
          <p:nvPr>
            <p:ph idx="1"/>
          </p:nvPr>
        </p:nvSpPr>
        <p:spPr/>
        <p:txBody>
          <a:bodyPr/>
          <a:lstStyle/>
          <a:p>
            <a:pPr marL="0" indent="0">
              <a:buNone/>
            </a:pPr>
            <a:r>
              <a:rPr lang="en-US" dirty="0" smtClean="0"/>
              <a:t>Users with up to 1kSB are entitled to an exclusive access to 2 sprays of an exclusive designer perfume brand</a:t>
            </a:r>
          </a:p>
        </p:txBody>
      </p:sp>
    </p:spTree>
    <p:extLst>
      <p:ext uri="{BB962C8B-B14F-4D97-AF65-F5344CB8AC3E}">
        <p14:creationId xmlns:p14="http://schemas.microsoft.com/office/powerpoint/2010/main" val="32150758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24F670A-DCCA-4A9F-8E2A-485BA989098D}"/>
              </a:ext>
            </a:extLst>
          </p:cNvPr>
          <p:cNvSpPr>
            <a:spLocks noGrp="1"/>
          </p:cNvSpPr>
          <p:nvPr>
            <p:ph type="title"/>
          </p:nvPr>
        </p:nvSpPr>
        <p:spPr/>
        <p:txBody>
          <a:bodyPr/>
          <a:lstStyle/>
          <a:p>
            <a:endParaRPr lang="x-none" dirty="0"/>
          </a:p>
        </p:txBody>
      </p:sp>
      <p:sp>
        <p:nvSpPr>
          <p:cNvPr id="3" name="Content Placeholder 2">
            <a:extLst>
              <a:ext uri="{FF2B5EF4-FFF2-40B4-BE49-F238E27FC236}">
                <a16:creationId xmlns="" xmlns:a16="http://schemas.microsoft.com/office/drawing/2014/main" id="{38F3A5A7-98A9-4809-9E30-06D314B274FB}"/>
              </a:ext>
            </a:extLst>
          </p:cNvPr>
          <p:cNvSpPr>
            <a:spLocks noGrp="1"/>
          </p:cNvSpPr>
          <p:nvPr>
            <p:ph idx="1"/>
          </p:nvPr>
        </p:nvSpPr>
        <p:spPr/>
        <p:txBody>
          <a:bodyPr/>
          <a:lstStyle/>
          <a:p>
            <a:endParaRPr lang="x-none"/>
          </a:p>
        </p:txBody>
      </p:sp>
    </p:spTree>
    <p:extLst>
      <p:ext uri="{BB962C8B-B14F-4D97-AF65-F5344CB8AC3E}">
        <p14:creationId xmlns:p14="http://schemas.microsoft.com/office/powerpoint/2010/main" val="317365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D617AE-4B40-43F3-967D-33148BB3F599}"/>
              </a:ext>
            </a:extLst>
          </p:cNvPr>
          <p:cNvSpPr>
            <a:spLocks noGrp="1"/>
          </p:cNvSpPr>
          <p:nvPr>
            <p:ph type="title"/>
          </p:nvPr>
        </p:nvSpPr>
        <p:spPr>
          <a:xfrm>
            <a:off x="1107702" y="255000"/>
            <a:ext cx="10515595" cy="714375"/>
          </a:xfrm>
        </p:spPr>
        <p:txBody>
          <a:bodyPr anchor="b">
            <a:normAutofit/>
          </a:bodyPr>
          <a:lstStyle/>
          <a:p>
            <a:pPr algn="ctr"/>
            <a:r>
              <a:rPr lang="en-US" sz="4000" b="1" dirty="0"/>
              <a:t>Dome arcade Merchandize Jacket</a:t>
            </a:r>
            <a:endParaRPr lang="x-none" sz="4000" b="1" dirty="0"/>
          </a:p>
        </p:txBody>
      </p:sp>
      <p:sp>
        <p:nvSpPr>
          <p:cNvPr id="32" name="Content Placeholder 31">
            <a:extLst>
              <a:ext uri="{FF2B5EF4-FFF2-40B4-BE49-F238E27FC236}">
                <a16:creationId xmlns="" xmlns:a16="http://schemas.microsoft.com/office/drawing/2014/main" id="{E8429896-65EC-45A7-AC5B-C5A3A8BAD3D1}"/>
              </a:ext>
            </a:extLst>
          </p:cNvPr>
          <p:cNvSpPr>
            <a:spLocks noGrp="1"/>
          </p:cNvSpPr>
          <p:nvPr>
            <p:ph idx="1"/>
          </p:nvPr>
        </p:nvSpPr>
        <p:spPr>
          <a:xfrm>
            <a:off x="7252138" y="3975482"/>
            <a:ext cx="4684817" cy="2882517"/>
          </a:xfrm>
        </p:spPr>
        <p:txBody>
          <a:bodyPr>
            <a:normAutofit fontScale="85000" lnSpcReduction="20000"/>
          </a:bodyPr>
          <a:lstStyle/>
          <a:p>
            <a:pPr marL="0" indent="0" algn="ctr">
              <a:buNone/>
            </a:pPr>
            <a:r>
              <a:rPr lang="en-US" sz="2000" dirty="0"/>
              <a:t>only 50,000 made annually</a:t>
            </a:r>
          </a:p>
          <a:p>
            <a:pPr marL="0" indent="0" algn="ctr">
              <a:buNone/>
            </a:pPr>
            <a:r>
              <a:rPr lang="en-US" sz="2000" dirty="0"/>
              <a:t>New color way Releases on October 28 </a:t>
            </a:r>
          </a:p>
          <a:p>
            <a:pPr marL="0" indent="0" algn="ctr">
              <a:buNone/>
            </a:pPr>
            <a:r>
              <a:rPr lang="en-US" sz="2000" dirty="0"/>
              <a:t>Contains: 2 plastic belts, waterproof interior, zip able pouch, zipable base, Glow in the dark “arcade”</a:t>
            </a:r>
          </a:p>
          <a:p>
            <a:pPr marL="0" indent="0" algn="ctr">
              <a:buNone/>
            </a:pPr>
            <a:r>
              <a:rPr lang="en-US" sz="2000" dirty="0"/>
              <a:t>Can't be bought on point (30 days)</a:t>
            </a:r>
          </a:p>
          <a:p>
            <a:pPr marL="0" indent="0" algn="ctr">
              <a:buNone/>
            </a:pPr>
            <a:r>
              <a:rPr lang="en-US" sz="2000" dirty="0"/>
              <a:t>30 Studio bucks or </a:t>
            </a:r>
            <a:r>
              <a:rPr lang="en-US" sz="2000" b="1" dirty="0"/>
              <a:t>(</a:t>
            </a:r>
            <a:r>
              <a:rPr lang="en-US" sz="2000" b="1" dirty="0" smtClean="0"/>
              <a:t>N75,000</a:t>
            </a:r>
            <a:r>
              <a:rPr lang="en-US" sz="2000" b="1" dirty="0"/>
              <a:t>) </a:t>
            </a:r>
            <a:r>
              <a:rPr lang="en-US" sz="2000" b="1" dirty="0" smtClean="0"/>
              <a:t>only</a:t>
            </a:r>
          </a:p>
          <a:p>
            <a:pPr marL="0" indent="0" algn="ctr">
              <a:buNone/>
            </a:pPr>
            <a:r>
              <a:rPr lang="en-US" sz="2000" dirty="0"/>
              <a:t>To buy after sold out </a:t>
            </a:r>
            <a:r>
              <a:rPr lang="en-US" sz="2000" dirty="0" smtClean="0"/>
              <a:t>40SB </a:t>
            </a:r>
            <a:r>
              <a:rPr lang="en-US" sz="2000" dirty="0"/>
              <a:t>or </a:t>
            </a:r>
            <a:r>
              <a:rPr lang="en-US" sz="2000" b="1" dirty="0"/>
              <a:t>(</a:t>
            </a:r>
            <a:r>
              <a:rPr lang="en-GB" sz="2000" dirty="0" smtClean="0"/>
              <a:t>₦</a:t>
            </a:r>
            <a:r>
              <a:rPr lang="en-US" sz="2000" b="1" dirty="0" smtClean="0"/>
              <a:t>100,000)</a:t>
            </a:r>
          </a:p>
          <a:p>
            <a:pPr marL="0" indent="0" algn="ctr">
              <a:buNone/>
            </a:pPr>
            <a:r>
              <a:rPr lang="en-US" sz="2000" dirty="0" smtClean="0"/>
              <a:t>with hoodie 48SB </a:t>
            </a:r>
            <a:r>
              <a:rPr lang="en-US" sz="2000" b="1" dirty="0" smtClean="0"/>
              <a:t>(N120,000) only</a:t>
            </a:r>
            <a:endParaRPr lang="en-US" sz="2000" b="1" dirty="0"/>
          </a:p>
          <a:p>
            <a:pPr marL="0" indent="0" algn="ctr">
              <a:buNone/>
            </a:pPr>
            <a:r>
              <a:rPr lang="en-US" sz="2000" dirty="0" smtClean="0"/>
              <a:t>10% off for </a:t>
            </a:r>
            <a:r>
              <a:rPr lang="en-US" sz="2000" dirty="0"/>
              <a:t>Kids (10 years max)</a:t>
            </a:r>
          </a:p>
          <a:p>
            <a:pPr algn="ctr"/>
            <a:endParaRPr lang="en-US" sz="2000" dirty="0"/>
          </a:p>
        </p:txBody>
      </p:sp>
      <p:pic>
        <p:nvPicPr>
          <p:cNvPr id="20" name="Picture 19" descr="Icon&#10;&#10;Description automatically generated">
            <a:extLst>
              <a:ext uri="{FF2B5EF4-FFF2-40B4-BE49-F238E27FC236}">
                <a16:creationId xmlns="" xmlns:a16="http://schemas.microsoft.com/office/drawing/2014/main" id="{1C621BBE-02F8-46AB-89AA-E427877D9CE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9039" y="1117273"/>
            <a:ext cx="2876951" cy="2581635"/>
          </a:xfrm>
          <a:prstGeom prst="rect">
            <a:avLst/>
          </a:prstGeom>
        </p:spPr>
      </p:pic>
    </p:spTree>
    <p:extLst>
      <p:ext uri="{BB962C8B-B14F-4D97-AF65-F5344CB8AC3E}">
        <p14:creationId xmlns:p14="http://schemas.microsoft.com/office/powerpoint/2010/main" val="2137910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 xmlns:a16="http://schemas.microsoft.com/office/drawing/2014/main" id="{C12AF50E-0569-42C3-AA22-D3CA67D5C62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24479" y="570825"/>
            <a:ext cx="6085681" cy="6085681"/>
          </a:xfrm>
        </p:spPr>
      </p:pic>
      <p:sp>
        <p:nvSpPr>
          <p:cNvPr id="6" name="TextBox 5">
            <a:extLst>
              <a:ext uri="{FF2B5EF4-FFF2-40B4-BE49-F238E27FC236}">
                <a16:creationId xmlns="" xmlns:a16="http://schemas.microsoft.com/office/drawing/2014/main" id="{C1E5C261-C83B-4D7C-BDA1-8FA02B2E7A72}"/>
              </a:ext>
            </a:extLst>
          </p:cNvPr>
          <p:cNvSpPr txBox="1"/>
          <p:nvPr/>
        </p:nvSpPr>
        <p:spPr>
          <a:xfrm>
            <a:off x="7357670" y="4532848"/>
            <a:ext cx="5219701" cy="2123658"/>
          </a:xfrm>
          <a:prstGeom prst="rect">
            <a:avLst/>
          </a:prstGeom>
          <a:noFill/>
        </p:spPr>
        <p:txBody>
          <a:bodyPr wrap="square" rtlCol="0">
            <a:spAutoFit/>
          </a:bodyPr>
          <a:lstStyle/>
          <a:p>
            <a:pPr algn="ctr"/>
            <a:r>
              <a:rPr lang="en-US" sz="4400" dirty="0"/>
              <a:t> belt buckle</a:t>
            </a:r>
          </a:p>
          <a:p>
            <a:pPr algn="ctr"/>
            <a:r>
              <a:rPr lang="en-US" sz="4400" dirty="0"/>
              <a:t> N2500 </a:t>
            </a:r>
          </a:p>
          <a:p>
            <a:pPr algn="ctr"/>
            <a:r>
              <a:rPr lang="en-US" sz="4400" dirty="0"/>
              <a:t>Per piece</a:t>
            </a:r>
          </a:p>
        </p:txBody>
      </p:sp>
    </p:spTree>
    <p:extLst>
      <p:ext uri="{BB962C8B-B14F-4D97-AF65-F5344CB8AC3E}">
        <p14:creationId xmlns:p14="http://schemas.microsoft.com/office/powerpoint/2010/main" val="3367440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296EC47-2BD8-46BA-8FEC-64572EF2DBF0}"/>
              </a:ext>
            </a:extLst>
          </p:cNvPr>
          <p:cNvSpPr>
            <a:spLocks noGrp="1"/>
          </p:cNvSpPr>
          <p:nvPr>
            <p:ph idx="1"/>
          </p:nvPr>
        </p:nvSpPr>
        <p:spPr>
          <a:xfrm>
            <a:off x="838200" y="2938897"/>
            <a:ext cx="10515600" cy="980205"/>
          </a:xfrm>
        </p:spPr>
        <p:txBody>
          <a:bodyPr>
            <a:normAutofit/>
          </a:bodyPr>
          <a:lstStyle/>
          <a:p>
            <a:pPr marL="0" indent="0" algn="ctr">
              <a:buNone/>
            </a:pPr>
            <a:r>
              <a:rPr lang="en-US" sz="4800" dirty="0">
                <a:solidFill>
                  <a:schemeClr val="bg1">
                    <a:lumMod val="50000"/>
                  </a:schemeClr>
                </a:solidFill>
              </a:rPr>
              <a:t>Introduction of Arcade ads trafficking</a:t>
            </a:r>
            <a:endParaRPr lang="x-none" sz="4800" dirty="0">
              <a:solidFill>
                <a:schemeClr val="bg1">
                  <a:lumMod val="50000"/>
                </a:schemeClr>
              </a:solidFill>
            </a:endParaRPr>
          </a:p>
        </p:txBody>
      </p:sp>
      <p:pic>
        <p:nvPicPr>
          <p:cNvPr id="5" name="Picture 4">
            <a:extLst>
              <a:ext uri="{FF2B5EF4-FFF2-40B4-BE49-F238E27FC236}">
                <a16:creationId xmlns="" xmlns:a16="http://schemas.microsoft.com/office/drawing/2014/main" id="{A0C7B163-6F36-49EE-A377-6E2B68DD0A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06901" y="262386"/>
            <a:ext cx="2111487" cy="1183817"/>
          </a:xfrm>
          <a:prstGeom prst="rect">
            <a:avLst/>
          </a:prstGeom>
        </p:spPr>
      </p:pic>
    </p:spTree>
    <p:extLst>
      <p:ext uri="{BB962C8B-B14F-4D97-AF65-F5344CB8AC3E}">
        <p14:creationId xmlns:p14="http://schemas.microsoft.com/office/powerpoint/2010/main" val="5648430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5B9D9-271A-48BB-B202-340551D0EF9D}"/>
              </a:ext>
            </a:extLst>
          </p:cNvPr>
          <p:cNvSpPr>
            <a:spLocks noGrp="1"/>
          </p:cNvSpPr>
          <p:nvPr>
            <p:ph type="title"/>
          </p:nvPr>
        </p:nvSpPr>
        <p:spPr/>
        <p:txBody>
          <a:bodyPr/>
          <a:lstStyle/>
          <a:p>
            <a:r>
              <a:rPr lang="en-US" dirty="0"/>
              <a:t>Arcade ads trafficking</a:t>
            </a:r>
            <a:endParaRPr lang="x-none" dirty="0"/>
          </a:p>
        </p:txBody>
      </p:sp>
      <p:sp>
        <p:nvSpPr>
          <p:cNvPr id="3" name="Content Placeholder 2">
            <a:extLst>
              <a:ext uri="{FF2B5EF4-FFF2-40B4-BE49-F238E27FC236}">
                <a16:creationId xmlns="" xmlns:a16="http://schemas.microsoft.com/office/drawing/2014/main" id="{05BA5981-C5E6-4624-BE84-91DE1F3815A6}"/>
              </a:ext>
            </a:extLst>
          </p:cNvPr>
          <p:cNvSpPr>
            <a:spLocks noGrp="1"/>
          </p:cNvSpPr>
          <p:nvPr>
            <p:ph idx="1"/>
          </p:nvPr>
        </p:nvSpPr>
        <p:spPr/>
        <p:txBody>
          <a:bodyPr/>
          <a:lstStyle/>
          <a:p>
            <a:pPr marL="0" indent="0">
              <a:buNone/>
            </a:pPr>
            <a:r>
              <a:rPr lang="en-US" dirty="0" smtClean="0"/>
              <a:t>Get advertisement support with us at mans arcade</a:t>
            </a:r>
          </a:p>
          <a:p>
            <a:r>
              <a:rPr lang="en-US" dirty="0" smtClean="0"/>
              <a:t>All Systems </a:t>
            </a:r>
            <a:r>
              <a:rPr lang="en-US" dirty="0"/>
              <a:t>Wallpapers </a:t>
            </a:r>
            <a:r>
              <a:rPr lang="en-US" dirty="0" smtClean="0"/>
              <a:t>daily- N100,000 </a:t>
            </a:r>
            <a:r>
              <a:rPr lang="en-US" smtClean="0"/>
              <a:t>+ 40SB </a:t>
            </a:r>
            <a:r>
              <a:rPr lang="en-US" dirty="0" smtClean="0"/>
              <a:t>(NRF)</a:t>
            </a:r>
            <a:endParaRPr lang="en-US" dirty="0"/>
          </a:p>
          <a:p>
            <a:r>
              <a:rPr lang="en-US" dirty="0" smtClean="0"/>
              <a:t>10 </a:t>
            </a:r>
            <a:r>
              <a:rPr lang="en-US" dirty="0"/>
              <a:t>seconds </a:t>
            </a:r>
            <a:r>
              <a:rPr lang="en-US" dirty="0" smtClean="0"/>
              <a:t>ads 100 times - N100,000 + 40SB (NRF) daily</a:t>
            </a:r>
          </a:p>
          <a:p>
            <a:r>
              <a:rPr lang="en-US" dirty="0" smtClean="0"/>
              <a:t>Compulsory </a:t>
            </a:r>
            <a:r>
              <a:rPr lang="en-US" dirty="0"/>
              <a:t>download apps </a:t>
            </a:r>
            <a:r>
              <a:rPr lang="en-US" dirty="0" smtClean="0"/>
              <a:t>- N500,000 + 400SB (NRF) per event</a:t>
            </a:r>
            <a:endParaRPr lang="en-US" dirty="0"/>
          </a:p>
        </p:txBody>
      </p:sp>
    </p:spTree>
    <p:extLst>
      <p:ext uri="{BB962C8B-B14F-4D97-AF65-F5344CB8AC3E}">
        <p14:creationId xmlns:p14="http://schemas.microsoft.com/office/powerpoint/2010/main" val="33193053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68757</TotalTime>
  <Words>2370</Words>
  <Application>Microsoft Office PowerPoint</Application>
  <PresentationFormat>Widescreen</PresentationFormat>
  <Paragraphs>272</Paragraphs>
  <Slides>54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Arial</vt:lpstr>
      <vt:lpstr>Calibri</vt:lpstr>
      <vt:lpstr>Calibri Light</vt:lpstr>
      <vt:lpstr>Times New Roman</vt:lpstr>
      <vt:lpstr>Office Theme</vt:lpstr>
      <vt:lpstr>Phase 4</vt:lpstr>
      <vt:lpstr>PowerPoint Presentation</vt:lpstr>
      <vt:lpstr>PowerPoint Presentation</vt:lpstr>
      <vt:lpstr>Building Expansion</vt:lpstr>
      <vt:lpstr>PowerPoint Presentation</vt:lpstr>
      <vt:lpstr>Dome arcade Merchandize Jacket</vt:lpstr>
      <vt:lpstr>PowerPoint Presentation</vt:lpstr>
      <vt:lpstr>PowerPoint Presentation</vt:lpstr>
      <vt:lpstr>Arcade ads trafficking</vt:lpstr>
      <vt:lpstr>Our future partnerships offer</vt:lpstr>
      <vt:lpstr>PowerPoint Presentation</vt:lpstr>
      <vt:lpstr>Criteria finding game</vt:lpstr>
      <vt:lpstr>Arcade activities</vt:lpstr>
      <vt:lpstr>PowerPoint Presentation</vt:lpstr>
      <vt:lpstr>PowerPoint Presentation</vt:lpstr>
      <vt:lpstr>PowerPoint Presentation</vt:lpstr>
      <vt:lpstr>PowerPoint Presentation</vt:lpstr>
      <vt:lpstr>Money made + 30M(hands on wall) </vt:lpstr>
      <vt:lpstr>PowerPoint Presentation</vt:lpstr>
      <vt:lpstr>PowerPoint Presentation</vt:lpstr>
      <vt:lpstr>PowerPoint Presentation</vt:lpstr>
      <vt:lpstr>Arcade Garage</vt:lpstr>
      <vt:lpstr>E.G. Buy a Car (add 1.5M car)</vt:lpstr>
      <vt:lpstr>PowerPoint Presentation</vt:lpstr>
      <vt:lpstr>Buy a Swimming pool</vt:lpstr>
      <vt:lpstr>Television</vt:lpstr>
      <vt:lpstr>Rent a Console</vt:lpstr>
      <vt:lpstr>Rent music instruments and sound EQT</vt:lpstr>
      <vt:lpstr>PowerPoint Presentation</vt:lpstr>
      <vt:lpstr>PowerPoint Presentation</vt:lpstr>
      <vt:lpstr>PowerPoint Presentation</vt:lpstr>
      <vt:lpstr>Studio merchandise</vt:lpstr>
      <vt:lpstr>Buy annually to earn</vt:lpstr>
      <vt:lpstr>PowerPoint Presentation</vt:lpstr>
      <vt:lpstr>PowerPoint Presentation</vt:lpstr>
      <vt:lpstr>Times Per Duration (TPD)</vt:lpstr>
      <vt:lpstr>Budget Essentials N5k 1TPW2 (2 days) (1 person)</vt:lpstr>
      <vt:lpstr>Duo Essentials 10k 1TPW4 (4 days) + gifting up to 2 people enjoy at once</vt:lpstr>
      <vt:lpstr>extended Essentials 20k 4TPW4 (16 days) + gifting up to 3 people enjoy at once</vt:lpstr>
      <vt:lpstr>game boy premium 30k 6TPW4 (30 days)  + gifting up to 3 people enjoy at once</vt:lpstr>
      <vt:lpstr>Pro Essentials 45k 6TPW5 (30 days)  + gifting up to 4 people enjoy at once</vt:lpstr>
      <vt:lpstr>premium Essentials 60k 6TPW5 (30 days)  + gifting up to 6 people enjoy at once</vt:lpstr>
      <vt:lpstr>No budget Essentials (N40k per hour) up to 10 people enjoy at once</vt:lpstr>
      <vt:lpstr>lost customer</vt:lpstr>
      <vt:lpstr>PowerPoint Presentation</vt:lpstr>
      <vt:lpstr>Arcade support aid</vt:lpstr>
      <vt:lpstr>PowerPoint Presentation</vt:lpstr>
      <vt:lpstr>PowerPoint Presentation</vt:lpstr>
      <vt:lpstr>Examples of passionate advertisements are</vt:lpstr>
      <vt:lpstr>PowerPoint Presentation</vt:lpstr>
      <vt:lpstr>PowerPoint Presentation</vt:lpstr>
      <vt:lpstr>PowerPoint Presentation</vt:lpstr>
      <vt:lpstr>Luxurious perfumes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4</dc:title>
  <dc:creator>Richard</dc:creator>
  <cp:lastModifiedBy>HP</cp:lastModifiedBy>
  <cp:revision>103</cp:revision>
  <dcterms:created xsi:type="dcterms:W3CDTF">2021-01-01T12:40:28Z</dcterms:created>
  <dcterms:modified xsi:type="dcterms:W3CDTF">2021-04-13T05:49:10Z</dcterms:modified>
</cp:coreProperties>
</file>