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96" r:id="rId3"/>
    <p:sldId id="257" r:id="rId4"/>
    <p:sldId id="259" r:id="rId5"/>
    <p:sldId id="464" r:id="rId6"/>
    <p:sldId id="406" r:id="rId7"/>
    <p:sldId id="465" r:id="rId8"/>
    <p:sldId id="463" r:id="rId9"/>
    <p:sldId id="466" r:id="rId10"/>
    <p:sldId id="403" r:id="rId11"/>
    <p:sldId id="467" r:id="rId12"/>
    <p:sldId id="404" r:id="rId13"/>
    <p:sldId id="468" r:id="rId14"/>
    <p:sldId id="385" r:id="rId15"/>
    <p:sldId id="405" r:id="rId16"/>
    <p:sldId id="446" r:id="rId17"/>
    <p:sldId id="440" r:id="rId18"/>
    <p:sldId id="452" r:id="rId19"/>
    <p:sldId id="453" r:id="rId20"/>
    <p:sldId id="454" r:id="rId21"/>
    <p:sldId id="455" r:id="rId22"/>
    <p:sldId id="456" r:id="rId23"/>
    <p:sldId id="457" r:id="rId24"/>
    <p:sldId id="458" r:id="rId25"/>
    <p:sldId id="459" r:id="rId26"/>
    <p:sldId id="460" r:id="rId27"/>
    <p:sldId id="461" r:id="rId28"/>
    <p:sldId id="462" r:id="rId29"/>
    <p:sldId id="469" r:id="rId30"/>
    <p:sldId id="470" r:id="rId31"/>
    <p:sldId id="473" r:id="rId32"/>
    <p:sldId id="471" r:id="rId33"/>
    <p:sldId id="472" r:id="rId34"/>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5588" autoAdjust="0"/>
    <p:restoredTop sz="94660"/>
  </p:normalViewPr>
  <p:slideViewPr>
    <p:cSldViewPr snapToGrid="0">
      <p:cViewPr varScale="1">
        <p:scale>
          <a:sx n="65" d="100"/>
          <a:sy n="65" d="100"/>
        </p:scale>
        <p:origin x="96"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5E97E0-2DC4-42BE-A93B-2F3F420633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3" name="Subtitle 2">
            <a:extLst>
              <a:ext uri="{FF2B5EF4-FFF2-40B4-BE49-F238E27FC236}">
                <a16:creationId xmlns="" xmlns:a16="http://schemas.microsoft.com/office/drawing/2014/main" id="{FA59335A-AE69-47D1-895D-6946C2862A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a:extLst>
              <a:ext uri="{FF2B5EF4-FFF2-40B4-BE49-F238E27FC236}">
                <a16:creationId xmlns="" xmlns:a16="http://schemas.microsoft.com/office/drawing/2014/main" id="{FAA8421E-B281-437B-AAAD-8E75A6A3E31D}"/>
              </a:ext>
            </a:extLst>
          </p:cNvPr>
          <p:cNvSpPr>
            <a:spLocks noGrp="1"/>
          </p:cNvSpPr>
          <p:nvPr>
            <p:ph type="dt" sz="half" idx="10"/>
          </p:nvPr>
        </p:nvSpPr>
        <p:spPr/>
        <p:txBody>
          <a:bodyPr/>
          <a:lstStyle/>
          <a:p>
            <a:fld id="{3708C555-9748-4BE7-BE85-7BFC78A513AD}" type="datetimeFigureOut">
              <a:rPr lang="x-none" smtClean="0"/>
              <a:t>3/10/2021</a:t>
            </a:fld>
            <a:endParaRPr lang="x-none"/>
          </a:p>
        </p:txBody>
      </p:sp>
      <p:sp>
        <p:nvSpPr>
          <p:cNvPr id="5" name="Footer Placeholder 4">
            <a:extLst>
              <a:ext uri="{FF2B5EF4-FFF2-40B4-BE49-F238E27FC236}">
                <a16:creationId xmlns="" xmlns:a16="http://schemas.microsoft.com/office/drawing/2014/main" id="{2DDC97F7-0D43-43BE-97BB-E265E4C81624}"/>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59A4954B-B2CB-417D-B705-B38588D0357A}"/>
              </a:ext>
            </a:extLst>
          </p:cNvPr>
          <p:cNvSpPr>
            <a:spLocks noGrp="1"/>
          </p:cNvSpPr>
          <p:nvPr>
            <p:ph type="sldNum" sz="quarter" idx="12"/>
          </p:nvPr>
        </p:nvSpPr>
        <p:spPr/>
        <p:txBody>
          <a:bodyPr/>
          <a:lstStyle/>
          <a:p>
            <a:fld id="{10847E6F-C1F9-4A3C-8BAB-3BE1AB55D83B}" type="slidenum">
              <a:rPr lang="x-none" smtClean="0"/>
              <a:t>‹#›</a:t>
            </a:fld>
            <a:endParaRPr lang="x-none"/>
          </a:p>
        </p:txBody>
      </p:sp>
    </p:spTree>
    <p:extLst>
      <p:ext uri="{BB962C8B-B14F-4D97-AF65-F5344CB8AC3E}">
        <p14:creationId xmlns:p14="http://schemas.microsoft.com/office/powerpoint/2010/main" val="2533699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EC2E3F-1A4B-4454-8F3A-9980884EF76F}"/>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 xmlns:a16="http://schemas.microsoft.com/office/drawing/2014/main" id="{D17B8235-D68F-47AD-A60F-47D5FFF0CB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 xmlns:a16="http://schemas.microsoft.com/office/drawing/2014/main" id="{6F20F8F9-BC5C-4A0B-A4DC-C5EEC6C60E72}"/>
              </a:ext>
            </a:extLst>
          </p:cNvPr>
          <p:cNvSpPr>
            <a:spLocks noGrp="1"/>
          </p:cNvSpPr>
          <p:nvPr>
            <p:ph type="dt" sz="half" idx="10"/>
          </p:nvPr>
        </p:nvSpPr>
        <p:spPr/>
        <p:txBody>
          <a:bodyPr/>
          <a:lstStyle/>
          <a:p>
            <a:fld id="{3708C555-9748-4BE7-BE85-7BFC78A513AD}" type="datetimeFigureOut">
              <a:rPr lang="x-none" smtClean="0"/>
              <a:t>3/10/2021</a:t>
            </a:fld>
            <a:endParaRPr lang="x-none"/>
          </a:p>
        </p:txBody>
      </p:sp>
      <p:sp>
        <p:nvSpPr>
          <p:cNvPr id="5" name="Footer Placeholder 4">
            <a:extLst>
              <a:ext uri="{FF2B5EF4-FFF2-40B4-BE49-F238E27FC236}">
                <a16:creationId xmlns="" xmlns:a16="http://schemas.microsoft.com/office/drawing/2014/main" id="{90DA3706-E3E3-4587-B8FF-2EE5821A340B}"/>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BCBD6952-7CCD-4B66-82F9-8FA6005EEDFF}"/>
              </a:ext>
            </a:extLst>
          </p:cNvPr>
          <p:cNvSpPr>
            <a:spLocks noGrp="1"/>
          </p:cNvSpPr>
          <p:nvPr>
            <p:ph type="sldNum" sz="quarter" idx="12"/>
          </p:nvPr>
        </p:nvSpPr>
        <p:spPr/>
        <p:txBody>
          <a:bodyPr/>
          <a:lstStyle/>
          <a:p>
            <a:fld id="{10847E6F-C1F9-4A3C-8BAB-3BE1AB55D83B}" type="slidenum">
              <a:rPr lang="x-none" smtClean="0"/>
              <a:t>‹#›</a:t>
            </a:fld>
            <a:endParaRPr lang="x-none"/>
          </a:p>
        </p:txBody>
      </p:sp>
    </p:spTree>
    <p:extLst>
      <p:ext uri="{BB962C8B-B14F-4D97-AF65-F5344CB8AC3E}">
        <p14:creationId xmlns:p14="http://schemas.microsoft.com/office/powerpoint/2010/main" val="750171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4F0FBD7-A027-4A3D-B6FE-45570C5577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 xmlns:a16="http://schemas.microsoft.com/office/drawing/2014/main" id="{8635A7D8-456D-493B-85A1-94A38F90C4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 xmlns:a16="http://schemas.microsoft.com/office/drawing/2014/main" id="{3270401E-AB29-4933-9C60-D6FECA45AA65}"/>
              </a:ext>
            </a:extLst>
          </p:cNvPr>
          <p:cNvSpPr>
            <a:spLocks noGrp="1"/>
          </p:cNvSpPr>
          <p:nvPr>
            <p:ph type="dt" sz="half" idx="10"/>
          </p:nvPr>
        </p:nvSpPr>
        <p:spPr/>
        <p:txBody>
          <a:bodyPr/>
          <a:lstStyle/>
          <a:p>
            <a:fld id="{3708C555-9748-4BE7-BE85-7BFC78A513AD}" type="datetimeFigureOut">
              <a:rPr lang="x-none" smtClean="0"/>
              <a:t>3/10/2021</a:t>
            </a:fld>
            <a:endParaRPr lang="x-none"/>
          </a:p>
        </p:txBody>
      </p:sp>
      <p:sp>
        <p:nvSpPr>
          <p:cNvPr id="5" name="Footer Placeholder 4">
            <a:extLst>
              <a:ext uri="{FF2B5EF4-FFF2-40B4-BE49-F238E27FC236}">
                <a16:creationId xmlns="" xmlns:a16="http://schemas.microsoft.com/office/drawing/2014/main" id="{BE9985B9-81F4-41F3-9D80-BBFAB56339D4}"/>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81C02E19-65C1-4F5A-8048-C22BDF046744}"/>
              </a:ext>
            </a:extLst>
          </p:cNvPr>
          <p:cNvSpPr>
            <a:spLocks noGrp="1"/>
          </p:cNvSpPr>
          <p:nvPr>
            <p:ph type="sldNum" sz="quarter" idx="12"/>
          </p:nvPr>
        </p:nvSpPr>
        <p:spPr/>
        <p:txBody>
          <a:bodyPr/>
          <a:lstStyle/>
          <a:p>
            <a:fld id="{10847E6F-C1F9-4A3C-8BAB-3BE1AB55D83B}" type="slidenum">
              <a:rPr lang="x-none" smtClean="0"/>
              <a:t>‹#›</a:t>
            </a:fld>
            <a:endParaRPr lang="x-none"/>
          </a:p>
        </p:txBody>
      </p:sp>
    </p:spTree>
    <p:extLst>
      <p:ext uri="{BB962C8B-B14F-4D97-AF65-F5344CB8AC3E}">
        <p14:creationId xmlns:p14="http://schemas.microsoft.com/office/powerpoint/2010/main" val="2172944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A6A8B2-6E60-4EDE-98D3-FD769262F692}"/>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 xmlns:a16="http://schemas.microsoft.com/office/drawing/2014/main" id="{C5B9086D-2625-462B-8B6C-E5B27F5B85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 xmlns:a16="http://schemas.microsoft.com/office/drawing/2014/main" id="{0FD8A549-6B68-46E3-BB24-41908D4E893F}"/>
              </a:ext>
            </a:extLst>
          </p:cNvPr>
          <p:cNvSpPr>
            <a:spLocks noGrp="1"/>
          </p:cNvSpPr>
          <p:nvPr>
            <p:ph type="dt" sz="half" idx="10"/>
          </p:nvPr>
        </p:nvSpPr>
        <p:spPr/>
        <p:txBody>
          <a:bodyPr/>
          <a:lstStyle/>
          <a:p>
            <a:fld id="{3708C555-9748-4BE7-BE85-7BFC78A513AD}" type="datetimeFigureOut">
              <a:rPr lang="x-none" smtClean="0"/>
              <a:t>3/10/2021</a:t>
            </a:fld>
            <a:endParaRPr lang="x-none"/>
          </a:p>
        </p:txBody>
      </p:sp>
      <p:sp>
        <p:nvSpPr>
          <p:cNvPr id="5" name="Footer Placeholder 4">
            <a:extLst>
              <a:ext uri="{FF2B5EF4-FFF2-40B4-BE49-F238E27FC236}">
                <a16:creationId xmlns="" xmlns:a16="http://schemas.microsoft.com/office/drawing/2014/main" id="{121045B8-02F0-41AC-B90A-04BB095B6AD1}"/>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345958B9-D28F-4E4F-AF74-660F8CBCC83D}"/>
              </a:ext>
            </a:extLst>
          </p:cNvPr>
          <p:cNvSpPr>
            <a:spLocks noGrp="1"/>
          </p:cNvSpPr>
          <p:nvPr>
            <p:ph type="sldNum" sz="quarter" idx="12"/>
          </p:nvPr>
        </p:nvSpPr>
        <p:spPr/>
        <p:txBody>
          <a:bodyPr/>
          <a:lstStyle/>
          <a:p>
            <a:fld id="{10847E6F-C1F9-4A3C-8BAB-3BE1AB55D83B}" type="slidenum">
              <a:rPr lang="x-none" smtClean="0"/>
              <a:t>‹#›</a:t>
            </a:fld>
            <a:endParaRPr lang="x-none"/>
          </a:p>
        </p:txBody>
      </p:sp>
    </p:spTree>
    <p:extLst>
      <p:ext uri="{BB962C8B-B14F-4D97-AF65-F5344CB8AC3E}">
        <p14:creationId xmlns:p14="http://schemas.microsoft.com/office/powerpoint/2010/main" val="470188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D1EC24-2F2C-4A38-B978-CF1719D825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 xmlns:a16="http://schemas.microsoft.com/office/drawing/2014/main" id="{8B4B1F82-624C-484B-8C0D-9D39C547DB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D4844600-0DB4-4D06-A6C2-7259FEBEB598}"/>
              </a:ext>
            </a:extLst>
          </p:cNvPr>
          <p:cNvSpPr>
            <a:spLocks noGrp="1"/>
          </p:cNvSpPr>
          <p:nvPr>
            <p:ph type="dt" sz="half" idx="10"/>
          </p:nvPr>
        </p:nvSpPr>
        <p:spPr/>
        <p:txBody>
          <a:bodyPr/>
          <a:lstStyle/>
          <a:p>
            <a:fld id="{3708C555-9748-4BE7-BE85-7BFC78A513AD}" type="datetimeFigureOut">
              <a:rPr lang="x-none" smtClean="0"/>
              <a:t>3/10/2021</a:t>
            </a:fld>
            <a:endParaRPr lang="x-none"/>
          </a:p>
        </p:txBody>
      </p:sp>
      <p:sp>
        <p:nvSpPr>
          <p:cNvPr id="5" name="Footer Placeholder 4">
            <a:extLst>
              <a:ext uri="{FF2B5EF4-FFF2-40B4-BE49-F238E27FC236}">
                <a16:creationId xmlns="" xmlns:a16="http://schemas.microsoft.com/office/drawing/2014/main" id="{791BBD6E-F8A7-43CB-97DB-8587AE8E4352}"/>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D61582C1-DD0C-4D5C-AB81-ED694754D9DA}"/>
              </a:ext>
            </a:extLst>
          </p:cNvPr>
          <p:cNvSpPr>
            <a:spLocks noGrp="1"/>
          </p:cNvSpPr>
          <p:nvPr>
            <p:ph type="sldNum" sz="quarter" idx="12"/>
          </p:nvPr>
        </p:nvSpPr>
        <p:spPr/>
        <p:txBody>
          <a:bodyPr/>
          <a:lstStyle/>
          <a:p>
            <a:fld id="{10847E6F-C1F9-4A3C-8BAB-3BE1AB55D83B}" type="slidenum">
              <a:rPr lang="x-none" smtClean="0"/>
              <a:t>‹#›</a:t>
            </a:fld>
            <a:endParaRPr lang="x-none"/>
          </a:p>
        </p:txBody>
      </p:sp>
    </p:spTree>
    <p:extLst>
      <p:ext uri="{BB962C8B-B14F-4D97-AF65-F5344CB8AC3E}">
        <p14:creationId xmlns:p14="http://schemas.microsoft.com/office/powerpoint/2010/main" val="1581205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28AF32-8CE8-4ECE-9E71-F0D2F0C9ECAB}"/>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 xmlns:a16="http://schemas.microsoft.com/office/drawing/2014/main" id="{F5CBA0F5-84F2-4AA2-94ED-059C2E784E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 xmlns:a16="http://schemas.microsoft.com/office/drawing/2014/main" id="{D58C0091-41DD-4F88-9017-BE34A46780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 xmlns:a16="http://schemas.microsoft.com/office/drawing/2014/main" id="{06E96B42-7C90-4729-B3E2-A36ABEF0D01B}"/>
              </a:ext>
            </a:extLst>
          </p:cNvPr>
          <p:cNvSpPr>
            <a:spLocks noGrp="1"/>
          </p:cNvSpPr>
          <p:nvPr>
            <p:ph type="dt" sz="half" idx="10"/>
          </p:nvPr>
        </p:nvSpPr>
        <p:spPr/>
        <p:txBody>
          <a:bodyPr/>
          <a:lstStyle/>
          <a:p>
            <a:fld id="{3708C555-9748-4BE7-BE85-7BFC78A513AD}" type="datetimeFigureOut">
              <a:rPr lang="x-none" smtClean="0"/>
              <a:t>3/10/2021</a:t>
            </a:fld>
            <a:endParaRPr lang="x-none"/>
          </a:p>
        </p:txBody>
      </p:sp>
      <p:sp>
        <p:nvSpPr>
          <p:cNvPr id="6" name="Footer Placeholder 5">
            <a:extLst>
              <a:ext uri="{FF2B5EF4-FFF2-40B4-BE49-F238E27FC236}">
                <a16:creationId xmlns="" xmlns:a16="http://schemas.microsoft.com/office/drawing/2014/main" id="{EFC80804-5C28-433E-948C-2FA733A32AEC}"/>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 xmlns:a16="http://schemas.microsoft.com/office/drawing/2014/main" id="{E55952E3-8908-4FD1-89CB-8B95F5AFDA7B}"/>
              </a:ext>
            </a:extLst>
          </p:cNvPr>
          <p:cNvSpPr>
            <a:spLocks noGrp="1"/>
          </p:cNvSpPr>
          <p:nvPr>
            <p:ph type="sldNum" sz="quarter" idx="12"/>
          </p:nvPr>
        </p:nvSpPr>
        <p:spPr/>
        <p:txBody>
          <a:bodyPr/>
          <a:lstStyle/>
          <a:p>
            <a:fld id="{10847E6F-C1F9-4A3C-8BAB-3BE1AB55D83B}" type="slidenum">
              <a:rPr lang="x-none" smtClean="0"/>
              <a:t>‹#›</a:t>
            </a:fld>
            <a:endParaRPr lang="x-none"/>
          </a:p>
        </p:txBody>
      </p:sp>
    </p:spTree>
    <p:extLst>
      <p:ext uri="{BB962C8B-B14F-4D97-AF65-F5344CB8AC3E}">
        <p14:creationId xmlns:p14="http://schemas.microsoft.com/office/powerpoint/2010/main" val="1366822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04204C-194F-44AE-91AB-C06AED47B88E}"/>
              </a:ext>
            </a:extLst>
          </p:cNvPr>
          <p:cNvSpPr>
            <a:spLocks noGrp="1"/>
          </p:cNvSpPr>
          <p:nvPr>
            <p:ph type="title"/>
          </p:nvPr>
        </p:nvSpPr>
        <p:spPr>
          <a:xfrm>
            <a:off x="839788" y="365125"/>
            <a:ext cx="10515600" cy="1325563"/>
          </a:xfrm>
        </p:spPr>
        <p:txBody>
          <a:bodyPr/>
          <a:lstStyle/>
          <a:p>
            <a:r>
              <a:rPr lang="en-US"/>
              <a:t>Click to edit Master title style</a:t>
            </a:r>
            <a:endParaRPr lang="x-none"/>
          </a:p>
        </p:txBody>
      </p:sp>
      <p:sp>
        <p:nvSpPr>
          <p:cNvPr id="3" name="Text Placeholder 2">
            <a:extLst>
              <a:ext uri="{FF2B5EF4-FFF2-40B4-BE49-F238E27FC236}">
                <a16:creationId xmlns="" xmlns:a16="http://schemas.microsoft.com/office/drawing/2014/main" id="{0C675BB2-BD0D-465F-A55B-C513A8FF73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783F6908-5ACB-43EF-9BC0-E591E1E02A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 xmlns:a16="http://schemas.microsoft.com/office/drawing/2014/main" id="{2A584F1B-A160-462A-9252-2E5ACCFA28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37B8C8BA-0470-4BC2-83B8-3214B1F2EC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 xmlns:a16="http://schemas.microsoft.com/office/drawing/2014/main" id="{589E9DBD-984E-460C-AE29-31A9B6B5D5CE}"/>
              </a:ext>
            </a:extLst>
          </p:cNvPr>
          <p:cNvSpPr>
            <a:spLocks noGrp="1"/>
          </p:cNvSpPr>
          <p:nvPr>
            <p:ph type="dt" sz="half" idx="10"/>
          </p:nvPr>
        </p:nvSpPr>
        <p:spPr/>
        <p:txBody>
          <a:bodyPr/>
          <a:lstStyle/>
          <a:p>
            <a:fld id="{3708C555-9748-4BE7-BE85-7BFC78A513AD}" type="datetimeFigureOut">
              <a:rPr lang="x-none" smtClean="0"/>
              <a:t>3/10/2021</a:t>
            </a:fld>
            <a:endParaRPr lang="x-none"/>
          </a:p>
        </p:txBody>
      </p:sp>
      <p:sp>
        <p:nvSpPr>
          <p:cNvPr id="8" name="Footer Placeholder 7">
            <a:extLst>
              <a:ext uri="{FF2B5EF4-FFF2-40B4-BE49-F238E27FC236}">
                <a16:creationId xmlns="" xmlns:a16="http://schemas.microsoft.com/office/drawing/2014/main" id="{8D4BCAC7-4AEA-472F-9833-B0416DB4BE0A}"/>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 xmlns:a16="http://schemas.microsoft.com/office/drawing/2014/main" id="{B5B25AD9-20DA-44C1-A31C-F859C1D6CBD7}"/>
              </a:ext>
            </a:extLst>
          </p:cNvPr>
          <p:cNvSpPr>
            <a:spLocks noGrp="1"/>
          </p:cNvSpPr>
          <p:nvPr>
            <p:ph type="sldNum" sz="quarter" idx="12"/>
          </p:nvPr>
        </p:nvSpPr>
        <p:spPr/>
        <p:txBody>
          <a:bodyPr/>
          <a:lstStyle/>
          <a:p>
            <a:fld id="{10847E6F-C1F9-4A3C-8BAB-3BE1AB55D83B}" type="slidenum">
              <a:rPr lang="x-none" smtClean="0"/>
              <a:t>‹#›</a:t>
            </a:fld>
            <a:endParaRPr lang="x-none"/>
          </a:p>
        </p:txBody>
      </p:sp>
    </p:spTree>
    <p:extLst>
      <p:ext uri="{BB962C8B-B14F-4D97-AF65-F5344CB8AC3E}">
        <p14:creationId xmlns:p14="http://schemas.microsoft.com/office/powerpoint/2010/main" val="2777459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ABE63F-EE61-47DE-92EF-1C60385E4F20}"/>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 xmlns:a16="http://schemas.microsoft.com/office/drawing/2014/main" id="{7C4418B0-C4C9-4C3C-AED4-0F6D7564D455}"/>
              </a:ext>
            </a:extLst>
          </p:cNvPr>
          <p:cNvSpPr>
            <a:spLocks noGrp="1"/>
          </p:cNvSpPr>
          <p:nvPr>
            <p:ph type="dt" sz="half" idx="10"/>
          </p:nvPr>
        </p:nvSpPr>
        <p:spPr/>
        <p:txBody>
          <a:bodyPr/>
          <a:lstStyle/>
          <a:p>
            <a:fld id="{3708C555-9748-4BE7-BE85-7BFC78A513AD}" type="datetimeFigureOut">
              <a:rPr lang="x-none" smtClean="0"/>
              <a:t>3/10/2021</a:t>
            </a:fld>
            <a:endParaRPr lang="x-none"/>
          </a:p>
        </p:txBody>
      </p:sp>
      <p:sp>
        <p:nvSpPr>
          <p:cNvPr id="4" name="Footer Placeholder 3">
            <a:extLst>
              <a:ext uri="{FF2B5EF4-FFF2-40B4-BE49-F238E27FC236}">
                <a16:creationId xmlns="" xmlns:a16="http://schemas.microsoft.com/office/drawing/2014/main" id="{489340E6-D9EB-4CEB-AD8F-E845AF4EFB70}"/>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 xmlns:a16="http://schemas.microsoft.com/office/drawing/2014/main" id="{F0596119-9A94-4F66-A59E-A0F5AB0A9752}"/>
              </a:ext>
            </a:extLst>
          </p:cNvPr>
          <p:cNvSpPr>
            <a:spLocks noGrp="1"/>
          </p:cNvSpPr>
          <p:nvPr>
            <p:ph type="sldNum" sz="quarter" idx="12"/>
          </p:nvPr>
        </p:nvSpPr>
        <p:spPr/>
        <p:txBody>
          <a:bodyPr/>
          <a:lstStyle/>
          <a:p>
            <a:fld id="{10847E6F-C1F9-4A3C-8BAB-3BE1AB55D83B}" type="slidenum">
              <a:rPr lang="x-none" smtClean="0"/>
              <a:t>‹#›</a:t>
            </a:fld>
            <a:endParaRPr lang="x-none"/>
          </a:p>
        </p:txBody>
      </p:sp>
    </p:spTree>
    <p:extLst>
      <p:ext uri="{BB962C8B-B14F-4D97-AF65-F5344CB8AC3E}">
        <p14:creationId xmlns:p14="http://schemas.microsoft.com/office/powerpoint/2010/main" val="24198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A420069-6EA1-4F06-93AA-4DA823DA9A64}"/>
              </a:ext>
            </a:extLst>
          </p:cNvPr>
          <p:cNvSpPr>
            <a:spLocks noGrp="1"/>
          </p:cNvSpPr>
          <p:nvPr>
            <p:ph type="dt" sz="half" idx="10"/>
          </p:nvPr>
        </p:nvSpPr>
        <p:spPr/>
        <p:txBody>
          <a:bodyPr/>
          <a:lstStyle/>
          <a:p>
            <a:fld id="{3708C555-9748-4BE7-BE85-7BFC78A513AD}" type="datetimeFigureOut">
              <a:rPr lang="x-none" smtClean="0"/>
              <a:t>3/10/2021</a:t>
            </a:fld>
            <a:endParaRPr lang="x-none"/>
          </a:p>
        </p:txBody>
      </p:sp>
      <p:sp>
        <p:nvSpPr>
          <p:cNvPr id="3" name="Footer Placeholder 2">
            <a:extLst>
              <a:ext uri="{FF2B5EF4-FFF2-40B4-BE49-F238E27FC236}">
                <a16:creationId xmlns="" xmlns:a16="http://schemas.microsoft.com/office/drawing/2014/main" id="{606D43CC-5068-4544-8969-E95D8F57E4A9}"/>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 xmlns:a16="http://schemas.microsoft.com/office/drawing/2014/main" id="{5FE6ECDE-44CA-4CBC-9906-D5E776CEC0BC}"/>
              </a:ext>
            </a:extLst>
          </p:cNvPr>
          <p:cNvSpPr>
            <a:spLocks noGrp="1"/>
          </p:cNvSpPr>
          <p:nvPr>
            <p:ph type="sldNum" sz="quarter" idx="12"/>
          </p:nvPr>
        </p:nvSpPr>
        <p:spPr/>
        <p:txBody>
          <a:bodyPr/>
          <a:lstStyle/>
          <a:p>
            <a:fld id="{10847E6F-C1F9-4A3C-8BAB-3BE1AB55D83B}" type="slidenum">
              <a:rPr lang="x-none" smtClean="0"/>
              <a:t>‹#›</a:t>
            </a:fld>
            <a:endParaRPr lang="x-none"/>
          </a:p>
        </p:txBody>
      </p:sp>
    </p:spTree>
    <p:extLst>
      <p:ext uri="{BB962C8B-B14F-4D97-AF65-F5344CB8AC3E}">
        <p14:creationId xmlns:p14="http://schemas.microsoft.com/office/powerpoint/2010/main" val="417869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8733C4-A4FD-4686-940C-4A22D007D1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 xmlns:a16="http://schemas.microsoft.com/office/drawing/2014/main" id="{DF9CCF85-781E-4D83-8CEA-F8D834ACA4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 xmlns:a16="http://schemas.microsoft.com/office/drawing/2014/main" id="{8E22025E-7EE6-45FF-862A-B4A9BADEEF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0E608AF-A47D-477E-BBAD-50C169B71FBC}"/>
              </a:ext>
            </a:extLst>
          </p:cNvPr>
          <p:cNvSpPr>
            <a:spLocks noGrp="1"/>
          </p:cNvSpPr>
          <p:nvPr>
            <p:ph type="dt" sz="half" idx="10"/>
          </p:nvPr>
        </p:nvSpPr>
        <p:spPr/>
        <p:txBody>
          <a:bodyPr/>
          <a:lstStyle/>
          <a:p>
            <a:fld id="{3708C555-9748-4BE7-BE85-7BFC78A513AD}" type="datetimeFigureOut">
              <a:rPr lang="x-none" smtClean="0"/>
              <a:t>3/10/2021</a:t>
            </a:fld>
            <a:endParaRPr lang="x-none"/>
          </a:p>
        </p:txBody>
      </p:sp>
      <p:sp>
        <p:nvSpPr>
          <p:cNvPr id="6" name="Footer Placeholder 5">
            <a:extLst>
              <a:ext uri="{FF2B5EF4-FFF2-40B4-BE49-F238E27FC236}">
                <a16:creationId xmlns="" xmlns:a16="http://schemas.microsoft.com/office/drawing/2014/main" id="{D994544C-2DAE-488B-92FC-08B47E609AD3}"/>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 xmlns:a16="http://schemas.microsoft.com/office/drawing/2014/main" id="{9C12CD9D-0BD6-4F59-839A-52386AF54567}"/>
              </a:ext>
            </a:extLst>
          </p:cNvPr>
          <p:cNvSpPr>
            <a:spLocks noGrp="1"/>
          </p:cNvSpPr>
          <p:nvPr>
            <p:ph type="sldNum" sz="quarter" idx="12"/>
          </p:nvPr>
        </p:nvSpPr>
        <p:spPr/>
        <p:txBody>
          <a:bodyPr/>
          <a:lstStyle/>
          <a:p>
            <a:fld id="{10847E6F-C1F9-4A3C-8BAB-3BE1AB55D83B}" type="slidenum">
              <a:rPr lang="x-none" smtClean="0"/>
              <a:t>‹#›</a:t>
            </a:fld>
            <a:endParaRPr lang="x-none"/>
          </a:p>
        </p:txBody>
      </p:sp>
    </p:spTree>
    <p:extLst>
      <p:ext uri="{BB962C8B-B14F-4D97-AF65-F5344CB8AC3E}">
        <p14:creationId xmlns:p14="http://schemas.microsoft.com/office/powerpoint/2010/main" val="1441939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2D0015-75B1-4846-8D12-9668546E96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 xmlns:a16="http://schemas.microsoft.com/office/drawing/2014/main" id="{D979B77A-4968-41E2-B727-BC34B1AF9D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 xmlns:a16="http://schemas.microsoft.com/office/drawing/2014/main" id="{F65F92FB-8EB0-435E-B15E-DC54BB1EB0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A477CC3-ABC0-4318-84EA-B2B2BDEEA70C}"/>
              </a:ext>
            </a:extLst>
          </p:cNvPr>
          <p:cNvSpPr>
            <a:spLocks noGrp="1"/>
          </p:cNvSpPr>
          <p:nvPr>
            <p:ph type="dt" sz="half" idx="10"/>
          </p:nvPr>
        </p:nvSpPr>
        <p:spPr/>
        <p:txBody>
          <a:bodyPr/>
          <a:lstStyle/>
          <a:p>
            <a:fld id="{3708C555-9748-4BE7-BE85-7BFC78A513AD}" type="datetimeFigureOut">
              <a:rPr lang="x-none" smtClean="0"/>
              <a:t>3/10/2021</a:t>
            </a:fld>
            <a:endParaRPr lang="x-none"/>
          </a:p>
        </p:txBody>
      </p:sp>
      <p:sp>
        <p:nvSpPr>
          <p:cNvPr id="6" name="Footer Placeholder 5">
            <a:extLst>
              <a:ext uri="{FF2B5EF4-FFF2-40B4-BE49-F238E27FC236}">
                <a16:creationId xmlns="" xmlns:a16="http://schemas.microsoft.com/office/drawing/2014/main" id="{3391B88F-D442-44D7-93C4-7FDD925AE1BA}"/>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 xmlns:a16="http://schemas.microsoft.com/office/drawing/2014/main" id="{0F615EA1-1DC7-4B26-AAC4-48D224B01533}"/>
              </a:ext>
            </a:extLst>
          </p:cNvPr>
          <p:cNvSpPr>
            <a:spLocks noGrp="1"/>
          </p:cNvSpPr>
          <p:nvPr>
            <p:ph type="sldNum" sz="quarter" idx="12"/>
          </p:nvPr>
        </p:nvSpPr>
        <p:spPr/>
        <p:txBody>
          <a:bodyPr/>
          <a:lstStyle/>
          <a:p>
            <a:fld id="{10847E6F-C1F9-4A3C-8BAB-3BE1AB55D83B}" type="slidenum">
              <a:rPr lang="x-none" smtClean="0"/>
              <a:t>‹#›</a:t>
            </a:fld>
            <a:endParaRPr lang="x-none"/>
          </a:p>
        </p:txBody>
      </p:sp>
    </p:spTree>
    <p:extLst>
      <p:ext uri="{BB962C8B-B14F-4D97-AF65-F5344CB8AC3E}">
        <p14:creationId xmlns:p14="http://schemas.microsoft.com/office/powerpoint/2010/main" val="297446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B094388-8A58-4E17-A818-3B7F68BBD0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 xmlns:a16="http://schemas.microsoft.com/office/drawing/2014/main" id="{09658F4E-99CD-4988-A047-74318B207E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 xmlns:a16="http://schemas.microsoft.com/office/drawing/2014/main" id="{C7857331-247A-45DF-AA61-3E3704897C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08C555-9748-4BE7-BE85-7BFC78A513AD}" type="datetimeFigureOut">
              <a:rPr lang="x-none" smtClean="0"/>
              <a:t>3/10/2021</a:t>
            </a:fld>
            <a:endParaRPr lang="x-none"/>
          </a:p>
        </p:txBody>
      </p:sp>
      <p:sp>
        <p:nvSpPr>
          <p:cNvPr id="5" name="Footer Placeholder 4">
            <a:extLst>
              <a:ext uri="{FF2B5EF4-FFF2-40B4-BE49-F238E27FC236}">
                <a16:creationId xmlns="" xmlns:a16="http://schemas.microsoft.com/office/drawing/2014/main" id="{57E431CC-B999-4F55-BFD7-741F7F7080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 xmlns:a16="http://schemas.microsoft.com/office/drawing/2014/main" id="{6BAFC4EF-95AE-4D08-B6A2-9A02137B0F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47E6F-C1F9-4A3C-8BAB-3BE1AB55D83B}" type="slidenum">
              <a:rPr lang="x-none" smtClean="0"/>
              <a:t>‹#›</a:t>
            </a:fld>
            <a:endParaRPr lang="x-none"/>
          </a:p>
        </p:txBody>
      </p:sp>
      <p:pic>
        <p:nvPicPr>
          <p:cNvPr id="8" name="Picture 7">
            <a:extLst>
              <a:ext uri="{FF2B5EF4-FFF2-40B4-BE49-F238E27FC236}">
                <a16:creationId xmlns="" xmlns:a16="http://schemas.microsoft.com/office/drawing/2014/main" id="{B8653A13-D8AF-4DF5-98AB-289B41BBF7AD}"/>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187182" y="452439"/>
            <a:ext cx="1867750" cy="1050324"/>
          </a:xfrm>
          <a:prstGeom prst="rect">
            <a:avLst/>
          </a:prstGeom>
        </p:spPr>
      </p:pic>
    </p:spTree>
    <p:extLst>
      <p:ext uri="{BB962C8B-B14F-4D97-AF65-F5344CB8AC3E}">
        <p14:creationId xmlns:p14="http://schemas.microsoft.com/office/powerpoint/2010/main" val="730237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46EDBC-22CD-4CE5-8290-40C3F6BFD27B}"/>
              </a:ext>
            </a:extLst>
          </p:cNvPr>
          <p:cNvSpPr>
            <a:spLocks noGrp="1"/>
          </p:cNvSpPr>
          <p:nvPr>
            <p:ph type="ctrTitle"/>
          </p:nvPr>
        </p:nvSpPr>
        <p:spPr/>
        <p:txBody>
          <a:bodyPr/>
          <a:lstStyle/>
          <a:p>
            <a:r>
              <a:rPr lang="en-US" dirty="0"/>
              <a:t>Phase 5</a:t>
            </a:r>
            <a:endParaRPr lang="x-none"/>
          </a:p>
        </p:txBody>
      </p:sp>
    </p:spTree>
    <p:extLst>
      <p:ext uri="{BB962C8B-B14F-4D97-AF65-F5344CB8AC3E}">
        <p14:creationId xmlns:p14="http://schemas.microsoft.com/office/powerpoint/2010/main" val="1420406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FB69E1-C64E-4658-ADC1-00AF0E28D831}"/>
              </a:ext>
            </a:extLst>
          </p:cNvPr>
          <p:cNvSpPr>
            <a:spLocks noGrp="1"/>
          </p:cNvSpPr>
          <p:nvPr>
            <p:ph type="title"/>
          </p:nvPr>
        </p:nvSpPr>
        <p:spPr/>
        <p:txBody>
          <a:bodyPr>
            <a:normAutofit/>
          </a:bodyPr>
          <a:lstStyle/>
          <a:p>
            <a:r>
              <a:rPr lang="en-US" dirty="0"/>
              <a:t>Introduction of Arcade Cab sub (our purchased car)</a:t>
            </a:r>
            <a:endParaRPr lang="x-none" dirty="0"/>
          </a:p>
        </p:txBody>
      </p:sp>
      <p:sp>
        <p:nvSpPr>
          <p:cNvPr id="3" name="Content Placeholder 2">
            <a:extLst>
              <a:ext uri="{FF2B5EF4-FFF2-40B4-BE49-F238E27FC236}">
                <a16:creationId xmlns="" xmlns:a16="http://schemas.microsoft.com/office/drawing/2014/main" id="{9F31AD67-F489-4B48-AA0D-F65A2DCA1D4E}"/>
              </a:ext>
            </a:extLst>
          </p:cNvPr>
          <p:cNvSpPr>
            <a:spLocks noGrp="1"/>
          </p:cNvSpPr>
          <p:nvPr>
            <p:ph idx="1"/>
          </p:nvPr>
        </p:nvSpPr>
        <p:spPr/>
        <p:txBody>
          <a:bodyPr/>
          <a:lstStyle/>
          <a:p>
            <a:pPr marL="0" indent="0">
              <a:buNone/>
            </a:pPr>
            <a:r>
              <a:rPr lang="en-US" dirty="0"/>
              <a:t>Purchase of our own cars for the arcade cab services to replace the rented cars</a:t>
            </a:r>
            <a:endParaRPr lang="x-none" dirty="0"/>
          </a:p>
        </p:txBody>
      </p:sp>
    </p:spTree>
    <p:extLst>
      <p:ext uri="{BB962C8B-B14F-4D97-AF65-F5344CB8AC3E}">
        <p14:creationId xmlns:p14="http://schemas.microsoft.com/office/powerpoint/2010/main" val="2927648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6168" y="2776119"/>
            <a:ext cx="10515600" cy="1350712"/>
          </a:xfrm>
        </p:spPr>
        <p:txBody>
          <a:bodyPr>
            <a:normAutofit fontScale="92500"/>
          </a:bodyPr>
          <a:lstStyle/>
          <a:p>
            <a:pPr marL="0" indent="0" algn="ctr">
              <a:buNone/>
            </a:pPr>
            <a:r>
              <a:rPr lang="en-US" sz="7200" dirty="0"/>
              <a:t>Arcade saves the city project</a:t>
            </a:r>
          </a:p>
        </p:txBody>
      </p:sp>
    </p:spTree>
    <p:extLst>
      <p:ext uri="{BB962C8B-B14F-4D97-AF65-F5344CB8AC3E}">
        <p14:creationId xmlns:p14="http://schemas.microsoft.com/office/powerpoint/2010/main" val="4281229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AF5D1D-F95B-44B3-9D7C-10C2D016621C}"/>
              </a:ext>
            </a:extLst>
          </p:cNvPr>
          <p:cNvSpPr>
            <a:spLocks noGrp="1"/>
          </p:cNvSpPr>
          <p:nvPr>
            <p:ph type="title"/>
          </p:nvPr>
        </p:nvSpPr>
        <p:spPr/>
        <p:txBody>
          <a:bodyPr/>
          <a:lstStyle/>
          <a:p>
            <a:r>
              <a:rPr lang="en-US" dirty="0"/>
              <a:t>Arcade saves the city project</a:t>
            </a:r>
            <a:endParaRPr lang="x-none" dirty="0"/>
          </a:p>
        </p:txBody>
      </p:sp>
      <p:sp>
        <p:nvSpPr>
          <p:cNvPr id="3" name="Content Placeholder 2">
            <a:extLst>
              <a:ext uri="{FF2B5EF4-FFF2-40B4-BE49-F238E27FC236}">
                <a16:creationId xmlns="" xmlns:a16="http://schemas.microsoft.com/office/drawing/2014/main" id="{BFABF164-4B07-48C8-BCE8-E67A6717AB30}"/>
              </a:ext>
            </a:extLst>
          </p:cNvPr>
          <p:cNvSpPr>
            <a:spLocks noGrp="1"/>
          </p:cNvSpPr>
          <p:nvPr>
            <p:ph idx="1"/>
          </p:nvPr>
        </p:nvSpPr>
        <p:spPr/>
        <p:txBody>
          <a:bodyPr/>
          <a:lstStyle/>
          <a:p>
            <a:pPr marL="0" indent="0">
              <a:buNone/>
            </a:pPr>
            <a:r>
              <a:rPr lang="en-US" dirty="0"/>
              <a:t>Due to the reluctancy and retardation of our governments efforts to developing Port Harcourt as a city we are handing the power to make change down to our members hence empowering the people to create the change that we have been searching for</a:t>
            </a:r>
          </a:p>
          <a:p>
            <a:pPr marL="0" indent="0">
              <a:buNone/>
            </a:pPr>
            <a:r>
              <a:rPr lang="en-US" dirty="0"/>
              <a:t>The scheme is a member would be given a street to maintain and redesign for 3 months with a relative funding and salary attached to it</a:t>
            </a:r>
            <a:endParaRPr lang="x-none" dirty="0"/>
          </a:p>
        </p:txBody>
      </p:sp>
    </p:spTree>
    <p:extLst>
      <p:ext uri="{BB962C8B-B14F-4D97-AF65-F5344CB8AC3E}">
        <p14:creationId xmlns:p14="http://schemas.microsoft.com/office/powerpoint/2010/main" val="1560927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6168" y="2776119"/>
            <a:ext cx="10515600" cy="1350712"/>
          </a:xfrm>
        </p:spPr>
        <p:txBody>
          <a:bodyPr>
            <a:normAutofit/>
          </a:bodyPr>
          <a:lstStyle/>
          <a:p>
            <a:pPr marL="0" indent="0" algn="ctr">
              <a:buNone/>
            </a:pPr>
            <a:r>
              <a:rPr lang="en-US" sz="7200" dirty="0"/>
              <a:t>Arcade Garage pro</a:t>
            </a:r>
          </a:p>
        </p:txBody>
      </p:sp>
    </p:spTree>
    <p:extLst>
      <p:ext uri="{BB962C8B-B14F-4D97-AF65-F5344CB8AC3E}">
        <p14:creationId xmlns:p14="http://schemas.microsoft.com/office/powerpoint/2010/main" val="1686581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D2FF7A-974A-4957-9D8E-BE3BB0F23DFF}"/>
              </a:ext>
            </a:extLst>
          </p:cNvPr>
          <p:cNvSpPr>
            <a:spLocks noGrp="1"/>
          </p:cNvSpPr>
          <p:nvPr>
            <p:ph type="title"/>
          </p:nvPr>
        </p:nvSpPr>
        <p:spPr/>
        <p:txBody>
          <a:bodyPr/>
          <a:lstStyle/>
          <a:p>
            <a:r>
              <a:rPr lang="en-US" dirty="0"/>
              <a:t>Arcade Garage pro</a:t>
            </a:r>
            <a:endParaRPr lang="x-none" dirty="0"/>
          </a:p>
        </p:txBody>
      </p:sp>
      <p:sp>
        <p:nvSpPr>
          <p:cNvPr id="3" name="Content Placeholder 2">
            <a:extLst>
              <a:ext uri="{FF2B5EF4-FFF2-40B4-BE49-F238E27FC236}">
                <a16:creationId xmlns="" xmlns:a16="http://schemas.microsoft.com/office/drawing/2014/main" id="{B9C80608-6374-42B4-A0A1-D79061058E9B}"/>
              </a:ext>
            </a:extLst>
          </p:cNvPr>
          <p:cNvSpPr>
            <a:spLocks noGrp="1"/>
          </p:cNvSpPr>
          <p:nvPr>
            <p:ph idx="1"/>
          </p:nvPr>
        </p:nvSpPr>
        <p:spPr>
          <a:xfrm>
            <a:off x="838200" y="1825625"/>
            <a:ext cx="11023948" cy="4900852"/>
          </a:xfrm>
        </p:spPr>
        <p:txBody>
          <a:bodyPr>
            <a:normAutofit fontScale="92500" lnSpcReduction="10000"/>
          </a:bodyPr>
          <a:lstStyle/>
          <a:p>
            <a:pPr marL="0" indent="0">
              <a:buNone/>
            </a:pPr>
            <a:r>
              <a:rPr lang="en-US" dirty="0"/>
              <a:t>Arcade Garage pro works with Arcade pay to provide needed loans for customers that have purchased the merch on pricy and long-term payments ranging from 7 to 50 years The loans are followed up and tracked by your NIN, passport, valuable assets and Salary must be held as bargains in case of declined payments. Registration fee is only 20SB every 15 years.</a:t>
            </a:r>
          </a:p>
          <a:p>
            <a:pPr marL="0" indent="0">
              <a:buNone/>
            </a:pPr>
            <a:endParaRPr lang="en-US" dirty="0"/>
          </a:p>
          <a:p>
            <a:pPr marL="0" indent="0">
              <a:buNone/>
            </a:pPr>
            <a:r>
              <a:rPr lang="en-US" sz="3200" b="1" dirty="0"/>
              <a:t>Interest Loans are allowed for only 5 things</a:t>
            </a:r>
          </a:p>
          <a:p>
            <a:r>
              <a:rPr lang="en-US" dirty="0"/>
              <a:t>Education (nursery, primary, secondary only)</a:t>
            </a:r>
          </a:p>
          <a:p>
            <a:r>
              <a:rPr lang="en-US" dirty="0"/>
              <a:t>Health (accidents, emergencies)</a:t>
            </a:r>
          </a:p>
          <a:p>
            <a:r>
              <a:rPr lang="en-US" dirty="0"/>
              <a:t>Housing (rented houses)</a:t>
            </a:r>
          </a:p>
          <a:p>
            <a:r>
              <a:rPr lang="en-US" dirty="0"/>
              <a:t>Food (breakfast, lunch, dinner)</a:t>
            </a:r>
          </a:p>
          <a:p>
            <a:r>
              <a:rPr lang="en-US" dirty="0"/>
              <a:t>Events (Burials, Parties, weddings)</a:t>
            </a:r>
            <a:endParaRPr lang="x-none" dirty="0"/>
          </a:p>
        </p:txBody>
      </p:sp>
    </p:spTree>
    <p:extLst>
      <p:ext uri="{BB962C8B-B14F-4D97-AF65-F5344CB8AC3E}">
        <p14:creationId xmlns:p14="http://schemas.microsoft.com/office/powerpoint/2010/main" val="993823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8FCFA9FC-6FC0-4736-8ACE-0D2FEC689ADA}"/>
              </a:ext>
            </a:extLst>
          </p:cNvPr>
          <p:cNvSpPr txBox="1">
            <a:spLocks noGrp="1"/>
          </p:cNvSpPr>
          <p:nvPr>
            <p:ph idx="1"/>
          </p:nvPr>
        </p:nvSpPr>
        <p:spPr>
          <a:xfrm>
            <a:off x="146137" y="1913307"/>
            <a:ext cx="11899726" cy="3395801"/>
          </a:xfrm>
          <a:prstGeom prst="rect">
            <a:avLst/>
          </a:prstGeom>
          <a:noFill/>
        </p:spPr>
        <p:txBody>
          <a:bodyPr wrap="square" rtlCol="0">
            <a:spAutoFit/>
          </a:bodyPr>
          <a:lstStyle/>
          <a:p>
            <a:pPr marL="0" indent="0" algn="ctr">
              <a:buNone/>
            </a:pPr>
            <a:r>
              <a:rPr lang="en-US" sz="4400" dirty="0"/>
              <a:t>Every year without completing the payment the collected interest increases by 60%</a:t>
            </a:r>
          </a:p>
          <a:p>
            <a:pPr marL="0" indent="0" algn="ctr">
              <a:buNone/>
            </a:pPr>
            <a:r>
              <a:rPr lang="en-US" sz="4400" dirty="0"/>
              <a:t>Jobs such as contract C referrals would be offered when the payment reaches 50% interest rate</a:t>
            </a:r>
          </a:p>
          <a:p>
            <a:pPr marL="0" indent="0" algn="ctr">
              <a:buNone/>
            </a:pPr>
            <a:r>
              <a:rPr lang="en-US" sz="4400" dirty="0"/>
              <a:t>(10 months)</a:t>
            </a:r>
            <a:endParaRPr lang="x-none" sz="4400" dirty="0"/>
          </a:p>
        </p:txBody>
      </p:sp>
    </p:spTree>
    <p:extLst>
      <p:ext uri="{BB962C8B-B14F-4D97-AF65-F5344CB8AC3E}">
        <p14:creationId xmlns:p14="http://schemas.microsoft.com/office/powerpoint/2010/main" val="791073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754BBB3-B832-43E3-9DB3-5480784765F3}"/>
              </a:ext>
            </a:extLst>
          </p:cNvPr>
          <p:cNvSpPr>
            <a:spLocks noGrp="1"/>
          </p:cNvSpPr>
          <p:nvPr>
            <p:ph idx="1"/>
          </p:nvPr>
        </p:nvSpPr>
        <p:spPr>
          <a:xfrm>
            <a:off x="838200" y="2782322"/>
            <a:ext cx="10515600" cy="1293356"/>
          </a:xfrm>
        </p:spPr>
        <p:txBody>
          <a:bodyPr>
            <a:normAutofit lnSpcReduction="10000"/>
          </a:bodyPr>
          <a:lstStyle/>
          <a:p>
            <a:pPr marL="0" indent="0" algn="ctr">
              <a:buNone/>
            </a:pPr>
            <a:r>
              <a:rPr lang="en-US" sz="9600" dirty="0"/>
              <a:t>Dome Marketplace</a:t>
            </a:r>
            <a:endParaRPr lang="x-none" sz="9600" dirty="0"/>
          </a:p>
        </p:txBody>
      </p:sp>
    </p:spTree>
    <p:extLst>
      <p:ext uri="{BB962C8B-B14F-4D97-AF65-F5344CB8AC3E}">
        <p14:creationId xmlns:p14="http://schemas.microsoft.com/office/powerpoint/2010/main" val="228439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46EA31-35DE-43E2-848F-9D1840F8DF49}"/>
              </a:ext>
            </a:extLst>
          </p:cNvPr>
          <p:cNvSpPr>
            <a:spLocks noGrp="1"/>
          </p:cNvSpPr>
          <p:nvPr>
            <p:ph type="title"/>
          </p:nvPr>
        </p:nvSpPr>
        <p:spPr>
          <a:xfrm>
            <a:off x="0" y="114930"/>
            <a:ext cx="10515600" cy="1325563"/>
          </a:xfrm>
        </p:spPr>
        <p:txBody>
          <a:bodyPr/>
          <a:lstStyle/>
          <a:p>
            <a:r>
              <a:rPr lang="en-US" dirty="0"/>
              <a:t>Dome Marketplace</a:t>
            </a:r>
            <a:endParaRPr lang="x-none" dirty="0"/>
          </a:p>
        </p:txBody>
      </p:sp>
      <p:sp>
        <p:nvSpPr>
          <p:cNvPr id="3" name="Content Placeholder 2">
            <a:extLst>
              <a:ext uri="{FF2B5EF4-FFF2-40B4-BE49-F238E27FC236}">
                <a16:creationId xmlns="" xmlns:a16="http://schemas.microsoft.com/office/drawing/2014/main" id="{91650FF3-90C6-454B-B725-578EAF6386F5}"/>
              </a:ext>
            </a:extLst>
          </p:cNvPr>
          <p:cNvSpPr>
            <a:spLocks noGrp="1"/>
          </p:cNvSpPr>
          <p:nvPr>
            <p:ph idx="1"/>
          </p:nvPr>
        </p:nvSpPr>
        <p:spPr>
          <a:xfrm>
            <a:off x="0" y="1440493"/>
            <a:ext cx="12192000" cy="5417507"/>
          </a:xfrm>
        </p:spPr>
        <p:txBody>
          <a:bodyPr>
            <a:normAutofit fontScale="92500"/>
          </a:bodyPr>
          <a:lstStyle/>
          <a:p>
            <a:pPr marL="0" indent="0">
              <a:buNone/>
            </a:pPr>
            <a:r>
              <a:rPr lang="en-US" sz="2400" dirty="0"/>
              <a:t>Dome collaborates with all local markets in Nigeria and they bring all their food supplies and clothing to us, and we create (arcade pay pro online grocery </a:t>
            </a:r>
            <a:r>
              <a:rPr lang="en-US" sz="2400" dirty="0" smtClean="0"/>
              <a:t>and </a:t>
            </a:r>
            <a:r>
              <a:rPr lang="en-US" sz="2400" dirty="0"/>
              <a:t>clothing stores ) in every state in </a:t>
            </a:r>
            <a:r>
              <a:rPr lang="en-US" sz="2400" dirty="0" smtClean="0"/>
              <a:t>Nigeria.</a:t>
            </a:r>
          </a:p>
          <a:p>
            <a:pPr marL="0" indent="0">
              <a:buNone/>
            </a:pPr>
            <a:r>
              <a:rPr lang="en-US" sz="2400" dirty="0" smtClean="0"/>
              <a:t>Clothing </a:t>
            </a:r>
            <a:r>
              <a:rPr lang="en-US" sz="2400" dirty="0"/>
              <a:t>manufacturers would be unified into 2 companies that sells in Diverse categories. Delivery Fee is N500 per order, then pickups can be Scheduled and picked up by the nearest Factory.</a:t>
            </a:r>
          </a:p>
          <a:p>
            <a:pPr marL="0" indent="0">
              <a:buNone/>
            </a:pPr>
            <a:r>
              <a:rPr lang="en-US" sz="2400" dirty="0"/>
              <a:t>The Manufacturers and Sellers get payed Weekly, Food deliveries must be delivered within 2 Hours</a:t>
            </a:r>
          </a:p>
          <a:p>
            <a:pPr marL="0" indent="0">
              <a:buNone/>
            </a:pPr>
            <a:r>
              <a:rPr lang="en-US" sz="2400" dirty="0"/>
              <a:t>Food and clothes are </a:t>
            </a:r>
            <a:r>
              <a:rPr lang="en-US" sz="2400" dirty="0" smtClean="0"/>
              <a:t>screen4ed </a:t>
            </a:r>
            <a:r>
              <a:rPr lang="en-US" sz="2400" dirty="0"/>
              <a:t>out when brought to us for Branding</a:t>
            </a:r>
          </a:p>
          <a:p>
            <a:pPr marL="0" indent="0">
              <a:buNone/>
            </a:pPr>
            <a:r>
              <a:rPr lang="en-US" sz="2400" dirty="0"/>
              <a:t>Arcade pay pro allows money withdrawals with only 1% withdrawing interest rate</a:t>
            </a:r>
          </a:p>
          <a:p>
            <a:pPr marL="0" indent="0">
              <a:buNone/>
            </a:pPr>
            <a:r>
              <a:rPr lang="en-US" sz="2400" dirty="0"/>
              <a:t>Profit comes from entrance fee of N99 per entry daily</a:t>
            </a:r>
          </a:p>
          <a:p>
            <a:pPr marL="0" indent="0">
              <a:buNone/>
            </a:pPr>
            <a:r>
              <a:rPr lang="en-US" sz="2400" b="1" dirty="0"/>
              <a:t>June Town</a:t>
            </a:r>
          </a:p>
          <a:p>
            <a:r>
              <a:rPr lang="en-US" sz="2400" dirty="0"/>
              <a:t>Series B </a:t>
            </a:r>
            <a:r>
              <a:rPr lang="en-US" sz="2400" dirty="0" smtClean="0"/>
              <a:t>(</a:t>
            </a:r>
            <a:r>
              <a:rPr lang="en-US" sz="2400" dirty="0"/>
              <a:t>N0 to </a:t>
            </a:r>
            <a:r>
              <a:rPr lang="en-US" sz="2400" dirty="0" smtClean="0"/>
              <a:t>N19,999)</a:t>
            </a:r>
            <a:endParaRPr lang="en-US" sz="2400" dirty="0"/>
          </a:p>
          <a:p>
            <a:r>
              <a:rPr lang="en-US" sz="2400" dirty="0"/>
              <a:t>Series </a:t>
            </a:r>
            <a:r>
              <a:rPr lang="en-US" sz="2400" dirty="0" smtClean="0"/>
              <a:t>C (N20,000 </a:t>
            </a:r>
            <a:r>
              <a:rPr lang="en-US" sz="2400" dirty="0"/>
              <a:t>to </a:t>
            </a:r>
            <a:r>
              <a:rPr lang="en-US" sz="2400" dirty="0" smtClean="0"/>
              <a:t>N49,999)</a:t>
            </a:r>
            <a:endParaRPr lang="en-US" sz="2400" b="1" dirty="0"/>
          </a:p>
          <a:p>
            <a:r>
              <a:rPr lang="en-US" sz="2400" dirty="0"/>
              <a:t>Series </a:t>
            </a:r>
            <a:r>
              <a:rPr lang="en-US" sz="2400" dirty="0" smtClean="0"/>
              <a:t>D (N50,000 and above)</a:t>
            </a:r>
            <a:endParaRPr lang="en-US" sz="2400" dirty="0"/>
          </a:p>
        </p:txBody>
      </p:sp>
    </p:spTree>
    <p:extLst>
      <p:ext uri="{BB962C8B-B14F-4D97-AF65-F5344CB8AC3E}">
        <p14:creationId xmlns:p14="http://schemas.microsoft.com/office/powerpoint/2010/main" val="1936292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Arcade pay pro (in stores</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Collaborating stores would be given Dome certified Stores tags (DCST in QR) then all stores must put </a:t>
            </a:r>
            <a:r>
              <a:rPr lang="en-US" dirty="0"/>
              <a:t>their store tags </a:t>
            </a:r>
            <a:r>
              <a:rPr lang="en-US" dirty="0" smtClean="0"/>
              <a:t>beside </a:t>
            </a:r>
            <a:r>
              <a:rPr lang="en-US" dirty="0"/>
              <a:t>their entrance </a:t>
            </a:r>
            <a:r>
              <a:rPr lang="en-US" dirty="0" smtClean="0"/>
              <a:t>doors,</a:t>
            </a:r>
          </a:p>
          <a:p>
            <a:pPr marL="0" indent="0">
              <a:buNone/>
            </a:pPr>
            <a:r>
              <a:rPr lang="en-US" dirty="0" smtClean="0"/>
              <a:t>Customers can build up achieves of different stores that they shop in just by scanning their Dome Store tags.</a:t>
            </a:r>
            <a:endParaRPr lang="en-US" dirty="0"/>
          </a:p>
          <a:p>
            <a:pPr marL="0" indent="0">
              <a:buNone/>
            </a:pPr>
            <a:r>
              <a:rPr lang="en-US" dirty="0" smtClean="0"/>
              <a:t>Once customers scan store tags, they would get a list of all products present in that store. Then orders can be placed for items that they want.</a:t>
            </a:r>
          </a:p>
          <a:p>
            <a:pPr marL="0" indent="0">
              <a:buNone/>
            </a:pPr>
            <a:r>
              <a:rPr lang="en-US" dirty="0"/>
              <a:t>A</a:t>
            </a:r>
            <a:r>
              <a:rPr lang="en-US" dirty="0" smtClean="0"/>
              <a:t>ll the orders placed would be made into a QR code then a pickup time would be given</a:t>
            </a:r>
          </a:p>
          <a:p>
            <a:pPr marL="0" indent="0">
              <a:buNone/>
            </a:pPr>
            <a:r>
              <a:rPr lang="en-US" dirty="0"/>
              <a:t>T</a:t>
            </a:r>
            <a:r>
              <a:rPr lang="en-US" dirty="0" smtClean="0"/>
              <a:t>he customers would then go to the designated store and present the QR Code generated to confirm the Payment through arcade pay.</a:t>
            </a:r>
          </a:p>
          <a:p>
            <a:pPr marL="0" indent="0">
              <a:buNone/>
            </a:pPr>
            <a:r>
              <a:rPr lang="en-US" dirty="0" smtClean="0"/>
              <a:t>Then stores library would update virtually, and all non arcade pay payments would be manually optimized and uploaded by our regulatory workers in all stores ()</a:t>
            </a:r>
          </a:p>
          <a:p>
            <a:pPr marL="0" indent="0">
              <a:buNone/>
            </a:pPr>
            <a:r>
              <a:rPr lang="en-US" dirty="0" smtClean="0"/>
              <a:t>To get access to all the stores in your State pay: N3K monthly</a:t>
            </a:r>
          </a:p>
        </p:txBody>
      </p:sp>
    </p:spTree>
    <p:extLst>
      <p:ext uri="{BB962C8B-B14F-4D97-AF65-F5344CB8AC3E}">
        <p14:creationId xmlns:p14="http://schemas.microsoft.com/office/powerpoint/2010/main" val="1254052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1</a:t>
            </a:r>
            <a:r>
              <a:rPr lang="en-US" baseline="30000" dirty="0" smtClean="0"/>
              <a:t>st</a:t>
            </a:r>
            <a:r>
              <a:rPr lang="en-US" dirty="0" smtClean="0"/>
              <a:t> scan is for payment</a:t>
            </a:r>
          </a:p>
          <a:p>
            <a:r>
              <a:rPr lang="en-US" dirty="0" smtClean="0"/>
              <a:t>Then they would confirm the payment on their 5</a:t>
            </a:r>
          </a:p>
          <a:p>
            <a:r>
              <a:rPr lang="en-US" dirty="0" smtClean="0"/>
              <a:t>Then by the exit they would show the receipt to</a:t>
            </a:r>
          </a:p>
          <a:p>
            <a:r>
              <a:rPr lang="en-US" dirty="0" smtClean="0"/>
              <a:t>Companies pay us 5% of all money made from customers through arcade pay pro</a:t>
            </a:r>
            <a:endParaRPr lang="en-US" dirty="0"/>
          </a:p>
        </p:txBody>
      </p:sp>
    </p:spTree>
    <p:extLst>
      <p:ext uri="{BB962C8B-B14F-4D97-AF65-F5344CB8AC3E}">
        <p14:creationId xmlns:p14="http://schemas.microsoft.com/office/powerpoint/2010/main" val="543815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TextBox 5"/>
          <p:cNvSpPr txBox="1"/>
          <p:nvPr/>
        </p:nvSpPr>
        <p:spPr>
          <a:xfrm>
            <a:off x="10335126" y="5755808"/>
            <a:ext cx="1684421" cy="523220"/>
          </a:xfrm>
          <a:prstGeom prst="rect">
            <a:avLst/>
          </a:prstGeom>
          <a:noFill/>
        </p:spPr>
        <p:txBody>
          <a:bodyPr wrap="square" rtlCol="0">
            <a:spAutoFit/>
          </a:bodyPr>
          <a:lstStyle/>
          <a:p>
            <a:r>
              <a:rPr lang="en-US" sz="2800" b="1" dirty="0">
                <a:cs typeface="Times New Roman" panose="02020603050405020304" pitchFamily="18" charset="0"/>
              </a:rPr>
              <a:t>ArCaDe</a:t>
            </a:r>
            <a:endParaRPr lang="en-US" sz="2800" b="1" dirty="0"/>
          </a:p>
        </p:txBody>
      </p:sp>
      <p:sp>
        <p:nvSpPr>
          <p:cNvPr id="7" name="TextBox 6"/>
          <p:cNvSpPr txBox="1"/>
          <p:nvPr/>
        </p:nvSpPr>
        <p:spPr>
          <a:xfrm>
            <a:off x="276726" y="5638577"/>
            <a:ext cx="1239253" cy="523220"/>
          </a:xfrm>
          <a:prstGeom prst="rect">
            <a:avLst/>
          </a:prstGeom>
          <a:noFill/>
        </p:spPr>
        <p:txBody>
          <a:bodyPr wrap="square" rtlCol="0">
            <a:spAutoFit/>
          </a:bodyPr>
          <a:lstStyle/>
          <a:p>
            <a:r>
              <a:rPr lang="en-US" sz="2800" b="1" dirty="0">
                <a:cs typeface="Times New Roman" panose="02020603050405020304" pitchFamily="18" charset="0"/>
              </a:rPr>
              <a:t>DoMe</a:t>
            </a:r>
            <a:endParaRPr lang="en-US" sz="2800" dirty="0"/>
          </a:p>
        </p:txBody>
      </p:sp>
    </p:spTree>
    <p:extLst>
      <p:ext uri="{BB962C8B-B14F-4D97-AF65-F5344CB8AC3E}">
        <p14:creationId xmlns:p14="http://schemas.microsoft.com/office/powerpoint/2010/main" val="12338072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Arcade pro user</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11121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899D859-9354-4511-B5B1-E8C69AA1B570}"/>
              </a:ext>
            </a:extLst>
          </p:cNvPr>
          <p:cNvSpPr>
            <a:spLocks noGrp="1"/>
          </p:cNvSpPr>
          <p:nvPr>
            <p:ph idx="1"/>
          </p:nvPr>
        </p:nvSpPr>
        <p:spPr>
          <a:xfrm>
            <a:off x="838200" y="2670791"/>
            <a:ext cx="10515600" cy="1516417"/>
          </a:xfrm>
        </p:spPr>
        <p:txBody>
          <a:bodyPr>
            <a:normAutofit/>
          </a:bodyPr>
          <a:lstStyle/>
          <a:p>
            <a:pPr marL="0" indent="0" algn="ctr">
              <a:buNone/>
            </a:pPr>
            <a:r>
              <a:rPr lang="en-US" sz="6600" dirty="0">
                <a:solidFill>
                  <a:schemeClr val="bg1">
                    <a:lumMod val="50000"/>
                  </a:schemeClr>
                </a:solidFill>
              </a:rPr>
              <a:t>A</a:t>
            </a:r>
            <a:r>
              <a:rPr lang="en-US" sz="6600" dirty="0" smtClean="0">
                <a:solidFill>
                  <a:schemeClr val="bg1">
                    <a:lumMod val="50000"/>
                  </a:schemeClr>
                </a:solidFill>
              </a:rPr>
              <a:t>rcade presents</a:t>
            </a:r>
            <a:endParaRPr lang="x-none" sz="6600" b="1" dirty="0">
              <a:solidFill>
                <a:schemeClr val="bg1">
                  <a:lumMod val="50000"/>
                </a:schemeClr>
              </a:solidFill>
            </a:endParaRPr>
          </a:p>
        </p:txBody>
      </p:sp>
      <p:pic>
        <p:nvPicPr>
          <p:cNvPr id="5" name="Picture 4">
            <a:extLst>
              <a:ext uri="{FF2B5EF4-FFF2-40B4-BE49-F238E27FC236}">
                <a16:creationId xmlns="" xmlns:a16="http://schemas.microsoft.com/office/drawing/2014/main" id="{5657CE07-86BB-41BE-BD97-30F7EE55B9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3794" y="323557"/>
            <a:ext cx="2228206" cy="1249256"/>
          </a:xfrm>
          <a:prstGeom prst="rect">
            <a:avLst/>
          </a:prstGeom>
        </p:spPr>
      </p:pic>
    </p:spTree>
    <p:extLst>
      <p:ext uri="{BB962C8B-B14F-4D97-AF65-F5344CB8AC3E}">
        <p14:creationId xmlns:p14="http://schemas.microsoft.com/office/powerpoint/2010/main" val="1108207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Man’s arcade event and Africans award show</a:t>
            </a:r>
            <a:endParaRPr lang="en-US" sz="4000" dirty="0"/>
          </a:p>
        </p:txBody>
      </p:sp>
      <p:sp>
        <p:nvSpPr>
          <p:cNvPr id="3" name="Content Placeholder 2"/>
          <p:cNvSpPr>
            <a:spLocks noGrp="1"/>
          </p:cNvSpPr>
          <p:nvPr>
            <p:ph idx="1"/>
          </p:nvPr>
        </p:nvSpPr>
        <p:spPr/>
        <p:txBody>
          <a:bodyPr>
            <a:normAutofit/>
          </a:bodyPr>
          <a:lstStyle/>
          <a:p>
            <a:pPr marL="0" indent="0">
              <a:buNone/>
            </a:pPr>
            <a:r>
              <a:rPr lang="en-GB" dirty="0"/>
              <a:t>Commencement </a:t>
            </a:r>
            <a:r>
              <a:rPr lang="en-GB" dirty="0" smtClean="0"/>
              <a:t>(1</a:t>
            </a:r>
            <a:r>
              <a:rPr lang="en-GB" baseline="30000" dirty="0" smtClean="0"/>
              <a:t>st</a:t>
            </a:r>
            <a:r>
              <a:rPr lang="en-GB" dirty="0" smtClean="0"/>
              <a:t> Friday of the year) @6PM</a:t>
            </a:r>
          </a:p>
          <a:p>
            <a:pPr marL="0" indent="0">
              <a:buNone/>
            </a:pPr>
            <a:r>
              <a:rPr lang="en-GB" dirty="0" smtClean="0"/>
              <a:t>Conclusion (2</a:t>
            </a:r>
            <a:r>
              <a:rPr lang="en-GB" baseline="30000" dirty="0" smtClean="0"/>
              <a:t>nd</a:t>
            </a:r>
            <a:r>
              <a:rPr lang="en-GB" dirty="0" smtClean="0"/>
              <a:t> Monday of the year) @12AM</a:t>
            </a:r>
          </a:p>
          <a:p>
            <a:pPr marL="0" indent="0">
              <a:buNone/>
            </a:pPr>
            <a:r>
              <a:rPr lang="en-GB" dirty="0"/>
              <a:t>E</a:t>
            </a:r>
            <a:r>
              <a:rPr lang="en-GB" dirty="0" smtClean="0"/>
              <a:t>ntrance </a:t>
            </a:r>
            <a:r>
              <a:rPr lang="en-GB" dirty="0"/>
              <a:t>fee </a:t>
            </a:r>
            <a:r>
              <a:rPr lang="en-GB" dirty="0" smtClean="0"/>
              <a:t>(40SB for up to </a:t>
            </a:r>
            <a:r>
              <a:rPr lang="en-GB" dirty="0"/>
              <a:t>3</a:t>
            </a:r>
            <a:r>
              <a:rPr lang="en-GB" dirty="0" smtClean="0"/>
              <a:t> people) </a:t>
            </a:r>
            <a:r>
              <a:rPr lang="en-GB" dirty="0"/>
              <a:t>max of </a:t>
            </a:r>
            <a:r>
              <a:rPr lang="en-GB" dirty="0" smtClean="0"/>
              <a:t>250,000 people.</a:t>
            </a:r>
            <a:endParaRPr lang="en-GB" dirty="0"/>
          </a:p>
          <a:p>
            <a:pPr marL="0" indent="0">
              <a:buNone/>
            </a:pPr>
            <a:r>
              <a:rPr lang="en-GB" dirty="0"/>
              <a:t>post conference party (7:00PM to 9:00PM) (performances and dining)</a:t>
            </a:r>
          </a:p>
          <a:p>
            <a:pPr marL="0" indent="0">
              <a:buNone/>
            </a:pPr>
            <a:r>
              <a:rPr lang="en-GB" dirty="0"/>
              <a:t>performance only </a:t>
            </a:r>
            <a:r>
              <a:rPr lang="en-GB" dirty="0" smtClean="0"/>
              <a:t>(30,000</a:t>
            </a:r>
            <a:r>
              <a:rPr lang="en-GB" dirty="0"/>
              <a:t>) dinner (₦70,000)  signatures(only available on merch) (₦3000)</a:t>
            </a:r>
            <a:br>
              <a:rPr lang="en-GB" dirty="0"/>
            </a:br>
            <a:r>
              <a:rPr lang="en-GB" dirty="0"/>
              <a:t>for companies to use arcade pay they give us 10% of each purchase and we tax customers 10% of each </a:t>
            </a:r>
            <a:r>
              <a:rPr lang="en-GB" dirty="0" smtClean="0"/>
              <a:t>purchase</a:t>
            </a:r>
          </a:p>
          <a:p>
            <a:pPr marL="0" indent="0">
              <a:buNone/>
            </a:pPr>
            <a:r>
              <a:rPr lang="en-GB" dirty="0" smtClean="0"/>
              <a:t>Purchase handles flight tickets to come and go</a:t>
            </a:r>
          </a:p>
        </p:txBody>
      </p:sp>
    </p:spTree>
    <p:extLst>
      <p:ext uri="{BB962C8B-B14F-4D97-AF65-F5344CB8AC3E}">
        <p14:creationId xmlns:p14="http://schemas.microsoft.com/office/powerpoint/2010/main" val="1582880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 Friday Afternoon (4PM)</a:t>
            </a:r>
            <a:endParaRPr lang="en-US" dirty="0"/>
          </a:p>
        </p:txBody>
      </p:sp>
      <p:sp>
        <p:nvSpPr>
          <p:cNvPr id="3" name="Content Placeholder 2"/>
          <p:cNvSpPr>
            <a:spLocks noGrp="1"/>
          </p:cNvSpPr>
          <p:nvPr>
            <p:ph idx="1"/>
          </p:nvPr>
        </p:nvSpPr>
        <p:spPr/>
        <p:txBody>
          <a:bodyPr/>
          <a:lstStyle/>
          <a:p>
            <a:r>
              <a:rPr lang="en-US" dirty="0" smtClean="0"/>
              <a:t>Feeding all Christian orphans </a:t>
            </a:r>
            <a:r>
              <a:rPr lang="en-US" dirty="0"/>
              <a:t>N</a:t>
            </a:r>
            <a:r>
              <a:rPr lang="en-US" dirty="0" smtClean="0"/>
              <a:t>ationwide</a:t>
            </a:r>
          </a:p>
          <a:p>
            <a:r>
              <a:rPr lang="en-US" dirty="0" smtClean="0"/>
              <a:t>Annual Gifting for Members</a:t>
            </a:r>
          </a:p>
          <a:p>
            <a:r>
              <a:rPr lang="en-US" dirty="0" smtClean="0"/>
              <a:t>Granting membership to 10,000 people</a:t>
            </a:r>
            <a:endParaRPr lang="en-US" dirty="0"/>
          </a:p>
        </p:txBody>
      </p:sp>
    </p:spTree>
    <p:extLst>
      <p:ext uri="{BB962C8B-B14F-4D97-AF65-F5344CB8AC3E}">
        <p14:creationId xmlns:p14="http://schemas.microsoft.com/office/powerpoint/2010/main" val="3516546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Day 1 Friday night (6PM)</a:t>
            </a:r>
          </a:p>
        </p:txBody>
      </p:sp>
      <p:sp>
        <p:nvSpPr>
          <p:cNvPr id="3" name="Content Placeholder 2"/>
          <p:cNvSpPr>
            <a:spLocks noGrp="1"/>
          </p:cNvSpPr>
          <p:nvPr>
            <p:ph idx="1"/>
          </p:nvPr>
        </p:nvSpPr>
        <p:spPr/>
        <p:txBody>
          <a:bodyPr/>
          <a:lstStyle/>
          <a:p>
            <a:r>
              <a:rPr lang="en-GB" dirty="0" smtClean="0"/>
              <a:t>Opening prayer from notable Pastor</a:t>
            </a:r>
          </a:p>
          <a:p>
            <a:r>
              <a:rPr lang="en-GB" dirty="0" smtClean="0"/>
              <a:t>IMovie </a:t>
            </a:r>
            <a:r>
              <a:rPr lang="en-GB" dirty="0"/>
              <a:t>on the lives that we have changed (20 minutes)</a:t>
            </a:r>
          </a:p>
          <a:p>
            <a:r>
              <a:rPr lang="en-GB" dirty="0"/>
              <a:t>New or discontinued subscriptions and services (10 minutes)</a:t>
            </a:r>
          </a:p>
          <a:p>
            <a:r>
              <a:rPr lang="en-GB" dirty="0"/>
              <a:t>Announce new colour </a:t>
            </a:r>
            <a:r>
              <a:rPr lang="en-GB" dirty="0" smtClean="0"/>
              <a:t>way </a:t>
            </a:r>
            <a:r>
              <a:rPr lang="en-GB" dirty="0"/>
              <a:t>for the year (2 minute)</a:t>
            </a:r>
          </a:p>
          <a:p>
            <a:r>
              <a:rPr lang="en-GB" dirty="0"/>
              <a:t>IMovie on the new colour way with new products (3 minutes)</a:t>
            </a:r>
          </a:p>
          <a:p>
            <a:r>
              <a:rPr lang="en-GB" dirty="0"/>
              <a:t>Entertainment from famous performers (10 minutes)</a:t>
            </a:r>
          </a:p>
          <a:p>
            <a:r>
              <a:rPr lang="en-GB" dirty="0"/>
              <a:t>Random 50 people (wins </a:t>
            </a:r>
            <a:r>
              <a:rPr lang="en-GB" dirty="0" smtClean="0"/>
              <a:t>N1M</a:t>
            </a:r>
            <a:r>
              <a:rPr lang="en-GB" dirty="0"/>
              <a:t>) (15 minutes)</a:t>
            </a:r>
          </a:p>
          <a:p>
            <a:r>
              <a:rPr lang="en-GB" dirty="0"/>
              <a:t>Break (18 hours) for Pre-orders and voting (8:00PM to 8:00AM</a:t>
            </a:r>
            <a:r>
              <a:rPr lang="en-GB" dirty="0" smtClean="0"/>
              <a:t>)</a:t>
            </a:r>
            <a:endParaRPr lang="en-GB" dirty="0"/>
          </a:p>
        </p:txBody>
      </p:sp>
    </p:spTree>
    <p:extLst>
      <p:ext uri="{BB962C8B-B14F-4D97-AF65-F5344CB8AC3E}">
        <p14:creationId xmlns:p14="http://schemas.microsoft.com/office/powerpoint/2010/main" val="1841251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Day 2 Saturday morning (12PM)</a:t>
            </a:r>
          </a:p>
        </p:txBody>
      </p:sp>
      <p:sp>
        <p:nvSpPr>
          <p:cNvPr id="3" name="Content Placeholder 2"/>
          <p:cNvSpPr>
            <a:spLocks noGrp="1"/>
          </p:cNvSpPr>
          <p:nvPr>
            <p:ph idx="1"/>
          </p:nvPr>
        </p:nvSpPr>
        <p:spPr/>
        <p:txBody>
          <a:bodyPr>
            <a:normAutofit fontScale="85000" lnSpcReduction="20000"/>
          </a:bodyPr>
          <a:lstStyle/>
          <a:p>
            <a:r>
              <a:rPr lang="en-US" dirty="0"/>
              <a:t>Stand up comedy (30 minutes)</a:t>
            </a:r>
          </a:p>
          <a:p>
            <a:r>
              <a:rPr lang="en-US" dirty="0"/>
              <a:t>Best upcoming Female artist (20 minutes)</a:t>
            </a:r>
          </a:p>
          <a:p>
            <a:r>
              <a:rPr lang="en-GB" dirty="0"/>
              <a:t>Entertainment from famous performers (10 minutes)</a:t>
            </a:r>
            <a:endParaRPr lang="en-US" dirty="0"/>
          </a:p>
          <a:p>
            <a:r>
              <a:rPr lang="en-US" dirty="0"/>
              <a:t>Best upcoming male artist (20 minutes)</a:t>
            </a:r>
          </a:p>
          <a:p>
            <a:r>
              <a:rPr lang="en-GB" dirty="0"/>
              <a:t>Entertainment from famous performers (10 minutes)</a:t>
            </a:r>
          </a:p>
          <a:p>
            <a:r>
              <a:rPr lang="en-GB" dirty="0"/>
              <a:t>Motivational speech from guest speaker (20 minutes)</a:t>
            </a:r>
          </a:p>
          <a:p>
            <a:r>
              <a:rPr lang="en-US" dirty="0"/>
              <a:t>Best investment from us in people (40 minutes)</a:t>
            </a:r>
            <a:endParaRPr lang="en-GB" dirty="0"/>
          </a:p>
          <a:p>
            <a:r>
              <a:rPr lang="en-GB" dirty="0"/>
              <a:t>IMovie on the good changes that we </a:t>
            </a:r>
            <a:r>
              <a:rPr lang="en-GB" dirty="0" smtClean="0"/>
              <a:t>are doing in the society (10 Minutes)</a:t>
            </a:r>
          </a:p>
          <a:p>
            <a:r>
              <a:rPr lang="en-GB" dirty="0" smtClean="0"/>
              <a:t>Closing Entertainment from famous performers (10 minutes)</a:t>
            </a:r>
          </a:p>
          <a:p>
            <a:r>
              <a:rPr lang="en-GB" dirty="0" smtClean="0"/>
              <a:t>Break (4 hours) for </a:t>
            </a:r>
            <a:r>
              <a:rPr lang="en-GB" b="1" dirty="0" smtClean="0"/>
              <a:t>voting </a:t>
            </a:r>
            <a:r>
              <a:rPr lang="en-GB" dirty="0" smtClean="0"/>
              <a:t>(2:30PM to 6:30PM)</a:t>
            </a:r>
          </a:p>
          <a:p>
            <a:r>
              <a:rPr lang="en-GB" dirty="0" smtClean="0"/>
              <a:t>Random 100 people (wins N1M) (40 minutes)</a:t>
            </a:r>
            <a:endParaRPr lang="en-US" dirty="0"/>
          </a:p>
        </p:txBody>
      </p:sp>
    </p:spTree>
    <p:extLst>
      <p:ext uri="{BB962C8B-B14F-4D97-AF65-F5344CB8AC3E}">
        <p14:creationId xmlns:p14="http://schemas.microsoft.com/office/powerpoint/2010/main" val="3537649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2 Saturday night (6:30pm)</a:t>
            </a:r>
            <a:endParaRPr lang="en-US" dirty="0"/>
          </a:p>
        </p:txBody>
      </p:sp>
      <p:sp>
        <p:nvSpPr>
          <p:cNvPr id="3" name="Content Placeholder 2"/>
          <p:cNvSpPr>
            <a:spLocks noGrp="1"/>
          </p:cNvSpPr>
          <p:nvPr>
            <p:ph idx="1"/>
          </p:nvPr>
        </p:nvSpPr>
        <p:spPr/>
        <p:txBody>
          <a:bodyPr>
            <a:normAutofit lnSpcReduction="10000"/>
          </a:bodyPr>
          <a:lstStyle/>
          <a:p>
            <a:pPr marL="285750" indent="-285750"/>
            <a:r>
              <a:rPr lang="en-US" dirty="0"/>
              <a:t>Re-opening act (30 minutes)</a:t>
            </a:r>
          </a:p>
          <a:p>
            <a:pPr marL="285750" indent="-285750"/>
            <a:r>
              <a:rPr lang="en-GB" dirty="0"/>
              <a:t>Announcement of Improvements made (10 Minutes)</a:t>
            </a:r>
          </a:p>
          <a:p>
            <a:pPr marL="285750" indent="-285750"/>
            <a:r>
              <a:rPr lang="en-GB" dirty="0"/>
              <a:t>IMovie on the visual implementation of the improvements to come (10 minutes)</a:t>
            </a:r>
          </a:p>
          <a:p>
            <a:pPr marL="285750" indent="-285750"/>
            <a:r>
              <a:rPr lang="en-GB" dirty="0"/>
              <a:t>Entertainment from famous performers (10 minutes)</a:t>
            </a:r>
            <a:endParaRPr lang="en-US" dirty="0"/>
          </a:p>
          <a:p>
            <a:pPr marL="285750" indent="-285750"/>
            <a:r>
              <a:rPr lang="en-US" dirty="0"/>
              <a:t>Magic tricks from 5 people (10 minutes)</a:t>
            </a:r>
          </a:p>
          <a:p>
            <a:pPr marL="285750" indent="-285750"/>
            <a:r>
              <a:rPr lang="en-GB" dirty="0"/>
              <a:t>Random 100 people (wins N3M) (30 minutes)</a:t>
            </a:r>
          </a:p>
          <a:p>
            <a:pPr marL="285750" indent="-285750"/>
            <a:r>
              <a:rPr lang="en-GB" dirty="0"/>
              <a:t>Break ( hours) for </a:t>
            </a:r>
            <a:r>
              <a:rPr lang="en-GB" b="1" dirty="0"/>
              <a:t>voting </a:t>
            </a:r>
            <a:r>
              <a:rPr lang="en-GB" dirty="0"/>
              <a:t>(8:00PM to 5:00PM</a:t>
            </a:r>
            <a:r>
              <a:rPr lang="en-GB" dirty="0" smtClean="0"/>
              <a:t>)</a:t>
            </a:r>
          </a:p>
          <a:p>
            <a:pPr marL="285750" indent="-285750"/>
            <a:r>
              <a:rPr lang="en-GB" dirty="0"/>
              <a:t>Random </a:t>
            </a:r>
            <a:r>
              <a:rPr lang="en-GB" dirty="0" smtClean="0"/>
              <a:t>150 </a:t>
            </a:r>
            <a:r>
              <a:rPr lang="en-GB" dirty="0"/>
              <a:t>people (wins </a:t>
            </a:r>
            <a:r>
              <a:rPr lang="en-GB" dirty="0" smtClean="0"/>
              <a:t>N1M</a:t>
            </a:r>
            <a:r>
              <a:rPr lang="en-GB" dirty="0"/>
              <a:t>) (40 minutes</a:t>
            </a:r>
            <a:r>
              <a:rPr lang="en-GB" dirty="0" smtClean="0"/>
              <a:t>)</a:t>
            </a:r>
            <a:endParaRPr lang="en-US" dirty="0"/>
          </a:p>
        </p:txBody>
      </p:sp>
    </p:spTree>
    <p:extLst>
      <p:ext uri="{BB962C8B-B14F-4D97-AF65-F5344CB8AC3E}">
        <p14:creationId xmlns:p14="http://schemas.microsoft.com/office/powerpoint/2010/main" val="135015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Day 3 </a:t>
            </a:r>
            <a:r>
              <a:rPr lang="en-US" dirty="0" smtClean="0"/>
              <a:t>Sunday evening</a:t>
            </a:r>
            <a:endParaRPr lang="en-US" dirty="0"/>
          </a:p>
        </p:txBody>
      </p:sp>
      <p:sp>
        <p:nvSpPr>
          <p:cNvPr id="3" name="Content Placeholder 2"/>
          <p:cNvSpPr>
            <a:spLocks noGrp="1"/>
          </p:cNvSpPr>
          <p:nvPr>
            <p:ph idx="1"/>
          </p:nvPr>
        </p:nvSpPr>
        <p:spPr/>
        <p:txBody>
          <a:bodyPr>
            <a:normAutofit fontScale="92500" lnSpcReduction="20000"/>
          </a:bodyPr>
          <a:lstStyle/>
          <a:p>
            <a:r>
              <a:rPr lang="en-US" dirty="0"/>
              <a:t>Best Male album (20 minutes</a:t>
            </a:r>
            <a:r>
              <a:rPr lang="en-US" dirty="0" smtClean="0"/>
              <a:t>)</a:t>
            </a:r>
            <a:endParaRPr lang="en-US" dirty="0"/>
          </a:p>
          <a:p>
            <a:r>
              <a:rPr lang="en-US" dirty="0"/>
              <a:t>Best Female album (20 minutes</a:t>
            </a:r>
            <a:r>
              <a:rPr lang="en-US" dirty="0" smtClean="0"/>
              <a:t>)</a:t>
            </a:r>
          </a:p>
          <a:p>
            <a:r>
              <a:rPr lang="en-GB" dirty="0"/>
              <a:t>Entertainment from famous performers (10 minutes</a:t>
            </a:r>
            <a:r>
              <a:rPr lang="en-GB" dirty="0" smtClean="0"/>
              <a:t>)</a:t>
            </a:r>
            <a:endParaRPr lang="en-US" dirty="0"/>
          </a:p>
          <a:p>
            <a:r>
              <a:rPr lang="en-US" dirty="0"/>
              <a:t>Best Male music video (20 minutes</a:t>
            </a:r>
            <a:r>
              <a:rPr lang="en-US" dirty="0" smtClean="0"/>
              <a:t>)</a:t>
            </a:r>
          </a:p>
          <a:p>
            <a:r>
              <a:rPr lang="en-US" dirty="0" smtClean="0"/>
              <a:t>Best </a:t>
            </a:r>
            <a:r>
              <a:rPr lang="en-US" dirty="0"/>
              <a:t>female music video (20 minutes</a:t>
            </a:r>
            <a:r>
              <a:rPr lang="en-US" dirty="0" smtClean="0"/>
              <a:t>)</a:t>
            </a:r>
          </a:p>
          <a:p>
            <a:r>
              <a:rPr lang="en-GB" dirty="0"/>
              <a:t>Entertainment from famous performers (10 minutes</a:t>
            </a:r>
            <a:r>
              <a:rPr lang="en-GB" dirty="0" smtClean="0"/>
              <a:t>)</a:t>
            </a:r>
            <a:endParaRPr lang="en-US" dirty="0"/>
          </a:p>
          <a:p>
            <a:r>
              <a:rPr lang="en-US" dirty="0"/>
              <a:t>Best actor (20 minutes</a:t>
            </a:r>
            <a:r>
              <a:rPr lang="en-US" dirty="0" smtClean="0"/>
              <a:t>)</a:t>
            </a:r>
          </a:p>
          <a:p>
            <a:r>
              <a:rPr lang="en-US" dirty="0" smtClean="0"/>
              <a:t>Best </a:t>
            </a:r>
            <a:r>
              <a:rPr lang="en-US" dirty="0"/>
              <a:t>actress (20 minutes</a:t>
            </a:r>
            <a:r>
              <a:rPr lang="en-US" dirty="0" smtClean="0"/>
              <a:t>)</a:t>
            </a:r>
          </a:p>
          <a:p>
            <a:r>
              <a:rPr lang="en-GB" dirty="0"/>
              <a:t>Entertainment from famous performers (10 minutes</a:t>
            </a:r>
            <a:r>
              <a:rPr lang="en-GB" dirty="0" smtClean="0"/>
              <a:t>)</a:t>
            </a:r>
            <a:endParaRPr lang="en-US" dirty="0" smtClean="0"/>
          </a:p>
          <a:p>
            <a:r>
              <a:rPr lang="en-GB" dirty="0"/>
              <a:t>Random 2</a:t>
            </a:r>
            <a:r>
              <a:rPr lang="en-GB" dirty="0" smtClean="0"/>
              <a:t>00 </a:t>
            </a:r>
            <a:r>
              <a:rPr lang="en-GB" dirty="0"/>
              <a:t>people (wins </a:t>
            </a:r>
            <a:r>
              <a:rPr lang="en-GB" dirty="0" smtClean="0"/>
              <a:t>N1M</a:t>
            </a:r>
            <a:r>
              <a:rPr lang="en-GB" dirty="0"/>
              <a:t>) (40 minutes)</a:t>
            </a:r>
            <a:endParaRPr lang="en-US" dirty="0" smtClean="0"/>
          </a:p>
          <a:p>
            <a:endParaRPr lang="en-US" dirty="0"/>
          </a:p>
          <a:p>
            <a:endParaRPr lang="en-US" dirty="0"/>
          </a:p>
        </p:txBody>
      </p:sp>
    </p:spTree>
    <p:extLst>
      <p:ext uri="{BB962C8B-B14F-4D97-AF65-F5344CB8AC3E}">
        <p14:creationId xmlns:p14="http://schemas.microsoft.com/office/powerpoint/2010/main" val="1786063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3 Sunday Night till Morning</a:t>
            </a:r>
            <a:endParaRPr lang="en-US" dirty="0"/>
          </a:p>
        </p:txBody>
      </p:sp>
      <p:sp>
        <p:nvSpPr>
          <p:cNvPr id="3" name="Content Placeholder 2"/>
          <p:cNvSpPr>
            <a:spLocks noGrp="1"/>
          </p:cNvSpPr>
          <p:nvPr>
            <p:ph idx="1"/>
          </p:nvPr>
        </p:nvSpPr>
        <p:spPr/>
        <p:txBody>
          <a:bodyPr>
            <a:normAutofit fontScale="62500" lnSpcReduction="20000"/>
          </a:bodyPr>
          <a:lstStyle/>
          <a:p>
            <a:r>
              <a:rPr lang="en-GB" dirty="0"/>
              <a:t>Song of the year (20 minutes)</a:t>
            </a:r>
          </a:p>
          <a:p>
            <a:r>
              <a:rPr lang="en-GB" dirty="0"/>
              <a:t>Movie of the year (20 minutes)</a:t>
            </a:r>
          </a:p>
          <a:p>
            <a:r>
              <a:rPr lang="en-GB" dirty="0"/>
              <a:t>Show of the year (20 minutes</a:t>
            </a:r>
            <a:r>
              <a:rPr lang="en-GB" dirty="0" smtClean="0"/>
              <a:t>)</a:t>
            </a:r>
          </a:p>
          <a:p>
            <a:r>
              <a:rPr lang="en-GB" dirty="0"/>
              <a:t>Entertainment from famous performers (10 minutes</a:t>
            </a:r>
            <a:r>
              <a:rPr lang="en-GB" dirty="0" smtClean="0"/>
              <a:t>)</a:t>
            </a:r>
            <a:endParaRPr lang="en-GB" dirty="0"/>
          </a:p>
          <a:p>
            <a:r>
              <a:rPr lang="en-GB" dirty="0"/>
              <a:t>Most </a:t>
            </a:r>
            <a:r>
              <a:rPr lang="en-GB" dirty="0" smtClean="0"/>
              <a:t>flamboyant in the year under 40 </a:t>
            </a:r>
            <a:r>
              <a:rPr lang="en-GB" dirty="0"/>
              <a:t>male (20 minutes)</a:t>
            </a:r>
          </a:p>
          <a:p>
            <a:r>
              <a:rPr lang="en-GB" dirty="0"/>
              <a:t>Most </a:t>
            </a:r>
            <a:r>
              <a:rPr lang="en-GB" dirty="0" smtClean="0"/>
              <a:t>flamboyant in the year under 40 female </a:t>
            </a:r>
            <a:r>
              <a:rPr lang="en-GB" dirty="0"/>
              <a:t>(20 minutes</a:t>
            </a:r>
            <a:r>
              <a:rPr lang="en-GB" dirty="0" smtClean="0"/>
              <a:t>)</a:t>
            </a:r>
          </a:p>
          <a:p>
            <a:r>
              <a:rPr lang="en-GB" dirty="0"/>
              <a:t>Entertainment from famous performers (10 minutes</a:t>
            </a:r>
            <a:r>
              <a:rPr lang="en-GB" dirty="0" smtClean="0"/>
              <a:t>)</a:t>
            </a:r>
            <a:endParaRPr lang="en-GB" dirty="0"/>
          </a:p>
          <a:p>
            <a:r>
              <a:rPr lang="en-GB" dirty="0"/>
              <a:t>Young achiever Female (20 minutes)</a:t>
            </a:r>
          </a:p>
          <a:p>
            <a:r>
              <a:rPr lang="en-GB" dirty="0"/>
              <a:t>Young achiever M</a:t>
            </a:r>
            <a:r>
              <a:rPr lang="en-GB" dirty="0" smtClean="0"/>
              <a:t>ale </a:t>
            </a:r>
            <a:r>
              <a:rPr lang="en-GB" dirty="0"/>
              <a:t>(20 minutes</a:t>
            </a:r>
            <a:r>
              <a:rPr lang="en-GB" dirty="0" smtClean="0"/>
              <a:t>)</a:t>
            </a:r>
          </a:p>
          <a:p>
            <a:r>
              <a:rPr lang="en-GB" dirty="0"/>
              <a:t>Entertainment from famous performers (10 minutes</a:t>
            </a:r>
            <a:r>
              <a:rPr lang="en-GB" dirty="0" smtClean="0"/>
              <a:t>)</a:t>
            </a:r>
            <a:endParaRPr lang="en-GB" dirty="0"/>
          </a:p>
          <a:p>
            <a:r>
              <a:rPr lang="en-GB" dirty="0"/>
              <a:t>Random 5</a:t>
            </a:r>
            <a:r>
              <a:rPr lang="en-GB" dirty="0" smtClean="0"/>
              <a:t>00 </a:t>
            </a:r>
            <a:r>
              <a:rPr lang="en-GB" dirty="0"/>
              <a:t>people (wins </a:t>
            </a:r>
            <a:r>
              <a:rPr lang="en-GB" dirty="0" smtClean="0"/>
              <a:t>N1M</a:t>
            </a:r>
            <a:r>
              <a:rPr lang="en-GB" dirty="0"/>
              <a:t>) (40 minutes</a:t>
            </a:r>
            <a:r>
              <a:rPr lang="en-GB" dirty="0" smtClean="0"/>
              <a:t>)</a:t>
            </a:r>
          </a:p>
          <a:p>
            <a:r>
              <a:rPr lang="en-GB" dirty="0" smtClean="0"/>
              <a:t>Billion naira winner of the year (400SB per ticket ) only 5000 tickets</a:t>
            </a:r>
          </a:p>
          <a:p>
            <a:r>
              <a:rPr lang="en-GB" dirty="0" smtClean="0"/>
              <a:t>Closing prayer from notable pastor</a:t>
            </a:r>
            <a:endParaRPr lang="en-GB" dirty="0"/>
          </a:p>
        </p:txBody>
      </p:sp>
    </p:spTree>
    <p:extLst>
      <p:ext uri="{BB962C8B-B14F-4D97-AF65-F5344CB8AC3E}">
        <p14:creationId xmlns:p14="http://schemas.microsoft.com/office/powerpoint/2010/main" val="641501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42647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1628C71-0834-4A5B-8269-88AD3560442E}"/>
              </a:ext>
            </a:extLst>
          </p:cNvPr>
          <p:cNvSpPr>
            <a:spLocks noGrp="1"/>
          </p:cNvSpPr>
          <p:nvPr>
            <p:ph idx="1"/>
          </p:nvPr>
        </p:nvSpPr>
        <p:spPr>
          <a:xfrm>
            <a:off x="838200" y="1575105"/>
            <a:ext cx="10515600" cy="4351338"/>
          </a:xfrm>
        </p:spPr>
        <p:txBody>
          <a:bodyPr>
            <a:normAutofit fontScale="92500" lnSpcReduction="20000"/>
          </a:bodyPr>
          <a:lstStyle/>
          <a:p>
            <a:r>
              <a:rPr lang="en-US" dirty="0"/>
              <a:t>Building Expansion</a:t>
            </a:r>
          </a:p>
          <a:p>
            <a:r>
              <a:rPr lang="en-US" dirty="0" smtClean="0"/>
              <a:t>Introduction of arcade give outs</a:t>
            </a:r>
          </a:p>
          <a:p>
            <a:r>
              <a:rPr lang="en-US" dirty="0" smtClean="0"/>
              <a:t> Upgrade </a:t>
            </a:r>
            <a:r>
              <a:rPr lang="en-US" dirty="0"/>
              <a:t>all products to the best except from (arcade gaming sub)</a:t>
            </a:r>
          </a:p>
          <a:p>
            <a:r>
              <a:rPr lang="en-US" dirty="0"/>
              <a:t>Introduction of Arcade Cab pro (expensive cars)</a:t>
            </a:r>
          </a:p>
          <a:p>
            <a:r>
              <a:rPr lang="en-US" dirty="0"/>
              <a:t>Introduction of Arcade Cab sub (our purchased car)</a:t>
            </a:r>
          </a:p>
          <a:p>
            <a:r>
              <a:rPr lang="en-US" dirty="0"/>
              <a:t>Arcade saves the city project</a:t>
            </a:r>
          </a:p>
          <a:p>
            <a:r>
              <a:rPr lang="en-US" dirty="0"/>
              <a:t>Introduction of Arcade Garage Pro</a:t>
            </a:r>
          </a:p>
          <a:p>
            <a:r>
              <a:rPr lang="en-US" dirty="0"/>
              <a:t>Dome Marketplace </a:t>
            </a:r>
            <a:r>
              <a:rPr lang="en-US" dirty="0" smtClean="0"/>
              <a:t>begins</a:t>
            </a:r>
          </a:p>
          <a:p>
            <a:r>
              <a:rPr lang="en-US" dirty="0" smtClean="0"/>
              <a:t>Introduction of Arcade </a:t>
            </a:r>
            <a:r>
              <a:rPr lang="en-US" dirty="0" smtClean="0"/>
              <a:t>presents</a:t>
            </a:r>
          </a:p>
          <a:p>
            <a:r>
              <a:rPr lang="en-US" dirty="0" smtClean="0"/>
              <a:t>Introduction of Strands </a:t>
            </a:r>
            <a:r>
              <a:rPr lang="en-US" dirty="0"/>
              <a:t>de foresté (SDF</a:t>
            </a:r>
            <a:r>
              <a:rPr lang="en-US" dirty="0" smtClean="0"/>
              <a:t>)</a:t>
            </a:r>
            <a:endParaRPr lang="x-none" dirty="0"/>
          </a:p>
        </p:txBody>
      </p:sp>
    </p:spTree>
    <p:extLst>
      <p:ext uri="{BB962C8B-B14F-4D97-AF65-F5344CB8AC3E}">
        <p14:creationId xmlns:p14="http://schemas.microsoft.com/office/powerpoint/2010/main" val="29759968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754BBB3-B832-43E3-9DB3-5480784765F3}"/>
              </a:ext>
            </a:extLst>
          </p:cNvPr>
          <p:cNvSpPr>
            <a:spLocks noGrp="1"/>
          </p:cNvSpPr>
          <p:nvPr>
            <p:ph idx="1"/>
          </p:nvPr>
        </p:nvSpPr>
        <p:spPr>
          <a:xfrm>
            <a:off x="734960" y="3229898"/>
            <a:ext cx="10515600" cy="1293356"/>
          </a:xfrm>
        </p:spPr>
        <p:txBody>
          <a:bodyPr>
            <a:normAutofit fontScale="77500" lnSpcReduction="20000"/>
          </a:bodyPr>
          <a:lstStyle/>
          <a:p>
            <a:pPr marL="0" indent="0" algn="ctr">
              <a:buNone/>
            </a:pPr>
            <a:r>
              <a:rPr lang="en-US" sz="9600" dirty="0">
                <a:latin typeface="BankGothic Lt BT" panose="020B0607020203060204" pitchFamily="34" charset="0"/>
                <a:ea typeface="Calibri" panose="020F0502020204030204" pitchFamily="34" charset="0"/>
                <a:cs typeface="Times New Roman" panose="02020603050405020304" pitchFamily="18" charset="0"/>
              </a:rPr>
              <a:t>S</a:t>
            </a:r>
            <a:r>
              <a:rPr lang="en-US" sz="9600" dirty="0" smtClean="0">
                <a:latin typeface="BankGothic Lt BT" panose="020B0607020203060204" pitchFamily="34" charset="0"/>
                <a:ea typeface="Calibri" panose="020F0502020204030204" pitchFamily="34" charset="0"/>
                <a:cs typeface="Times New Roman" panose="02020603050405020304" pitchFamily="18" charset="0"/>
              </a:rPr>
              <a:t>trands de Foresté</a:t>
            </a:r>
            <a:endParaRPr lang="x-none" sz="9600" dirty="0"/>
          </a:p>
        </p:txBody>
      </p:sp>
      <p:sp>
        <p:nvSpPr>
          <p:cNvPr id="2" name="Rectangle 1"/>
          <p:cNvSpPr/>
          <p:nvPr/>
        </p:nvSpPr>
        <p:spPr>
          <a:xfrm>
            <a:off x="5138582" y="1013721"/>
            <a:ext cx="1708355" cy="1361975"/>
          </a:xfrm>
          <a:prstGeom prst="rect">
            <a:avLst/>
          </a:prstGeom>
          <a:noFill/>
          <a:ln w="762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p:cNvSpPr txBox="1"/>
          <p:nvPr/>
        </p:nvSpPr>
        <p:spPr>
          <a:xfrm>
            <a:off x="5138582" y="1032990"/>
            <a:ext cx="1708355" cy="1323439"/>
          </a:xfrm>
          <a:prstGeom prst="rect">
            <a:avLst/>
          </a:prstGeom>
          <a:noFill/>
        </p:spPr>
        <p:txBody>
          <a:bodyPr wrap="square" rtlCol="0">
            <a:spAutoFit/>
          </a:bodyPr>
          <a:lstStyle/>
          <a:p>
            <a:pPr algn="ctr"/>
            <a:r>
              <a:rPr lang="en-US" sz="8000" dirty="0" smtClean="0"/>
              <a:t>Sdr</a:t>
            </a:r>
            <a:endParaRPr lang="x-none" sz="8000" dirty="0"/>
          </a:p>
        </p:txBody>
      </p:sp>
    </p:spTree>
    <p:extLst>
      <p:ext uri="{BB962C8B-B14F-4D97-AF65-F5344CB8AC3E}">
        <p14:creationId xmlns:p14="http://schemas.microsoft.com/office/powerpoint/2010/main" val="10736272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Its introduction would be made in the first Arcade presents event</a:t>
            </a:r>
            <a:endParaRPr lang="en-US" dirty="0"/>
          </a:p>
        </p:txBody>
      </p:sp>
    </p:spTree>
    <p:extLst>
      <p:ext uri="{BB962C8B-B14F-4D97-AF65-F5344CB8AC3E}">
        <p14:creationId xmlns:p14="http://schemas.microsoft.com/office/powerpoint/2010/main" val="8605470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Pasta restaurant</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Once </a:t>
            </a:r>
            <a:r>
              <a:rPr lang="en-US" dirty="0"/>
              <a:t>you enter you register or login </a:t>
            </a:r>
            <a:r>
              <a:rPr lang="en-US" dirty="0" smtClean="0"/>
              <a:t>with your</a:t>
            </a:r>
            <a:endParaRPr lang="en-US" dirty="0"/>
          </a:p>
          <a:p>
            <a:r>
              <a:rPr lang="en-US" dirty="0" smtClean="0"/>
              <a:t>full </a:t>
            </a:r>
            <a:r>
              <a:rPr lang="en-US" dirty="0"/>
              <a:t>name</a:t>
            </a:r>
          </a:p>
          <a:p>
            <a:r>
              <a:rPr lang="en-US" dirty="0" smtClean="0"/>
              <a:t>company email</a:t>
            </a:r>
            <a:r>
              <a:rPr lang="en-US" dirty="0"/>
              <a:t> </a:t>
            </a:r>
            <a:r>
              <a:rPr lang="en-US" dirty="0" smtClean="0"/>
              <a:t>(given)</a:t>
            </a:r>
            <a:endParaRPr lang="en-US" dirty="0"/>
          </a:p>
          <a:p>
            <a:r>
              <a:rPr lang="en-US" dirty="0" smtClean="0"/>
              <a:t>phone number</a:t>
            </a:r>
          </a:p>
          <a:p>
            <a:r>
              <a:rPr lang="en-US" dirty="0" smtClean="0"/>
              <a:t>Date of Birth</a:t>
            </a:r>
          </a:p>
          <a:p>
            <a:r>
              <a:rPr lang="en-US" dirty="0" smtClean="0"/>
              <a:t>Arcade pay for new users registration (while waiting for order)</a:t>
            </a:r>
          </a:p>
          <a:p>
            <a:pPr marL="0" indent="0">
              <a:buNone/>
            </a:pPr>
            <a:endParaRPr lang="en-US" dirty="0"/>
          </a:p>
          <a:p>
            <a:pPr marL="0" indent="0">
              <a:buNone/>
            </a:pPr>
            <a:r>
              <a:rPr lang="en-US" dirty="0" smtClean="0"/>
              <a:t>the </a:t>
            </a:r>
            <a:r>
              <a:rPr lang="en-US" dirty="0"/>
              <a:t>app would text you the Wi-Fi password for the </a:t>
            </a:r>
            <a:r>
              <a:rPr lang="en-US" dirty="0" smtClean="0"/>
              <a:t>day</a:t>
            </a:r>
            <a:endParaRPr lang="en-US" dirty="0"/>
          </a:p>
          <a:p>
            <a:pPr marL="0" indent="0">
              <a:buNone/>
            </a:pPr>
            <a:r>
              <a:rPr lang="en-US" dirty="0"/>
              <a:t>Food is packaged in zip locks in tiny wooden boxes... and you would’ve given a foldable paper plate for serving and </a:t>
            </a:r>
            <a:r>
              <a:rPr lang="en-US" dirty="0" smtClean="0"/>
              <a:t>forks</a:t>
            </a:r>
            <a:endParaRPr lang="en-US" dirty="0"/>
          </a:p>
          <a:p>
            <a:endParaRPr lang="en-US" dirty="0"/>
          </a:p>
        </p:txBody>
      </p:sp>
    </p:spTree>
    <p:extLst>
      <p:ext uri="{BB962C8B-B14F-4D97-AF65-F5344CB8AC3E}">
        <p14:creationId xmlns:p14="http://schemas.microsoft.com/office/powerpoint/2010/main" val="41363545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Menu</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different </a:t>
            </a:r>
            <a:r>
              <a:rPr lang="en-US" dirty="0"/>
              <a:t>types of spaghetti: ₦1999</a:t>
            </a:r>
          </a:p>
          <a:p>
            <a:r>
              <a:rPr lang="en-US" dirty="0" smtClean="0"/>
              <a:t>other </a:t>
            </a:r>
            <a:r>
              <a:rPr lang="en-US" dirty="0"/>
              <a:t>forms of pasta: ₦1999</a:t>
            </a:r>
          </a:p>
          <a:p>
            <a:r>
              <a:rPr lang="en-US" dirty="0" smtClean="0"/>
              <a:t>lasagna</a:t>
            </a:r>
            <a:r>
              <a:rPr lang="en-US" dirty="0"/>
              <a:t>: ₦4999</a:t>
            </a:r>
          </a:p>
          <a:p>
            <a:r>
              <a:rPr lang="en-US" dirty="0" smtClean="0"/>
              <a:t>spaghetti </a:t>
            </a:r>
            <a:r>
              <a:rPr lang="en-US" dirty="0"/>
              <a:t>and taco: ₦4999</a:t>
            </a:r>
          </a:p>
          <a:p>
            <a:r>
              <a:rPr lang="en-US" dirty="0" smtClean="0"/>
              <a:t>sauces</a:t>
            </a:r>
            <a:r>
              <a:rPr lang="en-US" dirty="0"/>
              <a:t>: ₦499 per serve</a:t>
            </a:r>
          </a:p>
          <a:p>
            <a:r>
              <a:rPr lang="en-US" dirty="0" smtClean="0"/>
              <a:t>toppings </a:t>
            </a:r>
            <a:r>
              <a:rPr lang="en-US" dirty="0"/>
              <a:t>of protein: ₦499 per serve</a:t>
            </a:r>
          </a:p>
          <a:p>
            <a:r>
              <a:rPr lang="en-US" dirty="0" smtClean="0"/>
              <a:t>sprinkles </a:t>
            </a:r>
            <a:r>
              <a:rPr lang="en-US" dirty="0"/>
              <a:t>of spices: ₦49 per serve</a:t>
            </a:r>
          </a:p>
          <a:p>
            <a:r>
              <a:rPr lang="en-US" dirty="0" smtClean="0"/>
              <a:t>Plate rings of </a:t>
            </a:r>
            <a:r>
              <a:rPr lang="en-US" dirty="0"/>
              <a:t>protein: ₦499 per ring</a:t>
            </a:r>
          </a:p>
          <a:p>
            <a:r>
              <a:rPr lang="en-US" dirty="0" smtClean="0"/>
              <a:t>Side </a:t>
            </a:r>
            <a:r>
              <a:rPr lang="en-US" dirty="0"/>
              <a:t>dish: ₦999 per serve</a:t>
            </a:r>
          </a:p>
          <a:p>
            <a:r>
              <a:rPr lang="en-US" dirty="0" smtClean="0"/>
              <a:t>Fro-yo </a:t>
            </a:r>
            <a:r>
              <a:rPr lang="en-US" dirty="0"/>
              <a:t>or coffee: ₦2999</a:t>
            </a:r>
          </a:p>
          <a:p>
            <a:endParaRPr lang="en-US" dirty="0"/>
          </a:p>
        </p:txBody>
      </p:sp>
    </p:spTree>
    <p:extLst>
      <p:ext uri="{BB962C8B-B14F-4D97-AF65-F5344CB8AC3E}">
        <p14:creationId xmlns:p14="http://schemas.microsoft.com/office/powerpoint/2010/main" val="2923917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D4B146-F973-41EF-BBC0-81ED17D178E9}"/>
              </a:ext>
            </a:extLst>
          </p:cNvPr>
          <p:cNvSpPr>
            <a:spLocks noGrp="1"/>
          </p:cNvSpPr>
          <p:nvPr>
            <p:ph type="title"/>
          </p:nvPr>
        </p:nvSpPr>
        <p:spPr/>
        <p:txBody>
          <a:bodyPr>
            <a:normAutofit/>
          </a:bodyPr>
          <a:lstStyle/>
          <a:p>
            <a:r>
              <a:rPr lang="en-US" sz="5400" b="1" dirty="0"/>
              <a:t>Building Expansion</a:t>
            </a:r>
            <a:endParaRPr lang="x-none" sz="5400" b="1" dirty="0"/>
          </a:p>
        </p:txBody>
      </p:sp>
      <p:sp>
        <p:nvSpPr>
          <p:cNvPr id="3" name="Content Placeholder 2">
            <a:extLst>
              <a:ext uri="{FF2B5EF4-FFF2-40B4-BE49-F238E27FC236}">
                <a16:creationId xmlns="" xmlns:a16="http://schemas.microsoft.com/office/drawing/2014/main" id="{45E72C91-86BD-4A2B-BFEF-E758B946B063}"/>
              </a:ext>
            </a:extLst>
          </p:cNvPr>
          <p:cNvSpPr>
            <a:spLocks noGrp="1"/>
          </p:cNvSpPr>
          <p:nvPr>
            <p:ph idx="1"/>
          </p:nvPr>
        </p:nvSpPr>
        <p:spPr/>
        <p:txBody>
          <a:bodyPr>
            <a:normAutofit/>
          </a:bodyPr>
          <a:lstStyle/>
          <a:p>
            <a:pPr marL="0" indent="0">
              <a:buNone/>
            </a:pPr>
            <a:r>
              <a:rPr lang="en-US" sz="4800" dirty="0"/>
              <a:t>There would have to be some necessary expansions to the Dome arcade building in order to include some more services and features</a:t>
            </a:r>
            <a:endParaRPr lang="x-none" sz="4800" dirty="0"/>
          </a:p>
        </p:txBody>
      </p:sp>
    </p:spTree>
    <p:extLst>
      <p:ext uri="{BB962C8B-B14F-4D97-AF65-F5344CB8AC3E}">
        <p14:creationId xmlns:p14="http://schemas.microsoft.com/office/powerpoint/2010/main" val="3013309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6168" y="2776119"/>
            <a:ext cx="10515600" cy="1350712"/>
          </a:xfrm>
        </p:spPr>
        <p:txBody>
          <a:bodyPr>
            <a:normAutofit/>
          </a:bodyPr>
          <a:lstStyle/>
          <a:p>
            <a:pPr marL="0" indent="0" algn="ctr">
              <a:buNone/>
            </a:pPr>
            <a:r>
              <a:rPr lang="en-US" sz="7200" dirty="0" smtClean="0">
                <a:solidFill>
                  <a:schemeClr val="bg1">
                    <a:lumMod val="50000"/>
                  </a:schemeClr>
                </a:solidFill>
              </a:rPr>
              <a:t>Arcade give </a:t>
            </a:r>
            <a:r>
              <a:rPr lang="en-US" sz="7200" dirty="0">
                <a:solidFill>
                  <a:schemeClr val="bg1">
                    <a:lumMod val="50000"/>
                  </a:schemeClr>
                </a:solidFill>
              </a:rPr>
              <a:t>outs</a:t>
            </a:r>
            <a:endParaRPr lang="en-US" sz="7200" dirty="0"/>
          </a:p>
        </p:txBody>
      </p:sp>
    </p:spTree>
    <p:extLst>
      <p:ext uri="{BB962C8B-B14F-4D97-AF65-F5344CB8AC3E}">
        <p14:creationId xmlns:p14="http://schemas.microsoft.com/office/powerpoint/2010/main" val="3194771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F56823-B909-4A70-B4CB-C32A73986167}"/>
              </a:ext>
            </a:extLst>
          </p:cNvPr>
          <p:cNvSpPr>
            <a:spLocks noGrp="1"/>
          </p:cNvSpPr>
          <p:nvPr>
            <p:ph type="title"/>
          </p:nvPr>
        </p:nvSpPr>
        <p:spPr/>
        <p:txBody>
          <a:bodyPr/>
          <a:lstStyle/>
          <a:p>
            <a:r>
              <a:rPr lang="en-GB" dirty="0"/>
              <a:t>G</a:t>
            </a:r>
            <a:r>
              <a:rPr lang="en-GB" dirty="0" smtClean="0"/>
              <a:t>ive </a:t>
            </a:r>
            <a:r>
              <a:rPr lang="en-GB" dirty="0"/>
              <a:t>outs</a:t>
            </a:r>
            <a:endParaRPr lang="x-none" dirty="0"/>
          </a:p>
        </p:txBody>
      </p:sp>
      <p:sp>
        <p:nvSpPr>
          <p:cNvPr id="3" name="Content Placeholder 2">
            <a:extLst>
              <a:ext uri="{FF2B5EF4-FFF2-40B4-BE49-F238E27FC236}">
                <a16:creationId xmlns="" xmlns:a16="http://schemas.microsoft.com/office/drawing/2014/main" id="{F8EF9D16-6E7E-4DBA-B5AB-0E4A42F50FEE}"/>
              </a:ext>
            </a:extLst>
          </p:cNvPr>
          <p:cNvSpPr>
            <a:spLocks noGrp="1"/>
          </p:cNvSpPr>
          <p:nvPr>
            <p:ph idx="1"/>
          </p:nvPr>
        </p:nvSpPr>
        <p:spPr/>
        <p:txBody>
          <a:bodyPr>
            <a:normAutofit fontScale="92500" lnSpcReduction="10000"/>
          </a:bodyPr>
          <a:lstStyle/>
          <a:p>
            <a:r>
              <a:rPr lang="en-GB" dirty="0"/>
              <a:t>Customers would be given complementary stickers for free after a month with dome arcade, stickers would be instructed for doors and windows and stickers glow in the dark</a:t>
            </a:r>
          </a:p>
          <a:p>
            <a:r>
              <a:rPr lang="en-GB" dirty="0"/>
              <a:t>Affordable collaboration buckles for merch with Luxurious hotels to Dome arcade Merch owners that wear the merch in the hotel for only N1,000</a:t>
            </a:r>
          </a:p>
          <a:p>
            <a:r>
              <a:rPr lang="en-GB" dirty="0"/>
              <a:t>Hotels also present N999 (comes with extra ink and case) pens for customers who need it</a:t>
            </a:r>
          </a:p>
          <a:p>
            <a:r>
              <a:rPr lang="en-GB" dirty="0"/>
              <a:t>Customers can sign up for (the button) happens once in every 10 years, one lucky customer can sign up to click the button, (hidden somewhere in port Harcourt)</a:t>
            </a:r>
            <a:br>
              <a:rPr lang="en-GB" dirty="0"/>
            </a:br>
            <a:r>
              <a:rPr lang="en-GB" dirty="0"/>
              <a:t/>
            </a:r>
            <a:br>
              <a:rPr lang="en-GB" dirty="0"/>
            </a:br>
            <a:endParaRPr lang="x-none" dirty="0"/>
          </a:p>
        </p:txBody>
      </p:sp>
    </p:spTree>
    <p:extLst>
      <p:ext uri="{BB962C8B-B14F-4D97-AF65-F5344CB8AC3E}">
        <p14:creationId xmlns:p14="http://schemas.microsoft.com/office/powerpoint/2010/main" val="2033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6168" y="2776119"/>
            <a:ext cx="10515600" cy="1350712"/>
          </a:xfrm>
        </p:spPr>
        <p:txBody>
          <a:bodyPr>
            <a:normAutofit/>
          </a:bodyPr>
          <a:lstStyle/>
          <a:p>
            <a:pPr marL="0" indent="0" algn="ctr">
              <a:buNone/>
            </a:pPr>
            <a:r>
              <a:rPr lang="en-US" sz="7200" b="1" dirty="0"/>
              <a:t>Arcade Cab pro</a:t>
            </a:r>
            <a:endParaRPr lang="en-US" sz="7200" dirty="0"/>
          </a:p>
        </p:txBody>
      </p:sp>
    </p:spTree>
    <p:extLst>
      <p:ext uri="{BB962C8B-B14F-4D97-AF65-F5344CB8AC3E}">
        <p14:creationId xmlns:p14="http://schemas.microsoft.com/office/powerpoint/2010/main" val="3504535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Introduction of Arcade Cab pro </a:t>
            </a:r>
            <a:r>
              <a:rPr lang="en-US" sz="3200" b="1" dirty="0" smtClean="0"/>
              <a:t>(80SB for 8 days </a:t>
            </a:r>
            <a:r>
              <a:rPr lang="en-US" sz="3200" b="1" dirty="0"/>
              <a:t>of access</a:t>
            </a:r>
            <a:r>
              <a:rPr lang="en-US" sz="3200" b="1" dirty="0" smtClean="0"/>
              <a:t>)</a:t>
            </a:r>
            <a:endParaRPr lang="en-US" sz="3200" b="1" dirty="0"/>
          </a:p>
        </p:txBody>
      </p:sp>
      <p:sp>
        <p:nvSpPr>
          <p:cNvPr id="3" name="Content Placeholder 2"/>
          <p:cNvSpPr>
            <a:spLocks noGrp="1"/>
          </p:cNvSpPr>
          <p:nvPr>
            <p:ph idx="1"/>
          </p:nvPr>
        </p:nvSpPr>
        <p:spPr/>
        <p:txBody>
          <a:bodyPr>
            <a:normAutofit/>
          </a:bodyPr>
          <a:lstStyle/>
          <a:p>
            <a:pPr marL="0" indent="0">
              <a:buNone/>
            </a:pPr>
            <a:r>
              <a:rPr lang="en-US" dirty="0"/>
              <a:t>This is when we purchase luxurious cars for arcade cab services, the likes of </a:t>
            </a:r>
            <a:r>
              <a:rPr lang="en-US" dirty="0" smtClean="0"/>
              <a:t>:</a:t>
            </a:r>
            <a:endParaRPr lang="en-US" dirty="0"/>
          </a:p>
          <a:p>
            <a:pPr marL="0" indent="0">
              <a:buNone/>
            </a:pPr>
            <a:r>
              <a:rPr lang="en-US" dirty="0"/>
              <a:t>Ferraris, Lamborghinis, Rolls </a:t>
            </a:r>
            <a:r>
              <a:rPr lang="en-US" dirty="0" smtClean="0"/>
              <a:t>Royce's, </a:t>
            </a:r>
            <a:r>
              <a:rPr lang="en-US" dirty="0"/>
              <a:t>Mercedes, Porsches, Ford Mustangs, </a:t>
            </a:r>
            <a:r>
              <a:rPr lang="en-US" dirty="0" smtClean="0"/>
              <a:t>Bugatti’s, Bentleys.</a:t>
            </a:r>
          </a:p>
          <a:p>
            <a:pPr marL="0" indent="0">
              <a:buNone/>
            </a:pPr>
            <a:r>
              <a:rPr lang="en-US" dirty="0" smtClean="0"/>
              <a:t>customers </a:t>
            </a:r>
            <a:r>
              <a:rPr lang="en-US" dirty="0"/>
              <a:t>payment is for access to the cars at random</a:t>
            </a:r>
            <a:r>
              <a:rPr lang="en-US" dirty="0" smtClean="0"/>
              <a:t>.</a:t>
            </a:r>
          </a:p>
          <a:p>
            <a:pPr marL="0" indent="0">
              <a:buNone/>
            </a:pPr>
            <a:r>
              <a:rPr lang="en-US" dirty="0" smtClean="0"/>
              <a:t>If </a:t>
            </a:r>
            <a:r>
              <a:rPr lang="en-US" dirty="0"/>
              <a:t>the customer wants access to only one particular car he would have to pay </a:t>
            </a:r>
            <a:r>
              <a:rPr lang="en-US" dirty="0" smtClean="0"/>
              <a:t>(85SB for 8 days of access)</a:t>
            </a:r>
          </a:p>
          <a:p>
            <a:pPr marL="0" indent="0">
              <a:buNone/>
            </a:pPr>
            <a:r>
              <a:rPr lang="en-US" dirty="0" smtClean="0"/>
              <a:t>Access to cars is limited to Musthyd’s owned areas and one other location to be dropped off.</a:t>
            </a:r>
            <a:endParaRPr lang="x-none" dirty="0"/>
          </a:p>
          <a:p>
            <a:pPr marL="0" indent="0">
              <a:buNone/>
            </a:pPr>
            <a:endParaRPr lang="en-US" dirty="0"/>
          </a:p>
        </p:txBody>
      </p:sp>
    </p:spTree>
    <p:extLst>
      <p:ext uri="{BB962C8B-B14F-4D97-AF65-F5344CB8AC3E}">
        <p14:creationId xmlns:p14="http://schemas.microsoft.com/office/powerpoint/2010/main" val="3156321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6168" y="2776119"/>
            <a:ext cx="10515600" cy="1350712"/>
          </a:xfrm>
        </p:spPr>
        <p:txBody>
          <a:bodyPr>
            <a:normAutofit/>
          </a:bodyPr>
          <a:lstStyle/>
          <a:p>
            <a:pPr marL="0" indent="0" algn="ctr">
              <a:buNone/>
            </a:pPr>
            <a:r>
              <a:rPr lang="en-US" sz="7200" b="1" dirty="0"/>
              <a:t>Arcade Cab </a:t>
            </a:r>
            <a:r>
              <a:rPr lang="en-US" sz="7200" b="1" dirty="0" smtClean="0"/>
              <a:t>SUB</a:t>
            </a:r>
            <a:endParaRPr lang="en-US" sz="7200" dirty="0"/>
          </a:p>
        </p:txBody>
      </p:sp>
    </p:spTree>
    <p:extLst>
      <p:ext uri="{BB962C8B-B14F-4D97-AF65-F5344CB8AC3E}">
        <p14:creationId xmlns:p14="http://schemas.microsoft.com/office/powerpoint/2010/main" val="2991128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16717</TotalTime>
  <Words>1662</Words>
  <Application>Microsoft Office PowerPoint</Application>
  <PresentationFormat>Widescreen</PresentationFormat>
  <Paragraphs>164</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BankGothic Lt BT</vt:lpstr>
      <vt:lpstr>Calibri</vt:lpstr>
      <vt:lpstr>Calibri Light</vt:lpstr>
      <vt:lpstr>Times New Roman</vt:lpstr>
      <vt:lpstr>Office Theme</vt:lpstr>
      <vt:lpstr>Phase 5</vt:lpstr>
      <vt:lpstr>PowerPoint Presentation</vt:lpstr>
      <vt:lpstr>PowerPoint Presentation</vt:lpstr>
      <vt:lpstr>Building Expansion</vt:lpstr>
      <vt:lpstr>PowerPoint Presentation</vt:lpstr>
      <vt:lpstr>Give outs</vt:lpstr>
      <vt:lpstr>PowerPoint Presentation</vt:lpstr>
      <vt:lpstr>Introduction of Arcade Cab pro (80SB for 8 days of access)</vt:lpstr>
      <vt:lpstr>PowerPoint Presentation</vt:lpstr>
      <vt:lpstr>Introduction of Arcade Cab sub (our purchased car)</vt:lpstr>
      <vt:lpstr>PowerPoint Presentation</vt:lpstr>
      <vt:lpstr>Arcade saves the city project</vt:lpstr>
      <vt:lpstr>PowerPoint Presentation</vt:lpstr>
      <vt:lpstr>Arcade Garage pro</vt:lpstr>
      <vt:lpstr>PowerPoint Presentation</vt:lpstr>
      <vt:lpstr>PowerPoint Presentation</vt:lpstr>
      <vt:lpstr>Dome Marketplace</vt:lpstr>
      <vt:lpstr>Arcade pay pro (in stores)</vt:lpstr>
      <vt:lpstr>PowerPoint Presentation</vt:lpstr>
      <vt:lpstr>Arcade pro user</vt:lpstr>
      <vt:lpstr>PowerPoint Presentation</vt:lpstr>
      <vt:lpstr>Man’s arcade event and Africans award show</vt:lpstr>
      <vt:lpstr>Day 1 Friday Afternoon (4PM)</vt:lpstr>
      <vt:lpstr>Day 1 Friday night (6PM)</vt:lpstr>
      <vt:lpstr>Day 2 Saturday morning (12PM)</vt:lpstr>
      <vt:lpstr>Day 2 Saturday night (6:30pm)</vt:lpstr>
      <vt:lpstr>Day 3 Sunday evening</vt:lpstr>
      <vt:lpstr>Day 3 Sunday Night till Morning</vt:lpstr>
      <vt:lpstr>PowerPoint Presentation</vt:lpstr>
      <vt:lpstr>PowerPoint Presentation</vt:lpstr>
      <vt:lpstr>PowerPoint Presentation</vt:lpstr>
      <vt:lpstr>Pasta restaurant</vt:lpstr>
      <vt:lpstr>Menu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5</dc:title>
  <dc:creator>Richard</dc:creator>
  <cp:lastModifiedBy>HP</cp:lastModifiedBy>
  <cp:revision>61</cp:revision>
  <dcterms:created xsi:type="dcterms:W3CDTF">2021-01-01T12:43:15Z</dcterms:created>
  <dcterms:modified xsi:type="dcterms:W3CDTF">2021-03-10T11:22:17Z</dcterms:modified>
</cp:coreProperties>
</file>