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5"/>
  </p:notesMasterIdLst>
  <p:handoutMasterIdLst>
    <p:handoutMasterId r:id="rId6"/>
  </p:handoutMasterIdLst>
  <p:sldIdLst>
    <p:sldId id="361" r:id="rId3"/>
    <p:sldId id="355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3300"/>
    <a:srgbClr val="FF7029"/>
    <a:srgbClr val="0075CC"/>
    <a:srgbClr val="C0AE40"/>
    <a:srgbClr val="26CC65"/>
    <a:srgbClr val="FA974C"/>
    <a:srgbClr val="FF8447"/>
    <a:srgbClr val="9933FF"/>
    <a:srgbClr val="B3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6" autoAdjust="0"/>
    <p:restoredTop sz="95826" autoAdjust="0"/>
  </p:normalViewPr>
  <p:slideViewPr>
    <p:cSldViewPr>
      <p:cViewPr>
        <p:scale>
          <a:sx n="87" d="100"/>
          <a:sy n="87" d="100"/>
        </p:scale>
        <p:origin x="-1524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7AC16-1B46-46A8-9663-676D60FEA7E6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19BDF-DFB0-44BC-9B77-8C55CDC0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57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07756-4E0F-40DF-A0D9-EEB81793AB5D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CB823-A47A-47A1-9771-B8A893E9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37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D255-5E23-424A-BDC2-1529357077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1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BE8B-958D-4773-9BB6-0E60D31C04D7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71C0-500F-4A4C-B753-341BB3F94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86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3BC9-0A68-4269-AB80-B60EBA7B70BE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71C0-500F-4A4C-B753-341BB3F94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91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4179-A509-4A54-880B-19B70B2EB2E1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71C0-500F-4A4C-B753-341BB3F94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2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86DB-B06B-44C2-B3CA-68FD615717D9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F2-7A00-4796-9D89-915427210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81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E830-D7BB-4E8E-9C64-83A81D6C3487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F2-7A00-4796-9D89-915427210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70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2959-062E-4471-A6F5-F28F961F47A9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F2-7A00-4796-9D89-915427210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14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19CE-1523-40E8-99E6-44413B12CC1E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F2-7A00-4796-9D89-915427210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07E2-0619-4E52-ABC5-DCDFB0EA5DD8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F2-7A00-4796-9D89-915427210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36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0BBD-8341-4AF0-818B-A8B8780091A0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F2-7A00-4796-9D89-915427210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201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E0D-2B47-4CF8-9EB6-501E7F42B5DB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F2-7A00-4796-9D89-915427210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81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AF-A64E-4F84-9224-D67783F9D63D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F2-7A00-4796-9D89-915427210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15C4-BAD6-4A1A-95B7-73B7B56B9CBE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71C0-500F-4A4C-B753-341BB3F94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58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CFD-0777-47F5-8E02-CEFA82567EAE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F2-7A00-4796-9D89-915427210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3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7635-C428-44F5-B354-44702698B7E7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F2-7A00-4796-9D89-915427210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993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73A5-D4A7-4F20-8AAC-AF42C49F3FF0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F2-7A00-4796-9D89-915427210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5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8AF0-05D9-4493-BD4C-3CDB12F6F94B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71C0-500F-4A4C-B753-341BB3F94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4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E60F-B866-4002-A35E-BA45790A3136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71C0-500F-4A4C-B753-341BB3F94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1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2C40-0F41-4B78-A2AF-3AABFF319AF6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71C0-500F-4A4C-B753-341BB3F94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2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95AC-69DD-4928-B55B-E1002B5EBAF5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71C0-500F-4A4C-B753-341BB3F94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9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212-972E-45D0-90FD-3EA2DCA719C7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71C0-500F-4A4C-B753-341BB3F94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3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EF9-0A8F-48AB-A279-04602DD7B596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71C0-500F-4A4C-B753-341BB3F94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6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AB2F-E0E9-4AA8-A2D2-6DE4A2D050C6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71C0-500F-4A4C-B753-341BB3F94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1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DAC4-98D0-48D5-9EDA-8A7775F068F5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871C0-500F-4A4C-B753-341BB3F94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1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878C6-6356-4CEA-83E7-60D65AC1F5DE}" type="datetime11">
              <a:rPr lang="zh-CN" altLang="en-US" smtClean="0"/>
              <a:t>08:41:01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5DF2-7A00-4796-9D89-915427210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28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43200" y="1066800"/>
            <a:ext cx="2715936" cy="121920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04800" y="2590800"/>
            <a:ext cx="8534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6535" y="1219200"/>
            <a:ext cx="461665" cy="9155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535" y="3755444"/>
            <a:ext cx="461665" cy="1477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 smtClean="0"/>
              <a:t>Linux Server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858509" y="1247339"/>
            <a:ext cx="1246891" cy="390244"/>
            <a:chOff x="1313661" y="1268760"/>
            <a:chExt cx="1636400" cy="536575"/>
          </a:xfrm>
        </p:grpSpPr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1313661" y="1268760"/>
              <a:ext cx="1577629" cy="536575"/>
              <a:chOff x="3964" y="2071"/>
              <a:chExt cx="1484" cy="330"/>
            </a:xfrm>
          </p:grpSpPr>
          <p:sp>
            <p:nvSpPr>
              <p:cNvPr id="11" name="AutoShape 18"/>
              <p:cNvSpPr>
                <a:spLocks noChangeArrowheads="1"/>
              </p:cNvSpPr>
              <p:nvPr/>
            </p:nvSpPr>
            <p:spPr bwMode="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12700" algn="ctr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AutoShape 19"/>
              <p:cNvSpPr>
                <a:spLocks noChangeArrowheads="1"/>
              </p:cNvSpPr>
              <p:nvPr/>
            </p:nvSpPr>
            <p:spPr bwMode="gray">
              <a:xfrm>
                <a:off x="3987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DDDDDD">
                      <a:alpha val="7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FFFFFF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330984" y="1340767"/>
              <a:ext cx="1619077" cy="380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微软雅黑" pitchFamily="34" charset="-122"/>
                </a:rPr>
                <a:t>Fiddler</a:t>
              </a:r>
              <a:endParaRPr lang="zh-CN" altLang="en-US" sz="1200" dirty="0">
                <a:latin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315200" y="1299709"/>
            <a:ext cx="1318506" cy="776815"/>
            <a:chOff x="7162800" y="1143000"/>
            <a:chExt cx="1470906" cy="848452"/>
          </a:xfrm>
        </p:grpSpPr>
        <p:sp>
          <p:nvSpPr>
            <p:cNvPr id="57" name="流程图: 多文档 56"/>
            <p:cNvSpPr/>
            <p:nvPr/>
          </p:nvSpPr>
          <p:spPr>
            <a:xfrm>
              <a:off x="7162800" y="1143000"/>
              <a:ext cx="1470906" cy="848452"/>
            </a:xfrm>
            <a:prstGeom prst="flowChartMultidocument">
              <a:avLst/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162800" y="1295399"/>
              <a:ext cx="1329530" cy="5042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微软雅黑" pitchFamily="34" charset="-122"/>
                </a:rPr>
                <a:t>local</a:t>
              </a:r>
            </a:p>
            <a:p>
              <a:pPr algn="ctr"/>
              <a:r>
                <a:rPr lang="en-US" altLang="zh-CN" sz="1200" dirty="0">
                  <a:latin typeface="微软雅黑" pitchFamily="34" charset="-122"/>
                </a:rPr>
                <a:t>repository</a:t>
              </a:r>
              <a:endParaRPr lang="zh-CN" altLang="en-US" sz="1200" dirty="0">
                <a:latin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62600" y="1396936"/>
            <a:ext cx="1019831" cy="536575"/>
            <a:chOff x="1186442" y="1268760"/>
            <a:chExt cx="1769521" cy="536575"/>
          </a:xfrm>
        </p:grpSpPr>
        <p:grpSp>
          <p:nvGrpSpPr>
            <p:cNvPr id="19" name="Group 17"/>
            <p:cNvGrpSpPr>
              <a:grpSpLocks/>
            </p:cNvGrpSpPr>
            <p:nvPr/>
          </p:nvGrpSpPr>
          <p:grpSpPr bwMode="auto">
            <a:xfrm>
              <a:off x="1313661" y="1268760"/>
              <a:ext cx="1577629" cy="536575"/>
              <a:chOff x="3964" y="2071"/>
              <a:chExt cx="1484" cy="330"/>
            </a:xfrm>
          </p:grpSpPr>
          <p:sp>
            <p:nvSpPr>
              <p:cNvPr id="21" name="AutoShape 18"/>
              <p:cNvSpPr>
                <a:spLocks noChangeArrowheads="1"/>
              </p:cNvSpPr>
              <p:nvPr/>
            </p:nvSpPr>
            <p:spPr bwMode="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12700" algn="ctr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AutoShape 19"/>
              <p:cNvSpPr>
                <a:spLocks noChangeArrowheads="1"/>
              </p:cNvSpPr>
              <p:nvPr/>
            </p:nvSpPr>
            <p:spPr bwMode="gray">
              <a:xfrm>
                <a:off x="3987" y="2097"/>
                <a:ext cx="1432" cy="122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DDDDDD">
                      <a:alpha val="7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FFFFFF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1186442" y="1340768"/>
              <a:ext cx="17695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000" dirty="0" smtClean="0">
                  <a:latin typeface="微软雅黑" pitchFamily="34" charset="-122"/>
                </a:rPr>
                <a:t>Maven tool</a:t>
              </a:r>
              <a:endParaRPr lang="zh-CN" altLang="en-US" sz="1000" dirty="0">
                <a:latin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65472" y="1760062"/>
            <a:ext cx="1015460" cy="461784"/>
            <a:chOff x="1313661" y="1268760"/>
            <a:chExt cx="1577629" cy="536575"/>
          </a:xfrm>
        </p:grpSpPr>
        <p:grpSp>
          <p:nvGrpSpPr>
            <p:cNvPr id="27" name="Group 17"/>
            <p:cNvGrpSpPr>
              <a:grpSpLocks/>
            </p:cNvGrpSpPr>
            <p:nvPr/>
          </p:nvGrpSpPr>
          <p:grpSpPr bwMode="auto">
            <a:xfrm>
              <a:off x="1313661" y="1268760"/>
              <a:ext cx="1577629" cy="536575"/>
              <a:chOff x="3964" y="2071"/>
              <a:chExt cx="1484" cy="330"/>
            </a:xfrm>
          </p:grpSpPr>
          <p:sp>
            <p:nvSpPr>
              <p:cNvPr id="29" name="AutoShape 18"/>
              <p:cNvSpPr>
                <a:spLocks noChangeArrowheads="1"/>
              </p:cNvSpPr>
              <p:nvPr/>
            </p:nvSpPr>
            <p:spPr bwMode="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12700" algn="ctr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AutoShape 19"/>
              <p:cNvSpPr>
                <a:spLocks noChangeArrowheads="1"/>
              </p:cNvSpPr>
              <p:nvPr/>
            </p:nvSpPr>
            <p:spPr bwMode="gray">
              <a:xfrm>
                <a:off x="3987" y="2097"/>
                <a:ext cx="1432" cy="122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DDDDDD">
                      <a:alpha val="7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FFFFFF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1410734" y="1340768"/>
              <a:ext cx="1320931" cy="4291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200" dirty="0" smtClean="0">
                  <a:latin typeface="微软雅黑" pitchFamily="34" charset="-122"/>
                </a:rPr>
                <a:t> </a:t>
              </a:r>
              <a:r>
                <a:rPr lang="en-US" altLang="zh-CN" sz="1200" dirty="0" err="1" smtClean="0">
                  <a:latin typeface="微软雅黑" pitchFamily="34" charset="-122"/>
                </a:rPr>
                <a:t>Git</a:t>
              </a:r>
              <a:r>
                <a:rPr lang="en-US" altLang="zh-CN" sz="1200" dirty="0" smtClean="0">
                  <a:latin typeface="微软雅黑" pitchFamily="34" charset="-122"/>
                </a:rPr>
                <a:t> </a:t>
              </a:r>
              <a:r>
                <a:rPr lang="en-US" altLang="zh-CN" sz="1200" dirty="0" smtClean="0">
                  <a:latin typeface="微软雅黑" pitchFamily="34" charset="-122"/>
                </a:rPr>
                <a:t>tool</a:t>
              </a:r>
              <a:endParaRPr lang="zh-CN" altLang="en-US" sz="1200" dirty="0">
                <a:latin typeface="微软雅黑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6248400" y="3114611"/>
            <a:ext cx="1649853" cy="46678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rgbClr val="3399FF"/>
              </a:gs>
            </a:gsLst>
            <a:lin ang="3600000" scaled="0"/>
          </a:gra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1200" dirty="0" smtClean="0"/>
              <a:t>Maven repo server</a:t>
            </a:r>
          </a:p>
          <a:p>
            <a:pPr algn="ctr"/>
            <a:r>
              <a:rPr lang="en-US" altLang="zh-CN" sz="1200" dirty="0" smtClean="0"/>
              <a:t>(Nexus)</a:t>
            </a:r>
            <a:endParaRPr lang="zh-CN" altLang="en-US" sz="1200" dirty="0"/>
          </a:p>
        </p:txBody>
      </p:sp>
      <p:sp>
        <p:nvSpPr>
          <p:cNvPr id="34" name="上下箭头 33"/>
          <p:cNvSpPr/>
          <p:nvPr/>
        </p:nvSpPr>
        <p:spPr>
          <a:xfrm>
            <a:off x="1435100" y="2286000"/>
            <a:ext cx="165100" cy="5334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159500" y="5486399"/>
            <a:ext cx="1738753" cy="533401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3600000" scaled="0"/>
          </a:gradFill>
          <a:ln>
            <a:solidFill>
              <a:schemeClr val="tx1"/>
            </a:solidFill>
            <a:prstDash val="dash"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</a:rPr>
              <a:t>Internet</a:t>
            </a:r>
          </a:p>
          <a:p>
            <a:pPr algn="ctr"/>
            <a:r>
              <a:rPr lang="en-US" altLang="zh-CN" sz="1200" dirty="0" smtClean="0">
                <a:latin typeface="微软雅黑" pitchFamily="34" charset="-122"/>
              </a:rPr>
              <a:t>repositories</a:t>
            </a:r>
            <a:endParaRPr lang="en-US" altLang="zh-CN" sz="1200" dirty="0" smtClean="0"/>
          </a:p>
        </p:txBody>
      </p:sp>
      <p:sp>
        <p:nvSpPr>
          <p:cNvPr id="40" name="上箭头 39"/>
          <p:cNvSpPr/>
          <p:nvPr/>
        </p:nvSpPr>
        <p:spPr>
          <a:xfrm>
            <a:off x="6896100" y="3606801"/>
            <a:ext cx="177226" cy="1777999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8200" y="2870200"/>
            <a:ext cx="1353944" cy="42799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rgbClr val="3399FF"/>
              </a:gs>
            </a:gsLst>
            <a:lin ang="3600000" scaled="0"/>
          </a:gra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1200" dirty="0" smtClean="0"/>
              <a:t>GIT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server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858379" y="4392493"/>
            <a:ext cx="2342021" cy="484307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rgbClr val="3399FF"/>
              </a:gs>
            </a:gsLst>
            <a:lin ang="3600000" scaled="0"/>
          </a:gra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1000" dirty="0" smtClean="0"/>
              <a:t>Build server</a:t>
            </a:r>
          </a:p>
          <a:p>
            <a:pPr algn="ctr"/>
            <a:r>
              <a:rPr lang="zh-CN" altLang="en-US" sz="1000" dirty="0" smtClean="0"/>
              <a:t>（</a:t>
            </a:r>
            <a:r>
              <a:rPr lang="en-US" altLang="zh-CN" sz="1000" dirty="0" smtClean="0">
                <a:latin typeface="微软雅黑" pitchFamily="34" charset="-122"/>
              </a:rPr>
              <a:t>Jenkins</a:t>
            </a:r>
            <a:r>
              <a:rPr lang="zh-CN" altLang="en-US" sz="1000" dirty="0"/>
              <a:t>）</a:t>
            </a:r>
            <a:endParaRPr lang="en-US" altLang="zh-CN" sz="1000" dirty="0"/>
          </a:p>
        </p:txBody>
      </p:sp>
      <p:sp>
        <p:nvSpPr>
          <p:cNvPr id="43" name="右箭头 42"/>
          <p:cNvSpPr/>
          <p:nvPr/>
        </p:nvSpPr>
        <p:spPr>
          <a:xfrm rot="10800000">
            <a:off x="1600200" y="3685041"/>
            <a:ext cx="363344" cy="14080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703822" y="4343401"/>
            <a:ext cx="944378" cy="53340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rgbClr val="3399FF"/>
              </a:gs>
            </a:gsLst>
            <a:lin ang="3600000" scaled="0"/>
          </a:gra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1200" dirty="0" smtClean="0"/>
              <a:t>App server</a:t>
            </a:r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dirty="0" smtClean="0"/>
              <a:t>WildFly)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58379" y="5486400"/>
            <a:ext cx="1300621" cy="53340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rgbClr val="3399FF"/>
              </a:gs>
            </a:gsLst>
            <a:lin ang="3600000" scaled="0"/>
          </a:gra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1200" dirty="0" smtClean="0"/>
              <a:t>Mail server</a:t>
            </a:r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dirty="0" smtClean="0"/>
              <a:t>PostFix</a:t>
            </a:r>
            <a:r>
              <a:rPr lang="en-US" altLang="zh-CN" sz="1200" dirty="0"/>
              <a:t>)</a:t>
            </a:r>
          </a:p>
        </p:txBody>
      </p:sp>
      <p:sp>
        <p:nvSpPr>
          <p:cNvPr id="50" name="上下箭头 49"/>
          <p:cNvSpPr/>
          <p:nvPr/>
        </p:nvSpPr>
        <p:spPr>
          <a:xfrm>
            <a:off x="7558532" y="2068693"/>
            <a:ext cx="172800" cy="95299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181600" y="4367094"/>
            <a:ext cx="1066800" cy="509708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rgbClr val="3399FF"/>
              </a:gs>
            </a:gsLst>
            <a:lin ang="3600000" scaled="0"/>
          </a:gra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1200" dirty="0"/>
              <a:t>W</a:t>
            </a:r>
            <a:r>
              <a:rPr lang="en-US" altLang="zh-CN" sz="1200" dirty="0" smtClean="0"/>
              <a:t>eb server</a:t>
            </a:r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dirty="0" smtClean="0"/>
              <a:t>Apache)</a:t>
            </a:r>
            <a:endParaRPr lang="en-US" altLang="zh-CN" sz="1200" dirty="0"/>
          </a:p>
        </p:txBody>
      </p:sp>
      <p:sp>
        <p:nvSpPr>
          <p:cNvPr id="55" name="左右箭头 54"/>
          <p:cNvSpPr/>
          <p:nvPr/>
        </p:nvSpPr>
        <p:spPr>
          <a:xfrm>
            <a:off x="6582430" y="1565211"/>
            <a:ext cx="537049" cy="118268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762000" y="228600"/>
            <a:ext cx="640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/>
              <a:t>Rest</a:t>
            </a:r>
            <a:r>
              <a:rPr lang="zh-CN" altLang="en-US" sz="2400" b="1" dirty="0" smtClean="0"/>
              <a:t>开发</a:t>
            </a:r>
            <a:r>
              <a:rPr lang="en-US" altLang="zh-CN" sz="2400" b="1" dirty="0" smtClean="0"/>
              <a:t>&amp;</a:t>
            </a:r>
            <a:r>
              <a:rPr lang="zh-CN" altLang="en-US" sz="2400" b="1" dirty="0" smtClean="0"/>
              <a:t>运行环境</a:t>
            </a:r>
            <a:endParaRPr lang="zh-CN" altLang="en-US" sz="2400" b="1" dirty="0"/>
          </a:p>
        </p:txBody>
      </p:sp>
      <p:sp>
        <p:nvSpPr>
          <p:cNvPr id="48" name="下箭头 47"/>
          <p:cNvSpPr/>
          <p:nvPr/>
        </p:nvSpPr>
        <p:spPr>
          <a:xfrm>
            <a:off x="1422400" y="4953000"/>
            <a:ext cx="172800" cy="46990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954649" y="1192441"/>
            <a:ext cx="1064513" cy="464279"/>
            <a:chOff x="1313661" y="1268760"/>
            <a:chExt cx="1636400" cy="536575"/>
          </a:xfrm>
        </p:grpSpPr>
        <p:grpSp>
          <p:nvGrpSpPr>
            <p:cNvPr id="51" name="Group 17"/>
            <p:cNvGrpSpPr>
              <a:grpSpLocks/>
            </p:cNvGrpSpPr>
            <p:nvPr/>
          </p:nvGrpSpPr>
          <p:grpSpPr bwMode="auto">
            <a:xfrm>
              <a:off x="1313661" y="1268760"/>
              <a:ext cx="1577629" cy="536575"/>
              <a:chOff x="3964" y="2071"/>
              <a:chExt cx="1484" cy="330"/>
            </a:xfrm>
          </p:grpSpPr>
          <p:sp>
            <p:nvSpPr>
              <p:cNvPr id="59" name="AutoShape 18"/>
              <p:cNvSpPr>
                <a:spLocks noChangeArrowheads="1"/>
              </p:cNvSpPr>
              <p:nvPr/>
            </p:nvSpPr>
            <p:spPr bwMode="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12700" algn="ctr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AutoShape 19"/>
              <p:cNvSpPr>
                <a:spLocks noChangeArrowheads="1"/>
              </p:cNvSpPr>
              <p:nvPr/>
            </p:nvSpPr>
            <p:spPr bwMode="gray">
              <a:xfrm>
                <a:off x="3987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DDDDDD">
                      <a:alpha val="7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FFFFFF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1330984" y="1340768"/>
              <a:ext cx="1619077" cy="32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微软雅黑" pitchFamily="34" charset="-122"/>
                </a:rPr>
                <a:t>IDE(Eclipse)</a:t>
              </a:r>
              <a:endParaRPr lang="zh-CN" altLang="en-US" sz="1200" dirty="0">
                <a:latin typeface="微软雅黑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856222" y="1676400"/>
            <a:ext cx="1249178" cy="400125"/>
            <a:chOff x="1313661" y="1268760"/>
            <a:chExt cx="1636400" cy="536575"/>
          </a:xfrm>
        </p:grpSpPr>
        <p:grpSp>
          <p:nvGrpSpPr>
            <p:cNvPr id="62" name="Group 17"/>
            <p:cNvGrpSpPr>
              <a:grpSpLocks/>
            </p:cNvGrpSpPr>
            <p:nvPr/>
          </p:nvGrpSpPr>
          <p:grpSpPr bwMode="auto">
            <a:xfrm>
              <a:off x="1313661" y="1268760"/>
              <a:ext cx="1577629" cy="536575"/>
              <a:chOff x="3964" y="2071"/>
              <a:chExt cx="1484" cy="330"/>
            </a:xfrm>
          </p:grpSpPr>
          <p:sp>
            <p:nvSpPr>
              <p:cNvPr id="64" name="AutoShape 18"/>
              <p:cNvSpPr>
                <a:spLocks noChangeArrowheads="1"/>
              </p:cNvSpPr>
              <p:nvPr/>
            </p:nvSpPr>
            <p:spPr bwMode="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12700" algn="ctr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AutoShape 19"/>
              <p:cNvSpPr>
                <a:spLocks noChangeArrowheads="1"/>
              </p:cNvSpPr>
              <p:nvPr/>
            </p:nvSpPr>
            <p:spPr bwMode="gray">
              <a:xfrm>
                <a:off x="3987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DDDDDD">
                      <a:alpha val="7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FFFFFF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1330984" y="1340769"/>
              <a:ext cx="1619077" cy="371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微软雅黑" pitchFamily="34" charset="-122"/>
                </a:rPr>
                <a:t>Browser</a:t>
              </a:r>
              <a:endParaRPr lang="zh-CN" altLang="en-US" sz="1200" dirty="0">
                <a:latin typeface="微软雅黑" pitchFamily="34" charset="-122"/>
              </a:endParaRPr>
            </a:p>
          </p:txBody>
        </p:sp>
      </p:grpSp>
      <p:sp>
        <p:nvSpPr>
          <p:cNvPr id="66" name="上下箭头 65"/>
          <p:cNvSpPr/>
          <p:nvPr/>
        </p:nvSpPr>
        <p:spPr>
          <a:xfrm>
            <a:off x="3887306" y="2286000"/>
            <a:ext cx="172800" cy="19812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67" name="下箭头 66"/>
          <p:cNvSpPr/>
          <p:nvPr/>
        </p:nvSpPr>
        <p:spPr>
          <a:xfrm>
            <a:off x="6299200" y="1958023"/>
            <a:ext cx="177800" cy="106366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8" name="下箭头 67"/>
          <p:cNvSpPr/>
          <p:nvPr/>
        </p:nvSpPr>
        <p:spPr>
          <a:xfrm>
            <a:off x="5770800" y="1981200"/>
            <a:ext cx="172800" cy="232920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076004" y="1254747"/>
            <a:ext cx="627818" cy="821778"/>
          </a:xfrm>
          <a:prstGeom prst="roundRect">
            <a:avLst/>
          </a:prstGeom>
          <a:solidFill>
            <a:srgbClr val="DDDDDD"/>
          </a:solidFill>
          <a:ln w="1270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altLang="zh-CN" sz="1200" dirty="0" smtClean="0"/>
              <a:t>tools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755127" y="5486400"/>
            <a:ext cx="1435873" cy="53340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rgbClr val="3399FF"/>
              </a:gs>
            </a:gsLst>
            <a:lin ang="3600000" scaled="0"/>
          </a:gra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1200" dirty="0" smtClean="0"/>
              <a:t>Database server</a:t>
            </a:r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dirty="0" smtClean="0"/>
              <a:t>MySQL</a:t>
            </a:r>
            <a:r>
              <a:rPr lang="en-US" altLang="zh-CN" sz="1200" dirty="0"/>
              <a:t>)</a:t>
            </a:r>
          </a:p>
        </p:txBody>
      </p:sp>
      <p:sp>
        <p:nvSpPr>
          <p:cNvPr id="70" name="上下箭头 69"/>
          <p:cNvSpPr/>
          <p:nvPr/>
        </p:nvSpPr>
        <p:spPr>
          <a:xfrm>
            <a:off x="3810000" y="4953000"/>
            <a:ext cx="228600" cy="4699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71" name="左右箭头 70"/>
          <p:cNvSpPr/>
          <p:nvPr/>
        </p:nvSpPr>
        <p:spPr>
          <a:xfrm>
            <a:off x="4711700" y="4551600"/>
            <a:ext cx="419100" cy="17280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2" name="上下箭头 71"/>
          <p:cNvSpPr/>
          <p:nvPr/>
        </p:nvSpPr>
        <p:spPr>
          <a:xfrm>
            <a:off x="5181600" y="2286000"/>
            <a:ext cx="172800" cy="20244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037287" y="3518025"/>
            <a:ext cx="629713" cy="44437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rgbClr val="3399FF"/>
              </a:gs>
            </a:gsLst>
            <a:lin ang="3600000" scaled="0"/>
          </a:gra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1200" dirty="0" err="1" smtClean="0"/>
              <a:t>Git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tool</a:t>
            </a:r>
            <a:endParaRPr lang="zh-CN" altLang="en-US" sz="1200" dirty="0"/>
          </a:p>
        </p:txBody>
      </p:sp>
      <p:sp>
        <p:nvSpPr>
          <p:cNvPr id="74" name="下箭头 73"/>
          <p:cNvSpPr/>
          <p:nvPr/>
        </p:nvSpPr>
        <p:spPr>
          <a:xfrm>
            <a:off x="1422400" y="3348005"/>
            <a:ext cx="177800" cy="104448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048000" y="3530600"/>
            <a:ext cx="762000" cy="393366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rgbClr val="3399FF"/>
              </a:gs>
            </a:gsLst>
            <a:lin ang="3600000" scaled="0"/>
          </a:gra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1200" dirty="0">
                <a:latin typeface="微软雅黑" pitchFamily="34" charset="-122"/>
              </a:rPr>
              <a:t>M</a:t>
            </a:r>
            <a:r>
              <a:rPr lang="en-US" altLang="zh-CN" sz="1200" dirty="0" smtClean="0">
                <a:latin typeface="微软雅黑" pitchFamily="34" charset="-122"/>
              </a:rPr>
              <a:t>aven</a:t>
            </a:r>
          </a:p>
          <a:p>
            <a:pPr algn="ctr"/>
            <a:r>
              <a:rPr lang="en-US" altLang="zh-CN" sz="1200" dirty="0" smtClean="0">
                <a:latin typeface="微软雅黑" pitchFamily="34" charset="-122"/>
              </a:rPr>
              <a:t>tool</a:t>
            </a:r>
            <a:endParaRPr lang="zh-CN" altLang="en-US" sz="1200" dirty="0"/>
          </a:p>
        </p:txBody>
      </p:sp>
      <p:sp>
        <p:nvSpPr>
          <p:cNvPr id="76" name="右箭头 75"/>
          <p:cNvSpPr/>
          <p:nvPr/>
        </p:nvSpPr>
        <p:spPr>
          <a:xfrm>
            <a:off x="3294256" y="4508500"/>
            <a:ext cx="363344" cy="1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3" name="圆角右箭头 22"/>
          <p:cNvSpPr/>
          <p:nvPr/>
        </p:nvSpPr>
        <p:spPr>
          <a:xfrm rot="5400000" flipV="1">
            <a:off x="3865249" y="2023749"/>
            <a:ext cx="1019800" cy="3568701"/>
          </a:xfrm>
          <a:prstGeom prst="bentArrow">
            <a:avLst>
              <a:gd name="adj1" fmla="val 11253"/>
              <a:gd name="adj2" fmla="val 25000"/>
              <a:gd name="adj3" fmla="val 22509"/>
              <a:gd name="adj4" fmla="val 4375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279127" y="5486400"/>
            <a:ext cx="1435873" cy="53340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rgbClr val="3399FF"/>
              </a:gs>
            </a:gsLst>
            <a:lin ang="3600000" scaled="0"/>
          </a:gra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1200" dirty="0" smtClean="0"/>
              <a:t>Thirdparty System</a:t>
            </a:r>
            <a:endParaRPr lang="en-US" altLang="zh-CN" sz="1200" dirty="0"/>
          </a:p>
        </p:txBody>
      </p:sp>
      <p:sp>
        <p:nvSpPr>
          <p:cNvPr id="78" name="上下箭头 77"/>
          <p:cNvSpPr/>
          <p:nvPr/>
        </p:nvSpPr>
        <p:spPr>
          <a:xfrm>
            <a:off x="4418911" y="4953000"/>
            <a:ext cx="229289" cy="4572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79" name="下箭头 78"/>
          <p:cNvSpPr/>
          <p:nvPr/>
        </p:nvSpPr>
        <p:spPr>
          <a:xfrm>
            <a:off x="3352800" y="3974767"/>
            <a:ext cx="172800" cy="52103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2507902" y="2692136"/>
            <a:ext cx="692498" cy="329547"/>
          </a:xfrm>
          <a:prstGeom prst="wedgeRoundRectCallout">
            <a:avLst>
              <a:gd name="adj1" fmla="val -91013"/>
              <a:gd name="adj2" fmla="val 70208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Source code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圆角矩形标注 79"/>
          <p:cNvSpPr/>
          <p:nvPr/>
        </p:nvSpPr>
        <p:spPr>
          <a:xfrm>
            <a:off x="8146702" y="3133425"/>
            <a:ext cx="768698" cy="397175"/>
          </a:xfrm>
          <a:prstGeom prst="wedgeRoundRectCallout">
            <a:avLst>
              <a:gd name="adj1" fmla="val -81844"/>
              <a:gd name="adj2" fmla="val 3167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Jar packages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圆角矩形标注 80"/>
          <p:cNvSpPr/>
          <p:nvPr/>
        </p:nvSpPr>
        <p:spPr>
          <a:xfrm>
            <a:off x="6139044" y="3838109"/>
            <a:ext cx="1176155" cy="397175"/>
          </a:xfrm>
          <a:prstGeom prst="wedgeRoundRectCallout">
            <a:avLst>
              <a:gd name="adj1" fmla="val -69394"/>
              <a:gd name="adj2" fmla="val -9303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 Report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（</a:t>
            </a:r>
            <a:r>
              <a:rPr lang="en-US" altLang="zh-CN" sz="1000" dirty="0">
                <a:solidFill>
                  <a:schemeClr val="tx1"/>
                </a:solidFill>
              </a:rPr>
              <a:t>HTML</a:t>
            </a:r>
            <a:r>
              <a:rPr lang="zh-CN" altLang="en-US" sz="1000" dirty="0" smtClean="0">
                <a:solidFill>
                  <a:schemeClr val="tx1"/>
                </a:solidFill>
              </a:rPr>
              <a:t>）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3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磁盘 2"/>
          <p:cNvSpPr/>
          <p:nvPr/>
        </p:nvSpPr>
        <p:spPr>
          <a:xfrm>
            <a:off x="1924353" y="5445224"/>
            <a:ext cx="1185715" cy="792088"/>
          </a:xfrm>
          <a:prstGeom prst="flowChartMagneticDisk">
            <a:avLst/>
          </a:pr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1400" dirty="0"/>
              <a:t>RDBMS</a:t>
            </a:r>
          </a:p>
          <a:p>
            <a:pPr algn="ctr"/>
            <a:r>
              <a:rPr lang="en-US" altLang="zh-CN" sz="1400" dirty="0"/>
              <a:t>(MySQL W)</a:t>
            </a:r>
            <a:endParaRPr lang="zh-CN" altLang="en-US" sz="1400" dirty="0"/>
          </a:p>
        </p:txBody>
      </p:sp>
      <p:sp>
        <p:nvSpPr>
          <p:cNvPr id="6" name="流程图: 磁盘 5"/>
          <p:cNvSpPr/>
          <p:nvPr/>
        </p:nvSpPr>
        <p:spPr>
          <a:xfrm>
            <a:off x="3209611" y="5445224"/>
            <a:ext cx="1185715" cy="792088"/>
          </a:xfrm>
          <a:prstGeom prst="flowChartMagneticDisk">
            <a:avLst/>
          </a:pr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1400" dirty="0"/>
              <a:t>RDBMS</a:t>
            </a:r>
          </a:p>
          <a:p>
            <a:pPr algn="ctr"/>
            <a:r>
              <a:rPr lang="en-US" altLang="zh-CN" sz="1400" dirty="0"/>
              <a:t>(MySQL </a:t>
            </a:r>
            <a:r>
              <a:rPr lang="en-US" altLang="zh-CN" sz="1400" dirty="0" smtClean="0"/>
              <a:t>R)</a:t>
            </a:r>
            <a:endParaRPr lang="zh-CN" altLang="en-US" sz="1400" dirty="0"/>
          </a:p>
        </p:txBody>
      </p:sp>
      <p:sp>
        <p:nvSpPr>
          <p:cNvPr id="8" name="流程图: 磁盘 7"/>
          <p:cNvSpPr/>
          <p:nvPr/>
        </p:nvSpPr>
        <p:spPr>
          <a:xfrm>
            <a:off x="4483343" y="5431735"/>
            <a:ext cx="1185715" cy="792088"/>
          </a:xfrm>
          <a:prstGeom prst="flowChartMagneticDisk">
            <a:avLst/>
          </a:pr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1400" dirty="0"/>
              <a:t>NoSQL</a:t>
            </a:r>
          </a:p>
          <a:p>
            <a:pPr algn="ctr"/>
            <a:r>
              <a:rPr lang="en-US" altLang="zh-CN" sz="1400" dirty="0"/>
              <a:t>(MongoDB)</a:t>
            </a:r>
            <a:endParaRPr lang="zh-CN" altLang="en-US" sz="1400" dirty="0"/>
          </a:p>
        </p:txBody>
      </p:sp>
      <p:sp>
        <p:nvSpPr>
          <p:cNvPr id="9" name="流程图: 磁盘 8"/>
          <p:cNvSpPr/>
          <p:nvPr/>
        </p:nvSpPr>
        <p:spPr>
          <a:xfrm>
            <a:off x="5762549" y="5431735"/>
            <a:ext cx="1185715" cy="792088"/>
          </a:xfrm>
          <a:prstGeom prst="flowChartMagneticDisk">
            <a:avLst/>
          </a:pr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1400" dirty="0"/>
              <a:t>NoSQL</a:t>
            </a:r>
          </a:p>
          <a:p>
            <a:pPr algn="ctr"/>
            <a:r>
              <a:rPr lang="en-US" altLang="zh-CN" sz="1400" dirty="0"/>
              <a:t>(MongoDB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6876256" y="5157192"/>
            <a:ext cx="1368152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大数据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分析</a:t>
            </a:r>
            <a:endParaRPr lang="zh-CN" altLang="en-US" sz="1400" dirty="0"/>
          </a:p>
        </p:txBody>
      </p:sp>
      <p:sp>
        <p:nvSpPr>
          <p:cNvPr id="11" name="圆角矩形 10"/>
          <p:cNvSpPr/>
          <p:nvPr/>
        </p:nvSpPr>
        <p:spPr>
          <a:xfrm>
            <a:off x="2336406" y="4797152"/>
            <a:ext cx="4539850" cy="432048"/>
          </a:xfrm>
          <a:prstGeom prst="roundRect">
            <a:avLst/>
          </a:prstGeom>
          <a:gradFill rotWithShape="1">
            <a:gsLst>
              <a:gs pos="0">
                <a:schemeClr val="accent2">
                  <a:alpha val="68000"/>
                  <a:lumMod val="64000"/>
                  <a:lumOff val="36000"/>
                </a:schemeClr>
              </a:gs>
              <a:gs pos="100000">
                <a:schemeClr val="accent2">
                  <a:lumMod val="84000"/>
                  <a:lumOff val="16000"/>
                </a:schemeClr>
              </a:gs>
            </a:gsLst>
            <a:lin ang="5400000" scaled="1"/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53882" dir="2700000" algn="ctr" rotWithShape="0">
              <a:schemeClr val="bg1">
                <a:lumMod val="50000"/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/>
              <a:t>内存数据库</a:t>
            </a:r>
            <a:r>
              <a:rPr lang="en-US" altLang="zh-CN" sz="1400" dirty="0"/>
              <a:t>(Redis)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115616" y="1963831"/>
            <a:ext cx="570185" cy="4201472"/>
            <a:chOff x="1313661" y="1268760"/>
            <a:chExt cx="1577629" cy="536575"/>
          </a:xfrm>
        </p:grpSpPr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1313661" y="1268760"/>
              <a:ext cx="1577629" cy="536575"/>
              <a:chOff x="3964" y="2071"/>
              <a:chExt cx="1484" cy="330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12700" algn="ctr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3987" y="2071"/>
                <a:ext cx="1432" cy="15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DDDDDD">
                      <a:alpha val="7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FFFFFF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1555023" y="1432142"/>
              <a:ext cx="1149630" cy="1656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监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控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保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障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835696" y="4221088"/>
            <a:ext cx="2769840" cy="43204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2700" algn="ctr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zh-CN" altLang="en-US" dirty="0"/>
              <a:t>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业务实现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(Spring Bean)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87123" y="4221088"/>
            <a:ext cx="2726725" cy="43204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2700" algn="ctr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zh-CN" altLang="en-US" dirty="0"/>
              <a:t>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业务实现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(Spring Bean)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gray">
          <a:xfrm>
            <a:off x="7524328" y="2539894"/>
            <a:ext cx="570185" cy="240127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577605" y="2742591"/>
            <a:ext cx="461665" cy="21265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/>
              <a:t>消息引擎（</a:t>
            </a:r>
            <a:r>
              <a:rPr lang="en-US" altLang="zh-CN" dirty="0" smtClean="0"/>
              <a:t>AMQP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35696" y="3717032"/>
            <a:ext cx="2769840" cy="43204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2700" algn="ctr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dirty="0"/>
              <a:t>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(Spring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Bean)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77544" y="3717032"/>
            <a:ext cx="2736304" cy="43204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2700" algn="ctr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dirty="0"/>
              <a:t>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Job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(Spring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Bean)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835696" y="2539895"/>
            <a:ext cx="5578152" cy="457057"/>
            <a:chOff x="2567779" y="1567678"/>
            <a:chExt cx="1553178" cy="457057"/>
          </a:xfrm>
        </p:grpSpPr>
        <p:grpSp>
          <p:nvGrpSpPr>
            <p:cNvPr id="30" name="Group 17"/>
            <p:cNvGrpSpPr>
              <a:grpSpLocks/>
            </p:cNvGrpSpPr>
            <p:nvPr/>
          </p:nvGrpSpPr>
          <p:grpSpPr bwMode="auto">
            <a:xfrm>
              <a:off x="2567779" y="1567678"/>
              <a:ext cx="1553178" cy="457057"/>
              <a:chOff x="3964" y="2071"/>
              <a:chExt cx="1484" cy="330"/>
            </a:xfrm>
          </p:grpSpPr>
          <p:sp>
            <p:nvSpPr>
              <p:cNvPr id="31" name="AutoShape 18"/>
              <p:cNvSpPr>
                <a:spLocks noChangeArrowheads="1"/>
              </p:cNvSpPr>
              <p:nvPr/>
            </p:nvSpPr>
            <p:spPr bwMode="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12700" algn="ctr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AutoShape 19"/>
              <p:cNvSpPr>
                <a:spLocks noChangeArrowheads="1"/>
              </p:cNvSpPr>
              <p:nvPr/>
            </p:nvSpPr>
            <p:spPr bwMode="gray">
              <a:xfrm>
                <a:off x="3987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DDDDDD">
                      <a:alpha val="7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FFFFFF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2753754" y="1617914"/>
              <a:ext cx="1242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Restful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1835696" y="3068960"/>
            <a:ext cx="5578152" cy="432048"/>
          </a:xfrm>
          <a:prstGeom prst="roundRect">
            <a:avLst/>
          </a:prstGeom>
          <a:gradFill rotWithShape="1">
            <a:gsLst>
              <a:gs pos="0">
                <a:schemeClr val="accent2">
                  <a:alpha val="68000"/>
                  <a:lumMod val="64000"/>
                  <a:lumOff val="36000"/>
                </a:schemeClr>
              </a:gs>
              <a:gs pos="100000">
                <a:schemeClr val="accent2">
                  <a:lumMod val="84000"/>
                  <a:lumOff val="16000"/>
                </a:schemeClr>
              </a:gs>
            </a:gsLst>
            <a:lin ang="5400000" scaled="1"/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53882" dir="2700000" algn="ctr" rotWithShape="0">
              <a:schemeClr val="bg1">
                <a:lumMod val="50000"/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安全保障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标题 1"/>
          <p:cNvSpPr txBox="1">
            <a:spLocks/>
          </p:cNvSpPr>
          <p:nvPr/>
        </p:nvSpPr>
        <p:spPr>
          <a:xfrm>
            <a:off x="822960" y="216064"/>
            <a:ext cx="7520940" cy="5486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技术架构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1835697" y="1963831"/>
            <a:ext cx="4214788" cy="457057"/>
            <a:chOff x="2567779" y="1567678"/>
            <a:chExt cx="1553178" cy="457057"/>
          </a:xfrm>
        </p:grpSpPr>
        <p:grpSp>
          <p:nvGrpSpPr>
            <p:cNvPr id="52" name="Group 17"/>
            <p:cNvGrpSpPr>
              <a:grpSpLocks/>
            </p:cNvGrpSpPr>
            <p:nvPr/>
          </p:nvGrpSpPr>
          <p:grpSpPr bwMode="auto">
            <a:xfrm>
              <a:off x="2567779" y="1567678"/>
              <a:ext cx="1553178" cy="457057"/>
              <a:chOff x="3964" y="2071"/>
              <a:chExt cx="1484" cy="330"/>
            </a:xfrm>
          </p:grpSpPr>
          <p:sp>
            <p:nvSpPr>
              <p:cNvPr id="54" name="AutoShape 18"/>
              <p:cNvSpPr>
                <a:spLocks noChangeArrowheads="1"/>
              </p:cNvSpPr>
              <p:nvPr/>
            </p:nvSpPr>
            <p:spPr bwMode="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12700" algn="ctr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AutoShape 19"/>
              <p:cNvSpPr>
                <a:spLocks noChangeArrowheads="1"/>
              </p:cNvSpPr>
              <p:nvPr/>
            </p:nvSpPr>
            <p:spPr bwMode="gray">
              <a:xfrm>
                <a:off x="3987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DDDDDD">
                      <a:alpha val="7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FFFFFF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928700" y="1617914"/>
              <a:ext cx="892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Web 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展现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6045696" y="1268760"/>
            <a:ext cx="1262608" cy="5040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2700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 smtClean="0"/>
              <a:t>移动端用户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283968" y="1268760"/>
            <a:ext cx="1262608" cy="5040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2700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 smtClean="0"/>
              <a:t>PC</a:t>
            </a:r>
            <a:r>
              <a:rPr lang="zh-CN" altLang="en-US" dirty="0" smtClean="0"/>
              <a:t>端用户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157264" y="1268760"/>
            <a:ext cx="1262608" cy="5040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2700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维保障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8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3547</TotalTime>
  <Words>149</Words>
  <Application>Microsoft Office PowerPoint</Application>
  <PresentationFormat>全屏显示(4:3)</PresentationFormat>
  <Paragraphs>64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自定义设计方案</vt:lpstr>
      <vt:lpstr>1_自定义设计方案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祝云开</dc:creator>
  <cp:lastModifiedBy>yunkai.zhu</cp:lastModifiedBy>
  <cp:revision>862</cp:revision>
  <dcterms:created xsi:type="dcterms:W3CDTF">2010-12-14T00:13:32Z</dcterms:created>
  <dcterms:modified xsi:type="dcterms:W3CDTF">2015-11-25T03:26:10Z</dcterms:modified>
</cp:coreProperties>
</file>