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3" r:id="rId4"/>
    <p:sldId id="287" r:id="rId5"/>
    <p:sldId id="288" r:id="rId6"/>
    <p:sldId id="257" r:id="rId7"/>
    <p:sldId id="258" r:id="rId8"/>
    <p:sldId id="271" r:id="rId9"/>
    <p:sldId id="259" r:id="rId10"/>
    <p:sldId id="262" r:id="rId11"/>
    <p:sldId id="308" r:id="rId12"/>
    <p:sldId id="266" r:id="rId13"/>
    <p:sldId id="264" r:id="rId14"/>
    <p:sldId id="263" r:id="rId15"/>
    <p:sldId id="272" r:id="rId16"/>
    <p:sldId id="289" r:id="rId17"/>
    <p:sldId id="270" r:id="rId18"/>
    <p:sldId id="319" r:id="rId19"/>
    <p:sldId id="269" r:id="rId20"/>
    <p:sldId id="304" r:id="rId21"/>
    <p:sldId id="306" r:id="rId22"/>
    <p:sldId id="332" r:id="rId23"/>
    <p:sldId id="328" r:id="rId24"/>
    <p:sldId id="337" r:id="rId25"/>
    <p:sldId id="329" r:id="rId26"/>
    <p:sldId id="325" r:id="rId27"/>
    <p:sldId id="31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800" y="748453"/>
            <a:ext cx="70104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8800" y="2401570"/>
            <a:ext cx="7010400" cy="110363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04800" indent="0" algn="ctr">
              <a:buNone/>
              <a:defRPr sz="1335"/>
            </a:lvl2pPr>
            <a:lvl3pPr marL="609600" indent="0" algn="ctr">
              <a:buNone/>
              <a:defRPr sz="1200"/>
            </a:lvl3pPr>
            <a:lvl4pPr marL="914400" indent="0" algn="ctr">
              <a:buNone/>
              <a:defRPr sz="1065"/>
            </a:lvl4pPr>
            <a:lvl5pPr marL="1219200" indent="0" algn="ctr">
              <a:buNone/>
              <a:defRPr sz="1065"/>
            </a:lvl5pPr>
            <a:lvl6pPr marL="1524000" indent="0" algn="ctr">
              <a:buNone/>
              <a:defRPr sz="1065"/>
            </a:lvl6pPr>
            <a:lvl7pPr marL="1828800" indent="0" algn="ctr">
              <a:buNone/>
              <a:defRPr sz="1065"/>
            </a:lvl7pPr>
            <a:lvl8pPr marL="2133600" indent="0" algn="ctr">
              <a:buNone/>
              <a:defRPr sz="1065"/>
            </a:lvl8pPr>
            <a:lvl9pPr marL="2438400" indent="0" algn="ctr">
              <a:buNone/>
              <a:defRPr sz="106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131657"/>
            <a:ext cx="7010400" cy="883709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134957"/>
            <a:ext cx="7010400" cy="298323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1972733"/>
            <a:ext cx="7010400" cy="1854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800" y="1148080"/>
            <a:ext cx="7010400" cy="735330"/>
          </a:xfrm>
        </p:spPr>
        <p:txBody>
          <a:bodyPr lIns="144145" anchor="b" anchorCtr="0"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048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2pPr>
            <a:lvl3pPr marL="609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0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4pPr>
            <a:lvl5pPr marL="121920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5pPr>
            <a:lvl6pPr marL="152400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6pPr>
            <a:lvl7pPr marL="182880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7pPr>
            <a:lvl8pPr marL="213360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8pPr>
            <a:lvl9pPr marL="243840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8800" y="1217083"/>
            <a:ext cx="3454400" cy="29008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14800" y="1217083"/>
            <a:ext cx="3454400" cy="29008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070" y="243417"/>
            <a:ext cx="7010400" cy="5334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9647" y="988060"/>
            <a:ext cx="3480647" cy="549063"/>
          </a:xfrm>
        </p:spPr>
        <p:txBody>
          <a:bodyPr anchor="ctr" anchorCtr="0"/>
          <a:lstStyle>
            <a:lvl1pPr marL="0" indent="0">
              <a:buNone/>
              <a:defRPr sz="2135">
                <a:solidFill>
                  <a:srgbClr val="0070C0"/>
                </a:solidFill>
              </a:defRPr>
            </a:lvl1pPr>
            <a:lvl2pPr marL="304800" indent="0">
              <a:buNone/>
              <a:defRPr sz="1600"/>
            </a:lvl2pPr>
            <a:lvl3pPr marL="609600" indent="0">
              <a:buNone/>
              <a:defRPr sz="1335"/>
            </a:lvl3pPr>
            <a:lvl4pPr marL="914400" indent="0">
              <a:buNone/>
              <a:defRPr sz="1200"/>
            </a:lvl4pPr>
            <a:lvl5pPr marL="1219200" indent="0">
              <a:buNone/>
              <a:defRPr sz="1200"/>
            </a:lvl5pPr>
            <a:lvl6pPr marL="1524000" indent="0">
              <a:buNone/>
              <a:defRPr sz="1200"/>
            </a:lvl6pPr>
            <a:lvl7pPr marL="1828800" indent="0">
              <a:buNone/>
              <a:defRPr sz="1200"/>
            </a:lvl7pPr>
            <a:lvl8pPr marL="2133600" indent="0">
              <a:buNone/>
              <a:defRPr sz="1200"/>
            </a:lvl8pPr>
            <a:lvl9pPr marL="24384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800" y="1579033"/>
            <a:ext cx="3481493" cy="2547197"/>
          </a:xfrm>
        </p:spPr>
        <p:txBody>
          <a:bodyPr/>
          <a:lstStyle>
            <a:lvl1pPr>
              <a:defRPr sz="186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71103" y="988060"/>
            <a:ext cx="3398097" cy="549063"/>
          </a:xfrm>
        </p:spPr>
        <p:txBody>
          <a:bodyPr anchor="ctr" anchorCtr="0"/>
          <a:lstStyle>
            <a:lvl1pPr marL="0" indent="0">
              <a:buNone/>
              <a:defRPr sz="2135">
                <a:solidFill>
                  <a:srgbClr val="0070C0"/>
                </a:solidFill>
              </a:defRPr>
            </a:lvl1pPr>
            <a:lvl2pPr marL="304800" indent="0">
              <a:buNone/>
              <a:defRPr sz="1600"/>
            </a:lvl2pPr>
            <a:lvl3pPr marL="609600" indent="0">
              <a:buNone/>
              <a:defRPr sz="1335"/>
            </a:lvl3pPr>
            <a:lvl4pPr marL="914400" indent="0">
              <a:buNone/>
              <a:defRPr sz="1200"/>
            </a:lvl4pPr>
            <a:lvl5pPr marL="1219200" indent="0">
              <a:buNone/>
              <a:defRPr sz="1200"/>
            </a:lvl5pPr>
            <a:lvl6pPr marL="1524000" indent="0">
              <a:buNone/>
              <a:defRPr sz="1200"/>
            </a:lvl6pPr>
            <a:lvl7pPr marL="1828800" indent="0">
              <a:buNone/>
              <a:defRPr sz="1200"/>
            </a:lvl7pPr>
            <a:lvl8pPr marL="2133600" indent="0">
              <a:buNone/>
              <a:defRPr sz="1200"/>
            </a:lvl8pPr>
            <a:lvl9pPr marL="24384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1103" y="1579033"/>
            <a:ext cx="3398097" cy="2547197"/>
          </a:xfrm>
        </p:spPr>
        <p:txBody>
          <a:bodyPr/>
          <a:lstStyle>
            <a:lvl1pPr>
              <a:defRPr sz="186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131657"/>
            <a:ext cx="7010400" cy="883709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8467" y="-1270"/>
            <a:ext cx="4678257" cy="4574540"/>
          </a:xfrm>
          <a:noFill/>
        </p:spPr>
        <p:txBody>
          <a:bodyPr lIns="252095" tIns="144145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04800" indent="0">
              <a:buNone/>
              <a:defRPr sz="1865"/>
            </a:lvl2pPr>
            <a:lvl3pPr marL="609600" indent="0">
              <a:buNone/>
              <a:defRPr sz="1600"/>
            </a:lvl3pPr>
            <a:lvl4pPr marL="914400" indent="0">
              <a:buNone/>
              <a:defRPr sz="1335"/>
            </a:lvl4pPr>
            <a:lvl5pPr marL="1219200" indent="0">
              <a:buNone/>
              <a:defRPr sz="1335"/>
            </a:lvl5pPr>
            <a:lvl6pPr marL="1524000" indent="0">
              <a:buNone/>
              <a:defRPr sz="1335"/>
            </a:lvl6pPr>
            <a:lvl7pPr marL="1828800" indent="0">
              <a:buNone/>
              <a:defRPr sz="1335"/>
            </a:lvl7pPr>
            <a:lvl8pPr marL="2133600" indent="0">
              <a:buNone/>
              <a:defRPr sz="1335"/>
            </a:lvl8pPr>
            <a:lvl9pPr marL="2438400" indent="0">
              <a:buNone/>
              <a:defRPr sz="1335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0083" y="304800"/>
            <a:ext cx="2928197" cy="703580"/>
          </a:xfrm>
        </p:spPr>
        <p:txBody>
          <a:bodyPr anchor="b" anchorCtr="0"/>
          <a:lstStyle>
            <a:lvl1pPr>
              <a:defRPr sz="21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99660" y="1129453"/>
            <a:ext cx="2929043" cy="2987040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04800" indent="0">
              <a:buNone/>
              <a:defRPr sz="1200"/>
            </a:lvl2pPr>
            <a:lvl3pPr marL="609600" indent="0">
              <a:buNone/>
              <a:defRPr sz="1065"/>
            </a:lvl3pPr>
            <a:lvl4pPr marL="914400" indent="0">
              <a:buNone/>
              <a:defRPr sz="935"/>
            </a:lvl4pPr>
            <a:lvl5pPr marL="1219200" indent="0">
              <a:buNone/>
              <a:defRPr sz="935"/>
            </a:lvl5pPr>
            <a:lvl6pPr marL="1524000" indent="0">
              <a:buNone/>
              <a:defRPr sz="935"/>
            </a:lvl6pPr>
            <a:lvl7pPr marL="1828800" indent="0">
              <a:buNone/>
              <a:defRPr sz="935"/>
            </a:lvl7pPr>
            <a:lvl8pPr marL="2133600" indent="0">
              <a:buNone/>
              <a:defRPr sz="935"/>
            </a:lvl8pPr>
            <a:lvl9pPr marL="2438400" indent="0">
              <a:buNone/>
              <a:defRPr sz="9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55670" y="-5080"/>
            <a:ext cx="4678257" cy="4574540"/>
          </a:xfrm>
          <a:noFill/>
        </p:spPr>
        <p:txBody>
          <a:bodyPr lIns="252095" tIns="144145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04800" indent="0">
              <a:buNone/>
              <a:defRPr sz="1865"/>
            </a:lvl2pPr>
            <a:lvl3pPr marL="609600" indent="0">
              <a:buNone/>
              <a:defRPr sz="1600"/>
            </a:lvl3pPr>
            <a:lvl4pPr marL="914400" indent="0">
              <a:buNone/>
              <a:defRPr sz="1335"/>
            </a:lvl4pPr>
            <a:lvl5pPr marL="1219200" indent="0">
              <a:buNone/>
              <a:defRPr sz="1335"/>
            </a:lvl5pPr>
            <a:lvl6pPr marL="1524000" indent="0">
              <a:buNone/>
              <a:defRPr sz="1335"/>
            </a:lvl6pPr>
            <a:lvl7pPr marL="1828800" indent="0">
              <a:buNone/>
              <a:defRPr sz="1335"/>
            </a:lvl7pPr>
            <a:lvl8pPr marL="2133600" indent="0">
              <a:buNone/>
              <a:defRPr sz="1335"/>
            </a:lvl8pPr>
            <a:lvl9pPr marL="2438400" indent="0">
              <a:buNone/>
              <a:defRPr sz="1335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050" y="304800"/>
            <a:ext cx="2853267" cy="703580"/>
          </a:xfrm>
        </p:spPr>
        <p:txBody>
          <a:bodyPr anchor="t" anchorCtr="0"/>
          <a:lstStyle>
            <a:lvl1pPr>
              <a:defRPr sz="21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73050" y="1129453"/>
            <a:ext cx="2853690" cy="2987040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04800" indent="0">
              <a:buNone/>
              <a:defRPr sz="1200"/>
            </a:lvl2pPr>
            <a:lvl3pPr marL="609600" indent="0">
              <a:buNone/>
              <a:defRPr sz="1065"/>
            </a:lvl3pPr>
            <a:lvl4pPr marL="914400" indent="0">
              <a:buNone/>
              <a:defRPr sz="935"/>
            </a:lvl4pPr>
            <a:lvl5pPr marL="1219200" indent="0">
              <a:buNone/>
              <a:defRPr sz="935"/>
            </a:lvl5pPr>
            <a:lvl6pPr marL="1524000" indent="0">
              <a:buNone/>
              <a:defRPr sz="935"/>
            </a:lvl6pPr>
            <a:lvl7pPr marL="1828800" indent="0">
              <a:buNone/>
              <a:defRPr sz="935"/>
            </a:lvl7pPr>
            <a:lvl8pPr marL="2133600" indent="0">
              <a:buNone/>
              <a:defRPr sz="935"/>
            </a:lvl8pPr>
            <a:lvl9pPr marL="2438400" indent="0">
              <a:buNone/>
              <a:defRPr sz="9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5816600" y="243417"/>
            <a:ext cx="1752600" cy="3874559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8800" y="243417"/>
            <a:ext cx="5156200" cy="3874559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218017"/>
            <a:ext cx="7010400" cy="390017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58800" y="243417"/>
            <a:ext cx="70104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800" y="1217083"/>
            <a:ext cx="70104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58800" y="4237567"/>
            <a:ext cx="1828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924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740400" y="4237567"/>
            <a:ext cx="1828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09600" rtl="0" eaLnBrk="1" latinLnBrk="0" hangingPunct="1">
        <a:lnSpc>
          <a:spcPct val="90000"/>
        </a:lnSpc>
        <a:spcBef>
          <a:spcPct val="0"/>
        </a:spcBef>
        <a:buNone/>
        <a:defRPr sz="2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0" indent="-152400" algn="l" defTabSz="6096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52400" algn="l" defTabSz="609600" rtl="0" eaLnBrk="1" latinLnBrk="0" hangingPunct="1">
        <a:lnSpc>
          <a:spcPct val="90000"/>
        </a:lnSpc>
        <a:spcBef>
          <a:spcPct val="67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indent="-152400" algn="l" defTabSz="609600" rtl="0" eaLnBrk="1" latinLnBrk="0" hangingPunct="1">
        <a:lnSpc>
          <a:spcPct val="90000"/>
        </a:lnSpc>
        <a:spcBef>
          <a:spcPct val="67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3pPr>
      <a:lvl4pPr marL="1066800" indent="-152400" algn="l" defTabSz="609600" rtl="0" eaLnBrk="1" latinLnBrk="0" hangingPunct="1">
        <a:lnSpc>
          <a:spcPct val="90000"/>
        </a:lnSpc>
        <a:spcBef>
          <a:spcPct val="67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52400" algn="l" defTabSz="609600" rtl="0" eaLnBrk="1" latinLnBrk="0" hangingPunct="1">
        <a:lnSpc>
          <a:spcPct val="90000"/>
        </a:lnSpc>
        <a:spcBef>
          <a:spcPct val="67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00" indent="-152400" algn="l" defTabSz="609600" rtl="0" eaLnBrk="1" latinLnBrk="0" hangingPunct="1">
        <a:lnSpc>
          <a:spcPct val="90000"/>
        </a:lnSpc>
        <a:spcBef>
          <a:spcPct val="67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00" indent="-152400" algn="l" defTabSz="609600" rtl="0" eaLnBrk="1" latinLnBrk="0" hangingPunct="1">
        <a:lnSpc>
          <a:spcPct val="90000"/>
        </a:lnSpc>
        <a:spcBef>
          <a:spcPct val="67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52400" algn="l" defTabSz="609600" rtl="0" eaLnBrk="1" latinLnBrk="0" hangingPunct="1">
        <a:lnSpc>
          <a:spcPct val="90000"/>
        </a:lnSpc>
        <a:spcBef>
          <a:spcPct val="67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800" indent="-152400" algn="l" defTabSz="609600" rtl="0" eaLnBrk="1" latinLnBrk="0" hangingPunct="1">
        <a:lnSpc>
          <a:spcPct val="90000"/>
        </a:lnSpc>
        <a:spcBef>
          <a:spcPct val="67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3.png"/><Relationship Id="rId41" Type="http://schemas.openxmlformats.org/officeDocument/2006/relationships/image" Target="../media/image57.png"/><Relationship Id="rId40" Type="http://schemas.openxmlformats.org/officeDocument/2006/relationships/image" Target="../media/image56.png"/><Relationship Id="rId4" Type="http://schemas.openxmlformats.org/officeDocument/2006/relationships/image" Target="../media/image20.png"/><Relationship Id="rId39" Type="http://schemas.openxmlformats.org/officeDocument/2006/relationships/image" Target="../media/image55.png"/><Relationship Id="rId38" Type="http://schemas.openxmlformats.org/officeDocument/2006/relationships/image" Target="../media/image54.png"/><Relationship Id="rId37" Type="http://schemas.openxmlformats.org/officeDocument/2006/relationships/image" Target="../media/image53.png"/><Relationship Id="rId36" Type="http://schemas.openxmlformats.org/officeDocument/2006/relationships/image" Target="../media/image52.png"/><Relationship Id="rId35" Type="http://schemas.openxmlformats.org/officeDocument/2006/relationships/image" Target="../media/image51.png"/><Relationship Id="rId34" Type="http://schemas.openxmlformats.org/officeDocument/2006/relationships/image" Target="../media/image50.png"/><Relationship Id="rId33" Type="http://schemas.openxmlformats.org/officeDocument/2006/relationships/image" Target="../media/image49.png"/><Relationship Id="rId32" Type="http://schemas.openxmlformats.org/officeDocument/2006/relationships/image" Target="../media/image48.png"/><Relationship Id="rId31" Type="http://schemas.openxmlformats.org/officeDocument/2006/relationships/image" Target="../media/image47.png"/><Relationship Id="rId30" Type="http://schemas.openxmlformats.org/officeDocument/2006/relationships/image" Target="../media/image46.png"/><Relationship Id="rId3" Type="http://schemas.openxmlformats.org/officeDocument/2006/relationships/image" Target="../media/image19.png"/><Relationship Id="rId29" Type="http://schemas.openxmlformats.org/officeDocument/2006/relationships/image" Target="../media/image45.png"/><Relationship Id="rId28" Type="http://schemas.openxmlformats.org/officeDocument/2006/relationships/image" Target="../media/image44.png"/><Relationship Id="rId27" Type="http://schemas.openxmlformats.org/officeDocument/2006/relationships/image" Target="../media/image43.png"/><Relationship Id="rId26" Type="http://schemas.openxmlformats.org/officeDocument/2006/relationships/image" Target="../media/image42.png"/><Relationship Id="rId25" Type="http://schemas.openxmlformats.org/officeDocument/2006/relationships/image" Target="../media/image41.png"/><Relationship Id="rId24" Type="http://schemas.openxmlformats.org/officeDocument/2006/relationships/image" Target="../media/image40.png"/><Relationship Id="rId23" Type="http://schemas.openxmlformats.org/officeDocument/2006/relationships/image" Target="../media/image39.png"/><Relationship Id="rId22" Type="http://schemas.openxmlformats.org/officeDocument/2006/relationships/image" Target="../media/image38.png"/><Relationship Id="rId21" Type="http://schemas.openxmlformats.org/officeDocument/2006/relationships/image" Target="../media/image37.png"/><Relationship Id="rId20" Type="http://schemas.openxmlformats.org/officeDocument/2006/relationships/image" Target="../media/image36.png"/><Relationship Id="rId2" Type="http://schemas.openxmlformats.org/officeDocument/2006/relationships/image" Target="../media/image18.png"/><Relationship Id="rId19" Type="http://schemas.openxmlformats.org/officeDocument/2006/relationships/image" Target="../media/image35.png"/><Relationship Id="rId18" Type="http://schemas.openxmlformats.org/officeDocument/2006/relationships/image" Target="../media/image34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.png"/><Relationship Id="rId12" Type="http://schemas.openxmlformats.org/officeDocument/2006/relationships/image" Target="../media/image69.png"/><Relationship Id="rId11" Type="http://schemas.openxmlformats.org/officeDocument/2006/relationships/image" Target="../media/image68.png"/><Relationship Id="rId10" Type="http://schemas.openxmlformats.org/officeDocument/2006/relationships/image" Target="../media/image67.png"/><Relationship Id="rId1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3.png"/><Relationship Id="rId1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986790" y="2241550"/>
            <a:ext cx="3648710" cy="2678430"/>
          </a:xfrm>
          <a:prstGeom prst="rect">
            <a:avLst/>
          </a:prstGeom>
        </p:spPr>
      </p:pic>
      <p:sp>
        <p:nvSpPr>
          <p:cNvPr id="29" name="文本框 7"/>
          <p:cNvSpPr txBox="1"/>
          <p:nvPr/>
        </p:nvSpPr>
        <p:spPr>
          <a:xfrm>
            <a:off x="2095012" y="3113531"/>
            <a:ext cx="1653001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rPr>
              <a:t>目录</a:t>
            </a:r>
            <a:endParaRPr lang="zh-CN" altLang="en-US" sz="4000" b="1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9985" y="1476375"/>
            <a:ext cx="4795612" cy="4934584"/>
            <a:chOff x="9350" y="2591"/>
            <a:chExt cx="7552" cy="7771"/>
          </a:xfrm>
        </p:grpSpPr>
        <p:grpSp>
          <p:nvGrpSpPr>
            <p:cNvPr id="30" name="组合 29"/>
            <p:cNvGrpSpPr/>
            <p:nvPr/>
          </p:nvGrpSpPr>
          <p:grpSpPr>
            <a:xfrm>
              <a:off x="9381" y="2591"/>
              <a:ext cx="6143" cy="1015"/>
              <a:chOff x="6288313" y="1301531"/>
              <a:chExt cx="4315524" cy="713079"/>
            </a:xfrm>
          </p:grpSpPr>
          <p:pic>
            <p:nvPicPr>
              <p:cNvPr id="31" name="图片 30"/>
              <p:cNvPicPr>
                <a:picLocks noChangeAspect="1"/>
              </p:cNvPicPr>
              <p:nvPr/>
            </p:nvPicPr>
            <p:blipFill rotWithShape="1">
              <a:blip r:embed="rId2" cstate="screen"/>
              <a:srcRect/>
              <a:stretch>
                <a:fillRect/>
              </a:stretch>
            </p:blipFill>
            <p:spPr>
              <a:xfrm>
                <a:off x="6288313" y="1301531"/>
                <a:ext cx="971550" cy="713079"/>
              </a:xfrm>
              <a:prstGeom prst="rect">
                <a:avLst/>
              </a:prstGeom>
            </p:spPr>
          </p:pic>
          <p:sp>
            <p:nvSpPr>
              <p:cNvPr id="32" name="文本框 8"/>
              <p:cNvSpPr txBox="1"/>
              <p:nvPr/>
            </p:nvSpPr>
            <p:spPr>
              <a:xfrm>
                <a:off x="6557100" y="1332672"/>
                <a:ext cx="389906" cy="509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dirty="0">
                    <a:solidFill>
                      <a:prstClr val="white"/>
                    </a:solidFill>
                    <a:latin typeface="Arial" panose="020B0604020202020204"/>
                    <a:ea typeface="微软雅黑" panose="020B0503020204020204" charset="-122"/>
                  </a:rPr>
                  <a:t>1</a:t>
                </a:r>
                <a:endParaRPr lang="zh-CN" altLang="en-US" sz="24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34" name="文本框 13"/>
              <p:cNvSpPr txBox="1"/>
              <p:nvPr/>
            </p:nvSpPr>
            <p:spPr>
              <a:xfrm>
                <a:off x="7308520" y="1401002"/>
                <a:ext cx="3295317" cy="44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0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管理类专业硕士相关知识</a:t>
                </a:r>
                <a:endPara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9381" y="3830"/>
              <a:ext cx="7506" cy="1015"/>
              <a:chOff x="6288313" y="2490681"/>
              <a:chExt cx="5273341" cy="713079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2" cstate="screen"/>
              <a:srcRect/>
              <a:stretch>
                <a:fillRect/>
              </a:stretch>
            </p:blipFill>
            <p:spPr>
              <a:xfrm>
                <a:off x="6288313" y="2490681"/>
                <a:ext cx="971550" cy="713079"/>
              </a:xfrm>
              <a:prstGeom prst="rect">
                <a:avLst/>
              </a:prstGeom>
            </p:spPr>
          </p:pic>
          <p:sp>
            <p:nvSpPr>
              <p:cNvPr id="38" name="文本框 9"/>
              <p:cNvSpPr txBox="1"/>
              <p:nvPr/>
            </p:nvSpPr>
            <p:spPr>
              <a:xfrm>
                <a:off x="6557100" y="2523732"/>
                <a:ext cx="389906" cy="509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dirty="0" smtClean="0">
                    <a:solidFill>
                      <a:prstClr val="white"/>
                    </a:solidFill>
                    <a:latin typeface="Arial" panose="020B0604020202020204"/>
                    <a:ea typeface="微软雅黑" panose="020B0503020204020204" charset="-122"/>
                  </a:rPr>
                  <a:t>2</a:t>
                </a:r>
                <a:endParaRPr lang="zh-CN" altLang="en-US" sz="24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40" name="文本框 16"/>
              <p:cNvSpPr txBox="1"/>
              <p:nvPr/>
            </p:nvSpPr>
            <p:spPr>
              <a:xfrm>
                <a:off x="7308520" y="2592378"/>
                <a:ext cx="4253134" cy="44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MPAcc</a:t>
                </a:r>
                <a:r>
                  <a:rPr lang="zh-CN" altLang="en-US" sz="2000" b="1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职业发展与就业优势</a:t>
                </a:r>
                <a:endParaRPr lang="zh-CN" altLang="en-US" sz="20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9381" y="5181"/>
              <a:ext cx="6301" cy="1015"/>
              <a:chOff x="6288313" y="3679831"/>
              <a:chExt cx="4426524" cy="713079"/>
            </a:xfrm>
          </p:grpSpPr>
          <p:pic>
            <p:nvPicPr>
              <p:cNvPr id="43" name="图片 42"/>
              <p:cNvPicPr>
                <a:picLocks noChangeAspect="1"/>
              </p:cNvPicPr>
              <p:nvPr/>
            </p:nvPicPr>
            <p:blipFill rotWithShape="1">
              <a:blip r:embed="rId2" cstate="screen"/>
              <a:srcRect/>
              <a:stretch>
                <a:fillRect/>
              </a:stretch>
            </p:blipFill>
            <p:spPr>
              <a:xfrm>
                <a:off x="6288313" y="3679831"/>
                <a:ext cx="971550" cy="713079"/>
              </a:xfrm>
              <a:prstGeom prst="rect">
                <a:avLst/>
              </a:prstGeom>
            </p:spPr>
          </p:pic>
          <p:sp>
            <p:nvSpPr>
              <p:cNvPr id="44" name="文本框 10"/>
              <p:cNvSpPr txBox="1"/>
              <p:nvPr/>
            </p:nvSpPr>
            <p:spPr>
              <a:xfrm>
                <a:off x="6557100" y="3710956"/>
                <a:ext cx="389906" cy="509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dirty="0" smtClean="0">
                    <a:solidFill>
                      <a:prstClr val="white"/>
                    </a:solidFill>
                    <a:latin typeface="Arial" panose="020B0604020202020204"/>
                    <a:ea typeface="微软雅黑" panose="020B0503020204020204" charset="-122"/>
                  </a:rPr>
                  <a:t>3</a:t>
                </a:r>
                <a:endParaRPr lang="zh-CN" altLang="en-US" sz="24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46" name="文本框 19"/>
              <p:cNvSpPr txBox="1"/>
              <p:nvPr/>
            </p:nvSpPr>
            <p:spPr>
              <a:xfrm>
                <a:off x="7419520" y="3732521"/>
                <a:ext cx="3295317" cy="44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000" b="1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考试内容与复习计划</a:t>
                </a:r>
                <a:endPara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381" y="6544"/>
              <a:ext cx="6301" cy="1015"/>
              <a:chOff x="6288313" y="4868981"/>
              <a:chExt cx="4426524" cy="713079"/>
            </a:xfrm>
          </p:grpSpPr>
          <p:pic>
            <p:nvPicPr>
              <p:cNvPr id="49" name="图片 48"/>
              <p:cNvPicPr>
                <a:picLocks noChangeAspect="1"/>
              </p:cNvPicPr>
              <p:nvPr/>
            </p:nvPicPr>
            <p:blipFill rotWithShape="1">
              <a:blip r:embed="rId2" cstate="screen"/>
              <a:srcRect/>
              <a:stretch>
                <a:fillRect/>
              </a:stretch>
            </p:blipFill>
            <p:spPr>
              <a:xfrm>
                <a:off x="6288313" y="4868981"/>
                <a:ext cx="971550" cy="713079"/>
              </a:xfrm>
              <a:prstGeom prst="rect">
                <a:avLst/>
              </a:prstGeom>
            </p:spPr>
          </p:pic>
          <p:sp>
            <p:nvSpPr>
              <p:cNvPr id="50" name="文本框 11"/>
              <p:cNvSpPr txBox="1"/>
              <p:nvPr/>
            </p:nvSpPr>
            <p:spPr>
              <a:xfrm>
                <a:off x="6557100" y="4886492"/>
                <a:ext cx="389906" cy="509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dirty="0" smtClean="0">
                    <a:solidFill>
                      <a:prstClr val="white"/>
                    </a:solidFill>
                    <a:latin typeface="Arial" panose="020B0604020202020204"/>
                    <a:ea typeface="微软雅黑" panose="020B0503020204020204" charset="-122"/>
                  </a:rPr>
                  <a:t>4</a:t>
                </a:r>
                <a:endParaRPr lang="zh-CN" altLang="en-US" sz="24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7419520" y="4924668"/>
                <a:ext cx="3295317" cy="579824"/>
                <a:chOff x="5402407" y="1314460"/>
                <a:chExt cx="3295317" cy="579824"/>
              </a:xfrm>
            </p:grpSpPr>
            <p:sp>
              <p:nvSpPr>
                <p:cNvPr id="52" name="文本框 22"/>
                <p:cNvSpPr txBox="1"/>
                <p:nvPr/>
              </p:nvSpPr>
              <p:spPr>
                <a:xfrm>
                  <a:off x="5402407" y="1314460"/>
                  <a:ext cx="3295317" cy="4411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2000" b="1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院校报考选择</a:t>
                  </a:r>
                  <a:endParaRPr lang="zh-CN" altLang="en-US" sz="20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3" name="文本框 23"/>
                <p:cNvSpPr txBox="1"/>
                <p:nvPr/>
              </p:nvSpPr>
              <p:spPr>
                <a:xfrm>
                  <a:off x="5402408" y="1630131"/>
                  <a:ext cx="3074305" cy="264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altLang="zh-CN" sz="8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9350" y="7951"/>
              <a:ext cx="7552" cy="2411"/>
              <a:chOff x="6265831" y="4793111"/>
              <a:chExt cx="5305766" cy="169382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2" cstate="screen"/>
              <a:srcRect/>
              <a:stretch>
                <a:fillRect/>
              </a:stretch>
            </p:blipFill>
            <p:spPr>
              <a:xfrm>
                <a:off x="6288313" y="4793111"/>
                <a:ext cx="971550" cy="713079"/>
              </a:xfrm>
              <a:prstGeom prst="rect">
                <a:avLst/>
              </a:prstGeom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6557100" y="4886492"/>
                <a:ext cx="389906" cy="509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dirty="0">
                    <a:solidFill>
                      <a:prstClr val="white"/>
                    </a:solidFill>
                    <a:latin typeface="Arial" panose="020B0604020202020204"/>
                    <a:ea typeface="微软雅黑" panose="020B0503020204020204" charset="-122"/>
                  </a:rPr>
                  <a:t>5</a:t>
                </a:r>
                <a:endParaRPr lang="en-US" altLang="zh-CN" sz="24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7418817" y="4869168"/>
                <a:ext cx="4152780" cy="1412807"/>
                <a:chOff x="5401704" y="1258960"/>
                <a:chExt cx="4152780" cy="1412807"/>
              </a:xfrm>
            </p:grpSpPr>
            <p:sp>
              <p:nvSpPr>
                <p:cNvPr id="14" name="文本框 22"/>
                <p:cNvSpPr txBox="1"/>
                <p:nvPr/>
              </p:nvSpPr>
              <p:spPr>
                <a:xfrm>
                  <a:off x="5401704" y="2230573"/>
                  <a:ext cx="4152076" cy="441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2000" b="1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MBA</a:t>
                  </a:r>
                  <a:r>
                    <a:rPr lang="zh-CN" altLang="en-US" sz="2000" b="1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课程介绍</a:t>
                  </a:r>
                  <a:endParaRPr lang="zh-CN" altLang="en-US" sz="2000" b="1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15" name="文本框 23"/>
                <p:cNvSpPr txBox="1"/>
                <p:nvPr/>
              </p:nvSpPr>
              <p:spPr>
                <a:xfrm>
                  <a:off x="5402408" y="1630131"/>
                  <a:ext cx="3074305" cy="264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p>
                  <a:pPr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altLang="zh-CN" sz="8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" name="文本框 22"/>
                <p:cNvSpPr txBox="1"/>
                <p:nvPr/>
              </p:nvSpPr>
              <p:spPr>
                <a:xfrm>
                  <a:off x="5402408" y="1258960"/>
                  <a:ext cx="4152076" cy="4411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2000" b="1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图书情报专业的介绍</a:t>
                  </a:r>
                  <a:endParaRPr lang="zh-CN" altLang="en-US" sz="2000" b="1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</p:grpSp>
          <p:pic>
            <p:nvPicPr>
              <p:cNvPr id="3" name="图片 2"/>
              <p:cNvPicPr>
                <a:picLocks noChangeAspect="1"/>
              </p:cNvPicPr>
              <p:nvPr/>
            </p:nvPicPr>
            <p:blipFill rotWithShape="1">
              <a:blip r:embed="rId2" cstate="screen"/>
              <a:srcRect/>
              <a:stretch>
                <a:fillRect/>
              </a:stretch>
            </p:blipFill>
            <p:spPr>
              <a:xfrm>
                <a:off x="6265831" y="5773853"/>
                <a:ext cx="971550" cy="713079"/>
              </a:xfrm>
              <a:prstGeom prst="rect">
                <a:avLst/>
              </a:prstGeom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6502297" y="5806812"/>
                <a:ext cx="389916" cy="509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dirty="0">
                    <a:solidFill>
                      <a:prstClr val="white"/>
                    </a:solidFill>
                    <a:latin typeface="Arial" panose="020B0604020202020204"/>
                    <a:ea typeface="微软雅黑" panose="020B0503020204020204" charset="-122"/>
                  </a:rPr>
                  <a:t>6</a:t>
                </a:r>
                <a:endParaRPr lang="en-US" altLang="zh-CN" sz="24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1772920" y="344170"/>
            <a:ext cx="68884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4800" b="1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管理类专硕考研知识培训</a:t>
            </a:r>
            <a:endParaRPr lang="zh-CN" altLang="zh-CN" sz="4800" b="1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2" descr="文都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163" y="71755"/>
            <a:ext cx="2632075" cy="828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23910" y="1174115"/>
            <a:ext cx="3458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——</a:t>
            </a:r>
            <a:r>
              <a:rPr lang="zh-CN" altLang="en-US" b="1"/>
              <a:t>管综项目 唐老师   </a:t>
            </a:r>
            <a:r>
              <a:rPr lang="en-US" altLang="zh-CN" b="1"/>
              <a:t>2019.02.13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19289" y="1196752"/>
            <a:ext cx="83534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4055" y="362585"/>
            <a:ext cx="3016885" cy="92202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全年复习计划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19288" y="3779404"/>
            <a:ext cx="8281168" cy="45719"/>
            <a:chOff x="395288" y="3519294"/>
            <a:chExt cx="7926776" cy="53722"/>
          </a:xfrm>
        </p:grpSpPr>
        <p:sp>
          <p:nvSpPr>
            <p:cNvPr id="8" name="矩形 7"/>
            <p:cNvSpPr/>
            <p:nvPr/>
          </p:nvSpPr>
          <p:spPr>
            <a:xfrm>
              <a:off x="395288" y="3519294"/>
              <a:ext cx="1584424" cy="53722"/>
            </a:xfrm>
            <a:prstGeom prst="rect">
              <a:avLst/>
            </a:prstGeom>
            <a:solidFill>
              <a:srgbClr val="37A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980876" y="3519294"/>
              <a:ext cx="1584424" cy="53722"/>
            </a:xfrm>
            <a:prstGeom prst="rect">
              <a:avLst/>
            </a:prstGeom>
            <a:solidFill>
              <a:srgbClr val="79C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566464" y="3519294"/>
              <a:ext cx="1584424" cy="53722"/>
            </a:xfrm>
            <a:prstGeom prst="rect">
              <a:avLst/>
            </a:prstGeom>
            <a:solidFill>
              <a:srgbClr val="D9E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152052" y="3519294"/>
              <a:ext cx="1584424" cy="537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737640" y="3519294"/>
              <a:ext cx="1584424" cy="53722"/>
            </a:xfrm>
            <a:prstGeom prst="rect">
              <a:avLst/>
            </a:prstGeom>
            <a:solidFill>
              <a:srgbClr val="FF95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30"/>
          <p:cNvCxnSpPr/>
          <p:nvPr/>
        </p:nvCxnSpPr>
        <p:spPr>
          <a:xfrm flipV="1">
            <a:off x="3575765" y="2024923"/>
            <a:ext cx="0" cy="1777340"/>
          </a:xfrm>
          <a:prstGeom prst="line">
            <a:avLst/>
          </a:prstGeom>
          <a:ln w="19050">
            <a:solidFill>
              <a:srgbClr val="37AE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5231026" y="3802262"/>
            <a:ext cx="0" cy="1777340"/>
          </a:xfrm>
          <a:prstGeom prst="line">
            <a:avLst/>
          </a:prstGeom>
          <a:ln w="19050">
            <a:solidFill>
              <a:srgbClr val="79C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886287" y="2024923"/>
            <a:ext cx="0" cy="1777340"/>
          </a:xfrm>
          <a:prstGeom prst="line">
            <a:avLst/>
          </a:prstGeom>
          <a:ln w="19050">
            <a:solidFill>
              <a:srgbClr val="D9E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8541548" y="3802262"/>
            <a:ext cx="0" cy="177734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0196809" y="2024923"/>
            <a:ext cx="0" cy="1777340"/>
          </a:xfrm>
          <a:prstGeom prst="line">
            <a:avLst/>
          </a:prstGeom>
          <a:ln w="19050">
            <a:solidFill>
              <a:srgbClr val="FF9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1920505" y="3247591"/>
            <a:ext cx="165526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37AE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—3</a:t>
            </a:r>
            <a:r>
              <a:rPr lang="zh-CN" altLang="en-US" sz="3000" b="1" dirty="0">
                <a:solidFill>
                  <a:srgbClr val="37AE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endParaRPr lang="zh-CN" altLang="en-US" sz="3000" b="1" dirty="0">
              <a:solidFill>
                <a:srgbClr val="37AE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31567" y="3833379"/>
            <a:ext cx="165526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79C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3-7</a:t>
            </a:r>
            <a:r>
              <a:rPr lang="zh-CN" altLang="en-US" sz="3000" b="1" dirty="0">
                <a:solidFill>
                  <a:srgbClr val="79C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endParaRPr lang="zh-CN" altLang="en-US" sz="3000" b="1" dirty="0">
              <a:solidFill>
                <a:srgbClr val="79C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31027" y="3247591"/>
            <a:ext cx="165526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D9E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7-9</a:t>
            </a:r>
            <a:r>
              <a:rPr lang="zh-CN" altLang="en-US" sz="3000" b="1" dirty="0">
                <a:solidFill>
                  <a:srgbClr val="D9E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endParaRPr lang="zh-CN" altLang="en-US" sz="3000" b="1" dirty="0">
              <a:solidFill>
                <a:srgbClr val="D9E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09055" y="3859530"/>
            <a:ext cx="22244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10-12</a:t>
            </a:r>
            <a:r>
              <a:rPr lang="zh-CN" altLang="en-US" sz="3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endParaRPr lang="zh-CN" altLang="en-US" sz="3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34331" y="3247591"/>
            <a:ext cx="165526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FF9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来年</a:t>
            </a:r>
            <a:r>
              <a:rPr lang="en-US" altLang="zh-CN" sz="3000" b="1" dirty="0">
                <a:solidFill>
                  <a:srgbClr val="FF9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3000" b="1" dirty="0">
                <a:solidFill>
                  <a:srgbClr val="FF9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endParaRPr lang="zh-CN" altLang="en-US" sz="3000" b="1" dirty="0">
              <a:solidFill>
                <a:srgbClr val="FF95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2"/>
          <p:cNvSpPr/>
          <p:nvPr/>
        </p:nvSpPr>
        <p:spPr>
          <a:xfrm flipH="1">
            <a:off x="1225550" y="2216785"/>
            <a:ext cx="2313305" cy="81534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fontAlgn="auto">
              <a:lnSpc>
                <a:spcPts val="1580"/>
              </a:lnSpc>
              <a:defRPr/>
            </a:pPr>
            <a:r>
              <a:rPr 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、了解报考的条件与职业的发展</a:t>
            </a:r>
            <a:b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、了解初试和复试的内容</a:t>
            </a:r>
            <a:b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zh-CN" altLang="en-US" sz="11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初步筛选目标院校</a:t>
            </a:r>
            <a:br>
              <a:rPr lang="zh-CN" altLang="en-US" sz="11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、提前进行英语的复习准备，</a:t>
            </a:r>
            <a:b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英语单词的复习</a:t>
            </a:r>
            <a:endParaRPr lang="zh-CN" altLang="en-US" sz="11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 flipH="1">
            <a:off x="1470660" y="1771650"/>
            <a:ext cx="1823085" cy="25336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备考了解与学校选择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2"/>
          <p:cNvSpPr/>
          <p:nvPr/>
        </p:nvSpPr>
        <p:spPr>
          <a:xfrm flipH="1">
            <a:off x="4783455" y="2216785"/>
            <a:ext cx="2186305" cy="81534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fontAlgn="auto">
              <a:lnSpc>
                <a:spcPts val="1520"/>
              </a:lnSpc>
              <a:defRPr/>
            </a:pPr>
            <a:r>
              <a:rPr 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、配套做大量的练习</a:t>
            </a:r>
            <a:r>
              <a:rPr lang="en-US" altLang="zh-CN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zh-CN" sz="11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ts val="1520"/>
              </a:lnSpc>
              <a:defRPr/>
            </a:pPr>
            <a:r>
              <a:rPr lang="en-US" altLang="zh-CN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查漏补缺，总结易错点</a:t>
            </a:r>
            <a:b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、专项的练习，总结易错点</a:t>
            </a:r>
            <a:b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 再次确定目标学校</a:t>
            </a:r>
            <a:endParaRPr lang="zh-CN" altLang="en-US" sz="11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2"/>
          <p:cNvSpPr/>
          <p:nvPr/>
        </p:nvSpPr>
        <p:spPr>
          <a:xfrm flipH="1">
            <a:off x="4504055" y="1771650"/>
            <a:ext cx="2266950" cy="25336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强化阶段以及确定学校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2"/>
          <p:cNvSpPr/>
          <p:nvPr/>
        </p:nvSpPr>
        <p:spPr>
          <a:xfrm flipH="1">
            <a:off x="8341360" y="2216785"/>
            <a:ext cx="2506980" cy="81534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fontAlgn="auto">
              <a:lnSpc>
                <a:spcPts val="1520"/>
              </a:lnSpc>
              <a:defRPr/>
            </a:pPr>
            <a:r>
              <a:rPr 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、复试专业课的准备</a:t>
            </a:r>
            <a:b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、找学长学姐的咨询</a:t>
            </a:r>
            <a:b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、面试以及英语口语准备，</a:t>
            </a:r>
            <a:b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模拟面试环节</a:t>
            </a:r>
            <a:endParaRPr lang="zh-CN" altLang="en-US" sz="11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2"/>
          <p:cNvSpPr/>
          <p:nvPr/>
        </p:nvSpPr>
        <p:spPr>
          <a:xfrm flipH="1">
            <a:off x="8569891" y="1771775"/>
            <a:ext cx="1639337" cy="253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复试阶段</a:t>
            </a:r>
            <a:endParaRPr lang="zh-CN" alt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2"/>
          <p:cNvSpPr/>
          <p:nvPr/>
        </p:nvSpPr>
        <p:spPr>
          <a:xfrm flipH="1">
            <a:off x="3245561" y="4355354"/>
            <a:ext cx="1639337" cy="253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基础阶段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2"/>
          <p:cNvSpPr/>
          <p:nvPr/>
        </p:nvSpPr>
        <p:spPr>
          <a:xfrm flipH="1">
            <a:off x="6560820" y="4809490"/>
            <a:ext cx="2072640" cy="81534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fontAlgn="auto">
              <a:lnSpc>
                <a:spcPts val="1520"/>
              </a:lnSpc>
              <a:defRPr/>
            </a:pPr>
            <a:r>
              <a:rPr 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、分析历年真题规律</a:t>
            </a:r>
            <a:b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、形成自己的答题技巧</a:t>
            </a:r>
            <a:endParaRPr lang="zh-CN" altLang="en-US" sz="11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ts val="1520"/>
              </a:lnSpc>
              <a:defRPr/>
            </a:pP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和方法</a:t>
            </a:r>
            <a:b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、多次模考测评与检测</a:t>
            </a:r>
            <a:endParaRPr lang="zh-CN" altLang="en-US" sz="11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42"/>
          <p:cNvSpPr/>
          <p:nvPr/>
        </p:nvSpPr>
        <p:spPr>
          <a:xfrm flipH="1">
            <a:off x="6701900" y="4412504"/>
            <a:ext cx="1639337" cy="253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冲刺和模考阶段</a:t>
            </a:r>
            <a:endParaRPr lang="zh-CN" alt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51" name="组合 2050"/>
          <p:cNvGrpSpPr/>
          <p:nvPr/>
        </p:nvGrpSpPr>
        <p:grpSpPr>
          <a:xfrm>
            <a:off x="5131648" y="5489862"/>
            <a:ext cx="198756" cy="198756"/>
            <a:chOff x="3607648" y="5489862"/>
            <a:chExt cx="198756" cy="198756"/>
          </a:xfrm>
        </p:grpSpPr>
        <p:sp>
          <p:nvSpPr>
            <p:cNvPr id="52" name="椭圆 51"/>
            <p:cNvSpPr/>
            <p:nvPr/>
          </p:nvSpPr>
          <p:spPr>
            <a:xfrm>
              <a:off x="3607648" y="5489862"/>
              <a:ext cx="198756" cy="19875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635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9" name="椭圆 2048"/>
            <p:cNvSpPr/>
            <p:nvPr/>
          </p:nvSpPr>
          <p:spPr>
            <a:xfrm>
              <a:off x="3671022" y="5553236"/>
              <a:ext cx="72008" cy="72008"/>
            </a:xfrm>
            <a:prstGeom prst="ellipse">
              <a:avLst/>
            </a:prstGeom>
            <a:solidFill>
              <a:srgbClr val="79CA46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475171" y="1866389"/>
            <a:ext cx="198756" cy="198756"/>
            <a:chOff x="3607648" y="5489862"/>
            <a:chExt cx="198756" cy="198756"/>
          </a:xfrm>
        </p:grpSpPr>
        <p:sp>
          <p:nvSpPr>
            <p:cNvPr id="56" name="椭圆 55"/>
            <p:cNvSpPr/>
            <p:nvPr/>
          </p:nvSpPr>
          <p:spPr>
            <a:xfrm>
              <a:off x="3607648" y="5489862"/>
              <a:ext cx="198756" cy="19875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635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671022" y="5553236"/>
              <a:ext cx="72008" cy="72008"/>
            </a:xfrm>
            <a:prstGeom prst="ellipse">
              <a:avLst/>
            </a:prstGeom>
            <a:solidFill>
              <a:srgbClr val="37AEF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770985" y="1866389"/>
            <a:ext cx="198756" cy="198756"/>
            <a:chOff x="3607648" y="5489862"/>
            <a:chExt cx="198756" cy="198756"/>
          </a:xfrm>
        </p:grpSpPr>
        <p:sp>
          <p:nvSpPr>
            <p:cNvPr id="59" name="椭圆 58"/>
            <p:cNvSpPr/>
            <p:nvPr/>
          </p:nvSpPr>
          <p:spPr>
            <a:xfrm>
              <a:off x="3607648" y="5489862"/>
              <a:ext cx="198756" cy="19875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635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671022" y="5553236"/>
              <a:ext cx="72008" cy="72008"/>
            </a:xfrm>
            <a:prstGeom prst="ellipse">
              <a:avLst/>
            </a:prstGeom>
            <a:solidFill>
              <a:srgbClr val="D9E02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0101078" y="1866389"/>
            <a:ext cx="198756" cy="198756"/>
            <a:chOff x="3607648" y="5489862"/>
            <a:chExt cx="198756" cy="198756"/>
          </a:xfrm>
        </p:grpSpPr>
        <p:sp>
          <p:nvSpPr>
            <p:cNvPr id="62" name="椭圆 61"/>
            <p:cNvSpPr/>
            <p:nvPr/>
          </p:nvSpPr>
          <p:spPr>
            <a:xfrm>
              <a:off x="3607648" y="5489862"/>
              <a:ext cx="198756" cy="19875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635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671022" y="5553236"/>
              <a:ext cx="72008" cy="72008"/>
            </a:xfrm>
            <a:prstGeom prst="ellipse">
              <a:avLst/>
            </a:prstGeom>
            <a:solidFill>
              <a:srgbClr val="FF9528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434952" y="5489862"/>
            <a:ext cx="198756" cy="198756"/>
            <a:chOff x="3607648" y="5489862"/>
            <a:chExt cx="198756" cy="198756"/>
          </a:xfrm>
        </p:grpSpPr>
        <p:sp>
          <p:nvSpPr>
            <p:cNvPr id="65" name="椭圆 64"/>
            <p:cNvSpPr/>
            <p:nvPr/>
          </p:nvSpPr>
          <p:spPr>
            <a:xfrm>
              <a:off x="3607648" y="5489862"/>
              <a:ext cx="198756" cy="19875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635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671022" y="5553236"/>
              <a:ext cx="72008" cy="720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535555" y="4754245"/>
            <a:ext cx="2551430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20"/>
              </a:lnSpc>
            </a:pP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1、初数的所有知识点要过一遍</a:t>
            </a:r>
            <a:endParaRPr lang="zh-CN" altLang="en-US" sz="11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ts val="1520"/>
              </a:lnSpc>
            </a:pP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2、掌握基本逻辑的推理模式、基本思 </a:t>
            </a:r>
            <a:endParaRPr lang="zh-CN" altLang="en-US" sz="11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ts val="1520"/>
              </a:lnSpc>
            </a:pP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路和方法</a:t>
            </a:r>
            <a:endParaRPr lang="zh-CN" altLang="en-US" sz="11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ts val="1520"/>
              </a:lnSpc>
            </a:pP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3、积累作文写作素材</a:t>
            </a:r>
            <a:b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4、跨专业的建议准备下复试的专业课</a:t>
            </a:r>
            <a:endParaRPr lang="zh-CN" altLang="en-US" sz="11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ts val="1520"/>
              </a:lnSpc>
            </a:pPr>
            <a:r>
              <a:rPr lang="en-US" altLang="zh-CN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11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、英语长难句、词汇的掌握   </a:t>
            </a:r>
            <a:endParaRPr lang="zh-CN" altLang="en-US" sz="11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1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图片 2" descr="文都教育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8163" y="71755"/>
            <a:ext cx="2632075" cy="828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-25400" y="381000"/>
            <a:ext cx="297243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0850" y="381000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院校报考选择</a:t>
            </a:r>
            <a:endParaRPr lang="zh-CN" altLang="en-US" sz="2400" b="1"/>
          </a:p>
        </p:txBody>
      </p:sp>
      <p:graphicFrame>
        <p:nvGraphicFramePr>
          <p:cNvPr id="3" name="表格 2"/>
          <p:cNvGraphicFramePr/>
          <p:nvPr/>
        </p:nvGraphicFramePr>
        <p:xfrm>
          <a:off x="2326005" y="1328420"/>
          <a:ext cx="6033135" cy="419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760"/>
                <a:gridCol w="814070"/>
                <a:gridCol w="916940"/>
                <a:gridCol w="746760"/>
                <a:gridCol w="896620"/>
                <a:gridCol w="749300"/>
                <a:gridCol w="781685"/>
              </a:tblGrid>
              <a:tr h="342900"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近6年会计硕士（MPAcc)考研国家线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41465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年份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A类考生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B类考生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 vMerge="1"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英语二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（100分）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综合 (200分）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英语二（100分）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综合（200分）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3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160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3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165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155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160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165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155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4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2015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160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150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2014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150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8" name="图片 2" descr="文都教育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8163" y="71755"/>
            <a:ext cx="2632075" cy="828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254000" y="768350"/>
          <a:ext cx="6991350" cy="598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/>
                <a:gridCol w="865505"/>
                <a:gridCol w="1061911"/>
                <a:gridCol w="1187190"/>
                <a:gridCol w="1343761"/>
                <a:gridCol w="1294733"/>
              </a:tblGrid>
              <a:tr h="364490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湖北地区会计硕士（MPAcc)分数线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/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3727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学校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专业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分数线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2018分数线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2017分数线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2016分数线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</a:tr>
              <a:tr h="29908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武汉大学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会计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185/100/45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190/110/50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190/110/55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非全：170/95/50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图书情报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210/10/60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195/110/45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175/110/45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205/120/65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6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华中科技大学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会计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190/100/50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185/100/50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定向：190/100/50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非定向：225/120/60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审计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——</a:t>
                      </a:r>
                      <a:endParaRPr lang="en-US" altLang="zh-CN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240/120/60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245/120/60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225/120/60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7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中南财经政法大学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会计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170/84/42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210/90/45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全日218/80/40</a:t>
                      </a:r>
                      <a:endParaRPr lang="zh-CN" sz="12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定向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160/80/40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武汉理工大学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会计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170/84/72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165/84/42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206/128/70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湖北经济学院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会计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188/</a:t>
                      </a:r>
                      <a:r>
                        <a:rPr lang="en-US" altLang="zh-CN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50/120</a:t>
                      </a:r>
                      <a:endParaRPr lang="en-US" altLang="zh-CN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198/120/50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193/100/50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武汉纺织大学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会计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199/84/42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203/84/42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181/45/100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三峡大学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会计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191/84/42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武汉轻工业大学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会计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195/84/42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191/84/42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202/84/42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无招生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zh-CN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中国地质大学</a:t>
                      </a:r>
                      <a:endParaRPr lang="zh-CN" altLang="zh-CN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会计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190/</a:t>
                      </a:r>
                      <a:r>
                        <a:rPr lang="en-US" altLang="zh-CN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84/42</a:t>
                      </a:r>
                      <a:endParaRPr lang="en-US" altLang="zh-CN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——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——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——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湖北工业大学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会计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170/84/42</a:t>
                      </a:r>
                      <a:endParaRPr lang="en-US" altLang="zh-CN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——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——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——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湖北大学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会计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171/84/42</a:t>
                      </a:r>
                      <a:endParaRPr lang="en-US" altLang="zh-CN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——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——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——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 vMerge="1"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图书情报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200</a:t>
                      </a:r>
                      <a:r>
                        <a:rPr lang="zh-CN" alt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（英语</a:t>
                      </a:r>
                      <a:r>
                        <a:rPr lang="en-US" altLang="zh-CN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r>
                        <a:rPr lang="zh-CN" alt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——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——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——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武汉科技大学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会计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188/120/52</a:t>
                      </a:r>
                      <a:endParaRPr lang="en-US" altLang="zh-CN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——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——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——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华中师范大学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图书情报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223/84/42</a:t>
                      </a:r>
                      <a:endParaRPr lang="en-US" altLang="zh-CN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207/84/42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230/84/42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180/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79/39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7413625" y="1812290"/>
          <a:ext cx="4410075" cy="340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530"/>
                <a:gridCol w="2963545"/>
              </a:tblGrid>
              <a:tr h="39878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2019湖北地区会计专硕（MPAcc)新增院校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5397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武汉科技大学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全日制MPAcc计划招生：25人</a:t>
                      </a:r>
                      <a:endParaRPr lang="zh-CN" altLang="en-US"/>
                    </a:p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  </a:t>
                      </a: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非全日制MPAcc计划招生：20人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1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湖北工业大学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全日制MPAcc计划招生：15人</a:t>
                      </a:r>
                      <a:endParaRPr lang="zh-CN" altLang="en-US"/>
                    </a:p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　　非全日制MPAcc计划招生：50人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湖北大学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全日制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MPAcc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计划招生 ： </a:t>
                      </a: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 20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   非全日制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MPAcc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计划招生 ：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30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中南民族大学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全日制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MPAcc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计划招生 ： </a:t>
                      </a: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40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人</a:t>
                      </a:r>
                      <a:endParaRPr lang="zh-CN" altLang="zh-CN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长江大学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全日制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MPAcc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计划招生 ： </a:t>
                      </a:r>
                      <a:r>
                        <a:rPr lang="zh-CN" altLang="en-US" sz="1100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30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   非全日制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MPAcc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计划招生 ：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66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7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中国地质大学（武汉）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全日制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MPAcc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计划招生 ：  </a:t>
                      </a: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 非全日制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MPAcc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计划招生 ：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18465" y="255270"/>
            <a:ext cx="29375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i="1"/>
              <a:t>湖北地区分数线一览</a:t>
            </a:r>
            <a:endParaRPr lang="zh-CN" altLang="en-US" sz="2400" b="1" i="1"/>
          </a:p>
        </p:txBody>
      </p:sp>
      <p:pic>
        <p:nvPicPr>
          <p:cNvPr id="18" name="图片 2" descr="文都教育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8163" y="71755"/>
            <a:ext cx="2632075" cy="828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614045" y="598805"/>
            <a:ext cx="11348085" cy="6088380"/>
            <a:chOff x="357" y="113"/>
            <a:chExt cx="17871" cy="958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" y="113"/>
              <a:ext cx="17871" cy="606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" y="6097"/>
              <a:ext cx="17870" cy="3605"/>
            </a:xfrm>
            <a:prstGeom prst="rect">
              <a:avLst/>
            </a:prstGeom>
          </p:spPr>
        </p:pic>
      </p:grpSp>
      <p:pic>
        <p:nvPicPr>
          <p:cNvPr id="18" name="图片 2" descr="文都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163" y="71755"/>
            <a:ext cx="2632075" cy="8280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4045" y="286385"/>
            <a:ext cx="55797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C00000"/>
                </a:solidFill>
              </a:rPr>
              <a:t>中央财经大学2019年硕士研究生招生章程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772160" y="1336675"/>
          <a:ext cx="10811510" cy="393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225"/>
                <a:gridCol w="1428115"/>
                <a:gridCol w="2774950"/>
                <a:gridCol w="2999105"/>
                <a:gridCol w="1428115"/>
              </a:tblGrid>
              <a:tr h="502285">
                <a:tc grid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199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管理类联考和</a:t>
                      </a:r>
                      <a:r>
                        <a:rPr lang="en-US" sz="1800" b="1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396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经济类联考的区别</a:t>
                      </a:r>
                      <a:endParaRPr lang="en-US" altLang="en-US" sz="1800" b="1">
                        <a:solidFill>
                          <a:srgbClr val="C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科目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总分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数学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逻辑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写作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936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199管理类联考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75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font-weight" charset="0"/>
                        </a:rPr>
                        <a:t>（初等数学）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font-weight" charset="0"/>
                        </a:rPr>
                        <a:t>（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font-weight" charset="0"/>
                        </a:rPr>
                        <a:t>题，每题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font-weight" charset="0"/>
                        </a:rPr>
                        <a:t>分）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65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font-weight" charset="0"/>
                        </a:rPr>
                        <a:t>（有效性分析和作文）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686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396经济类联考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70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font-weight" charset="0"/>
                        </a:rPr>
                        <a:t>（</a:t>
                      </a:r>
                      <a:r>
                        <a:rPr lang="zh-CN" sz="1800" b="0">
                          <a:solidFill>
                            <a:srgbClr val="000000"/>
                          </a:solidFill>
                          <a:latin typeface="font-weight" charset="0"/>
                        </a:rPr>
                        <a:t>高数，线代和概率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font-weight" charset="0"/>
                        </a:rPr>
                        <a:t>）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font-weight" charset="0"/>
                        </a:rPr>
                        <a:t>（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font-weight" charset="0"/>
                        </a:rPr>
                        <a:t>题，每题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font-weight" charset="0"/>
                        </a:rPr>
                        <a:t>分）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font-weight" charset="0"/>
                        </a:rPr>
                        <a:t>（有效性分析和作文）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1393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说明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1、考396经济类联考的都是一些名校（：中国人民大学、中央财经大学、对外经济贸易大学、南开大学、吉林大学、同济大学、上海财经大学、上海外国语学院、厦门大学、湖南大学）</a:t>
                      </a:r>
                      <a:endParaRPr lang="zh-CN" sz="13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2、数学学的好的建议考396经济类联考这个，数学学的不好的建议考管综199。</a:t>
                      </a:r>
                      <a:endParaRPr lang="zh-CN" sz="13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3、对于经济类联考的是4门，政治，英语，396经济类联考、一门专业课，整体比较难，管综初试只考2门，管理类联考和英语二</a:t>
                      </a:r>
                      <a:endParaRPr lang="zh-CN" sz="13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4、想报考经济类联考的课程，逻辑和写作跟着管综上，数学跟着统考的数学上高数的部分即可。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97535" y="488315"/>
            <a:ext cx="55797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199管理类联考和396经济类联考的区别</a:t>
            </a:r>
            <a:endParaRPr lang="en-US" altLang="en-US" sz="2400" b="1">
              <a:solidFill>
                <a:srgbClr val="C00000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-9525" y="381000"/>
            <a:ext cx="365823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图书情报专业介绍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18" name="图片 2" descr="文都教育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8163" y="71755"/>
            <a:ext cx="2632075" cy="8280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5285" y="1972945"/>
            <a:ext cx="519684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300" b="1">
                <a:ea typeface="宋体" panose="02010600030101010101" pitchFamily="2" charset="-122"/>
              </a:rPr>
              <a:t>“图书情报硕士专硕</a:t>
            </a:r>
            <a:r>
              <a:rPr lang="en-US" sz="1300" b="1">
                <a:latin typeface="Times New Roman" panose="02020603050405020304" charset="0"/>
                <a:ea typeface="宋体" panose="02010600030101010101" pitchFamily="2" charset="-122"/>
              </a:rPr>
              <a:t>(MLIS)</a:t>
            </a:r>
            <a:r>
              <a:rPr lang="zh-CN" sz="1300" b="1">
                <a:ea typeface="宋体" panose="02010600030101010101" pitchFamily="2" charset="-122"/>
              </a:rPr>
              <a:t>，图书情报是</a:t>
            </a:r>
            <a:r>
              <a:rPr lang="zh-CN" sz="1300" b="1">
                <a:solidFill>
                  <a:srgbClr val="FF0000"/>
                </a:solidFill>
                <a:ea typeface="宋体" panose="02010600030101010101" pitchFamily="2" charset="-122"/>
              </a:rPr>
              <a:t>管理学</a:t>
            </a:r>
            <a:r>
              <a:rPr lang="zh-CN" sz="1300" b="1">
                <a:ea typeface="宋体" panose="02010600030101010101" pitchFamily="2" charset="-122"/>
              </a:rPr>
              <a:t>领域下的专业学位专业。为适应新形势图书情报事业发展对图书情报专门人才的迫切需求，完善图书情报人才培养体系，创新图书情报人才培养模式，提高图书情报人才培养质量，</a:t>
            </a:r>
            <a:r>
              <a:rPr lang="en-US" sz="1300" b="1">
                <a:latin typeface="Times New Roman" panose="02020603050405020304" charset="0"/>
                <a:ea typeface="宋体" panose="02010600030101010101" pitchFamily="2" charset="-122"/>
              </a:rPr>
              <a:t>2010</a:t>
            </a:r>
            <a:r>
              <a:rPr lang="zh-CN" sz="1300" b="1">
                <a:ea typeface="宋体" panose="02010600030101010101" pitchFamily="2" charset="-122"/>
              </a:rPr>
              <a:t>年</a:t>
            </a:r>
            <a:r>
              <a:rPr lang="en-US" sz="1300" b="1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sz="1300" b="1">
                <a:ea typeface="宋体" panose="02010600030101010101" pitchFamily="2" charset="-122"/>
              </a:rPr>
              <a:t>月设置了图书情报硕士专业学位。”</a:t>
            </a:r>
            <a:endParaRPr lang="zh-CN" altLang="en-US" sz="1300" b="1"/>
          </a:p>
        </p:txBody>
      </p:sp>
      <p:sp>
        <p:nvSpPr>
          <p:cNvPr id="3" name="文本框 2"/>
          <p:cNvSpPr txBox="1"/>
          <p:nvPr/>
        </p:nvSpPr>
        <p:spPr>
          <a:xfrm>
            <a:off x="582930" y="3739197"/>
            <a:ext cx="5080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400" b="1">
                <a:ea typeface="宋体" panose="02010600030101010101" pitchFamily="2" charset="-122"/>
              </a:rPr>
              <a:t>从主要关键点看，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“图书情报事业”包含图书馆管理、档案相关管理、情报管理以及信息采集、信息组织、信息检索、加工</a:t>
            </a:r>
            <a:r>
              <a:rPr lang="zh-CN" sz="1400" b="1">
                <a:ea typeface="宋体" panose="02010600030101010101" pitchFamily="2" charset="-122"/>
              </a:rPr>
              <a:t>等等。</a:t>
            </a:r>
            <a:endParaRPr lang="zh-CN" sz="1400" b="1">
              <a:ea typeface="宋体" panose="02010600030101010101" pitchFamily="2" charset="-122"/>
            </a:endParaRPr>
          </a:p>
          <a:p>
            <a:pPr indent="0"/>
            <a:endParaRPr lang="zh-CN" sz="1400" b="1">
              <a:ea typeface="宋体" panose="02010600030101010101" pitchFamily="2" charset="-122"/>
            </a:endParaRPr>
          </a:p>
          <a:p>
            <a:pPr indent="0"/>
            <a:r>
              <a:rPr lang="zh-CN" sz="1400" b="1">
                <a:ea typeface="宋体" panose="02010600030101010101" pitchFamily="2" charset="-122"/>
              </a:rPr>
              <a:t>那么就可以把“图书情报”理解为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图书馆学、档案学、情报学以及信息学科结合的管理学科。</a:t>
            </a:r>
            <a:endParaRPr lang="zh-CN" altLang="en-US" sz="1400" b="1"/>
          </a:p>
        </p:txBody>
      </p:sp>
      <p:sp>
        <p:nvSpPr>
          <p:cNvPr id="4" name="文本框 3"/>
          <p:cNvSpPr txBox="1"/>
          <p:nvPr/>
        </p:nvSpPr>
        <p:spPr>
          <a:xfrm>
            <a:off x="6979920" y="2049145"/>
            <a:ext cx="3803650" cy="1706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500" b="1">
                <a:latin typeface="Calibri" panose="020F0502020204030204" charset="0"/>
                <a:ea typeface="宋体" panose="02010600030101010101" pitchFamily="2" charset="-122"/>
              </a:rPr>
              <a:t>根据对多校毕业生的了解，就业方向大致为：</a:t>
            </a:r>
            <a:endParaRPr lang="zh-CN" sz="15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zh-CN" sz="1500" b="1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sz="1500" b="1"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1500" b="1">
                <a:latin typeface="Calibri" panose="020F0502020204030204" charset="0"/>
                <a:ea typeface="宋体" panose="02010600030101010101" pitchFamily="2" charset="-122"/>
              </a:rPr>
              <a:t>）图书馆档案馆；</a:t>
            </a:r>
            <a:endParaRPr lang="zh-CN" sz="15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zh-CN" sz="1500" b="1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sz="1500" b="1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1500" b="1">
                <a:latin typeface="Calibri" panose="020F0502020204030204" charset="0"/>
                <a:ea typeface="宋体" panose="02010600030101010101" pitchFamily="2" charset="-122"/>
              </a:rPr>
              <a:t>）政府机构；</a:t>
            </a:r>
            <a:endParaRPr lang="zh-CN" sz="15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zh-CN" sz="1500" b="1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sz="1500" b="1"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sz="1500" b="1">
                <a:latin typeface="Calibri" panose="020F0502020204030204" charset="0"/>
                <a:ea typeface="宋体" panose="02010600030101010101" pitchFamily="2" charset="-122"/>
              </a:rPr>
              <a:t>）大型国企；</a:t>
            </a:r>
            <a:endParaRPr lang="zh-CN" sz="15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zh-CN" sz="1500" b="1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sz="1500" b="1">
                <a:latin typeface="Calibri" panose="020F0502020204030204" charset="0"/>
                <a:ea typeface="宋体" panose="02010600030101010101" pitchFamily="2" charset="-122"/>
              </a:rPr>
              <a:t>4</a:t>
            </a:r>
            <a:r>
              <a:rPr lang="zh-CN" sz="1500" b="1">
                <a:latin typeface="Calibri" panose="020F0502020204030204" charset="0"/>
                <a:ea typeface="宋体" panose="02010600030101010101" pitchFamily="2" charset="-122"/>
              </a:rPr>
              <a:t>）互联网公司；</a:t>
            </a:r>
            <a:endParaRPr lang="zh-CN" sz="15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zh-CN" sz="1500" b="1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sz="1500" b="1">
                <a:latin typeface="Calibri" panose="020F0502020204030204" charset="0"/>
                <a:ea typeface="宋体" panose="02010600030101010101" pitchFamily="2" charset="-122"/>
              </a:rPr>
              <a:t>5</a:t>
            </a:r>
            <a:r>
              <a:rPr lang="zh-CN" sz="1500" b="1">
                <a:latin typeface="Calibri" panose="020F0502020204030204" charset="0"/>
                <a:ea typeface="宋体" panose="02010600030101010101" pitchFamily="2" charset="-122"/>
              </a:rPr>
              <a:t>）其他各种类型的企业。</a:t>
            </a:r>
            <a:endParaRPr lang="zh-CN" altLang="en-US" sz="1500" b="1"/>
          </a:p>
        </p:txBody>
      </p:sp>
      <p:sp>
        <p:nvSpPr>
          <p:cNvPr id="5" name="圆角矩形 4"/>
          <p:cNvSpPr/>
          <p:nvPr/>
        </p:nvSpPr>
        <p:spPr>
          <a:xfrm>
            <a:off x="7139305" y="1404620"/>
            <a:ext cx="1260475" cy="46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b="1"/>
              <a:t>就业方向</a:t>
            </a:r>
            <a:endParaRPr lang="zh-CN" altLang="zh-CN" b="1"/>
          </a:p>
        </p:txBody>
      </p:sp>
      <p:sp>
        <p:nvSpPr>
          <p:cNvPr id="6" name="圆角矩形 5"/>
          <p:cNvSpPr/>
          <p:nvPr/>
        </p:nvSpPr>
        <p:spPr>
          <a:xfrm>
            <a:off x="648970" y="3113405"/>
            <a:ext cx="1218565" cy="41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600" b="1"/>
              <a:t>学科内容</a:t>
            </a:r>
            <a:endParaRPr lang="zh-CN" altLang="zh-CN" sz="1600" b="1"/>
          </a:p>
        </p:txBody>
      </p:sp>
      <p:sp>
        <p:nvSpPr>
          <p:cNvPr id="7" name="圆角矩形 6"/>
          <p:cNvSpPr/>
          <p:nvPr/>
        </p:nvSpPr>
        <p:spPr>
          <a:xfrm>
            <a:off x="478155" y="3738880"/>
            <a:ext cx="5387975" cy="15481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829425" y="1972945"/>
            <a:ext cx="4770120" cy="19094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69240" y="1866265"/>
            <a:ext cx="5393690" cy="10839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78155" y="1214755"/>
            <a:ext cx="2041525" cy="41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 b="1">
                <a:ea typeface="宋体" panose="02010600030101010101" pitchFamily="2" charset="-122"/>
                <a:sym typeface="+mn-ea"/>
              </a:rPr>
              <a:t>图书情报硕士</a:t>
            </a:r>
            <a:endParaRPr lang="zh-CN" altLang="zh-CN" sz="1600" b="1"/>
          </a:p>
        </p:txBody>
      </p:sp>
      <p:sp>
        <p:nvSpPr>
          <p:cNvPr id="13" name="文本框 12"/>
          <p:cNvSpPr txBox="1"/>
          <p:nvPr/>
        </p:nvSpPr>
        <p:spPr>
          <a:xfrm>
            <a:off x="1002665" y="5739130"/>
            <a:ext cx="76314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FF0000"/>
                </a:solidFill>
              </a:rPr>
              <a:t>复试科目：</a:t>
            </a:r>
            <a:r>
              <a:rPr lang="zh-CN" altLang="en-US"/>
              <a:t>《信息管理》、《信息检索》、《档案学》、《图书馆学》等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67080" y="1107440"/>
            <a:ext cx="96647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b="1">
              <a:solidFill>
                <a:srgbClr val="C00000"/>
              </a:solidFill>
              <a:sym typeface="+mn-ea"/>
            </a:endParaRPr>
          </a:p>
          <a:p>
            <a:r>
              <a:rPr lang="zh-CN" altLang="en-US" b="1">
                <a:solidFill>
                  <a:srgbClr val="C00000"/>
                </a:solidFill>
                <a:sym typeface="+mn-ea"/>
              </a:rPr>
              <a:t>共计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49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所院校</a:t>
            </a:r>
            <a:endParaRPr lang="zh-CN" altLang="en-US"/>
          </a:p>
          <a:p>
            <a:r>
              <a:rPr lang="zh-CN" altLang="en-US" b="1"/>
              <a:t>985高校</a:t>
            </a:r>
            <a:r>
              <a:rPr lang="zh-CN" altLang="en-US"/>
              <a:t>：</a:t>
            </a:r>
            <a:r>
              <a:rPr lang="zh-CN" altLang="en-US" b="1">
                <a:solidFill>
                  <a:srgbClr val="FF0000"/>
                </a:solidFill>
              </a:rPr>
              <a:t>中国人民大学、南开大学、吉林大学、 武汉大学 、复旦大学、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中山大学、 </a:t>
            </a:r>
            <a:r>
              <a:rPr lang="zh-CN" altLang="en-US" b="1">
                <a:solidFill>
                  <a:srgbClr val="FF0000"/>
                </a:solidFill>
              </a:rPr>
              <a:t>  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                   华东师范大学、南京大学、山东大学、华中科技大学 、中南大学、 四川大学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 b="1"/>
              <a:t>211高校</a:t>
            </a:r>
            <a:r>
              <a:rPr lang="zh-CN" altLang="en-US"/>
              <a:t>：</a:t>
            </a:r>
            <a:r>
              <a:rPr lang="zh-CN" altLang="en-US">
                <a:solidFill>
                  <a:srgbClr val="1D41D5"/>
                </a:solidFill>
              </a:rPr>
              <a:t>辽</a:t>
            </a:r>
            <a:r>
              <a:rPr lang="zh-CN" altLang="en-US" b="1">
                <a:solidFill>
                  <a:srgbClr val="1D41D5"/>
                </a:solidFill>
              </a:rPr>
              <a:t>宁大学、东北师范大学、上海大学、南京理工大学、南京农业大学、</a:t>
            </a:r>
            <a:endParaRPr lang="zh-CN" altLang="en-US" b="1">
              <a:solidFill>
                <a:srgbClr val="1D41D5"/>
              </a:solidFill>
            </a:endParaRPr>
          </a:p>
          <a:p>
            <a:r>
              <a:rPr lang="zh-CN" altLang="en-US" b="1">
                <a:solidFill>
                  <a:srgbClr val="1D41D5"/>
                </a:solidFill>
              </a:rPr>
              <a:t>                   安徽大学、 郑州大学、云南大学、华中师范大学、  河海大学 、 南昌大学</a:t>
            </a:r>
            <a:endParaRPr lang="zh-CN" altLang="en-US" b="1">
              <a:solidFill>
                <a:srgbClr val="1D41D5"/>
              </a:solidFill>
            </a:endParaRPr>
          </a:p>
          <a:p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 b="1"/>
              <a:t>其他院校：</a:t>
            </a:r>
            <a:r>
              <a:rPr lang="zh-CN" altLang="en-US" b="1">
                <a:solidFill>
                  <a:srgbClr val="C00000"/>
                </a:solidFill>
              </a:rPr>
              <a:t>天津师范大学、 河北大学  、山西大学 、 山西医科大学、  黑龙江大学、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                  福建师范大学 、 湘潭大学 、景德镇陶瓷大学 、贵州财经大学、  山西财经大学             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                  沈阳建筑大学  、大连外国语大学 、长春师范大学 、吉林财经大学、上海师范大学 、        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                  江苏大学 、山东师范大学、  曲阜师范大学 、 郑州航空工业管理学院 、 湖北大学、         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                 吉首大学  、广西民族大学  、 扬州大学、 北京联合大学、中国农业科学院</a:t>
            </a:r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</p:txBody>
      </p:sp>
      <p:pic>
        <p:nvPicPr>
          <p:cNvPr id="18" name="图片 2" descr="文都教育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4363" y="0"/>
            <a:ext cx="2632075" cy="82804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4130" y="342265"/>
            <a:ext cx="365823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图书情报专业招生院校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54660" y="1107440"/>
            <a:ext cx="9711690" cy="38957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图片 2" descr="文都教育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4363" y="0"/>
            <a:ext cx="2632075" cy="828040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/>
        </p:nvGraphicFramePr>
        <p:xfrm>
          <a:off x="2576195" y="259715"/>
          <a:ext cx="7102475" cy="6338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645"/>
                <a:gridCol w="1107440"/>
                <a:gridCol w="2202815"/>
                <a:gridCol w="1958340"/>
                <a:gridCol w="1245235"/>
              </a:tblGrid>
              <a:tr h="434340">
                <a:tc grid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管综彩虹卡课程设置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 hMerge="1">
                  <a:tcPr>
                    <a:lnT cap="flat">
                      <a:noFill/>
                    </a:lnT>
                  </a:tcPr>
                </a:tc>
                <a:tc hMerge="1">
                  <a:tcPr>
                    <a:lnT cap="flat">
                      <a:noFill/>
                    </a:lnT>
                  </a:tcPr>
                </a:tc>
                <a:tc hMerge="1">
                  <a:tcPr>
                    <a:lnT cap="flat">
                      <a:noFill/>
                    </a:lnT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</a:tcPr>
                </a:tc>
              </a:tr>
              <a:tr h="23495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课程名称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服务内容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课程价格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其他权益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3345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标准彩虹卡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1、名师和小班老师授课</a:t>
                      </a:r>
                      <a:endParaRPr 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2、老师定期答疑</a:t>
                      </a:r>
                      <a:endParaRPr 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3、学生定期反馈</a:t>
                      </a:r>
                      <a:endParaRPr 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4、全程高清网课 </a:t>
                      </a:r>
                      <a:endParaRPr 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5、个性化补课</a:t>
                      </a:r>
                      <a:endParaRPr 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6、阶段测试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管综 12800元</a:t>
                      </a:r>
                      <a:endParaRPr 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全科 18800元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305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魔力</a:t>
                      </a:r>
                      <a:endParaRPr 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彩虹卡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签约过线班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1、名师和小班老师授课</a:t>
                      </a:r>
                      <a:endParaRPr 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2、老师定期答疑</a:t>
                      </a:r>
                      <a:endParaRPr 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3、学生定期反馈</a:t>
                      </a:r>
                      <a:endParaRPr 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4、全程高清网课 </a:t>
                      </a:r>
                      <a:endParaRPr 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5、个性化补课</a:t>
                      </a:r>
                      <a:endParaRPr 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6、阶段测试</a:t>
                      </a:r>
                      <a:endParaRPr 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7、个性化1V1课时</a:t>
                      </a:r>
                      <a:endParaRPr 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8、暑期集训营30天</a:t>
                      </a:r>
                      <a:endParaRPr 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9、考前抢分专项班</a:t>
                      </a:r>
                      <a:endParaRPr 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10、复试专业课公共课程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全科 35800元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不过第二年重读标准彩虹卡或者退费20%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7850">
                <a:tc vMerge="1"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签约录取班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1、名师和小班老师授课</a:t>
                      </a:r>
                      <a:endParaRPr 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2、老师定期答疑</a:t>
                      </a:r>
                      <a:endParaRPr 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3、学生定期反馈</a:t>
                      </a:r>
                      <a:endParaRPr 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4、全程高清网课 </a:t>
                      </a:r>
                      <a:endParaRPr 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5、个性化补课</a:t>
                      </a:r>
                      <a:endParaRPr 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6、阶段测试</a:t>
                      </a:r>
                      <a:endParaRPr 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7、个性化1V1课时</a:t>
                      </a:r>
                      <a:endParaRPr 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8、暑期集训营30天</a:t>
                      </a:r>
                      <a:endParaRPr 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9、考前抢分专项班</a:t>
                      </a:r>
                      <a:endParaRPr 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10、复试专业课公共课程</a:t>
                      </a:r>
                      <a:endParaRPr 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11、复试面试课程</a:t>
                      </a:r>
                      <a:endParaRPr 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12、复试专业课1V1辅导</a:t>
                      </a:r>
                      <a:endParaRPr 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全科 47800元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32410">
                <a:tc rowSpan="3"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复试辅导班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面试集训营+复试专业课辅导（1V1)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12800元（C类）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不过退费30%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410">
                <a:tc vMerge="1" gridSpan="2"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 vMerge="1"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16800元（B类）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32410">
                <a:tc vMerge="1" gridSpan="2"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 vMerge="1"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22800元（A类）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64770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1V1单报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40课时起报（260元/课时）定期答疑、定期专项测试、个性化复习方案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个性化选择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图片 7" descr="u=3344565032,984639984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" y="0"/>
            <a:ext cx="1713230" cy="1028065"/>
          </a:xfrm>
          <a:prstGeom prst="rect">
            <a:avLst/>
          </a:prstGeom>
        </p:spPr>
      </p:pic>
      <p:sp>
        <p:nvSpPr>
          <p:cNvPr id="9" name="云形 8"/>
          <p:cNvSpPr/>
          <p:nvPr/>
        </p:nvSpPr>
        <p:spPr>
          <a:xfrm rot="21120000">
            <a:off x="264795" y="2562225"/>
            <a:ext cx="2218690" cy="14859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00B050"/>
                </a:solidFill>
              </a:rPr>
              <a:t>彩虹卡课程</a:t>
            </a:r>
            <a:endParaRPr lang="zh-CN" altLang="en-US" sz="2800"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-8890" y="307340"/>
            <a:ext cx="325183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课程服务与课程优点</a:t>
            </a:r>
            <a:endParaRPr lang="zh-CN" altLang="zh-CN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2495" y="3324225"/>
          <a:ext cx="52863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2495" y="3324225"/>
                        <a:ext cx="5286375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2495" y="3324225"/>
          <a:ext cx="52863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2495" y="3324225"/>
                        <a:ext cx="5286375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5" y="1004570"/>
            <a:ext cx="10968990" cy="3079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8975" y="4887595"/>
            <a:ext cx="360172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课程优势：</a:t>
            </a:r>
            <a:r>
              <a:rPr lang="zh-CN" altLang="en-US" b="1"/>
              <a:t> </a:t>
            </a:r>
            <a:r>
              <a:rPr lang="en-US" altLang="zh-CN" b="1"/>
              <a:t>1</a:t>
            </a:r>
            <a:r>
              <a:rPr lang="zh-CN" altLang="en-US" b="1"/>
              <a:t>、送暑期集训营</a:t>
            </a:r>
            <a:br>
              <a:rPr lang="zh-CN" altLang="en-US" b="1"/>
            </a:br>
            <a:r>
              <a:rPr lang="zh-CN" altLang="en-US" b="1"/>
              <a:t>                       </a:t>
            </a:r>
            <a:r>
              <a:rPr lang="en-US" altLang="zh-CN" b="1"/>
              <a:t>2</a:t>
            </a:r>
            <a:r>
              <a:rPr lang="zh-CN" altLang="en-US" b="1"/>
              <a:t>、不分院校签约过线</a:t>
            </a:r>
            <a:br>
              <a:rPr lang="zh-CN" altLang="en-US" b="1"/>
            </a:br>
            <a:r>
              <a:rPr lang="zh-CN" altLang="en-US" b="1"/>
              <a:t>                       </a:t>
            </a:r>
            <a:r>
              <a:rPr lang="en-US" altLang="zh-CN" b="1"/>
              <a:t>3</a:t>
            </a:r>
            <a:r>
              <a:rPr lang="zh-CN" altLang="en-US" b="1"/>
              <a:t>、 </a:t>
            </a:r>
            <a:r>
              <a:rPr lang="en-US" altLang="zh-CN" b="1"/>
              <a:t>1V1</a:t>
            </a:r>
            <a:r>
              <a:rPr lang="zh-CN" altLang="en-US" b="1"/>
              <a:t>单独授课</a:t>
            </a:r>
            <a:br>
              <a:rPr lang="zh-CN" altLang="en-US" b="1"/>
            </a:br>
            <a:r>
              <a:rPr lang="zh-CN" altLang="en-US" b="1"/>
              <a:t>                       </a:t>
            </a:r>
            <a:r>
              <a:rPr lang="en-US" altLang="zh-CN" b="1"/>
              <a:t>4</a:t>
            </a:r>
            <a:r>
              <a:rPr lang="zh-CN" altLang="en-US" b="1"/>
              <a:t>、 不过退费或者重读</a:t>
            </a:r>
            <a:br>
              <a:rPr lang="zh-CN" altLang="en-US" b="1"/>
            </a:br>
            <a:r>
              <a:rPr lang="zh-CN" altLang="en-US" b="1"/>
              <a:t>                       </a:t>
            </a:r>
            <a:r>
              <a:rPr lang="en-US" altLang="zh-CN" b="1"/>
              <a:t>5</a:t>
            </a:r>
            <a:r>
              <a:rPr lang="zh-CN" altLang="en-US" b="1"/>
              <a:t>、性价比高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5300980" y="4887595"/>
            <a:ext cx="604520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咨询话术：</a:t>
            </a:r>
            <a:r>
              <a:rPr lang="en-US" altLang="zh-CN" b="1"/>
              <a:t>1</a:t>
            </a:r>
            <a:r>
              <a:rPr lang="zh-CN" altLang="en-US" b="1"/>
              <a:t>、跨考的可以推荐图书情报专业或者会计专硕</a:t>
            </a:r>
            <a:br>
              <a:rPr lang="zh-CN" altLang="en-US" b="1"/>
            </a:br>
            <a:r>
              <a:rPr lang="zh-CN" altLang="en-US" b="1"/>
              <a:t>                      </a:t>
            </a:r>
            <a:r>
              <a:rPr lang="en-US" altLang="zh-CN" b="1"/>
              <a:t>2</a:t>
            </a:r>
            <a:r>
              <a:rPr lang="zh-CN" altLang="en-US" b="1"/>
              <a:t>、考试科目简单，不考专业课，与基础没关系</a:t>
            </a:r>
            <a:br>
              <a:rPr lang="zh-CN" altLang="en-US" b="1"/>
            </a:br>
            <a:r>
              <a:rPr lang="zh-CN" altLang="en-US" b="1"/>
              <a:t>                      </a:t>
            </a:r>
            <a:r>
              <a:rPr lang="en-US" altLang="zh-CN" b="1"/>
              <a:t>3</a:t>
            </a:r>
            <a:r>
              <a:rPr lang="zh-CN" altLang="en-US" b="1"/>
              <a:t>、就业范围广、图书情报是新型专业</a:t>
            </a:r>
            <a:br>
              <a:rPr lang="zh-CN" altLang="en-US" b="1"/>
            </a:br>
            <a:r>
              <a:rPr lang="zh-CN" altLang="en-US" b="1"/>
              <a:t>                      </a:t>
            </a:r>
            <a:r>
              <a:rPr lang="en-US" altLang="zh-CN" b="1"/>
              <a:t>4</a:t>
            </a:r>
            <a:r>
              <a:rPr lang="zh-CN" altLang="en-US" b="1"/>
              <a:t>、需要大量强化练习、提供了集训营的强化，</a:t>
            </a:r>
            <a:endParaRPr lang="zh-CN" altLang="en-US" b="1"/>
          </a:p>
          <a:p>
            <a:r>
              <a:rPr lang="zh-CN" altLang="en-US" b="1"/>
              <a:t>                             别的机构没有</a:t>
            </a:r>
            <a:endParaRPr lang="zh-CN" altLang="en-US" b="1"/>
          </a:p>
        </p:txBody>
      </p:sp>
      <p:pic>
        <p:nvPicPr>
          <p:cNvPr id="18" name="图片 2" descr="文都教育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363" y="0"/>
            <a:ext cx="2632075" cy="828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8975" y="4280535"/>
            <a:ext cx="4314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标准彩虹卡</a:t>
            </a:r>
            <a:r>
              <a:rPr lang="zh-CN" altLang="zh-CN">
                <a:solidFill>
                  <a:srgbClr val="FF0000"/>
                </a:solidFill>
              </a:rPr>
              <a:t>：</a:t>
            </a:r>
            <a:r>
              <a:rPr lang="zh-CN" altLang="en-US" b="1"/>
              <a:t>强化测评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/>
              <a:t>次，模拟测评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/>
              <a:t>次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5617210" y="4280535"/>
            <a:ext cx="5808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模拟彩虹卡：</a:t>
            </a:r>
            <a:r>
              <a:rPr lang="zh-CN" altLang="en-US" b="1"/>
              <a:t>强化测评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/>
              <a:t>次，提高测评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/>
              <a:t>次，模拟测评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/>
              <a:t>次</a:t>
            </a:r>
            <a:endParaRPr lang="zh-CN" altLang="en-US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2495" y="3324225"/>
          <a:ext cx="52863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2495" y="3324225"/>
                        <a:ext cx="5286375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2495" y="3324225"/>
          <a:ext cx="52863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2495" y="3324225"/>
                        <a:ext cx="5286375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798195" y="1485265"/>
          <a:ext cx="10594340" cy="26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40"/>
                <a:gridCol w="2044700"/>
                <a:gridCol w="1197610"/>
                <a:gridCol w="1986280"/>
                <a:gridCol w="1918335"/>
                <a:gridCol w="2035175"/>
              </a:tblGrid>
              <a:tr h="466725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2020考研管综VIP高端辅导系统学费标准（调整后建议）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32702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系列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课程名称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2020学费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2018.11.30前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2018.12.1-2019.3.31</a:t>
                      </a:r>
                      <a:endParaRPr lang="en-US" altLang="en-US" sz="16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2019.4.1后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实收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实收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实收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标准彩虹系列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管综/经综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12800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12000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12300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12500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37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全科（管理类专硕）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18800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18000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18300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18800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魔力彩虹卡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签约过线班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35800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34300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34800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35000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签约录取班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47800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46800</a:t>
                      </a:r>
                      <a:endParaRPr lang="en-US" altLang="en-US" sz="16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47300</a:t>
                      </a:r>
                      <a:endParaRPr lang="en-US" altLang="en-US" sz="16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47800</a:t>
                      </a:r>
                      <a:endParaRPr lang="en-US" altLang="en-US" sz="16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-17780" y="307975"/>
            <a:ext cx="25463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各阶段优惠价格</a:t>
            </a:r>
            <a:endParaRPr lang="zh-CN" altLang="zh-CN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8" name="图片 2" descr="文都教育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363" y="0"/>
            <a:ext cx="2632075" cy="828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7545" y="3276600"/>
            <a:ext cx="676275" cy="304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7545" y="3276600"/>
            <a:ext cx="676275" cy="304800"/>
          </a:xfrm>
          <a:prstGeom prst="rect">
            <a:avLst/>
          </a:prstGeom>
        </p:spPr>
      </p:pic>
      <p:pic>
        <p:nvPicPr>
          <p:cNvPr id="4" name="图片 3" descr="2019学术学位国家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70" y="68580"/>
            <a:ext cx="9029700" cy="6370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405" y="266065"/>
            <a:ext cx="271399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</a:t>
            </a:r>
            <a:r>
              <a:rPr lang="zh-CN" altLang="en-US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国家线（学术学位）</a:t>
            </a:r>
            <a:endParaRPr lang="zh-CN" altLang="en-US" b="1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60880" y="1779905"/>
            <a:ext cx="3051810" cy="3359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18030" y="4503420"/>
            <a:ext cx="3051810" cy="3359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40030"/>
            <a:ext cx="12192000" cy="7114540"/>
          </a:xfrm>
          <a:prstGeom prst="rect">
            <a:avLst/>
          </a:prstGeom>
        </p:spPr>
      </p:pic>
      <p:pic>
        <p:nvPicPr>
          <p:cNvPr id="3" name="图片 2" descr="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" y="-273685"/>
            <a:ext cx="12192000" cy="6849533"/>
          </a:xfrm>
          <a:prstGeom prst="rect">
            <a:avLst/>
          </a:prstGeom>
        </p:spPr>
      </p:pic>
      <p:pic>
        <p:nvPicPr>
          <p:cNvPr id="4" name="图片 3" descr="a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030"/>
            <a:ext cx="2540000" cy="1295400"/>
          </a:xfrm>
          <a:prstGeom prst="rect">
            <a:avLst/>
          </a:prstGeom>
        </p:spPr>
      </p:pic>
      <p:pic>
        <p:nvPicPr>
          <p:cNvPr id="5" name="图片 4" descr="a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33" y="894080"/>
            <a:ext cx="4817533" cy="76200"/>
          </a:xfrm>
          <a:prstGeom prst="rect">
            <a:avLst/>
          </a:prstGeom>
        </p:spPr>
      </p:pic>
      <p:pic>
        <p:nvPicPr>
          <p:cNvPr id="7" name="图片 6" descr="a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495800"/>
            <a:ext cx="1955165" cy="144145"/>
          </a:xfrm>
          <a:prstGeom prst="rect">
            <a:avLst/>
          </a:prstGeom>
        </p:spPr>
      </p:pic>
      <p:pic>
        <p:nvPicPr>
          <p:cNvPr id="9" name="图片 8" descr="a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933" y="2189903"/>
            <a:ext cx="1955800" cy="143933"/>
          </a:xfrm>
          <a:prstGeom prst="rect">
            <a:avLst/>
          </a:prstGeom>
        </p:spPr>
      </p:pic>
      <p:pic>
        <p:nvPicPr>
          <p:cNvPr id="10" name="图片 9" descr="ac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200" y="1902037"/>
            <a:ext cx="2624667" cy="2218267"/>
          </a:xfrm>
          <a:prstGeom prst="rect">
            <a:avLst/>
          </a:prstGeom>
        </p:spPr>
      </p:pic>
      <p:pic>
        <p:nvPicPr>
          <p:cNvPr id="11" name="图片 10" descr="ac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000" y="2189903"/>
            <a:ext cx="1524000" cy="1413933"/>
          </a:xfrm>
          <a:prstGeom prst="rect">
            <a:avLst/>
          </a:prstGeom>
        </p:spPr>
      </p:pic>
      <p:pic>
        <p:nvPicPr>
          <p:cNvPr id="12" name="图片 11" descr="ac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0933" y="2232237"/>
            <a:ext cx="2624667" cy="2209800"/>
          </a:xfrm>
          <a:prstGeom prst="rect">
            <a:avLst/>
          </a:prstGeom>
        </p:spPr>
      </p:pic>
      <p:pic>
        <p:nvPicPr>
          <p:cNvPr id="13" name="图片 12" descr="act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2733" y="2520103"/>
            <a:ext cx="1676400" cy="1405467"/>
          </a:xfrm>
          <a:prstGeom prst="rect">
            <a:avLst/>
          </a:prstGeom>
        </p:spPr>
      </p:pic>
      <p:pic>
        <p:nvPicPr>
          <p:cNvPr id="14" name="图片 13" descr="ac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0867" y="4221903"/>
            <a:ext cx="2565400" cy="2108200"/>
          </a:xfrm>
          <a:prstGeom prst="rect">
            <a:avLst/>
          </a:prstGeom>
        </p:spPr>
      </p:pic>
      <p:pic>
        <p:nvPicPr>
          <p:cNvPr id="15" name="图片 14" descr="act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1133" y="4518237"/>
            <a:ext cx="1608667" cy="1295400"/>
          </a:xfrm>
          <a:prstGeom prst="rect">
            <a:avLst/>
          </a:prstGeom>
        </p:spPr>
      </p:pic>
      <p:pic>
        <p:nvPicPr>
          <p:cNvPr id="16" name="图片 15" descr="act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0933" y="3536103"/>
            <a:ext cx="2946400" cy="2590800"/>
          </a:xfrm>
          <a:prstGeom prst="rect">
            <a:avLst/>
          </a:prstGeom>
        </p:spPr>
      </p:pic>
      <p:pic>
        <p:nvPicPr>
          <p:cNvPr id="17" name="图片 16" descr="act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37267" y="3832437"/>
            <a:ext cx="2133600" cy="1778000"/>
          </a:xfrm>
          <a:prstGeom prst="rect">
            <a:avLst/>
          </a:prstGeom>
        </p:spPr>
      </p:pic>
      <p:pic>
        <p:nvPicPr>
          <p:cNvPr id="18" name="图片 17" descr="act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52333" y="1944370"/>
            <a:ext cx="1862667" cy="1490133"/>
          </a:xfrm>
          <a:prstGeom prst="rect">
            <a:avLst/>
          </a:prstGeom>
        </p:spPr>
      </p:pic>
      <p:pic>
        <p:nvPicPr>
          <p:cNvPr id="19" name="图片 18" descr="act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48667" y="2240703"/>
            <a:ext cx="1049867" cy="677333"/>
          </a:xfrm>
          <a:prstGeom prst="rect">
            <a:avLst/>
          </a:prstGeom>
        </p:spPr>
      </p:pic>
      <p:pic>
        <p:nvPicPr>
          <p:cNvPr id="20" name="图片 19" descr="act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21667" y="4619837"/>
            <a:ext cx="1642533" cy="1278467"/>
          </a:xfrm>
          <a:prstGeom prst="rect">
            <a:avLst/>
          </a:prstGeom>
        </p:spPr>
      </p:pic>
      <p:pic>
        <p:nvPicPr>
          <p:cNvPr id="21" name="图片 20" descr="act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09533" y="4916170"/>
            <a:ext cx="855133" cy="482600"/>
          </a:xfrm>
          <a:prstGeom prst="rect">
            <a:avLst/>
          </a:prstGeom>
        </p:spPr>
      </p:pic>
      <p:pic>
        <p:nvPicPr>
          <p:cNvPr id="22" name="图片 21" descr="act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02467" y="4628303"/>
            <a:ext cx="1862667" cy="1481667"/>
          </a:xfrm>
          <a:prstGeom prst="rect">
            <a:avLst/>
          </a:prstGeom>
        </p:spPr>
      </p:pic>
      <p:pic>
        <p:nvPicPr>
          <p:cNvPr id="23" name="图片 22" descr="act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98800" y="4916170"/>
            <a:ext cx="1041400" cy="685800"/>
          </a:xfrm>
          <a:prstGeom prst="rect">
            <a:avLst/>
          </a:prstGeom>
        </p:spPr>
      </p:pic>
      <p:pic>
        <p:nvPicPr>
          <p:cNvPr id="24" name="图片 23" descr="act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54200" y="3680037"/>
            <a:ext cx="2065867" cy="1701800"/>
          </a:xfrm>
          <a:prstGeom prst="rect">
            <a:avLst/>
          </a:prstGeom>
        </p:spPr>
      </p:pic>
      <p:pic>
        <p:nvPicPr>
          <p:cNvPr id="25" name="图片 24" descr="act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42067" y="3976370"/>
            <a:ext cx="1253067" cy="889000"/>
          </a:xfrm>
          <a:prstGeom prst="rect">
            <a:avLst/>
          </a:prstGeom>
        </p:spPr>
      </p:pic>
      <p:pic>
        <p:nvPicPr>
          <p:cNvPr id="26" name="图片 25" descr="ac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31533" y="1808903"/>
            <a:ext cx="1651000" cy="1278467"/>
          </a:xfrm>
          <a:prstGeom prst="rect">
            <a:avLst/>
          </a:prstGeom>
        </p:spPr>
      </p:pic>
      <p:pic>
        <p:nvPicPr>
          <p:cNvPr id="27" name="图片 26" descr="act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27867" y="2105237"/>
            <a:ext cx="855133" cy="482600"/>
          </a:xfrm>
          <a:prstGeom prst="rect">
            <a:avLst/>
          </a:prstGeom>
        </p:spPr>
      </p:pic>
      <p:pic>
        <p:nvPicPr>
          <p:cNvPr id="28" name="图片 27" descr="act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04067" y="1444837"/>
            <a:ext cx="1879600" cy="1515533"/>
          </a:xfrm>
          <a:prstGeom prst="rect">
            <a:avLst/>
          </a:prstGeom>
        </p:spPr>
      </p:pic>
      <p:pic>
        <p:nvPicPr>
          <p:cNvPr id="29" name="图片 28" descr="act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191933" y="1732703"/>
            <a:ext cx="1075267" cy="711200"/>
          </a:xfrm>
          <a:prstGeom prst="rect">
            <a:avLst/>
          </a:prstGeom>
        </p:spPr>
      </p:pic>
      <p:pic>
        <p:nvPicPr>
          <p:cNvPr id="30" name="图片 29" descr="act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99000" y="2765637"/>
            <a:ext cx="1642533" cy="1278467"/>
          </a:xfrm>
          <a:prstGeom prst="rect">
            <a:avLst/>
          </a:prstGeom>
        </p:spPr>
      </p:pic>
      <p:pic>
        <p:nvPicPr>
          <p:cNvPr id="31" name="图片 30" descr="act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986867" y="3061970"/>
            <a:ext cx="855133" cy="482600"/>
          </a:xfrm>
          <a:prstGeom prst="rect">
            <a:avLst/>
          </a:prstGeom>
        </p:spPr>
      </p:pic>
      <p:pic>
        <p:nvPicPr>
          <p:cNvPr id="32" name="图片 31" descr="act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403600" y="3510703"/>
            <a:ext cx="1778000" cy="1388533"/>
          </a:xfrm>
          <a:prstGeom prst="rect">
            <a:avLst/>
          </a:prstGeom>
        </p:spPr>
      </p:pic>
      <p:pic>
        <p:nvPicPr>
          <p:cNvPr id="33" name="图片 32" descr="act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99933" y="3798570"/>
            <a:ext cx="965200" cy="601133"/>
          </a:xfrm>
          <a:prstGeom prst="rect">
            <a:avLst/>
          </a:prstGeom>
        </p:spPr>
      </p:pic>
      <p:pic>
        <p:nvPicPr>
          <p:cNvPr id="34" name="图片 33" descr="act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135457" y="3663103"/>
            <a:ext cx="1981200" cy="1608667"/>
          </a:xfrm>
          <a:prstGeom prst="rect">
            <a:avLst/>
          </a:prstGeom>
        </p:spPr>
      </p:pic>
      <p:pic>
        <p:nvPicPr>
          <p:cNvPr id="35" name="图片 34" descr="act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461000" y="4146127"/>
            <a:ext cx="1168400" cy="795867"/>
          </a:xfrm>
          <a:prstGeom prst="rect">
            <a:avLst/>
          </a:prstGeom>
        </p:spPr>
      </p:pic>
      <p:pic>
        <p:nvPicPr>
          <p:cNvPr id="36" name="图片 35" descr="act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777067" y="2689437"/>
            <a:ext cx="2937933" cy="2692400"/>
          </a:xfrm>
          <a:prstGeom prst="rect">
            <a:avLst/>
          </a:prstGeom>
        </p:spPr>
      </p:pic>
      <p:pic>
        <p:nvPicPr>
          <p:cNvPr id="37" name="图片 36" descr="act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064933" y="2985770"/>
            <a:ext cx="2133600" cy="1879600"/>
          </a:xfrm>
          <a:prstGeom prst="rect">
            <a:avLst/>
          </a:prstGeom>
        </p:spPr>
      </p:pic>
      <p:pic>
        <p:nvPicPr>
          <p:cNvPr id="38" name="图片 37" descr="act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597400" y="1444837"/>
            <a:ext cx="2396067" cy="1989667"/>
          </a:xfrm>
          <a:prstGeom prst="rect">
            <a:avLst/>
          </a:prstGeom>
        </p:spPr>
      </p:pic>
      <p:pic>
        <p:nvPicPr>
          <p:cNvPr id="39" name="图片 38" descr="act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885267" y="1732703"/>
            <a:ext cx="1591733" cy="1185333"/>
          </a:xfrm>
          <a:prstGeom prst="rect">
            <a:avLst/>
          </a:prstGeom>
        </p:spPr>
      </p:pic>
      <p:pic>
        <p:nvPicPr>
          <p:cNvPr id="40" name="图片 39" descr="act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555067" y="4526703"/>
            <a:ext cx="2302933" cy="2048933"/>
          </a:xfrm>
          <a:prstGeom prst="rect">
            <a:avLst/>
          </a:prstGeom>
        </p:spPr>
      </p:pic>
      <p:pic>
        <p:nvPicPr>
          <p:cNvPr id="41" name="图片 40" descr="act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851400" y="4947497"/>
            <a:ext cx="1490133" cy="1236133"/>
          </a:xfrm>
          <a:prstGeom prst="rect">
            <a:avLst/>
          </a:prstGeom>
        </p:spPr>
      </p:pic>
      <p:pic>
        <p:nvPicPr>
          <p:cNvPr id="42" name="图片 41" descr="act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430867" y="4619837"/>
            <a:ext cx="2489200" cy="1989667"/>
          </a:xfrm>
          <a:prstGeom prst="rect">
            <a:avLst/>
          </a:prstGeom>
        </p:spPr>
      </p:pic>
      <p:pic>
        <p:nvPicPr>
          <p:cNvPr id="43" name="图片 42" descr="act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718733" y="4916170"/>
            <a:ext cx="1676400" cy="1244600"/>
          </a:xfrm>
          <a:prstGeom prst="rect">
            <a:avLst/>
          </a:prstGeom>
        </p:spPr>
      </p:pic>
      <p:pic>
        <p:nvPicPr>
          <p:cNvPr id="44" name="图片 43" descr="act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600200" y="1808903"/>
            <a:ext cx="2065867" cy="1693333"/>
          </a:xfrm>
          <a:prstGeom prst="rect">
            <a:avLst/>
          </a:prstGeom>
        </p:spPr>
      </p:pic>
      <p:pic>
        <p:nvPicPr>
          <p:cNvPr id="45" name="图片 44" descr="act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896533" y="2096770"/>
            <a:ext cx="1244600" cy="88900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1397000" y="936837"/>
            <a:ext cx="414867" cy="2624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535">
                <a:solidFill>
                  <a:srgbClr val="7E7E7E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lang="zh-CN" altLang="en-US" sz="1535">
              <a:solidFill>
                <a:srgbClr val="7E7E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744200" y="1182370"/>
            <a:ext cx="59267" cy="2624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535">
                <a:solidFill>
                  <a:srgbClr val="7E7E7E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535">
              <a:solidFill>
                <a:srgbClr val="7E7E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03067" y="2105237"/>
            <a:ext cx="1210733" cy="2624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535" b="1">
                <a:solidFill>
                  <a:srgbClr val="F7640F"/>
                </a:solidFill>
                <a:latin typeface="微软雅黑" panose="020B0503020204020204" charset="-122"/>
                <a:ea typeface="微软雅黑" panose="020B0503020204020204" charset="-122"/>
              </a:rPr>
              <a:t>工作遇到瓶颈，需要充电</a:t>
            </a:r>
            <a:endParaRPr lang="zh-CN" altLang="en-US" sz="1535" b="1">
              <a:solidFill>
                <a:srgbClr val="F7640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847667" y="1639570"/>
            <a:ext cx="59267" cy="2624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535" b="1">
                <a:solidFill>
                  <a:srgbClr val="F7640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535" b="1">
              <a:solidFill>
                <a:srgbClr val="F7640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384800" y="2012103"/>
            <a:ext cx="609600" cy="6265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4400">
                <a:solidFill>
                  <a:srgbClr val="E82D21"/>
                </a:solidFill>
                <a:latin typeface="Impact" panose="020B0806030902050204" charset="0"/>
                <a:cs typeface="Impact" panose="020B0806030902050204" charset="0"/>
              </a:rPr>
              <a:t>01 </a:t>
            </a:r>
            <a:endParaRPr lang="zh-CN" altLang="en-US" sz="4400">
              <a:solidFill>
                <a:srgbClr val="E82D21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559800" y="2367703"/>
            <a:ext cx="42333" cy="1947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200">
                <a:solidFill>
                  <a:srgbClr val="7E7E7E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200">
              <a:solidFill>
                <a:srgbClr val="7E7E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76133" y="3544570"/>
            <a:ext cx="677333" cy="6265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4400">
                <a:solidFill>
                  <a:srgbClr val="0D0D0D"/>
                </a:solidFill>
                <a:latin typeface="Impact" panose="020B0806030902050204" charset="0"/>
                <a:cs typeface="Impact" panose="020B0806030902050204" charset="0"/>
              </a:rPr>
              <a:t>02 </a:t>
            </a:r>
            <a:endParaRPr lang="zh-CN" altLang="en-US" sz="4400">
              <a:solidFill>
                <a:srgbClr val="0D0D0D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274733" y="5296747"/>
            <a:ext cx="694267" cy="6265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4400">
                <a:solidFill>
                  <a:srgbClr val="C00000"/>
                </a:solidFill>
                <a:latin typeface="Impact" panose="020B0806030902050204" charset="0"/>
                <a:cs typeface="Impact" panose="020B0806030902050204" charset="0"/>
              </a:rPr>
              <a:t>0</a:t>
            </a:r>
            <a:r>
              <a:rPr lang="en-US" altLang="zh-CN" sz="4400">
                <a:solidFill>
                  <a:srgbClr val="C00000"/>
                </a:solidFill>
                <a:latin typeface="Impact" panose="020B0806030902050204" charset="0"/>
                <a:cs typeface="Impact" panose="020B0806030902050204" charset="0"/>
              </a:rPr>
              <a:t>4</a:t>
            </a:r>
            <a:r>
              <a:rPr lang="zh-CN" altLang="en-US" sz="4400">
                <a:solidFill>
                  <a:srgbClr val="00BACF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endParaRPr lang="zh-CN" altLang="en-US" sz="4400">
              <a:solidFill>
                <a:srgbClr val="00BACF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602643" y="3397250"/>
            <a:ext cx="1210733" cy="2624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535" b="1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为提升学历而读MBA</a:t>
            </a:r>
            <a:endParaRPr lang="zh-CN" altLang="en-US" sz="1535" b="1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847667" y="3299037"/>
            <a:ext cx="59267" cy="2624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535" b="1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535" b="1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559800" y="4018703"/>
            <a:ext cx="42333" cy="1947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200">
                <a:solidFill>
                  <a:srgbClr val="7E7E7E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200">
              <a:solidFill>
                <a:srgbClr val="7E7E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071062" y="4383617"/>
            <a:ext cx="1210733" cy="2624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535" b="1">
                <a:solidFill>
                  <a:srgbClr val="00BACF"/>
                </a:solidFill>
                <a:latin typeface="微软雅黑" panose="020B0503020204020204" charset="-122"/>
                <a:ea typeface="微软雅黑" panose="020B0503020204020204" charset="-122"/>
              </a:rPr>
              <a:t>为积累人脉而考MBA</a:t>
            </a:r>
            <a:endParaRPr lang="zh-CN" altLang="en-US" sz="1535" b="1">
              <a:solidFill>
                <a:srgbClr val="00BAC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830733" y="4823037"/>
            <a:ext cx="59267" cy="2624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535" b="1">
                <a:solidFill>
                  <a:srgbClr val="00BAC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535" b="1">
              <a:solidFill>
                <a:srgbClr val="00BAC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542867" y="5542703"/>
            <a:ext cx="42333" cy="1947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200">
                <a:solidFill>
                  <a:srgbClr val="7E7E7E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200">
              <a:solidFill>
                <a:srgbClr val="7E7E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7" name="图片 2" descr="文都教育logo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9606280" y="-240030"/>
            <a:ext cx="2585720" cy="813647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4455795" y="332740"/>
            <a:ext cx="2332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</a:rPr>
              <a:t>为什么要考</a:t>
            </a:r>
            <a:r>
              <a:rPr lang="en-US" altLang="zh-CN" sz="2400" b="1">
                <a:solidFill>
                  <a:srgbClr val="C00000"/>
                </a:solidFill>
              </a:rPr>
              <a:t>MBA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  <p:pic>
        <p:nvPicPr>
          <p:cNvPr id="53" name="图片 52" descr="a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890" y="5532755"/>
            <a:ext cx="1955165" cy="144145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8060902" y="5470737"/>
            <a:ext cx="1210733" cy="2624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535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为拓展眼界而读MBA</a:t>
            </a:r>
            <a:endParaRPr lang="zh-CN" altLang="en-US" sz="1535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698278" y="4248362"/>
            <a:ext cx="694267" cy="6265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4400">
                <a:solidFill>
                  <a:srgbClr val="00BACF"/>
                </a:solidFill>
                <a:latin typeface="Impact" panose="020B0806030902050204" charset="0"/>
                <a:cs typeface="Impact" panose="020B0806030902050204" charset="0"/>
              </a:rPr>
              <a:t>03 </a:t>
            </a:r>
            <a:endParaRPr lang="zh-CN" altLang="en-US" sz="4400">
              <a:solidFill>
                <a:srgbClr val="00BACF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993255" y="2416810"/>
            <a:ext cx="40417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大多数都工作了3年-5年或以上，实践经验比较丰富，但理</a:t>
            </a:r>
            <a:endParaRPr lang="zh-CN" altLang="en-US" sz="1200"/>
          </a:p>
          <a:p>
            <a:pPr algn="l"/>
            <a:r>
              <a:rPr lang="zh-CN" altLang="en-US" sz="1200"/>
              <a:t>论知识相对不足，希望通过读MBA，回到学校进行管理知</a:t>
            </a:r>
            <a:endParaRPr lang="zh-CN" altLang="en-US" sz="1200"/>
          </a:p>
          <a:p>
            <a:pPr algn="l"/>
            <a:r>
              <a:rPr lang="zh-CN" altLang="en-US" sz="1200"/>
              <a:t>识的系统学习，为日后的管理工作打下扎实的理论基础。</a:t>
            </a:r>
            <a:endParaRPr lang="zh-CN" altLang="en-US" sz="1200"/>
          </a:p>
        </p:txBody>
      </p:sp>
      <p:sp>
        <p:nvSpPr>
          <p:cNvPr id="62" name="文本框 61"/>
          <p:cNvSpPr txBox="1"/>
          <p:nvPr/>
        </p:nvSpPr>
        <p:spPr>
          <a:xfrm>
            <a:off x="6993255" y="3663315"/>
            <a:ext cx="3683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同样是读研，MBA的考试内容相对普研要简单一些，</a:t>
            </a:r>
            <a:endParaRPr lang="zh-CN" altLang="en-US" sz="1200"/>
          </a:p>
          <a:p>
            <a:pPr algn="l"/>
            <a:r>
              <a:rPr lang="zh-CN" altLang="en-US" sz="1200"/>
              <a:t>所以考MBA成为在职人士提升学历的第一选择。</a:t>
            </a:r>
            <a:endParaRPr lang="zh-CN" altLang="en-US" sz="1200"/>
          </a:p>
        </p:txBody>
      </p:sp>
      <p:sp>
        <p:nvSpPr>
          <p:cNvPr id="63" name="文本框 62"/>
          <p:cNvSpPr txBox="1"/>
          <p:nvPr/>
        </p:nvSpPr>
        <p:spPr>
          <a:xfrm>
            <a:off x="6993255" y="472376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学员来自各行各业，并且有很多都已经干到管理层了。</a:t>
            </a:r>
            <a:endParaRPr lang="zh-CN" altLang="en-US" sz="1200"/>
          </a:p>
          <a:p>
            <a:pPr algn="l"/>
            <a:r>
              <a:rPr lang="zh-CN" altLang="en-US" sz="1200"/>
              <a:t>身后有一大批人脉资源。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6858000" y="5737860"/>
            <a:ext cx="5133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MBA课程中的财务、营销、HR、企业运营策略等可以帮你</a:t>
            </a:r>
            <a:endParaRPr lang="zh-CN" altLang="en-US" sz="1200"/>
          </a:p>
          <a:p>
            <a:pPr algn="l"/>
            <a:r>
              <a:rPr lang="zh-CN" altLang="en-US" sz="1200"/>
              <a:t>了解到整个相关的商业逻辑</a:t>
            </a:r>
            <a:r>
              <a:rPr lang="en-US" altLang="zh-CN" sz="1200"/>
              <a:t>,包括一些商业案例等实战训练、思维能力</a:t>
            </a:r>
            <a:r>
              <a:rPr lang="zh-CN" altLang="en-US" sz="1200"/>
              <a:t>训练。</a:t>
            </a:r>
            <a:endParaRPr lang="zh-CN" altLang="en-US" sz="1200"/>
          </a:p>
        </p:txBody>
      </p:sp>
      <p:pic>
        <p:nvPicPr>
          <p:cNvPr id="68" name="图片 67" descr="a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480" y="3455670"/>
            <a:ext cx="2620010" cy="193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49533"/>
          </a:xfrm>
          <a:prstGeom prst="rect">
            <a:avLst/>
          </a:prstGeom>
        </p:spPr>
      </p:pic>
      <p:pic>
        <p:nvPicPr>
          <p:cNvPr id="3" name="图片 2" descr="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3" y="0"/>
            <a:ext cx="12192000" cy="6849533"/>
          </a:xfrm>
          <a:prstGeom prst="rect">
            <a:avLst/>
          </a:prstGeom>
        </p:spPr>
      </p:pic>
      <p:pic>
        <p:nvPicPr>
          <p:cNvPr id="4" name="图片 3" descr="a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0000" cy="1295400"/>
          </a:xfrm>
          <a:prstGeom prst="rect">
            <a:avLst/>
          </a:prstGeom>
        </p:spPr>
      </p:pic>
      <p:pic>
        <p:nvPicPr>
          <p:cNvPr id="5" name="图片 4" descr="a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33" y="787400"/>
            <a:ext cx="4817533" cy="76200"/>
          </a:xfrm>
          <a:prstGeom prst="rect">
            <a:avLst/>
          </a:prstGeom>
        </p:spPr>
      </p:pic>
      <p:pic>
        <p:nvPicPr>
          <p:cNvPr id="7" name="图片 6" descr="a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33" y="2463800"/>
            <a:ext cx="10236200" cy="2734733"/>
          </a:xfrm>
          <a:prstGeom prst="rect">
            <a:avLst/>
          </a:prstGeom>
        </p:spPr>
      </p:pic>
      <p:pic>
        <p:nvPicPr>
          <p:cNvPr id="8" name="图片 7" descr="a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833" y="2472267"/>
            <a:ext cx="9702800" cy="2633133"/>
          </a:xfrm>
          <a:prstGeom prst="rect">
            <a:avLst/>
          </a:prstGeom>
        </p:spPr>
      </p:pic>
      <p:pic>
        <p:nvPicPr>
          <p:cNvPr id="9" name="图片 8" descr="ac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733" y="2895600"/>
            <a:ext cx="2472267" cy="2065867"/>
          </a:xfrm>
          <a:prstGeom prst="rect">
            <a:avLst/>
          </a:prstGeom>
        </p:spPr>
      </p:pic>
      <p:pic>
        <p:nvPicPr>
          <p:cNvPr id="10" name="图片 9" descr="ac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7067" y="2954867"/>
            <a:ext cx="2057400" cy="1684867"/>
          </a:xfrm>
          <a:prstGeom prst="rect">
            <a:avLst/>
          </a:prstGeom>
        </p:spPr>
      </p:pic>
      <p:pic>
        <p:nvPicPr>
          <p:cNvPr id="11" name="图片 10" descr="ac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4400" y="2895600"/>
            <a:ext cx="2463800" cy="2065867"/>
          </a:xfrm>
          <a:prstGeom prst="rect">
            <a:avLst/>
          </a:prstGeom>
        </p:spPr>
      </p:pic>
      <p:pic>
        <p:nvPicPr>
          <p:cNvPr id="12" name="图片 11" descr="act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0733" y="2954867"/>
            <a:ext cx="2048933" cy="1684867"/>
          </a:xfrm>
          <a:prstGeom prst="rect">
            <a:avLst/>
          </a:prstGeom>
        </p:spPr>
      </p:pic>
      <p:pic>
        <p:nvPicPr>
          <p:cNvPr id="13" name="图片 12" descr="ac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3733" y="2895600"/>
            <a:ext cx="2463800" cy="2065867"/>
          </a:xfrm>
          <a:prstGeom prst="rect">
            <a:avLst/>
          </a:prstGeom>
        </p:spPr>
      </p:pic>
      <p:pic>
        <p:nvPicPr>
          <p:cNvPr id="14" name="图片 13" descr="ac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0067" y="2954867"/>
            <a:ext cx="2048933" cy="1684867"/>
          </a:xfrm>
          <a:prstGeom prst="rect">
            <a:avLst/>
          </a:prstGeom>
        </p:spPr>
      </p:pic>
      <p:pic>
        <p:nvPicPr>
          <p:cNvPr id="15" name="图片 14" descr="act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3533" y="2895600"/>
            <a:ext cx="2472267" cy="2065867"/>
          </a:xfrm>
          <a:prstGeom prst="rect">
            <a:avLst/>
          </a:prstGeom>
        </p:spPr>
      </p:pic>
      <p:pic>
        <p:nvPicPr>
          <p:cNvPr id="16" name="图片 15" descr="act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96443" y="2946612"/>
            <a:ext cx="2048933" cy="168486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142067" y="1693333"/>
            <a:ext cx="762000" cy="330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en-US" altLang="zh-CN" sz="2000" b="1">
                <a:solidFill>
                  <a:srgbClr val="F7640F"/>
                </a:solidFill>
                <a:latin typeface="微软雅黑" panose="020B0503020204020204" charset="-122"/>
                <a:ea typeface="微软雅黑" panose="020B0503020204020204" charset="-122"/>
              </a:rPr>
              <a:t>POINT 1</a:t>
            </a:r>
            <a:endParaRPr lang="en-US" altLang="zh-CN" sz="2000" b="1">
              <a:solidFill>
                <a:srgbClr val="F7640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04067" y="1693333"/>
            <a:ext cx="67733" cy="330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2000" b="1">
                <a:solidFill>
                  <a:srgbClr val="F7640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 b="1">
              <a:solidFill>
                <a:srgbClr val="F7640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93800" y="2362412"/>
            <a:ext cx="2429933" cy="1947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至少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211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学校，很多会选择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985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高校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44133" y="2599267"/>
            <a:ext cx="42333" cy="1947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2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2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80667" y="2599267"/>
            <a:ext cx="304800" cy="1947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endParaRPr lang="zh-CN" altLang="en-US" sz="12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85467" y="2599267"/>
            <a:ext cx="42333" cy="1947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2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2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51320" y="1693333"/>
            <a:ext cx="762000" cy="330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en-US" altLang="zh-CN" sz="2000" b="1">
                <a:solidFill>
                  <a:srgbClr val="F7640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POINT 3</a:t>
            </a:r>
            <a:endParaRPr lang="en-US" altLang="zh-CN" sz="2000" b="1">
              <a:solidFill>
                <a:srgbClr val="F7640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rgbClr val="7E7E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45400" y="1693333"/>
            <a:ext cx="67733" cy="330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2000" b="1">
                <a:solidFill>
                  <a:srgbClr val="7E7E7E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 b="1">
              <a:solidFill>
                <a:srgbClr val="7E7E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38333" y="2167467"/>
            <a:ext cx="2429933" cy="1947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学费和学制，读完大约需要花多少钱。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80667" y="2362200"/>
            <a:ext cx="2277533" cy="1947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endParaRPr lang="zh-CN" altLang="en-US" sz="12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75933" y="3412067"/>
            <a:ext cx="609600" cy="3979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85533" y="3412067"/>
            <a:ext cx="84667" cy="3979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30967" y="3428788"/>
            <a:ext cx="609600" cy="3979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学校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85533" y="3776133"/>
            <a:ext cx="84667" cy="3979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31267" y="3589443"/>
            <a:ext cx="609600" cy="3979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分数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164667" y="3395133"/>
            <a:ext cx="84667" cy="3979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54855" y="3759200"/>
            <a:ext cx="609600" cy="39814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64667" y="3759200"/>
            <a:ext cx="84667" cy="3979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02145" y="3598122"/>
            <a:ext cx="609600" cy="3979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学费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611533" y="3429000"/>
            <a:ext cx="84667" cy="3979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611533" y="3793067"/>
            <a:ext cx="84667" cy="3979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389533" y="3632200"/>
            <a:ext cx="609600" cy="3979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提前批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面试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829800" y="3411855"/>
            <a:ext cx="84667" cy="3979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304655" y="3776557"/>
            <a:ext cx="609600" cy="3979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en-US" altLang="zh-CN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en-US" altLang="zh-CN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956800" y="3793067"/>
            <a:ext cx="84667" cy="3979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55067" y="4986867"/>
            <a:ext cx="762000" cy="330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en-US" altLang="zh-CN" sz="2000" b="1">
                <a:solidFill>
                  <a:srgbClr val="F7640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POINT 2</a:t>
            </a:r>
            <a:endParaRPr lang="zh-CN" altLang="en-US" sz="2000" b="1">
              <a:solidFill>
                <a:srgbClr val="00BAC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17067" y="4986867"/>
            <a:ext cx="67733" cy="330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2000" b="1">
                <a:solidFill>
                  <a:srgbClr val="00BAC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 b="1">
              <a:solidFill>
                <a:srgbClr val="00BAC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42267" y="5404485"/>
            <a:ext cx="2438400" cy="1947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分数多少，国家线还是自主划线。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852333" y="5655733"/>
            <a:ext cx="2286000" cy="1947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endParaRPr lang="zh-CN" altLang="en-US" sz="12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57133" y="5892800"/>
            <a:ext cx="42333" cy="1947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2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2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991600" y="5892800"/>
            <a:ext cx="42333" cy="1947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2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2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389533" y="4986867"/>
            <a:ext cx="762000" cy="330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en-US" altLang="zh-CN" sz="2000" b="1">
                <a:solidFill>
                  <a:srgbClr val="F7640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POINT 4</a:t>
            </a:r>
            <a:endParaRPr lang="zh-CN" altLang="en-US" sz="2000" b="1">
              <a:solidFill>
                <a:srgbClr val="E82D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151533" y="4986867"/>
            <a:ext cx="67733" cy="330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2000" b="1">
                <a:solidFill>
                  <a:srgbClr val="E82D2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 b="1">
              <a:solidFill>
                <a:srgbClr val="E82D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551545" y="5461000"/>
            <a:ext cx="2438400" cy="1947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是否有提前批面试，是否容易申请上。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" name="图片 2" descr="文都教育logo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06280" y="0"/>
            <a:ext cx="2585720" cy="81364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554855" y="265430"/>
            <a:ext cx="23342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MBA</a:t>
            </a:r>
            <a:r>
              <a:rPr lang="zh-CN" altLang="en-US" sz="2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咨询知识</a:t>
            </a:r>
            <a:endParaRPr lang="zh-CN" altLang="en-US" sz="2800" b="1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2957830" y="490220"/>
          <a:ext cx="6276975" cy="565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810"/>
                <a:gridCol w="2459355"/>
                <a:gridCol w="1908810"/>
              </a:tblGrid>
              <a:tr h="5842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高校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MBA学制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费用（总费用）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武汉大学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3年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MBA1班13.8万</a:t>
                      </a:r>
                      <a:endParaRPr lang="zh-CN" sz="14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MBA2班和3班16.8万</a:t>
                      </a:r>
                      <a:endParaRPr lang="zh-CN" sz="14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IMBA班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15.9万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6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华中科技大学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3年（只招非全日制定向）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9.2万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6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武汉理工大学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2.5-3年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6.8万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中国地质大学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3年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6.6万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6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中南财经政法大学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2年（只收非全定向）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10万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6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华中师范大学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2年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6万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6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华中农业大学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2年（非全日制定向）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5.6万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49533"/>
          </a:xfrm>
          <a:prstGeom prst="rect">
            <a:avLst/>
          </a:prstGeom>
        </p:spPr>
      </p:pic>
      <p:pic>
        <p:nvPicPr>
          <p:cNvPr id="3" name="图片 2" descr="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4953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15200" y="3251200"/>
            <a:ext cx="59267" cy="2624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535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535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15200" y="3496733"/>
            <a:ext cx="59267" cy="2624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535">
                <a:solidFill>
                  <a:srgbClr val="585858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535">
              <a:solidFill>
                <a:srgbClr val="58585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72600" y="3208867"/>
            <a:ext cx="59267" cy="2624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535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535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79000" y="3454400"/>
            <a:ext cx="59267" cy="2624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l"/>
            <a:r>
              <a:rPr lang="zh-CN" altLang="en-US" sz="1535">
                <a:solidFill>
                  <a:srgbClr val="585858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535">
              <a:solidFill>
                <a:srgbClr val="58585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2" descr="文都教育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280" y="0"/>
            <a:ext cx="2585720" cy="81364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350" y="45720"/>
            <a:ext cx="154559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MBA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</a:t>
            </a:r>
            <a:endParaRPr lang="zh-CN" altLang="zh-CN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528945" y="1988185"/>
            <a:ext cx="3010535" cy="2196465"/>
            <a:chOff x="7492" y="2328"/>
            <a:chExt cx="4385" cy="3459"/>
          </a:xfrm>
        </p:grpSpPr>
        <p:sp>
          <p:nvSpPr>
            <p:cNvPr id="16" name="文本框 15"/>
            <p:cNvSpPr txBox="1"/>
            <p:nvPr/>
          </p:nvSpPr>
          <p:spPr>
            <a:xfrm>
              <a:off x="8008" y="2386"/>
              <a:ext cx="3353" cy="33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/>
                <a:t>第一批：</a:t>
              </a:r>
              <a:endParaRPr lang="zh-CN" altLang="en-US" sz="1200" b="1"/>
            </a:p>
            <a:p>
              <a:r>
                <a:rPr lang="zh-CN" altLang="en-US" sz="1200" b="1"/>
                <a:t>材料递交截止时间 </a:t>
              </a:r>
              <a:r>
                <a:rPr lang="zh-CN" altLang="en-US" sz="1200" b="1">
                  <a:solidFill>
                    <a:srgbClr val="C00000"/>
                  </a:solidFill>
                </a:rPr>
                <a:t>6月</a:t>
              </a:r>
              <a:endParaRPr lang="zh-CN" altLang="en-US" sz="1200" b="1">
                <a:solidFill>
                  <a:srgbClr val="C00000"/>
                </a:solidFill>
              </a:endParaRPr>
            </a:p>
            <a:p>
              <a:r>
                <a:rPr lang="zh-CN" altLang="en-US" sz="1200" b="1"/>
                <a:t>面试时间 </a:t>
              </a:r>
              <a:r>
                <a:rPr lang="zh-CN" altLang="en-US" sz="1200" b="1">
                  <a:solidFill>
                    <a:srgbClr val="C00000"/>
                  </a:solidFill>
                </a:rPr>
                <a:t>7月。</a:t>
              </a:r>
              <a:endParaRPr lang="zh-CN" altLang="en-US" sz="1200" b="1"/>
            </a:p>
            <a:p>
              <a:r>
                <a:rPr lang="zh-CN" altLang="en-US" sz="1200" b="1"/>
                <a:t> </a:t>
              </a:r>
              <a:endParaRPr lang="zh-CN" altLang="en-US" sz="1200" b="1"/>
            </a:p>
            <a:p>
              <a:r>
                <a:rPr lang="zh-CN" altLang="en-US" sz="1200" b="1"/>
                <a:t>第二批：</a:t>
              </a:r>
              <a:endParaRPr lang="zh-CN" altLang="en-US" sz="1200" b="1"/>
            </a:p>
            <a:p>
              <a:r>
                <a:rPr lang="zh-CN" altLang="en-US" sz="1200" b="1"/>
                <a:t>材料递交截止时间</a:t>
              </a:r>
              <a:r>
                <a:rPr lang="zh-CN" altLang="en-US" sz="1200" b="1">
                  <a:solidFill>
                    <a:srgbClr val="C00000"/>
                  </a:solidFill>
                </a:rPr>
                <a:t> 8月</a:t>
              </a:r>
              <a:r>
                <a:rPr lang="zh-CN" altLang="en-US" sz="1200" b="1"/>
                <a:t>，</a:t>
              </a:r>
              <a:endParaRPr lang="zh-CN" altLang="en-US" sz="1200" b="1"/>
            </a:p>
            <a:p>
              <a:r>
                <a:rPr lang="zh-CN" altLang="en-US" sz="1200" b="1"/>
                <a:t>面试时间</a:t>
              </a:r>
              <a:r>
                <a:rPr lang="en-US" altLang="zh-CN" sz="1200" b="1">
                  <a:solidFill>
                    <a:srgbClr val="C00000"/>
                  </a:solidFill>
                </a:rPr>
                <a:t>9</a:t>
              </a:r>
              <a:r>
                <a:rPr lang="zh-CN" altLang="en-US" sz="1200" b="1">
                  <a:solidFill>
                    <a:srgbClr val="C00000"/>
                  </a:solidFill>
                </a:rPr>
                <a:t>月</a:t>
              </a:r>
              <a:r>
                <a:rPr lang="zh-CN" altLang="en-US" sz="1200" b="1">
                  <a:solidFill>
                    <a:srgbClr val="C00000"/>
                  </a:solidFill>
                </a:rPr>
                <a:t>。</a:t>
              </a:r>
              <a:endParaRPr lang="zh-CN" altLang="en-US" sz="1200" b="1"/>
            </a:p>
            <a:p>
              <a:r>
                <a:rPr lang="zh-CN" altLang="en-US" sz="1200" b="1"/>
                <a:t> </a:t>
              </a:r>
              <a:endParaRPr lang="zh-CN" altLang="en-US" sz="1200" b="1"/>
            </a:p>
            <a:p>
              <a:r>
                <a:rPr lang="zh-CN" altLang="en-US" sz="1200" b="1"/>
                <a:t>第三批：</a:t>
              </a:r>
              <a:endParaRPr lang="zh-CN" altLang="en-US" sz="1200" b="1"/>
            </a:p>
            <a:p>
              <a:r>
                <a:rPr lang="zh-CN" altLang="en-US" sz="1200" b="1"/>
                <a:t>材料递交截止时间</a:t>
              </a:r>
              <a:r>
                <a:rPr lang="zh-CN" altLang="en-US" sz="1200" b="1">
                  <a:solidFill>
                    <a:srgbClr val="C00000"/>
                  </a:solidFill>
                </a:rPr>
                <a:t>9月，</a:t>
              </a:r>
              <a:endParaRPr lang="zh-CN" altLang="en-US" sz="1200" b="1">
                <a:solidFill>
                  <a:srgbClr val="C00000"/>
                </a:solidFill>
              </a:endParaRPr>
            </a:p>
            <a:p>
              <a:r>
                <a:rPr lang="zh-CN" altLang="en-US" sz="1200" b="1"/>
                <a:t>面试时间 </a:t>
              </a:r>
              <a:r>
                <a:rPr lang="zh-CN" altLang="en-US" sz="1200" b="1">
                  <a:solidFill>
                    <a:srgbClr val="C00000"/>
                  </a:solidFill>
                </a:rPr>
                <a:t>10月。</a:t>
              </a:r>
              <a:endParaRPr lang="zh-CN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492" y="2328"/>
              <a:ext cx="4385" cy="345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51940" y="2905125"/>
            <a:ext cx="1832610" cy="61404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 MBA</a:t>
            </a:r>
            <a:r>
              <a:rPr lang="zh-CN" altLang="zh-CN" b="1">
                <a:solidFill>
                  <a:schemeClr val="bg1"/>
                </a:solidFill>
              </a:rPr>
              <a:t>提前批试：</a:t>
            </a:r>
            <a:br>
              <a:rPr lang="zh-CN" altLang="zh-CN" b="1">
                <a:solidFill>
                  <a:schemeClr val="bg1"/>
                </a:solidFill>
              </a:rPr>
            </a:br>
            <a:r>
              <a:rPr lang="zh-CN" altLang="zh-CN" sz="1600" b="1">
                <a:solidFill>
                  <a:schemeClr val="bg1"/>
                </a:solidFill>
              </a:rPr>
              <a:t>（</a:t>
            </a:r>
            <a:r>
              <a:rPr lang="zh-CN" altLang="en-US" sz="1600" b="1">
                <a:solidFill>
                  <a:schemeClr val="bg1"/>
                </a:solidFill>
              </a:rPr>
              <a:t>大部分高校）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62930" y="479615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/>
              <a:t>网申背景材料</a:t>
            </a:r>
            <a:endParaRPr lang="zh-CN" altLang="en-US" sz="1200" b="1"/>
          </a:p>
          <a:p>
            <a:r>
              <a:rPr lang="zh-CN" altLang="en-US" sz="1200" b="1"/>
              <a:t>个人面试</a:t>
            </a:r>
            <a:endParaRPr lang="zh-CN" altLang="en-US" sz="1200" b="1"/>
          </a:p>
          <a:p>
            <a:r>
              <a:rPr lang="zh-CN" altLang="en-US" sz="1200" b="1"/>
              <a:t>小组面试</a:t>
            </a:r>
            <a:endParaRPr lang="zh-CN" altLang="en-US" sz="1200" b="1"/>
          </a:p>
        </p:txBody>
      </p:sp>
      <p:grpSp>
        <p:nvGrpSpPr>
          <p:cNvPr id="22" name="组合 21"/>
          <p:cNvGrpSpPr/>
          <p:nvPr/>
        </p:nvGrpSpPr>
        <p:grpSpPr>
          <a:xfrm>
            <a:off x="4091940" y="1100455"/>
            <a:ext cx="878840" cy="434975"/>
            <a:chOff x="3297" y="2231"/>
            <a:chExt cx="1384" cy="685"/>
          </a:xfrm>
        </p:grpSpPr>
        <p:sp>
          <p:nvSpPr>
            <p:cNvPr id="23" name="矩形 22"/>
            <p:cNvSpPr/>
            <p:nvPr/>
          </p:nvSpPr>
          <p:spPr>
            <a:xfrm>
              <a:off x="3297" y="2231"/>
              <a:ext cx="1384" cy="6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483" y="2231"/>
              <a:ext cx="101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</a:rPr>
                <a:t>优势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091940" y="2994660"/>
            <a:ext cx="878840" cy="434975"/>
            <a:chOff x="3295" y="2178"/>
            <a:chExt cx="1384" cy="685"/>
          </a:xfrm>
        </p:grpSpPr>
        <p:sp>
          <p:nvSpPr>
            <p:cNvPr id="26" name="矩形 25"/>
            <p:cNvSpPr/>
            <p:nvPr/>
          </p:nvSpPr>
          <p:spPr>
            <a:xfrm>
              <a:off x="3295" y="2178"/>
              <a:ext cx="1384" cy="6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83" y="2231"/>
              <a:ext cx="101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</a:rPr>
                <a:t>时间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88130" y="4762500"/>
            <a:ext cx="878840" cy="434975"/>
            <a:chOff x="3295" y="2178"/>
            <a:chExt cx="1384" cy="685"/>
          </a:xfrm>
        </p:grpSpPr>
        <p:sp>
          <p:nvSpPr>
            <p:cNvPr id="29" name="矩形 28"/>
            <p:cNvSpPr/>
            <p:nvPr/>
          </p:nvSpPr>
          <p:spPr>
            <a:xfrm>
              <a:off x="3295" y="2178"/>
              <a:ext cx="1384" cy="6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483" y="2231"/>
              <a:ext cx="101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</a:rPr>
                <a:t>流程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5528945" y="4528185"/>
            <a:ext cx="2807335" cy="1181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28945" y="463550"/>
            <a:ext cx="2807335" cy="1181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763895" y="811530"/>
            <a:ext cx="1101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/>
              <a:t>免复试</a:t>
            </a:r>
            <a:br>
              <a:rPr lang="zh-CN" altLang="en-US" sz="1200" b="1"/>
            </a:br>
            <a:r>
              <a:rPr lang="zh-CN" altLang="en-US" sz="1200" b="1"/>
              <a:t>录取先人一步</a:t>
            </a:r>
            <a:endParaRPr lang="zh-CN" altLang="en-US" sz="1200" b="1"/>
          </a:p>
        </p:txBody>
      </p:sp>
      <p:sp>
        <p:nvSpPr>
          <p:cNvPr id="39" name="文本框 38"/>
          <p:cNvSpPr txBox="1"/>
          <p:nvPr/>
        </p:nvSpPr>
        <p:spPr>
          <a:xfrm>
            <a:off x="6937375" y="638810"/>
            <a:ext cx="13989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如：华师通过提前批面试，初试只要达到国家线即可录取</a:t>
            </a:r>
            <a:endParaRPr lang="zh-CN" altLang="en-US" sz="1200" b="1"/>
          </a:p>
        </p:txBody>
      </p:sp>
      <p:sp>
        <p:nvSpPr>
          <p:cNvPr id="40" name="左大括号 39"/>
          <p:cNvSpPr/>
          <p:nvPr/>
        </p:nvSpPr>
        <p:spPr>
          <a:xfrm>
            <a:off x="3564255" y="1350010"/>
            <a:ext cx="391795" cy="372491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287395" y="5871210"/>
            <a:ext cx="5830570" cy="4819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C00000"/>
                </a:solidFill>
              </a:rPr>
              <a:t>PS:</a:t>
            </a:r>
            <a:r>
              <a:rPr lang="zh-CN" altLang="en-US" b="1">
                <a:solidFill>
                  <a:srgbClr val="C00000"/>
                </a:solidFill>
              </a:rPr>
              <a:t>提前批面试申请学校可以申请多所高校，提高通过率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7030" y="186055"/>
            <a:ext cx="10234295" cy="64865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50" y="45720"/>
            <a:ext cx="154559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MBA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</a:t>
            </a:r>
            <a:endParaRPr lang="zh-CN" altLang="zh-CN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8" name="图片 2" descr="文都教育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280" y="0"/>
            <a:ext cx="2585720" cy="81364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图片 2" descr="文都教育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280" y="0"/>
            <a:ext cx="2585720" cy="8136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19专业学位国家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310" y="280670"/>
            <a:ext cx="9316085" cy="6537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40" y="280670"/>
            <a:ext cx="271399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</a:t>
            </a:r>
            <a:r>
              <a:rPr lang="zh-CN" altLang="en-US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国家线（专业学位）</a:t>
            </a:r>
            <a:endParaRPr lang="zh-CN" altLang="en-US" b="1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6925" y="1231900"/>
            <a:ext cx="2817495" cy="4527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66925" y="5273675"/>
            <a:ext cx="2767965" cy="3879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过程 2"/>
          <p:cNvSpPr/>
          <p:nvPr/>
        </p:nvSpPr>
        <p:spPr>
          <a:xfrm>
            <a:off x="4941570" y="1331595"/>
            <a:ext cx="504190" cy="252730"/>
          </a:xfrm>
          <a:prstGeom prst="flowChartProcess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4883785" y="5340985"/>
            <a:ext cx="504190" cy="252730"/>
          </a:xfrm>
          <a:prstGeom prst="flowChartProcess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-9525" y="381000"/>
            <a:ext cx="35718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90" y="390525"/>
            <a:ext cx="3658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管理类专业硕士相关知识</a:t>
            </a:r>
            <a:endParaRPr lang="zh-CN" altLang="en-US" sz="2400" b="1"/>
          </a:p>
        </p:txBody>
      </p:sp>
      <p:grpSp>
        <p:nvGrpSpPr>
          <p:cNvPr id="10" name="组合 9"/>
          <p:cNvGrpSpPr/>
          <p:nvPr/>
        </p:nvGrpSpPr>
        <p:grpSpPr>
          <a:xfrm>
            <a:off x="2425700" y="1319530"/>
            <a:ext cx="2618740" cy="4876165"/>
            <a:chOff x="2340" y="1808"/>
            <a:chExt cx="4124" cy="7679"/>
          </a:xfrm>
        </p:grpSpPr>
        <p:sp>
          <p:nvSpPr>
            <p:cNvPr id="2" name="矩形 1"/>
            <p:cNvSpPr/>
            <p:nvPr/>
          </p:nvSpPr>
          <p:spPr>
            <a:xfrm>
              <a:off x="2340" y="1808"/>
              <a:ext cx="4125" cy="6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b="1"/>
                <a:t>会计专业硕士（</a:t>
              </a:r>
              <a:r>
                <a:rPr lang="en-US" altLang="zh-CN" b="1"/>
                <a:t>MPAcc)</a:t>
              </a:r>
              <a:endParaRPr lang="en-US" altLang="zh-CN" b="1"/>
            </a:p>
          </p:txBody>
        </p:sp>
        <p:sp>
          <p:nvSpPr>
            <p:cNvPr id="3" name="矩形 2"/>
            <p:cNvSpPr/>
            <p:nvPr/>
          </p:nvSpPr>
          <p:spPr>
            <a:xfrm>
              <a:off x="2340" y="2888"/>
              <a:ext cx="4125" cy="6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b="1"/>
                <a:t>图书情报硕士（</a:t>
              </a:r>
              <a:r>
                <a:rPr lang="en-US" altLang="zh-CN" b="1"/>
                <a:t>MLIS)</a:t>
              </a:r>
              <a:endParaRPr lang="en-US" altLang="zh-CN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2340" y="4073"/>
              <a:ext cx="4125" cy="6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b="1"/>
                <a:t>审计硕士（</a:t>
              </a:r>
              <a:r>
                <a:rPr lang="en-US" altLang="zh-CN" b="1"/>
                <a:t>Maud)</a:t>
              </a:r>
              <a:endParaRPr lang="en-US" altLang="zh-CN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2340" y="5288"/>
              <a:ext cx="4125" cy="6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b="1"/>
                <a:t>工商管理硕士（</a:t>
              </a:r>
              <a:r>
                <a:rPr lang="en-US" altLang="zh-CN" b="1"/>
                <a:t>MBA)</a:t>
              </a:r>
              <a:endParaRPr lang="en-US" altLang="zh-CN" b="1"/>
            </a:p>
          </p:txBody>
        </p:sp>
        <p:sp>
          <p:nvSpPr>
            <p:cNvPr id="7" name="矩形 6"/>
            <p:cNvSpPr/>
            <p:nvPr/>
          </p:nvSpPr>
          <p:spPr>
            <a:xfrm>
              <a:off x="2340" y="6488"/>
              <a:ext cx="4125" cy="6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b="1"/>
                <a:t>公共管理硕士（</a:t>
              </a:r>
              <a:r>
                <a:rPr lang="en-US" altLang="zh-CN" b="1"/>
                <a:t>MPA)</a:t>
              </a:r>
              <a:endParaRPr lang="en-US" altLang="zh-CN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2364" y="7733"/>
              <a:ext cx="4100" cy="6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b="1"/>
                <a:t>工程管理硕士（</a:t>
              </a:r>
              <a:r>
                <a:rPr lang="en-US" altLang="zh-CN" b="1"/>
                <a:t>MEM)</a:t>
              </a:r>
              <a:endParaRPr lang="en-US" altLang="zh-CN" b="1"/>
            </a:p>
          </p:txBody>
        </p:sp>
        <p:sp>
          <p:nvSpPr>
            <p:cNvPr id="9" name="矩形 8"/>
            <p:cNvSpPr/>
            <p:nvPr/>
          </p:nvSpPr>
          <p:spPr>
            <a:xfrm>
              <a:off x="2340" y="8873"/>
              <a:ext cx="4100" cy="6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b="1"/>
                <a:t>旅游管理硕士（</a:t>
              </a:r>
              <a:r>
                <a:rPr lang="en-US" altLang="zh-CN" b="1"/>
                <a:t>MTA)</a:t>
              </a:r>
              <a:endParaRPr lang="en-US" altLang="zh-CN" b="1"/>
            </a:p>
          </p:txBody>
        </p:sp>
      </p:grpSp>
      <p:sp>
        <p:nvSpPr>
          <p:cNvPr id="11" name="矩形 10"/>
          <p:cNvSpPr/>
          <p:nvPr/>
        </p:nvSpPr>
        <p:spPr>
          <a:xfrm>
            <a:off x="809625" y="3003550"/>
            <a:ext cx="542925" cy="16573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七大专业</a:t>
            </a:r>
            <a:endParaRPr lang="zh-CN" altLang="en-US" b="1"/>
          </a:p>
        </p:txBody>
      </p:sp>
      <p:sp>
        <p:nvSpPr>
          <p:cNvPr id="12" name="左大括号 11"/>
          <p:cNvSpPr/>
          <p:nvPr/>
        </p:nvSpPr>
        <p:spPr>
          <a:xfrm>
            <a:off x="1631950" y="1468120"/>
            <a:ext cx="466725" cy="4727575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337175" y="1468120"/>
            <a:ext cx="447675" cy="1536065"/>
          </a:xfrm>
          <a:prstGeom prst="rightBrac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42050" y="1722755"/>
            <a:ext cx="1375410" cy="10350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ts val="1840"/>
              </a:lnSpc>
            </a:pPr>
            <a:r>
              <a:rPr lang="zh-CN" sz="1400" b="1">
                <a:latin typeface="微软雅黑" panose="020B0503020204020204" charset="-122"/>
                <a:ea typeface="微软雅黑" panose="020B0503020204020204" charset="-122"/>
              </a:rPr>
              <a:t>报考条件</a:t>
            </a:r>
            <a:r>
              <a:rPr lang="zh-CN" sz="1400" b="0">
                <a:latin typeface="Calibri" panose="020F0502020204030204" charset="0"/>
                <a:ea typeface="宋体" panose="02010600030101010101" pitchFamily="2" charset="-122"/>
              </a:rPr>
              <a:t>：</a:t>
            </a:r>
            <a:endParaRPr lang="zh-CN" sz="1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 fontAlgn="auto">
              <a:lnSpc>
                <a:spcPts val="1840"/>
              </a:lnSpc>
            </a:pPr>
            <a:r>
              <a:rPr lang="zh-CN" sz="1200" b="1">
                <a:latin typeface="Calibri" panose="020F0502020204030204" charset="0"/>
                <a:ea typeface="宋体" panose="02010600030101010101" pitchFamily="2" charset="-122"/>
              </a:rPr>
              <a:t>应届毕业生   </a:t>
            </a:r>
            <a:endParaRPr lang="zh-CN" sz="12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 fontAlgn="auto">
              <a:lnSpc>
                <a:spcPts val="1840"/>
              </a:lnSpc>
            </a:pPr>
            <a:r>
              <a:rPr lang="zh-CN" sz="1200" b="1">
                <a:latin typeface="Calibri" panose="020F0502020204030204" charset="0"/>
                <a:ea typeface="宋体" panose="02010600030101010101" pitchFamily="2" charset="-122"/>
              </a:rPr>
              <a:t>往届毕业生</a:t>
            </a:r>
            <a:endParaRPr lang="zh-CN" sz="12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 fontAlgn="auto">
              <a:lnSpc>
                <a:spcPts val="1840"/>
              </a:lnSpc>
            </a:pPr>
            <a:r>
              <a:rPr lang="zh-CN" sz="1200" b="1">
                <a:latin typeface="Calibri" panose="020F0502020204030204" charset="0"/>
                <a:ea typeface="宋体" panose="02010600030101010101" pitchFamily="2" charset="-122"/>
              </a:rPr>
              <a:t>无工作年限限制</a:t>
            </a:r>
            <a:endParaRPr lang="zh-CN" altLang="en-US" b="1"/>
          </a:p>
        </p:txBody>
      </p:sp>
      <p:sp>
        <p:nvSpPr>
          <p:cNvPr id="15" name="右大括号 14"/>
          <p:cNvSpPr/>
          <p:nvPr/>
        </p:nvSpPr>
        <p:spPr>
          <a:xfrm>
            <a:off x="5337175" y="3661410"/>
            <a:ext cx="447675" cy="2383790"/>
          </a:xfrm>
          <a:prstGeom prst="rightBrac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119495" y="3919855"/>
            <a:ext cx="4634230" cy="15068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ts val="1840"/>
              </a:lnSpc>
            </a:pPr>
            <a:r>
              <a:rPr lang="zh-CN" sz="1400" b="1">
                <a:latin typeface="微软雅黑" panose="020B0503020204020204" charset="-122"/>
                <a:ea typeface="微软雅黑" panose="020B0503020204020204" charset="-122"/>
              </a:rPr>
              <a:t>报考条件：</a:t>
            </a:r>
            <a:endParaRPr lang="zh-CN" sz="140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 fontAlgn="auto">
              <a:lnSpc>
                <a:spcPts val="1840"/>
              </a:lnSpc>
            </a:pPr>
            <a:r>
              <a:rPr lang="zh-CN" sz="1200" b="1">
                <a:latin typeface="Calibri" panose="020F0502020204030204" charset="0"/>
                <a:ea typeface="宋体" panose="02010600030101010101" pitchFamily="2" charset="-122"/>
              </a:rPr>
              <a:t>应届毕业生不能报考，有工作年限限制</a:t>
            </a:r>
            <a:endParaRPr lang="zh-CN" sz="12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 fontAlgn="auto">
              <a:lnSpc>
                <a:spcPts val="1840"/>
              </a:lnSpc>
            </a:pPr>
            <a:r>
              <a:rPr lang="zh-CN" sz="1200" b="1">
                <a:latin typeface="Calibri" panose="020F0502020204030204" charset="0"/>
                <a:ea typeface="宋体" panose="02010600030101010101" pitchFamily="2" charset="-122"/>
              </a:rPr>
              <a:t>1.研究生要求具有2年以上工作经验。</a:t>
            </a:r>
            <a:endParaRPr lang="zh-CN" sz="12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 fontAlgn="auto">
              <a:lnSpc>
                <a:spcPts val="1840"/>
              </a:lnSpc>
            </a:pPr>
            <a:r>
              <a:rPr lang="zh-CN" sz="1200" b="1">
                <a:latin typeface="Calibri" panose="020F0502020204030204" charset="0"/>
                <a:ea typeface="宋体" panose="02010600030101010101" pitchFamily="2" charset="-122"/>
              </a:rPr>
              <a:t>2.本科生要求具有3年以上工作经验。</a:t>
            </a:r>
            <a:endParaRPr lang="zh-CN" sz="12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 fontAlgn="auto">
              <a:lnSpc>
                <a:spcPts val="1840"/>
              </a:lnSpc>
            </a:pPr>
            <a:r>
              <a:rPr lang="zh-CN" sz="1200" b="1">
                <a:latin typeface="Calibri" panose="020F0502020204030204" charset="0"/>
                <a:ea typeface="宋体" panose="02010600030101010101" pitchFamily="2" charset="-122"/>
              </a:rPr>
              <a:t>3.专科生要求具有5年以上工作经验。</a:t>
            </a:r>
            <a:endParaRPr lang="zh-CN" sz="120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 fontAlgn="auto">
              <a:lnSpc>
                <a:spcPts val="1840"/>
              </a:lnSpc>
            </a:pPr>
            <a:r>
              <a:rPr lang="zh-CN" sz="1200" b="1">
                <a:latin typeface="Calibri" panose="020F0502020204030204" charset="0"/>
                <a:ea typeface="宋体" panose="02010600030101010101" pitchFamily="2" charset="-122"/>
              </a:rPr>
              <a:t>注：多少年工作经验指从毕业到如入学的时间年限。</a:t>
            </a:r>
            <a:endParaRPr lang="zh-CN" sz="1200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8" name="图片 2" descr="文都教育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8163" y="71755"/>
            <a:ext cx="2632075" cy="8280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3242945"/>
            <a:ext cx="742950" cy="3714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3242945"/>
            <a:ext cx="7429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-9525" y="381000"/>
            <a:ext cx="49974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335" y="425450"/>
            <a:ext cx="50095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会计专硕</a:t>
            </a:r>
            <a:r>
              <a:rPr lang="en-US" altLang="zh-CN" sz="2400" b="1">
                <a:sym typeface="+mn-ea"/>
              </a:rPr>
              <a:t>MPAcc</a:t>
            </a:r>
            <a:r>
              <a:rPr lang="zh-CN" altLang="en-US" sz="2400" b="1">
                <a:sym typeface="+mn-ea"/>
              </a:rPr>
              <a:t>职业发展与就业优势</a:t>
            </a:r>
            <a:endParaRPr lang="zh-CN" altLang="en-US" sz="2400" b="1"/>
          </a:p>
        </p:txBody>
      </p:sp>
      <p:graphicFrame>
        <p:nvGraphicFramePr>
          <p:cNvPr id="3" name="表格 2"/>
          <p:cNvGraphicFramePr/>
          <p:nvPr/>
        </p:nvGraphicFramePr>
        <p:xfrm>
          <a:off x="2888615" y="1318260"/>
          <a:ext cx="6887210" cy="4868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5580"/>
                <a:gridCol w="3125470"/>
                <a:gridCol w="2296160"/>
              </a:tblGrid>
              <a:tr h="5683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区别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会计学硕士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会计专硕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培养模式不同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主要以理论教学为主，学制为</a:t>
                      </a: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主要以案例式教学、研讨式教学、团队合作、注重培养创业型、职业化素质，学制一般为</a:t>
                      </a: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9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课程设置不同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会计学硕士作为学历教育，重点是基础教育、素质教育和专业教育，</a:t>
                      </a: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偏重理论知识的掌握和学习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，如财务理论、会计理论、审计理论、国际会计等会计相关知识。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会计专硕作为职业教育，则更多</a:t>
                      </a: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偏重于实务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，学习的目的是为了解决实际工作中的问题。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02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考试科目不同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初试：政治、英语一、数学三、会计学或管理学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初试：英语二、管理类联考综合能力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02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政治100分   英语一100分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数学 150分  会计学或管理学150分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英语二100分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管理类联考综合能力200分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录取标准不同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要以录取优秀的具备科研能力的人才为主，初试要求很高，</a:t>
                      </a: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复试重点对专业课只是及理论进行考察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主要以录取具备执业话素质人才为主，初试要求低，</a:t>
                      </a: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复试重点对考上的综合素质进行考察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，尤其重点对执业背景进行考察。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3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职业认证不同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无相关社会认证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会计专硕硕士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获得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CPA、ACCA等</a:t>
                      </a: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多方认证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，可拥有部分职业资格免考的优惠政策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圆角矩形标注 3"/>
          <p:cNvSpPr/>
          <p:nvPr/>
        </p:nvSpPr>
        <p:spPr>
          <a:xfrm>
            <a:off x="802640" y="2900680"/>
            <a:ext cx="1724025" cy="1057275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</a:rPr>
              <a:t>会计学硕士和会计专硕区别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6" name="图片 2" descr="文都教育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4838" y="38735"/>
            <a:ext cx="2632075" cy="828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注册会计师 报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655" y="-22225"/>
            <a:ext cx="12251690" cy="6897370"/>
          </a:xfrm>
          <a:prstGeom prst="rect">
            <a:avLst/>
          </a:prstGeom>
        </p:spPr>
      </p:pic>
      <p:pic>
        <p:nvPicPr>
          <p:cNvPr id="18" name="图片 2" descr="文都教育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888" y="43180"/>
            <a:ext cx="2632075" cy="828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标注 3"/>
          <p:cNvSpPr/>
          <p:nvPr/>
        </p:nvSpPr>
        <p:spPr>
          <a:xfrm>
            <a:off x="829310" y="2419985"/>
            <a:ext cx="2168525" cy="1057275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</a:rPr>
              <a:t>会计硕士生</a:t>
            </a:r>
            <a:br>
              <a:rPr lang="zh-CN" altLang="en-US" b="1">
                <a:solidFill>
                  <a:schemeClr val="bg1"/>
                </a:solidFill>
              </a:rPr>
            </a:br>
            <a:r>
              <a:rPr lang="zh-CN" altLang="en-US" b="1">
                <a:solidFill>
                  <a:schemeClr val="bg1"/>
                </a:solidFill>
              </a:rPr>
              <a:t>（包括学硕和专硕）</a:t>
            </a:r>
            <a:endParaRPr lang="zh-CN" altLang="en-US" b="1">
              <a:solidFill>
                <a:schemeClr val="bg1"/>
              </a:solidFill>
            </a:endParaRPr>
          </a:p>
          <a:p>
            <a:pPr algn="ctr"/>
            <a:r>
              <a:rPr lang="zh-CN" altLang="zh-CN" b="1">
                <a:solidFill>
                  <a:schemeClr val="bg1"/>
                </a:solidFill>
              </a:rPr>
              <a:t>就业方向</a:t>
            </a:r>
            <a:endParaRPr lang="zh-CN" altLang="zh-CN" b="1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08070" y="1151255"/>
            <a:ext cx="4944745" cy="607695"/>
            <a:chOff x="6006" y="2397"/>
            <a:chExt cx="7787" cy="957"/>
          </a:xfrm>
        </p:grpSpPr>
        <p:sp>
          <p:nvSpPr>
            <p:cNvPr id="8" name="矩形 7"/>
            <p:cNvSpPr/>
            <p:nvPr/>
          </p:nvSpPr>
          <p:spPr>
            <a:xfrm>
              <a:off x="6006" y="2397"/>
              <a:ext cx="7188" cy="9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186" y="2585"/>
              <a:ext cx="760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b="1">
                  <a:solidFill>
                    <a:srgbClr val="000000"/>
                  </a:solidFill>
                  <a:ea typeface="宋体" panose="02010600030101010101" pitchFamily="2" charset="-122"/>
                  <a:sym typeface="+mn-ea"/>
                </a:rPr>
                <a:t>国有控股参股企业或者外商独资合资企业</a:t>
              </a: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582035" y="2134235"/>
            <a:ext cx="5003958" cy="607695"/>
            <a:chOff x="6006" y="3763"/>
            <a:chExt cx="7525" cy="957"/>
          </a:xfrm>
        </p:grpSpPr>
        <p:sp>
          <p:nvSpPr>
            <p:cNvPr id="13" name="矩形 12"/>
            <p:cNvSpPr/>
            <p:nvPr/>
          </p:nvSpPr>
          <p:spPr>
            <a:xfrm>
              <a:off x="6006" y="3763"/>
              <a:ext cx="7188" cy="9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043" y="3952"/>
              <a:ext cx="748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b="1">
                  <a:solidFill>
                    <a:srgbClr val="000000"/>
                  </a:solidFill>
                  <a:ea typeface="宋体" panose="02010600030101010101" pitchFamily="2" charset="-122"/>
                  <a:sym typeface="+mn-ea"/>
                </a:rPr>
                <a:t>国内或者国外的会计师事务所或者律师事务所</a:t>
              </a: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97275" y="3107690"/>
            <a:ext cx="4564380" cy="607695"/>
            <a:chOff x="6006" y="5074"/>
            <a:chExt cx="7188" cy="957"/>
          </a:xfrm>
        </p:grpSpPr>
        <p:sp>
          <p:nvSpPr>
            <p:cNvPr id="14" name="矩形 13"/>
            <p:cNvSpPr/>
            <p:nvPr/>
          </p:nvSpPr>
          <p:spPr>
            <a:xfrm>
              <a:off x="6006" y="5074"/>
              <a:ext cx="7188" cy="9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25" y="5242"/>
              <a:ext cx="354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b="1">
                  <a:solidFill>
                    <a:srgbClr val="000000"/>
                  </a:solidFill>
                  <a:ea typeface="宋体" panose="02010600030101010101" pitchFamily="2" charset="-122"/>
                  <a:sym typeface="+mn-ea"/>
                </a:rPr>
                <a:t>国家或者地方公务员</a:t>
              </a: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08070" y="4093845"/>
            <a:ext cx="4564380" cy="607695"/>
            <a:chOff x="6006" y="6031"/>
            <a:chExt cx="7188" cy="957"/>
          </a:xfrm>
        </p:grpSpPr>
        <p:sp>
          <p:nvSpPr>
            <p:cNvPr id="15" name="矩形 14"/>
            <p:cNvSpPr/>
            <p:nvPr/>
          </p:nvSpPr>
          <p:spPr>
            <a:xfrm>
              <a:off x="6006" y="6031"/>
              <a:ext cx="7188" cy="9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04" y="6220"/>
              <a:ext cx="39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b="1">
                  <a:solidFill>
                    <a:srgbClr val="000000"/>
                  </a:solidFill>
                  <a:ea typeface="宋体" panose="02010600030101010101" pitchFamily="2" charset="-122"/>
                  <a:sym typeface="+mn-ea"/>
                </a:rPr>
                <a:t>大学或者专科院校教师</a:t>
              </a: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2" descr="文都教育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8163" y="71755"/>
            <a:ext cx="2632075" cy="828040"/>
          </a:xfrm>
          <a:prstGeom prst="rect">
            <a:avLst/>
          </a:prstGeom>
        </p:spPr>
      </p:pic>
      <p:sp>
        <p:nvSpPr>
          <p:cNvPr id="12" name="左大括号 11"/>
          <p:cNvSpPr/>
          <p:nvPr/>
        </p:nvSpPr>
        <p:spPr>
          <a:xfrm>
            <a:off x="3093085" y="1457960"/>
            <a:ext cx="418465" cy="2981325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-9525" y="381000"/>
            <a:ext cx="439991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1445" y="440055"/>
            <a:ext cx="41617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会计硕士考试内容与复习计划</a:t>
            </a:r>
            <a:endParaRPr lang="zh-CN" altLang="en-US" sz="2400" b="1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1962150"/>
            <a:ext cx="6136005" cy="395351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27250" y="1259205"/>
            <a:ext cx="259842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管理类联考综合能力</a:t>
            </a:r>
            <a:endParaRPr lang="zh-CN" altLang="en-US" b="1"/>
          </a:p>
        </p:txBody>
      </p:sp>
      <p:sp>
        <p:nvSpPr>
          <p:cNvPr id="20" name="矩形 19"/>
          <p:cNvSpPr/>
          <p:nvPr/>
        </p:nvSpPr>
        <p:spPr>
          <a:xfrm>
            <a:off x="8463280" y="1259205"/>
            <a:ext cx="222821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英语二</a:t>
            </a:r>
            <a:endParaRPr lang="zh-CN" altLang="en-US" b="1"/>
          </a:p>
        </p:txBody>
      </p:sp>
      <p:cxnSp>
        <p:nvCxnSpPr>
          <p:cNvPr id="23" name="直接连接符 22"/>
          <p:cNvCxnSpPr/>
          <p:nvPr/>
        </p:nvCxnSpPr>
        <p:spPr>
          <a:xfrm>
            <a:off x="6260465" y="1716405"/>
            <a:ext cx="24765" cy="485203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 descr="u=1981632462,1079608393&amp;fm=200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330" y="1032510"/>
            <a:ext cx="841375" cy="855345"/>
          </a:xfrm>
          <a:prstGeom prst="rect">
            <a:avLst/>
          </a:prstGeom>
        </p:spPr>
      </p:pic>
      <p:pic>
        <p:nvPicPr>
          <p:cNvPr id="18" name="图片 2" descr="文都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163" y="71755"/>
            <a:ext cx="2632075" cy="828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445" y="1962150"/>
            <a:ext cx="5579110" cy="39458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2" descr="文都教育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8163" y="71755"/>
            <a:ext cx="2632075" cy="8280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6985" y="563245"/>
            <a:ext cx="34353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6985" y="588645"/>
            <a:ext cx="32435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会计硕士复试笔试内容</a:t>
            </a:r>
            <a:endParaRPr lang="zh-CN" altLang="en-US" sz="2400" b="1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7140" y="1358900"/>
            <a:ext cx="2619375" cy="390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财务会计</a:t>
            </a:r>
            <a:endParaRPr lang="zh-CN" altLang="en-US" b="1"/>
          </a:p>
        </p:txBody>
      </p:sp>
      <p:sp>
        <p:nvSpPr>
          <p:cNvPr id="20" name="矩形 19"/>
          <p:cNvSpPr/>
          <p:nvPr/>
        </p:nvSpPr>
        <p:spPr>
          <a:xfrm>
            <a:off x="2517140" y="1985645"/>
            <a:ext cx="2619375" cy="390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财务管理</a:t>
            </a:r>
            <a:endParaRPr lang="zh-CN" altLang="en-US" b="1"/>
          </a:p>
        </p:txBody>
      </p:sp>
      <p:sp>
        <p:nvSpPr>
          <p:cNvPr id="21" name="矩形 20"/>
          <p:cNvSpPr/>
          <p:nvPr/>
        </p:nvSpPr>
        <p:spPr>
          <a:xfrm>
            <a:off x="2517140" y="2657475"/>
            <a:ext cx="2619375" cy="390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成本会计</a:t>
            </a:r>
            <a:endParaRPr lang="zh-CN" altLang="en-US" b="1"/>
          </a:p>
        </p:txBody>
      </p:sp>
      <p:sp>
        <p:nvSpPr>
          <p:cNvPr id="22" name="矩形 21"/>
          <p:cNvSpPr/>
          <p:nvPr/>
        </p:nvSpPr>
        <p:spPr>
          <a:xfrm>
            <a:off x="2517140" y="3296285"/>
            <a:ext cx="2619375" cy="390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审计学</a:t>
            </a:r>
            <a:endParaRPr lang="zh-CN" altLang="en-US" b="1"/>
          </a:p>
        </p:txBody>
      </p:sp>
      <p:sp>
        <p:nvSpPr>
          <p:cNvPr id="23" name="矩形 22"/>
          <p:cNvSpPr/>
          <p:nvPr/>
        </p:nvSpPr>
        <p:spPr>
          <a:xfrm>
            <a:off x="6426200" y="2266950"/>
            <a:ext cx="1873885" cy="390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政治</a:t>
            </a:r>
            <a:endParaRPr lang="zh-CN" altLang="en-US" b="1"/>
          </a:p>
        </p:txBody>
      </p:sp>
      <p:sp>
        <p:nvSpPr>
          <p:cNvPr id="24" name="文本框 23"/>
          <p:cNvSpPr txBox="1"/>
          <p:nvPr/>
        </p:nvSpPr>
        <p:spPr>
          <a:xfrm>
            <a:off x="5546090" y="1985645"/>
            <a:ext cx="6350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6985" y="4191000"/>
            <a:ext cx="202755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-6985" y="4216400"/>
            <a:ext cx="14141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MBA</a:t>
            </a:r>
            <a:r>
              <a:rPr lang="zh-CN" altLang="en-US" sz="2400" b="1">
                <a:sym typeface="+mn-ea"/>
              </a:rPr>
              <a:t>复试</a:t>
            </a:r>
            <a:endParaRPr lang="zh-CN" altLang="en-US" sz="2400" b="1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96515" y="4448810"/>
            <a:ext cx="3533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（1）政治理论（面试或者笔试）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646045" y="50342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（2）英语（面试）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96515" y="5563870"/>
            <a:ext cx="3583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（3）管理综合面试（小组面试）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362200" y="4314825"/>
            <a:ext cx="3950335" cy="1971040"/>
          </a:xfrm>
          <a:prstGeom prst="round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6835</Words>
  <Application>WPS 演示</Application>
  <PresentationFormat>宽屏</PresentationFormat>
  <Paragraphs>1094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宋体</vt:lpstr>
      <vt:lpstr>Wingdings</vt:lpstr>
      <vt:lpstr>Arial</vt:lpstr>
      <vt:lpstr>微软雅黑</vt:lpstr>
      <vt:lpstr>Calibri</vt:lpstr>
      <vt:lpstr>Arial Unicode MS</vt:lpstr>
      <vt:lpstr>Calibri Light</vt:lpstr>
      <vt:lpstr>font-weight</vt:lpstr>
      <vt:lpstr>Times New Roman</vt:lpstr>
      <vt:lpstr>Impact</vt:lpstr>
      <vt:lpstr>Franklin Gothic Medium</vt:lpstr>
      <vt:lpstr>Segoe Print</vt:lpstr>
      <vt:lpstr>Office 主题</vt:lpstr>
      <vt:lpstr>1_Office 主题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全年复习计划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60</cp:revision>
  <dcterms:created xsi:type="dcterms:W3CDTF">2018-08-31T01:25:00Z</dcterms:created>
  <dcterms:modified xsi:type="dcterms:W3CDTF">2019-04-03T05:34:22Z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