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0" r:id="rId2"/>
    <p:sldId id="456" r:id="rId3"/>
    <p:sldId id="367" r:id="rId4"/>
    <p:sldId id="372" r:id="rId5"/>
    <p:sldId id="323" r:id="rId6"/>
    <p:sldId id="452" r:id="rId7"/>
    <p:sldId id="392" r:id="rId8"/>
    <p:sldId id="322" r:id="rId9"/>
    <p:sldId id="445" r:id="rId10"/>
    <p:sldId id="455" r:id="rId11"/>
    <p:sldId id="394" r:id="rId12"/>
    <p:sldId id="432" r:id="rId13"/>
    <p:sldId id="446" r:id="rId14"/>
    <p:sldId id="395" r:id="rId15"/>
    <p:sldId id="451" r:id="rId16"/>
    <p:sldId id="448" r:id="rId17"/>
    <p:sldId id="453" r:id="rId18"/>
    <p:sldId id="454" r:id="rId19"/>
    <p:sldId id="397" r:id="rId20"/>
  </p:sldIdLst>
  <p:sldSz cx="12192000" cy="6858000"/>
  <p:notesSz cx="6797675" cy="9926638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89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278">
          <p15:clr>
            <a:srgbClr val="A4A3A4"/>
          </p15:clr>
        </p15:guide>
        <p15:guide id="5" orient="horz" pos="1994">
          <p15:clr>
            <a:srgbClr val="A4A3A4"/>
          </p15:clr>
        </p15:guide>
        <p15:guide id="6" pos="3957">
          <p15:clr>
            <a:srgbClr val="A4A3A4"/>
          </p15:clr>
        </p15:guide>
        <p15:guide id="7" pos="384">
          <p15:clr>
            <a:srgbClr val="A4A3A4"/>
          </p15:clr>
        </p15:guide>
        <p15:guide id="8" pos="600">
          <p15:clr>
            <a:srgbClr val="A4A3A4"/>
          </p15:clr>
        </p15:guide>
        <p15:guide id="9" pos="7252">
          <p15:clr>
            <a:srgbClr val="A4A3A4"/>
          </p15:clr>
        </p15:guide>
        <p15:guide id="10" pos="7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4A0"/>
    <a:srgbClr val="964040"/>
    <a:srgbClr val="B5AAAE"/>
    <a:srgbClr val="B3AAAA"/>
    <a:srgbClr val="EAEAEA"/>
    <a:srgbClr val="9C4442"/>
    <a:srgbClr val="B46267"/>
    <a:srgbClr val="9D4646"/>
    <a:srgbClr val="B4544D"/>
    <a:srgbClr val="A24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2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6" y="846"/>
      </p:cViewPr>
      <p:guideLst>
        <p:guide orient="horz" pos="2156"/>
        <p:guide orient="horz" pos="894"/>
        <p:guide orient="horz" pos="3888"/>
        <p:guide orient="horz" pos="1278"/>
        <p:guide orient="horz" pos="1994"/>
        <p:guide pos="3957"/>
        <p:guide pos="384"/>
        <p:guide pos="600"/>
        <p:guide pos="7252"/>
        <p:guide pos="70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总票房</c:v>
                </c:pt>
              </c:strCache>
            </c:strRef>
          </c:tx>
          <c:spPr>
            <a:ln w="28575" cap="rnd">
              <a:solidFill>
                <a:srgbClr val="964040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rgbClr val="D7A4A0"/>
              </a:solidFill>
              <a:ln w="9525">
                <a:noFill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15</c:v>
                </c:pt>
                <c:pt idx="1">
                  <c:v>20</c:v>
                </c:pt>
                <c:pt idx="2">
                  <c:v>27</c:v>
                </c:pt>
                <c:pt idx="3">
                  <c:v>38</c:v>
                </c:pt>
                <c:pt idx="4">
                  <c:v>60</c:v>
                </c:pt>
                <c:pt idx="5">
                  <c:v>97</c:v>
                </c:pt>
                <c:pt idx="6">
                  <c:v>124</c:v>
                </c:pt>
                <c:pt idx="7">
                  <c:v>166</c:v>
                </c:pt>
                <c:pt idx="8">
                  <c:v>215</c:v>
                </c:pt>
                <c:pt idx="9">
                  <c:v>294</c:v>
                </c:pt>
                <c:pt idx="10">
                  <c:v>439</c:v>
                </c:pt>
                <c:pt idx="11">
                  <c:v>455</c:v>
                </c:pt>
                <c:pt idx="12">
                  <c:v>524</c:v>
                </c:pt>
                <c:pt idx="13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B8-423A-ADE2-4186CC65B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8314016"/>
        <c:axId val="268314848"/>
      </c:lineChart>
      <c:catAx>
        <c:axId val="26831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8314848"/>
        <c:crosses val="autoZero"/>
        <c:auto val="1"/>
        <c:lblAlgn val="ctr"/>
        <c:lblOffset val="100"/>
        <c:noMultiLvlLbl val="0"/>
      </c:catAx>
      <c:valAx>
        <c:axId val="268314848"/>
        <c:scaling>
          <c:orientation val="minMax"/>
          <c:max val="6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831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人次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BA5452">
                  <a:alpha val="48000"/>
                </a:srgbClr>
              </a:solidFill>
              <a:ln w="28575" cmpd="sng">
                <a:noFill/>
                <a:prstDash val="solid"/>
              </a:ln>
              <a:effectLst/>
            </c:spPr>
          </c:marker>
          <c:dPt>
            <c:idx val="5"/>
            <c:marker>
              <c:symbol val="circle"/>
              <c:size val="15"/>
              <c:spPr>
                <a:solidFill>
                  <a:srgbClr val="BA5452"/>
                </a:solidFill>
                <a:ln w="28575" cmpd="sng">
                  <a:solidFill>
                    <a:srgbClr val="D7A4A0"/>
                  </a:solidFill>
                  <a:prstDash val="solid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1B1-49A3-AEBC-ECC699F23EA2}"/>
              </c:ext>
            </c:extLst>
          </c:dPt>
          <c:cat>
            <c:numRef>
              <c:f>Sheet1!$A$2:$A$10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2.8</c:v>
                </c:pt>
                <c:pt idx="1">
                  <c:v>3.5</c:v>
                </c:pt>
                <c:pt idx="2">
                  <c:v>4.66</c:v>
                </c:pt>
                <c:pt idx="3">
                  <c:v>6.17</c:v>
                </c:pt>
                <c:pt idx="4">
                  <c:v>8.3699999999999992</c:v>
                </c:pt>
                <c:pt idx="5">
                  <c:v>12.6</c:v>
                </c:pt>
                <c:pt idx="6">
                  <c:v>13.7</c:v>
                </c:pt>
                <c:pt idx="7">
                  <c:v>16.2</c:v>
                </c:pt>
                <c:pt idx="8">
                  <c:v>17.18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2-400E-89DF-6254CAF236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拟合</c:v>
                </c:pt>
              </c:strCache>
            </c:strRef>
          </c:tx>
          <c:spPr>
            <a:ln w="28575" cap="rnd">
              <a:solidFill>
                <a:srgbClr val="A34045">
                  <a:alpha val="82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2.6</c:v>
                </c:pt>
                <c:pt idx="1">
                  <c:v>3.6</c:v>
                </c:pt>
                <c:pt idx="2">
                  <c:v>5.04</c:v>
                </c:pt>
                <c:pt idx="3">
                  <c:v>6.9</c:v>
                </c:pt>
                <c:pt idx="4">
                  <c:v>9.15</c:v>
                </c:pt>
                <c:pt idx="5">
                  <c:v>11.5</c:v>
                </c:pt>
                <c:pt idx="6">
                  <c:v>13.8</c:v>
                </c:pt>
                <c:pt idx="7">
                  <c:v>15.9</c:v>
                </c:pt>
                <c:pt idx="8">
                  <c:v>17.559999999999999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2-400E-89DF-6254CAF23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5144688"/>
        <c:axId val="765145776"/>
      </c:lineChart>
      <c:catAx>
        <c:axId val="765144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765145776"/>
        <c:crosses val="autoZero"/>
        <c:auto val="1"/>
        <c:lblAlgn val="ctr"/>
        <c:lblOffset val="100"/>
        <c:noMultiLvlLbl val="0"/>
      </c:catAx>
      <c:valAx>
        <c:axId val="765145776"/>
        <c:scaling>
          <c:orientation val="minMax"/>
          <c:max val="22"/>
          <c:min val="0"/>
        </c:scaling>
        <c:delete val="0"/>
        <c:axPos val="l"/>
        <c:majorGridlines>
          <c:spPr>
            <a:ln w="9525" cap="flat" cmpd="sng" algn="ctr">
              <a:solidFill>
                <a:srgbClr val="E2E2E2"/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eaVert" wrap="square" anchor="ctr" anchorCtr="1"/>
              <a:lstStyle/>
              <a:p>
                <a:pPr defTabSz="914400">
                  <a:defRPr lang="zh-CN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单位（亿人）</a:t>
                </a:r>
              </a:p>
            </c:rich>
          </c:tx>
          <c:layout>
            <c:manualLayout>
              <c:xMode val="edge"/>
              <c:yMode val="edge"/>
              <c:x val="1.94767253132507E-3"/>
              <c:y val="0.34319864094163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eaVert" wrap="square" anchor="ctr" anchorCtr="1"/>
            <a:lstStyle/>
            <a:p>
              <a:pPr defTabSz="914400">
                <a:defRPr lang="zh-CN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7651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74625768301375"/>
          <c:y val="4.5814549762340596E-2"/>
          <c:w val="0.787630397988902"/>
          <c:h val="0.868253765474496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人次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4.4949568000437937E-2"/>
                  <c:y val="-6.2862010462388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5BF-42F0-822E-FDE65DA10E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3.5432161299999998</c:v>
                </c:pt>
                <c:pt idx="1">
                  <c:v>4.6597428799999996</c:v>
                </c:pt>
                <c:pt idx="2">
                  <c:v>6.1692333399999999</c:v>
                </c:pt>
                <c:pt idx="3">
                  <c:v>8.3711381399999993</c:v>
                </c:pt>
                <c:pt idx="4">
                  <c:v>12.6</c:v>
                </c:pt>
                <c:pt idx="5">
                  <c:v>13.74641739</c:v>
                </c:pt>
                <c:pt idx="6">
                  <c:v>16.237461830000001</c:v>
                </c:pt>
                <c:pt idx="7">
                  <c:v>17.182099170000001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F-42F0-822E-FDE65DA10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5461088"/>
        <c:axId val="-133546054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票价</c:v>
                </c:pt>
              </c:strCache>
            </c:strRef>
          </c:tx>
          <c:spPr>
            <a:ln w="28575" cap="rnd">
              <a:solidFill>
                <a:srgbClr val="B5515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B5515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9966378666958622E-2"/>
                  <c:y val="5.68751523231129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BF-42F0-822E-FDE65DA10E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B5515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35.057333745711979</c:v>
                </c:pt>
                <c:pt idx="1">
                  <c:v>35.686973815752687</c:v>
                </c:pt>
                <c:pt idx="2">
                  <c:v>34.908156418087444</c:v>
                </c:pt>
                <c:pt idx="3">
                  <c:v>33.803913402974857</c:v>
                </c:pt>
                <c:pt idx="4">
                  <c:v>31.7</c:v>
                </c:pt>
                <c:pt idx="5">
                  <c:v>32.040580588838061</c:v>
                </c:pt>
                <c:pt idx="6">
                  <c:v>31.2</c:v>
                </c:pt>
                <c:pt idx="7">
                  <c:v>32.92905933507658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BF-42F0-822E-FDE65DA10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97991808"/>
        <c:axId val="-1099904000"/>
      </c:lineChart>
      <c:catAx>
        <c:axId val="-133546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5460544"/>
        <c:crosses val="autoZero"/>
        <c:auto val="1"/>
        <c:lblAlgn val="ctr"/>
        <c:lblOffset val="100"/>
        <c:noMultiLvlLbl val="0"/>
      </c:catAx>
      <c:valAx>
        <c:axId val="-133546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单位（亿人）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c:rich>
          </c:tx>
          <c:layout>
            <c:manualLayout>
              <c:xMode val="edge"/>
              <c:yMode val="edge"/>
              <c:x val="2.7884777150423905E-2"/>
              <c:y val="0.34598548163330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5461088"/>
        <c:crosses val="autoZero"/>
        <c:crossBetween val="between"/>
      </c:valAx>
      <c:valAx>
        <c:axId val="-1099904000"/>
        <c:scaling>
          <c:orientation val="minMax"/>
          <c:min val="30"/>
        </c:scaling>
        <c:delete val="0"/>
        <c:axPos val="r"/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单位（元）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c:rich>
          </c:tx>
          <c:layout>
            <c:manualLayout>
              <c:xMode val="edge"/>
              <c:yMode val="edge"/>
              <c:x val="0.95403747401832384"/>
              <c:y val="0.383403345003778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97991808"/>
        <c:crosses val="max"/>
        <c:crossBetween val="between"/>
      </c:valAx>
      <c:catAx>
        <c:axId val="-1097991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099904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人次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BA5452">
                  <a:alpha val="48000"/>
                </a:srgbClr>
              </a:solidFill>
              <a:ln w="28575" cmpd="sng">
                <a:noFill/>
                <a:prstDash val="solid"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2.8</c:v>
                </c:pt>
                <c:pt idx="1">
                  <c:v>3.25</c:v>
                </c:pt>
                <c:pt idx="2">
                  <c:v>4.66</c:v>
                </c:pt>
                <c:pt idx="3">
                  <c:v>6.17</c:v>
                </c:pt>
                <c:pt idx="4">
                  <c:v>8.3699999999999992</c:v>
                </c:pt>
                <c:pt idx="5">
                  <c:v>12.6</c:v>
                </c:pt>
                <c:pt idx="6">
                  <c:v>13.7</c:v>
                </c:pt>
                <c:pt idx="7">
                  <c:v>16.2</c:v>
                </c:pt>
                <c:pt idx="8">
                  <c:v>17.2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00-43E0-9C43-D81DAA7FEBC4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拟合优化</c:v>
                </c:pt>
              </c:strCache>
            </c:strRef>
          </c:tx>
          <c:spPr>
            <a:ln w="28575" cap="rnd">
              <a:solidFill>
                <a:srgbClr val="B46267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2.7</c:v>
                </c:pt>
                <c:pt idx="1">
                  <c:v>3.2</c:v>
                </c:pt>
                <c:pt idx="2">
                  <c:v>4.6399999999999997</c:v>
                </c:pt>
                <c:pt idx="3">
                  <c:v>6.4</c:v>
                </c:pt>
                <c:pt idx="4">
                  <c:v>8.6999999999999993</c:v>
                </c:pt>
                <c:pt idx="5">
                  <c:v>12</c:v>
                </c:pt>
                <c:pt idx="6">
                  <c:v>13.8</c:v>
                </c:pt>
                <c:pt idx="7">
                  <c:v>16.600000000000001</c:v>
                </c:pt>
                <c:pt idx="8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00-43E0-9C43-D81DAA7FE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642672"/>
        <c:axId val="761995888"/>
      </c:lineChart>
      <c:catAx>
        <c:axId val="565642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761995888"/>
        <c:crosses val="autoZero"/>
        <c:auto val="1"/>
        <c:lblAlgn val="ctr"/>
        <c:lblOffset val="100"/>
        <c:noMultiLvlLbl val="0"/>
      </c:catAx>
      <c:valAx>
        <c:axId val="761995888"/>
        <c:scaling>
          <c:orientation val="minMax"/>
          <c:max val="22"/>
          <c:min val="0"/>
        </c:scaling>
        <c:delete val="0"/>
        <c:axPos val="l"/>
        <c:majorGridlines>
          <c:spPr>
            <a:ln w="9525" cap="flat" cmpd="sng" algn="ctr">
              <a:solidFill>
                <a:srgbClr val="E2E2E2"/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eaVert" wrap="square" anchor="ctr" anchorCtr="1"/>
              <a:lstStyle/>
              <a:p>
                <a:pPr defTabSz="914400">
                  <a:defRPr lang="zh-CN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单位（亿人）</a:t>
                </a:r>
              </a:p>
            </c:rich>
          </c:tx>
          <c:layout>
            <c:manualLayout>
              <c:xMode val="edge"/>
              <c:yMode val="edge"/>
              <c:x val="1.94767253132507E-3"/>
              <c:y val="0.34319864094163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eaVert" wrap="square" anchor="ctr" anchorCtr="1"/>
            <a:lstStyle/>
            <a:p>
              <a:pPr defTabSz="914400">
                <a:defRPr lang="zh-CN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6564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票房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D7A4A0"/>
              </a:solidFill>
              <a:ln w="28575" cmpd="sng">
                <a:solidFill>
                  <a:srgbClr val="D7A4A0"/>
                </a:solidFill>
                <a:prstDash val="solid"/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441</c:v>
                </c:pt>
                <c:pt idx="1">
                  <c:v>454</c:v>
                </c:pt>
                <c:pt idx="2">
                  <c:v>524</c:v>
                </c:pt>
                <c:pt idx="3">
                  <c:v>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4A-4077-9A12-6C791CE6CD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拟合</c:v>
                </c:pt>
              </c:strCache>
            </c:strRef>
          </c:tx>
          <c:spPr>
            <a:ln w="28575" cap="rnd">
              <a:solidFill>
                <a:srgbClr val="D7A4A0">
                  <a:alpha val="82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441</c:v>
                </c:pt>
                <c:pt idx="1">
                  <c:v>454</c:v>
                </c:pt>
                <c:pt idx="2">
                  <c:v>524</c:v>
                </c:pt>
                <c:pt idx="3">
                  <c:v>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4A-4077-9A12-6C791CE6CD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预测</c:v>
                </c:pt>
              </c:strCache>
            </c:strRef>
          </c:tx>
          <c:spPr>
            <a:ln w="34925" cap="rnd">
              <a:solidFill>
                <a:srgbClr val="B46267"/>
              </a:solidFill>
              <a:prstDash val="dash"/>
              <a:round/>
              <a:headEnd type="none"/>
              <a:tailEnd type="stealth" w="lg" len="lg"/>
            </a:ln>
            <a:effectLst/>
          </c:spPr>
          <c:marker>
            <c:symbol val="circle"/>
            <c:size val="5"/>
            <c:spPr>
              <a:noFill/>
              <a:ln w="25400">
                <a:noFill/>
              </a:ln>
              <a:effectLst/>
            </c:spPr>
          </c:marker>
          <c:dPt>
            <c:idx val="4"/>
            <c:marker>
              <c:symbol val="circle"/>
              <c:size val="13"/>
              <c:spPr>
                <a:solidFill>
                  <a:srgbClr val="9C4442"/>
                </a:solidFill>
                <a:ln w="28575">
                  <a:solidFill>
                    <a:srgbClr val="9C4442"/>
                  </a:solidFill>
                </a:ln>
                <a:effectLst/>
              </c:spPr>
            </c:marker>
            <c:bubble3D val="0"/>
            <c:spPr>
              <a:ln w="34925" cap="rnd">
                <a:solidFill>
                  <a:srgbClr val="B46267"/>
                </a:solidFill>
                <a:prstDash val="dash"/>
                <a:round/>
                <a:headEnd type="none"/>
                <a:tailEnd type="stealth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88-4E00-B9F1-ECD06CD66111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3">
                  <c:v>566</c:v>
                </c:pt>
                <c:pt idx="4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88-4E00-B9F1-ECD06CD66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996432"/>
        <c:axId val="762001872"/>
      </c:lineChart>
      <c:catAx>
        <c:axId val="7619964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762001872"/>
        <c:crosses val="autoZero"/>
        <c:auto val="1"/>
        <c:lblAlgn val="ctr"/>
        <c:lblOffset val="100"/>
        <c:noMultiLvlLbl val="0"/>
      </c:catAx>
      <c:valAx>
        <c:axId val="762001872"/>
        <c:scaling>
          <c:orientation val="minMax"/>
          <c:min val="350"/>
        </c:scaling>
        <c:delete val="0"/>
        <c:axPos val="l"/>
        <c:majorGridlines>
          <c:spPr>
            <a:ln w="9525" cap="flat" cmpd="sng" algn="ctr">
              <a:solidFill>
                <a:srgbClr val="E2E2E2"/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eaVert" wrap="square" anchor="ctr" anchorCtr="1"/>
              <a:lstStyle/>
              <a:p>
                <a:pPr defTabSz="914400">
                  <a:defRPr lang="zh-CN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单位（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亿元）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c:rich>
          </c:tx>
          <c:layout>
            <c:manualLayout>
              <c:xMode val="edge"/>
              <c:yMode val="edge"/>
              <c:x val="1.94767253132507E-3"/>
              <c:y val="0.34319864094163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eaVert" wrap="square" anchor="ctr" anchorCtr="1"/>
            <a:lstStyle/>
            <a:p>
              <a:pPr defTabSz="914400">
                <a:defRPr lang="zh-CN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7619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票房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D7A4A0"/>
              </a:solidFill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441</c:v>
                </c:pt>
                <c:pt idx="1">
                  <c:v>454</c:v>
                </c:pt>
                <c:pt idx="2">
                  <c:v>524</c:v>
                </c:pt>
                <c:pt idx="3">
                  <c:v>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4A-4077-9A12-6C791CE6CD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拟合</c:v>
                </c:pt>
              </c:strCache>
            </c:strRef>
          </c:tx>
          <c:spPr>
            <a:ln w="28575" cap="rnd">
              <a:solidFill>
                <a:srgbClr val="D7A4A0">
                  <a:alpha val="82000"/>
                </a:srgbClr>
              </a:solidFill>
              <a:round/>
            </a:ln>
            <a:effectLst/>
          </c:spPr>
          <c:marker>
            <c:symbol val="circle"/>
            <c:size val="13"/>
            <c:spPr>
              <a:noFill/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441</c:v>
                </c:pt>
                <c:pt idx="1">
                  <c:v>454</c:v>
                </c:pt>
                <c:pt idx="2">
                  <c:v>524</c:v>
                </c:pt>
                <c:pt idx="3">
                  <c:v>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4A-4077-9A12-6C791CE6CD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预测2019</c:v>
                </c:pt>
              </c:strCache>
            </c:strRef>
          </c:tx>
          <c:spPr>
            <a:ln w="34925" cap="rnd">
              <a:solidFill>
                <a:srgbClr val="D7A4A0"/>
              </a:solidFill>
              <a:prstDash val="dash"/>
              <a:round/>
            </a:ln>
            <a:effectLst/>
          </c:spPr>
          <c:marker>
            <c:symbol val="circle"/>
            <c:size val="13"/>
            <c:spPr>
              <a:solidFill>
                <a:srgbClr val="D7A4A0"/>
              </a:solidFill>
              <a:ln w="25400">
                <a:noFill/>
              </a:ln>
              <a:effectLst/>
            </c:spPr>
          </c:marker>
          <c:dPt>
            <c:idx val="4"/>
            <c:marker>
              <c:symbol val="circle"/>
              <c:size val="13"/>
              <c:spPr>
                <a:solidFill>
                  <a:srgbClr val="D7A4A0"/>
                </a:solidFill>
                <a:ln w="254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060-4619-8517-203397B17C9F}"/>
              </c:ext>
            </c:extLst>
          </c:dPt>
          <c:dPt>
            <c:idx val="5"/>
            <c:marker>
              <c:symbol val="circle"/>
              <c:size val="13"/>
              <c:spPr>
                <a:solidFill>
                  <a:srgbClr val="D7A4A0"/>
                </a:solidFill>
                <a:ln w="254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377-433A-9EC8-B3384B073E6B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3">
                  <c:v>566</c:v>
                </c:pt>
                <c:pt idx="4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88-4E00-B9F1-ECD06CD661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预测2020</c:v>
                </c:pt>
              </c:strCache>
            </c:strRef>
          </c:tx>
          <c:spPr>
            <a:ln w="34925" cap="rnd">
              <a:solidFill>
                <a:srgbClr val="B46267"/>
              </a:solidFill>
              <a:prstDash val="dash"/>
              <a:round/>
              <a:tailEnd type="stealth" w="lg" len="lg"/>
            </a:ln>
            <a:effectLst/>
          </c:spPr>
          <c:marker>
            <c:symbol val="circle"/>
            <c:size val="5"/>
            <c:spPr>
              <a:solidFill>
                <a:srgbClr val="D7A4A0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3"/>
              <c:spPr>
                <a:solidFill>
                  <a:srgbClr val="D7A4A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4ED-40CE-A92C-778CB264A556}"/>
              </c:ext>
            </c:extLst>
          </c:dPt>
          <c:dPt>
            <c:idx val="5"/>
            <c:marker>
              <c:symbol val="circle"/>
              <c:size val="13"/>
              <c:spPr>
                <a:solidFill>
                  <a:srgbClr val="9C4442"/>
                </a:solidFill>
                <a:ln w="9525">
                  <a:noFill/>
                </a:ln>
                <a:effectLst/>
              </c:spPr>
            </c:marker>
            <c:bubble3D val="0"/>
            <c:spPr>
              <a:ln w="34925" cap="rnd">
                <a:solidFill>
                  <a:srgbClr val="B46267"/>
                </a:solidFill>
                <a:prstDash val="dash"/>
                <a:round/>
                <a:tailEnd type="stealth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60-4619-8517-203397B17C9F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4">
                  <c:v>600</c:v>
                </c:pt>
                <c:pt idx="5">
                  <c:v>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60-4619-8517-203397B17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996432"/>
        <c:axId val="762001872"/>
      </c:lineChart>
      <c:catAx>
        <c:axId val="7619964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762001872"/>
        <c:crosses val="autoZero"/>
        <c:auto val="1"/>
        <c:lblAlgn val="ctr"/>
        <c:lblOffset val="100"/>
        <c:noMultiLvlLbl val="0"/>
      </c:catAx>
      <c:valAx>
        <c:axId val="762001872"/>
        <c:scaling>
          <c:orientation val="minMax"/>
          <c:min val="350"/>
        </c:scaling>
        <c:delete val="0"/>
        <c:axPos val="l"/>
        <c:majorGridlines>
          <c:spPr>
            <a:ln w="9525" cap="flat" cmpd="sng" algn="ctr">
              <a:solidFill>
                <a:srgbClr val="E2E2E2"/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eaVert" wrap="square" anchor="ctr" anchorCtr="1"/>
              <a:lstStyle/>
              <a:p>
                <a:pPr defTabSz="914400">
                  <a:defRPr lang="zh-CN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单位（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亿元）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c:rich>
          </c:tx>
          <c:layout>
            <c:manualLayout>
              <c:xMode val="edge"/>
              <c:yMode val="edge"/>
              <c:x val="1.94767253132507E-3"/>
              <c:y val="0.34319864094163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eaVert" wrap="square" anchor="ctr" anchorCtr="1"/>
            <a:lstStyle/>
            <a:p>
              <a:pPr defTabSz="914400">
                <a:defRPr lang="zh-CN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7619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票房</c:v>
                </c:pt>
              </c:strCache>
            </c:strRef>
          </c:tx>
          <c:spPr>
            <a:ln w="28575" cap="rnd">
              <a:solidFill>
                <a:srgbClr val="D7A4A0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rgbClr val="D7A4A0"/>
              </a:solidFill>
              <a:ln w="28575" cmpd="sng">
                <a:noFill/>
                <a:prstDash val="solid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441</c:v>
                </c:pt>
                <c:pt idx="1">
                  <c:v>454</c:v>
                </c:pt>
                <c:pt idx="2">
                  <c:v>524</c:v>
                </c:pt>
                <c:pt idx="3">
                  <c:v>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4A-4077-9A12-6C791CE6CD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拟合</c:v>
                </c:pt>
              </c:strCache>
            </c:strRef>
          </c:tx>
          <c:spPr>
            <a:ln w="28575" cap="rnd">
              <a:solidFill>
                <a:srgbClr val="D7A4A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441</c:v>
                </c:pt>
                <c:pt idx="1">
                  <c:v>454</c:v>
                </c:pt>
                <c:pt idx="2">
                  <c:v>524</c:v>
                </c:pt>
                <c:pt idx="3">
                  <c:v>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4A-4077-9A12-6C791CE6CD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预测2019</c:v>
                </c:pt>
              </c:strCache>
            </c:strRef>
          </c:tx>
          <c:spPr>
            <a:ln w="28575" cap="rnd">
              <a:solidFill>
                <a:srgbClr val="D7A4A0"/>
              </a:solidFill>
              <a:prstDash val="dash"/>
              <a:round/>
            </a:ln>
            <a:effectLst/>
          </c:spPr>
          <c:marker>
            <c:symbol val="circle"/>
            <c:size val="13"/>
            <c:spPr>
              <a:solidFill>
                <a:srgbClr val="D7A4A0"/>
              </a:solidFill>
              <a:ln w="25400">
                <a:noFill/>
              </a:ln>
              <a:effectLst/>
            </c:spPr>
          </c:marker>
          <c:dPt>
            <c:idx val="8"/>
            <c:marker>
              <c:symbol val="circle"/>
              <c:size val="13"/>
              <c:spPr>
                <a:solidFill>
                  <a:srgbClr val="D7A4A0"/>
                </a:solidFill>
                <a:ln w="254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FAF-49D7-A9E5-CCDA54436E8B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3">
                  <c:v>566</c:v>
                </c:pt>
                <c:pt idx="4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88-4E00-B9F1-ECD06CD661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预测2020</c:v>
                </c:pt>
              </c:strCache>
            </c:strRef>
          </c:tx>
          <c:spPr>
            <a:ln w="28575" cap="rnd">
              <a:solidFill>
                <a:srgbClr val="D7A4A0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rgbClr val="D7A4A0"/>
              </a:solidFill>
              <a:ln w="9525">
                <a:noFill/>
              </a:ln>
              <a:effectLst/>
            </c:spPr>
          </c:marker>
          <c:dPt>
            <c:idx val="5"/>
            <c:marker>
              <c:symbol val="circle"/>
              <c:size val="13"/>
              <c:spPr>
                <a:solidFill>
                  <a:srgbClr val="D7A4A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D7A4A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AE0-43F8-9FB6-EB77419AD576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4">
                  <c:v>600</c:v>
                </c:pt>
                <c:pt idx="5">
                  <c:v>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E0-43F8-9FB6-EB77419AD5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预测未来</c:v>
                </c:pt>
              </c:strCache>
            </c:strRef>
          </c:tx>
          <c:spPr>
            <a:ln w="28575" cap="rnd">
              <a:solidFill>
                <a:srgbClr val="D7A4A0"/>
              </a:solidFill>
              <a:prstDash val="dash"/>
              <a:round/>
              <a:tailEnd type="stealth" w="lg" len="lg"/>
            </a:ln>
            <a:effectLst/>
          </c:spPr>
          <c:marker>
            <c:symbol val="circle"/>
            <c:size val="13"/>
            <c:spPr>
              <a:solidFill>
                <a:srgbClr val="D7A4A0"/>
              </a:solidFill>
              <a:ln w="9525">
                <a:noFill/>
              </a:ln>
              <a:effectLst/>
            </c:spPr>
          </c:marker>
          <c:dPt>
            <c:idx val="6"/>
            <c:marker>
              <c:symbol val="circle"/>
              <c:size val="13"/>
              <c:spPr>
                <a:solidFill>
                  <a:srgbClr val="D7A4A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D7A4A0"/>
                </a:solidFill>
                <a:prstDash val="dash"/>
                <a:round/>
                <a:tailEnd type="non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E0-43F8-9FB6-EB77419AD576}"/>
              </c:ext>
            </c:extLst>
          </c:dPt>
          <c:dPt>
            <c:idx val="7"/>
            <c:marker>
              <c:symbol val="circle"/>
              <c:size val="13"/>
              <c:spPr>
                <a:solidFill>
                  <a:srgbClr val="D7A4A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D7A4A0"/>
                </a:solidFill>
                <a:prstDash val="dash"/>
                <a:round/>
                <a:tailEnd type="non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6-6AE0-43F8-9FB6-EB77419AD576}"/>
              </c:ext>
            </c:extLst>
          </c:dPt>
          <c:dPt>
            <c:idx val="8"/>
            <c:marker>
              <c:symbol val="circle"/>
              <c:size val="13"/>
              <c:spPr>
                <a:solidFill>
                  <a:srgbClr val="9C444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D7A4A0"/>
                </a:solidFill>
                <a:prstDash val="dash"/>
                <a:round/>
                <a:tailEnd type="stealth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E0-43F8-9FB6-EB77419AD576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5">
                  <c:v>650</c:v>
                </c:pt>
                <c:pt idx="6">
                  <c:v>700</c:v>
                </c:pt>
                <c:pt idx="7">
                  <c:v>730</c:v>
                </c:pt>
                <c:pt idx="8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E0-43F8-9FB6-EB77419AD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996432"/>
        <c:axId val="762001872"/>
      </c:lineChart>
      <c:catAx>
        <c:axId val="7619964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762001872"/>
        <c:crosses val="autoZero"/>
        <c:auto val="1"/>
        <c:lblAlgn val="ctr"/>
        <c:lblOffset val="100"/>
        <c:noMultiLvlLbl val="0"/>
      </c:catAx>
      <c:valAx>
        <c:axId val="762001872"/>
        <c:scaling>
          <c:orientation val="minMax"/>
          <c:min val="350"/>
        </c:scaling>
        <c:delete val="0"/>
        <c:axPos val="l"/>
        <c:majorGridlines>
          <c:spPr>
            <a:ln w="9525" cap="flat" cmpd="sng" algn="ctr">
              <a:solidFill>
                <a:srgbClr val="E2E2E2"/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eaVert" wrap="square" anchor="ctr" anchorCtr="1"/>
              <a:lstStyle/>
              <a:p>
                <a:pPr defTabSz="914400">
                  <a:defRPr lang="zh-CN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单位（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亿元）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c:rich>
          </c:tx>
          <c:layout>
            <c:manualLayout>
              <c:xMode val="edge"/>
              <c:yMode val="edge"/>
              <c:x val="1.94767253132507E-3"/>
              <c:y val="0.34319864094163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eaVert" wrap="square" anchor="ctr" anchorCtr="1"/>
            <a:lstStyle/>
            <a:p>
              <a:pPr defTabSz="914400">
                <a:defRPr lang="zh-CN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7619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38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35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5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4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99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24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9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8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2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05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5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51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0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4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2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5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2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9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8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6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5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chart" Target="../charts/chart3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chart" Target="../charts/chart4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chart" Target="../charts/chart5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chart" Target="../charts/chart6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chart" Target="../charts/chart7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chart" Target="../charts/char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899784" y="2465151"/>
            <a:ext cx="6989414" cy="1384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7F2E30"/>
                </a:solidFill>
                <a:latin typeface="Algerian" panose="04020705040A02060702" pitchFamily="82" charset="0"/>
                <a:ea typeface="微软雅黑" panose="020B0503020204020204" pitchFamily="34" charset="-122"/>
                <a:cs typeface="Aharoni" panose="02010803020104030203" pitchFamily="2" charset="-79"/>
              </a:rPr>
              <a:t>票房牛市是否还在</a:t>
            </a:r>
            <a:r>
              <a:rPr lang="zh-CN" altLang="en-US" sz="4800" dirty="0">
                <a:solidFill>
                  <a:srgbClr val="7F2E30"/>
                </a:solidFill>
                <a:latin typeface="Algerian" panose="04020705040A02060702" pitchFamily="82" charset="0"/>
                <a:ea typeface="微软雅黑" panose="020B0503020204020204" pitchFamily="34" charset="-122"/>
                <a:cs typeface="Aharoni" panose="02010803020104030203" pitchFamily="2" charset="-79"/>
              </a:rPr>
              <a:t>路上</a:t>
            </a:r>
            <a:r>
              <a:rPr lang="zh-CN" altLang="en-US" sz="4800" dirty="0" smtClean="0">
                <a:solidFill>
                  <a:srgbClr val="7F2E30"/>
                </a:solidFill>
                <a:latin typeface="Algerian" panose="04020705040A02060702" pitchFamily="82" charset="0"/>
                <a:ea typeface="微软雅黑" panose="020B0503020204020204" pitchFamily="34" charset="-122"/>
                <a:cs typeface="Aharoni" panose="02010803020104030203" pitchFamily="2" charset="-79"/>
              </a:rPr>
              <a:t>？</a:t>
            </a:r>
            <a:endParaRPr lang="en-US" altLang="zh-CN" sz="4800" dirty="0" smtClean="0">
              <a:solidFill>
                <a:srgbClr val="7F2E30"/>
              </a:solidFill>
              <a:latin typeface="Algerian" panose="04020705040A02060702" pitchFamily="82" charset="0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/>
            <a:r>
              <a:rPr lang="en-US" altLang="zh-CN" sz="3600" dirty="0" smtClean="0">
                <a:solidFill>
                  <a:srgbClr val="7F2E30"/>
                </a:solidFill>
                <a:latin typeface="Algerian" panose="04020705040A02060702" pitchFamily="82" charset="0"/>
                <a:ea typeface="微软雅黑" panose="020B0503020204020204" pitchFamily="34" charset="-122"/>
                <a:cs typeface="Aharoni" panose="02010803020104030203" pitchFamily="2" charset="-79"/>
              </a:rPr>
              <a:t>——</a:t>
            </a:r>
            <a:r>
              <a:rPr lang="zh-CN" altLang="en-US" sz="3600" dirty="0" smtClean="0">
                <a:solidFill>
                  <a:srgbClr val="7F2E30"/>
                </a:solidFill>
                <a:latin typeface="Algerian" panose="04020705040A02060702" pitchFamily="82" charset="0"/>
                <a:ea typeface="微软雅黑" panose="020B0503020204020204" pitchFamily="34" charset="-122"/>
                <a:cs typeface="Aharoni" panose="02010803020104030203" pitchFamily="2" charset="-79"/>
              </a:rPr>
              <a:t>从数学模型的角度思考</a:t>
            </a:r>
            <a:endParaRPr lang="zh-CN" altLang="en-US" sz="3600" dirty="0">
              <a:solidFill>
                <a:srgbClr val="7F2E30"/>
              </a:solidFill>
              <a:latin typeface="Adobe Garamond Pro Bold" panose="02020702060506020403" pitchFamily="18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/>
          <p:nvPr/>
        </p:nvSpPr>
        <p:spPr>
          <a:xfrm>
            <a:off x="2140902" y="271094"/>
            <a:ext cx="784976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全国观影人次与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票价（不含服务费）对比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075325428"/>
              </p:ext>
            </p:extLst>
          </p:nvPr>
        </p:nvGraphicFramePr>
        <p:xfrm>
          <a:off x="1857917" y="1884558"/>
          <a:ext cx="8476166" cy="424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877015" y="4707157"/>
            <a:ext cx="9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人次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67033" y="4372621"/>
            <a:ext cx="9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B4241"/>
                </a:solidFill>
              </a:rPr>
              <a:t>票价</a:t>
            </a:r>
            <a:endParaRPr lang="zh-CN" altLang="en-US" dirty="0">
              <a:solidFill>
                <a:srgbClr val="9B424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249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Tm="4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/>
          <p:nvPr/>
        </p:nvSpPr>
        <p:spPr>
          <a:xfrm>
            <a:off x="4223792" y="3535330"/>
            <a:ext cx="3744416" cy="913765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755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75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50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505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defTabSz="1176655"/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模型推广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176655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G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eneralization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3241746" y="294842"/>
            <a:ext cx="568452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全国观影人次在价格影响下的广义</a:t>
            </a:r>
            <a:r>
              <a:rPr lang="zh-CN" altLang="en-US" sz="2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递推式</a:t>
            </a:r>
            <a:endParaRPr lang="en-US" altLang="zh-CN" sz="2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241616" y="3036075"/>
                <a:ext cx="8175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则全国观影电影人次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(t)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在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价格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影响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下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的广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义递推式为：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616" y="3036075"/>
                <a:ext cx="8175467" cy="461665"/>
              </a:xfrm>
              <a:prstGeom prst="rect">
                <a:avLst/>
              </a:prstGeom>
              <a:blipFill>
                <a:blip r:embed="rId4"/>
                <a:stretch>
                  <a:fillRect l="-1193" t="-11842" r="-14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2260304" y="1975014"/>
            <a:ext cx="257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引入弹性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系数：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55217" y="1707851"/>
                <a:ext cx="1428789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m:rPr>
                          <m:nor/>
                        </m:rP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17" y="1707851"/>
                <a:ext cx="1428789" cy="8908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070343" y="1970119"/>
                <a:ext cx="2757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𝛥</m:t>
                    </m:r>
                    <m:r>
                      <m:rPr>
                        <m:nor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800" i="1" dirty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*Q</a:t>
                </a:r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3" y="1970119"/>
                <a:ext cx="2757934" cy="430887"/>
              </a:xfrm>
              <a:prstGeom prst="rect">
                <a:avLst/>
              </a:prstGeom>
              <a:blipFill>
                <a:blip r:embed="rId6"/>
                <a:stretch>
                  <a:fillRect t="-25352" r="-6858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959595" y="3935144"/>
                <a:ext cx="923515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(t+1)=</a:t>
                </a:r>
                <a:r>
                  <a:rPr lang="en-US" altLang="zh-CN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(t</a:t>
                </a:r>
                <a:r>
                  <a:rPr lang="en-US" altLang="zh-CN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)+</a:t>
                </a:r>
                <a:r>
                  <a:rPr lang="en-US" altLang="zh-CN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9C44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A24A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A24A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A24A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  <m:t>)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)∗(1+</m:t>
                    </m:r>
                    <m:r>
                      <m:rPr>
                        <m:nor/>
                      </m:rPr>
                      <a:rPr lang="zh-CN" altLang="en-US" sz="2800" i="1" dirty="0" smtClean="0">
                        <a:solidFill>
                          <a:srgbClr val="A24A49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95" y="3935144"/>
                <a:ext cx="9235157" cy="954107"/>
              </a:xfrm>
              <a:prstGeom prst="rect">
                <a:avLst/>
              </a:prstGeom>
              <a:blipFill>
                <a:blip r:embed="rId7"/>
                <a:stretch>
                  <a:fillRect t="-7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33573" y="4889251"/>
                <a:ext cx="4287199" cy="502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求拟合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程度最高的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9C444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𝑟</m:t>
                    </m:r>
                    <m:r>
                      <a:rPr lang="zh-CN" altLang="en-US" sz="2400" b="0" i="1" smtClean="0">
                        <a:solidFill>
                          <a:srgbClr val="9C444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、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9C444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9C444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9C444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dirty="0">
                        <a:solidFill>
                          <a:srgbClr val="A24A4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ε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73" y="4889251"/>
                <a:ext cx="4287199" cy="502189"/>
              </a:xfrm>
              <a:prstGeom prst="rect">
                <a:avLst/>
              </a:prstGeom>
              <a:blipFill>
                <a:blip r:embed="rId8"/>
                <a:stretch>
                  <a:fillRect l="-1705" t="-1220" r="-1705" b="-2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329350" y="1916720"/>
            <a:ext cx="49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Cambria Math" panose="02040503050406030204" pitchFamily="18" charset="0"/>
                <a:ea typeface="Cambria Math" panose="02040503050406030204" pitchFamily="18" charset="0"/>
                <a:cs typeface="微软雅黑" panose="020B0503020204020204" pitchFamily="34" charset="-122"/>
              </a:rPr>
              <a:t>⇒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/>
          <p:nvPr/>
        </p:nvSpPr>
        <p:spPr>
          <a:xfrm>
            <a:off x="2763837" y="263727"/>
            <a:ext cx="6668030" cy="118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sz="2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加入价格变化因素后</a:t>
            </a:r>
            <a:r>
              <a:rPr 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全国观影</a:t>
            </a:r>
            <a:r>
              <a:rPr 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人次</a:t>
            </a:r>
            <a:r>
              <a:rPr lang="zh-CN" sz="2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拟合</a:t>
            </a:r>
            <a:r>
              <a:rPr lang="zh-CN" altLang="en-US" sz="2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示意图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97705914"/>
              </p:ext>
            </p:extLst>
          </p:nvPr>
        </p:nvGraphicFramePr>
        <p:xfrm>
          <a:off x="970280" y="1296670"/>
          <a:ext cx="9780905" cy="5233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047373" y="3913187"/>
                <a:ext cx="3436334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76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=0.015</m:t>
                    </m:r>
                  </m:oMath>
                </a14:m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=24.12   </m:t>
                    </m:r>
                    <m:r>
                      <m:rPr>
                        <m:nor/>
                      </m:rPr>
                      <a:rPr lang="zh-CN" altLang="en-US" i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ε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=-1.43</a:t>
                </a:r>
                <a:br>
                  <a:rPr lang="en-US" altLang="zh-CN" b="0" dirty="0" smtClean="0">
                    <a:solidFill>
                      <a:schemeClr val="tx1"/>
                    </a:solidFill>
                  </a:rPr>
                </a:br>
                <a:endParaRPr lang="en-US" altLang="zh-CN" dirty="0" smtClean="0"/>
              </a:p>
              <a:p>
                <a:pPr algn="ctr">
                  <a:lnSpc>
                    <a:spcPts val="1760"/>
                  </a:lnSpc>
                </a:pPr>
                <a:r>
                  <a:rPr lang="en-US" altLang="zh-CN" dirty="0" smtClean="0"/>
                  <a:t>R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=0.99 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373" y="3913187"/>
                <a:ext cx="3436334" cy="784830"/>
              </a:xfrm>
              <a:prstGeom prst="rect">
                <a:avLst/>
              </a:prstGeom>
              <a:blipFill>
                <a:blip r:embed="rId6"/>
                <a:stretch>
                  <a:fillRect t="-10078" r="-177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/>
          <p:nvPr/>
        </p:nvSpPr>
        <p:spPr>
          <a:xfrm>
            <a:off x="4223792" y="3535330"/>
            <a:ext cx="3744416" cy="913765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755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75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50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505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defTabSz="1176655"/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票房预测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176655"/>
            <a:r>
              <a:rPr lang="en-US" altLang="zh-CN" sz="2400" dirty="0">
                <a:solidFill>
                  <a:srgbClr val="3C3C3C"/>
                </a:solidFill>
                <a:sym typeface="+mn-ea"/>
              </a:rPr>
              <a:t>Forecast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3829685" y="295275"/>
            <a:ext cx="453263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sz="2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票房预测的步骤</a:t>
            </a:r>
          </a:p>
        </p:txBody>
      </p:sp>
      <p:sp>
        <p:nvSpPr>
          <p:cNvPr id="2" name="Oval 1"/>
          <p:cNvSpPr/>
          <p:nvPr/>
        </p:nvSpPr>
        <p:spPr>
          <a:xfrm>
            <a:off x="1901825" y="2057400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9120" y="2200275"/>
            <a:ext cx="77412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估计来年的票价变化区间</a:t>
            </a:r>
          </a:p>
        </p:txBody>
      </p:sp>
      <p:sp>
        <p:nvSpPr>
          <p:cNvPr id="8" name="Oval 7"/>
          <p:cNvSpPr/>
          <p:nvPr/>
        </p:nvSpPr>
        <p:spPr>
          <a:xfrm>
            <a:off x="1914435" y="3404926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0" name="Oval 9"/>
          <p:cNvSpPr/>
          <p:nvPr/>
        </p:nvSpPr>
        <p:spPr>
          <a:xfrm>
            <a:off x="1901825" y="4702494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19120" y="4846320"/>
            <a:ext cx="80137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根据票价和人次的对应关系计算票房变化的可能性区间</a:t>
            </a:r>
          </a:p>
        </p:txBody>
      </p:sp>
      <p:sp>
        <p:nvSpPr>
          <p:cNvPr id="4" name="Rectangle 6"/>
          <p:cNvSpPr/>
          <p:nvPr/>
        </p:nvSpPr>
        <p:spPr>
          <a:xfrm>
            <a:off x="3119120" y="3548380"/>
            <a:ext cx="80137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计算票价变化区间下的人次的变化区间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uild="p"/>
      <p:bldP spid="8" grpId="0" bldLvl="0" animBg="1"/>
      <p:bldP spid="10" grpId="0" bldLvl="0" animBg="1"/>
      <p:bldP spid="11" grpId="0"/>
      <p:bldP spid="11" grpId="1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/>
          <p:nvPr/>
        </p:nvSpPr>
        <p:spPr>
          <a:xfrm>
            <a:off x="3402750" y="294842"/>
            <a:ext cx="5808983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2019</a:t>
            </a:r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年全国电影</a:t>
            </a:r>
            <a:r>
              <a:rPr 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票房</a:t>
            </a:r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（不含服务费）</a:t>
            </a:r>
            <a:r>
              <a:rPr 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预测</a:t>
            </a:r>
            <a:endParaRPr lang="zh-CN" altLang="en-US" sz="2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346047519"/>
              </p:ext>
            </p:extLst>
          </p:nvPr>
        </p:nvGraphicFramePr>
        <p:xfrm>
          <a:off x="1026795" y="1283970"/>
          <a:ext cx="9780905" cy="5233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917872" y="2502556"/>
                <a:ext cx="3274128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34.6</m:t>
                    </m:r>
                  </m:oMath>
                </a14:m>
                <a:endParaRPr lang="en-US" altLang="zh-CN" dirty="0" smtClean="0"/>
              </a:p>
              <a:p>
                <a:pPr marL="285750" indent="-285750">
                  <a:lnSpc>
                    <a:spcPts val="24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 smtClean="0"/>
                  <a:t> 𝛥𝑃</a:t>
                </a:r>
                <a:r>
                  <a:rPr lang="en-US" altLang="zh-CN" dirty="0"/>
                  <a:t>/</a:t>
                </a:r>
                <a:r>
                  <a:rPr lang="zh-CN" altLang="en-US" dirty="0" smtClean="0"/>
                  <a:t>𝑃≈</a:t>
                </a:r>
                <a:r>
                  <a:rPr lang="en-US" altLang="zh-CN" dirty="0" smtClean="0"/>
                  <a:t>5%  </a:t>
                </a:r>
                <a:endParaRPr lang="en-US" altLang="zh-CN" dirty="0"/>
              </a:p>
              <a:p>
                <a:pPr marL="285750" indent="-285750">
                  <a:lnSpc>
                    <a:spcPts val="2400"/>
                  </a:lnSpc>
                  <a:buFont typeface="Symbol" panose="05050102010706020507" pitchFamily="18" charset="2"/>
                  <a:buChar char="Þ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17.2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ts val="24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2019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590,600]</m:t>
                    </m:r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:endParaRPr lang="en-US" altLang="zh-CN" dirty="0" smtClean="0"/>
              </a:p>
              <a:p>
                <a:pPr algn="ctr">
                  <a:lnSpc>
                    <a:spcPts val="1760"/>
                  </a:lnSpc>
                </a:pPr>
                <a:r>
                  <a:rPr lang="en-US" altLang="zh-CN" dirty="0" smtClean="0"/>
                  <a:t> 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872" y="2502556"/>
                <a:ext cx="3274128" cy="1862048"/>
              </a:xfrm>
              <a:prstGeom prst="rect">
                <a:avLst/>
              </a:prstGeom>
              <a:blipFill>
                <a:blip r:embed="rId6"/>
                <a:stretch>
                  <a:fillRect l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/>
          <p:nvPr/>
        </p:nvSpPr>
        <p:spPr>
          <a:xfrm>
            <a:off x="3190769" y="294842"/>
            <a:ext cx="5810462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年全国电影</a:t>
            </a:r>
            <a:r>
              <a:rPr 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票房</a:t>
            </a:r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（不含服务费）</a:t>
            </a:r>
            <a:r>
              <a:rPr 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预测</a:t>
            </a:r>
            <a:endParaRPr lang="zh-CN" altLang="en-US" sz="2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288118381"/>
              </p:ext>
            </p:extLst>
          </p:nvPr>
        </p:nvGraphicFramePr>
        <p:xfrm>
          <a:off x="1026795" y="1283970"/>
          <a:ext cx="9780905" cy="5233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70636" y="2535808"/>
                <a:ext cx="3274128" cy="186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dirty="0" smtClean="0"/>
                        <m:t>      </m:t>
                      </m:r>
                      <m:r>
                        <m:rPr>
                          <m:nor/>
                        </m:rPr>
                        <a:rPr lang="zh-CN" altLang="en-US" dirty="0" smtClean="0"/>
                        <m:t>𝛥</m:t>
                      </m:r>
                      <m:r>
                        <m:rPr>
                          <m:nor/>
                        </m:rPr>
                        <a:rPr lang="zh-CN" altLang="en-US" dirty="0" smtClean="0"/>
                        <m:t>𝑃</m:t>
                      </m:r>
                      <m:r>
                        <m:rPr>
                          <m:nor/>
                        </m:rPr>
                        <a:rPr lang="en-US" altLang="zh-CN" dirty="0" smtClean="0"/>
                        <m:t>/</m:t>
                      </m:r>
                      <m:r>
                        <m:rPr>
                          <m:nor/>
                        </m:rPr>
                        <a:rPr lang="zh-CN" altLang="en-US" dirty="0" smtClean="0"/>
                        <m:t>𝑃</m:t>
                      </m:r>
                      <m:r>
                        <m:rPr>
                          <m:nor/>
                        </m:rPr>
                        <a:rPr lang="zh-CN" altLang="en-US" dirty="0" smtClean="0"/>
                        <m:t>≈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m:rPr>
                          <m:nor/>
                        </m:rPr>
                        <a:rPr lang="en-US" altLang="zh-CN" dirty="0"/>
                        <m:t>%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,2%]</m:t>
                      </m:r>
                    </m:oMath>
                  </m:oMathPara>
                </a14:m>
                <a:endParaRPr lang="en-US" altLang="zh-CN" dirty="0" smtClean="0"/>
              </a:p>
              <a:p>
                <a:pPr marL="285750" indent="-285750">
                  <a:lnSpc>
                    <a:spcPts val="24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zh-CN" altLang="en-US" dirty="0" smtClean="0"/>
                  <a:t>≈</a:t>
                </a:r>
                <a:r>
                  <a:rPr lang="en-US" altLang="zh-CN" dirty="0" smtClean="0"/>
                  <a:t>[32.9,35.3]  </a:t>
                </a:r>
                <a:endParaRPr lang="en-US" altLang="zh-CN" dirty="0"/>
              </a:p>
              <a:p>
                <a:pPr marL="285750" indent="-285750">
                  <a:lnSpc>
                    <a:spcPts val="24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2020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18.4,20.3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ts val="24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2020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[650,670]</m:t>
                    </m:r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:endParaRPr lang="en-US" altLang="zh-CN" dirty="0" smtClean="0"/>
              </a:p>
              <a:p>
                <a:pPr>
                  <a:lnSpc>
                    <a:spcPts val="1760"/>
                  </a:lnSpc>
                </a:pPr>
                <a:r>
                  <a:rPr lang="en-US" altLang="zh-CN" dirty="0" smtClean="0"/>
                  <a:t> 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36" y="2535808"/>
                <a:ext cx="3274128" cy="1865254"/>
              </a:xfrm>
              <a:prstGeom prst="rect">
                <a:avLst/>
              </a:prstGeom>
              <a:blipFill>
                <a:blip r:embed="rId6"/>
                <a:stretch>
                  <a:fillRect l="-1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8488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/>
          <p:nvPr/>
        </p:nvSpPr>
        <p:spPr>
          <a:xfrm>
            <a:off x="2317028" y="294842"/>
            <a:ext cx="6996305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全国电影</a:t>
            </a:r>
            <a:r>
              <a:rPr lang="zh-CN" alt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票房</a:t>
            </a:r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压力位</a:t>
            </a:r>
            <a:r>
              <a:rPr lang="zh-CN" alt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预测</a:t>
            </a:r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（不含服务费）</a:t>
            </a:r>
            <a:endParaRPr lang="zh-CN" altLang="en-US" sz="2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97932295"/>
              </p:ext>
            </p:extLst>
          </p:nvPr>
        </p:nvGraphicFramePr>
        <p:xfrm>
          <a:off x="1031630" y="1283970"/>
          <a:ext cx="9296401" cy="5233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010051" y="2284112"/>
                <a:ext cx="1778718" cy="1557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023</m:t>
                        </m:r>
                      </m:sub>
                    </m:sSub>
                  </m:oMath>
                </a14:m>
                <a:r>
                  <a:rPr lang="zh-CN" altLang="en-US" dirty="0" smtClean="0"/>
                  <a:t>≈</a:t>
                </a:r>
                <a:r>
                  <a:rPr lang="en-US" altLang="zh-CN" dirty="0" smtClean="0"/>
                  <a:t>32</a:t>
                </a:r>
                <a:endParaRPr lang="en-US" altLang="zh-CN" dirty="0"/>
              </a:p>
              <a:p>
                <a:pPr marL="285750" indent="-285750">
                  <a:lnSpc>
                    <a:spcPts val="24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2023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23.5</m:t>
                    </m:r>
                  </m:oMath>
                </a14:m>
                <a:endParaRPr lang="en-US" altLang="zh-CN" b="0" dirty="0" smtClean="0"/>
              </a:p>
              <a:p>
                <a:pPr marL="285750" indent="-285750">
                  <a:lnSpc>
                    <a:spcPts val="24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2023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750</m:t>
                    </m:r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:endParaRPr lang="en-US" altLang="zh-CN" dirty="0" smtClean="0"/>
              </a:p>
              <a:p>
                <a:pPr>
                  <a:lnSpc>
                    <a:spcPts val="1760"/>
                  </a:lnSpc>
                </a:pPr>
                <a:r>
                  <a:rPr lang="en-US" altLang="zh-CN" dirty="0" smtClean="0"/>
                  <a:t> 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051" y="2284112"/>
                <a:ext cx="1778718" cy="1557478"/>
              </a:xfrm>
              <a:prstGeom prst="rect">
                <a:avLst/>
              </a:prstGeom>
              <a:blipFill>
                <a:blip r:embed="rId6"/>
                <a:stretch>
                  <a:fillRect l="-3082" t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933796" y="1420697"/>
            <a:ext cx="10324407" cy="385958"/>
            <a:chOff x="1650822" y="1354289"/>
            <a:chExt cx="9576262" cy="38595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50822" y="1706996"/>
              <a:ext cx="9576262" cy="33251"/>
            </a:xfrm>
            <a:prstGeom prst="line">
              <a:avLst/>
            </a:prstGeom>
            <a:ln>
              <a:solidFill>
                <a:srgbClr val="A24A49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5917247" y="1354289"/>
              <a:ext cx="122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A24A4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760</a:t>
              </a:r>
              <a:r>
                <a:rPr lang="zh-CN" altLang="en-US" dirty="0" smtClean="0">
                  <a:solidFill>
                    <a:srgbClr val="A24A4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亿元</a:t>
              </a:r>
              <a:endParaRPr lang="zh-CN" altLang="en-US" dirty="0">
                <a:solidFill>
                  <a:srgbClr val="A24A4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8374663" y="1699620"/>
            <a:ext cx="2471589" cy="281354"/>
          </a:xfrm>
          <a:custGeom>
            <a:avLst/>
            <a:gdLst>
              <a:gd name="connsiteX0" fmla="*/ 0 w 1711569"/>
              <a:gd name="connsiteY0" fmla="*/ 281354 h 281354"/>
              <a:gd name="connsiteX1" fmla="*/ 351692 w 1711569"/>
              <a:gd name="connsiteY1" fmla="*/ 128954 h 281354"/>
              <a:gd name="connsiteX2" fmla="*/ 691661 w 1711569"/>
              <a:gd name="connsiteY2" fmla="*/ 222739 h 281354"/>
              <a:gd name="connsiteX3" fmla="*/ 1008184 w 1711569"/>
              <a:gd name="connsiteY3" fmla="*/ 11723 h 281354"/>
              <a:gd name="connsiteX4" fmla="*/ 1359877 w 1711569"/>
              <a:gd name="connsiteY4" fmla="*/ 128954 h 281354"/>
              <a:gd name="connsiteX5" fmla="*/ 1711569 w 1711569"/>
              <a:gd name="connsiteY5" fmla="*/ 0 h 281354"/>
              <a:gd name="connsiteX6" fmla="*/ 1711569 w 1711569"/>
              <a:gd name="connsiteY6" fmla="*/ 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1569" h="281354">
                <a:moveTo>
                  <a:pt x="0" y="281354"/>
                </a:moveTo>
                <a:cubicBezTo>
                  <a:pt x="118207" y="210038"/>
                  <a:pt x="236415" y="138723"/>
                  <a:pt x="351692" y="128954"/>
                </a:cubicBezTo>
                <a:cubicBezTo>
                  <a:pt x="466969" y="119185"/>
                  <a:pt x="582246" y="242277"/>
                  <a:pt x="691661" y="222739"/>
                </a:cubicBezTo>
                <a:cubicBezTo>
                  <a:pt x="801076" y="203201"/>
                  <a:pt x="896815" y="27354"/>
                  <a:pt x="1008184" y="11723"/>
                </a:cubicBezTo>
                <a:cubicBezTo>
                  <a:pt x="1119553" y="-3908"/>
                  <a:pt x="1242646" y="130908"/>
                  <a:pt x="1359877" y="128954"/>
                </a:cubicBezTo>
                <a:cubicBezTo>
                  <a:pt x="1477108" y="127000"/>
                  <a:pt x="1711569" y="0"/>
                  <a:pt x="1711569" y="0"/>
                </a:cubicBezTo>
                <a:lnTo>
                  <a:pt x="1711569" y="0"/>
                </a:lnTo>
              </a:path>
            </a:pathLst>
          </a:custGeom>
          <a:noFill/>
          <a:ln w="28575">
            <a:solidFill>
              <a:srgbClr val="A24A49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582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P spid="8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3394" y="1945978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5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102" y="3109350"/>
            <a:ext cx="2095238" cy="20952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/>
          <p:nvPr/>
        </p:nvSpPr>
        <p:spPr>
          <a:xfrm>
            <a:off x="2312126" y="295001"/>
            <a:ext cx="7811588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2005</a:t>
            </a:r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年至</a:t>
            </a:r>
            <a:r>
              <a:rPr lang="en-US" alt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年全国电影票房示意图（不含服务费）</a:t>
            </a:r>
            <a:endParaRPr lang="zh-CN" altLang="en-US" sz="2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85332" y="1612054"/>
            <a:ext cx="10440611" cy="4849804"/>
            <a:chOff x="1473199" y="1380029"/>
            <a:chExt cx="10021163" cy="4758304"/>
          </a:xfrm>
        </p:grpSpPr>
        <p:grpSp>
          <p:nvGrpSpPr>
            <p:cNvPr id="15" name="组合 14"/>
            <p:cNvGrpSpPr/>
            <p:nvPr/>
          </p:nvGrpSpPr>
          <p:grpSpPr>
            <a:xfrm>
              <a:off x="1473199" y="1633538"/>
              <a:ext cx="9110133" cy="4504795"/>
              <a:chOff x="1473199" y="1633538"/>
              <a:chExt cx="9110133" cy="4504795"/>
            </a:xfrm>
          </p:grpSpPr>
          <p:graphicFrame>
            <p:nvGraphicFramePr>
              <p:cNvPr id="7" name="图表 6"/>
              <p:cNvGraphicFramePr/>
              <p:nvPr>
                <p:extLst>
                  <p:ext uri="{D42A27DB-BD31-4B8C-83A1-F6EECF244321}">
                    <p14:modId xmlns:p14="http://schemas.microsoft.com/office/powerpoint/2010/main" val="866579227"/>
                  </p:ext>
                </p:extLst>
              </p:nvPr>
            </p:nvGraphicFramePr>
            <p:xfrm>
              <a:off x="1473199" y="1633538"/>
              <a:ext cx="9110133" cy="45047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4" name="任意多边形 13"/>
              <p:cNvSpPr/>
              <p:nvPr/>
            </p:nvSpPr>
            <p:spPr>
              <a:xfrm>
                <a:off x="9194117" y="2193837"/>
                <a:ext cx="1105719" cy="172257"/>
              </a:xfrm>
              <a:custGeom>
                <a:avLst/>
                <a:gdLst>
                  <a:gd name="connsiteX0" fmla="*/ 0 w 1056149"/>
                  <a:gd name="connsiteY0" fmla="*/ 144273 h 289796"/>
                  <a:gd name="connsiteX1" fmla="*/ 321734 w 1056149"/>
                  <a:gd name="connsiteY1" fmla="*/ 8806 h 289796"/>
                  <a:gd name="connsiteX2" fmla="*/ 491067 w 1056149"/>
                  <a:gd name="connsiteY2" fmla="*/ 25739 h 289796"/>
                  <a:gd name="connsiteX3" fmla="*/ 694267 w 1056149"/>
                  <a:gd name="connsiteY3" fmla="*/ 127339 h 289796"/>
                  <a:gd name="connsiteX4" fmla="*/ 1032934 w 1056149"/>
                  <a:gd name="connsiteY4" fmla="*/ 279739 h 289796"/>
                  <a:gd name="connsiteX5" fmla="*/ 999067 w 1056149"/>
                  <a:gd name="connsiteY5" fmla="*/ 262806 h 28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149" h="289796">
                    <a:moveTo>
                      <a:pt x="0" y="144273"/>
                    </a:moveTo>
                    <a:cubicBezTo>
                      <a:pt x="119945" y="86417"/>
                      <a:pt x="239890" y="28562"/>
                      <a:pt x="321734" y="8806"/>
                    </a:cubicBezTo>
                    <a:cubicBezTo>
                      <a:pt x="403578" y="-10950"/>
                      <a:pt x="428978" y="5984"/>
                      <a:pt x="491067" y="25739"/>
                    </a:cubicBezTo>
                    <a:cubicBezTo>
                      <a:pt x="553156" y="45494"/>
                      <a:pt x="603956" y="85006"/>
                      <a:pt x="694267" y="127339"/>
                    </a:cubicBezTo>
                    <a:cubicBezTo>
                      <a:pt x="784578" y="169672"/>
                      <a:pt x="1032934" y="279739"/>
                      <a:pt x="1032934" y="279739"/>
                    </a:cubicBezTo>
                    <a:cubicBezTo>
                      <a:pt x="1083734" y="302317"/>
                      <a:pt x="1041400" y="282561"/>
                      <a:pt x="999067" y="262806"/>
                    </a:cubicBezTo>
                  </a:path>
                </a:pathLst>
              </a:custGeom>
              <a:noFill/>
              <a:ln w="25400">
                <a:solidFill>
                  <a:srgbClr val="964040"/>
                </a:solidFill>
                <a:prstDash val="sys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8295216" y="1380029"/>
              <a:ext cx="3199146" cy="452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i="1" dirty="0" smtClean="0">
                  <a:solidFill>
                    <a:srgbClr val="96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牛市行情？</a:t>
              </a:r>
              <a:r>
                <a:rPr lang="zh-CN" altLang="en-US" sz="2400" i="1" smtClean="0">
                  <a:solidFill>
                    <a:srgbClr val="96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是上是</a:t>
              </a:r>
              <a:r>
                <a:rPr lang="zh-CN" altLang="en-US" sz="2400" i="1" dirty="0" smtClean="0">
                  <a:solidFill>
                    <a:srgbClr val="96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下？</a:t>
              </a:r>
              <a:endParaRPr lang="zh-CN" altLang="en-US" sz="2400" i="1" dirty="0">
                <a:solidFill>
                  <a:srgbClr val="96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V="1">
            <a:off x="9686498" y="2174335"/>
            <a:ext cx="644121" cy="255422"/>
          </a:xfrm>
          <a:prstGeom prst="straightConnector1">
            <a:avLst/>
          </a:prstGeom>
          <a:ln w="25400">
            <a:solidFill>
              <a:srgbClr val="96404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9621183" y="2318434"/>
            <a:ext cx="219502" cy="205184"/>
          </a:xfrm>
          <a:prstGeom prst="ellipse">
            <a:avLst/>
          </a:prstGeom>
          <a:solidFill>
            <a:srgbClr val="D7A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70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/>
          <p:nvPr/>
        </p:nvSpPr>
        <p:spPr>
          <a:xfrm>
            <a:off x="3790315" y="573405"/>
            <a:ext cx="4231005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  录  </a:t>
            </a:r>
            <a:endParaRPr lang="en-US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模型原理</a:t>
            </a:r>
          </a:p>
          <a:p>
            <a:pPr algn="ctr" defTabSz="1176655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defTabSz="1176655"/>
            <a:endParaRPr lang="en-US" altLang="zh-CN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3"/>
            <a:ext cx="1910614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数据拟合</a:t>
            </a:r>
          </a:p>
          <a:p>
            <a:pPr algn="ctr" defTabSz="1176655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Matching</a:t>
            </a:r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176655"/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票房预测</a:t>
            </a:r>
          </a:p>
          <a:p>
            <a:pPr algn="ctr" defTabSz="1176655"/>
            <a:r>
              <a:rPr lang="en-US" altLang="zh-CN" sz="20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Forecast</a:t>
            </a: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537960" y="4708525"/>
            <a:ext cx="205930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模型推广</a:t>
            </a:r>
          </a:p>
          <a:p>
            <a:pPr algn="ctr" defTabSz="1176655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eneralization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913137" y="2421500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/>
          <p:nvPr/>
        </p:nvSpPr>
        <p:spPr>
          <a:xfrm>
            <a:off x="4223791" y="3450517"/>
            <a:ext cx="3744416" cy="913765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755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75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50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505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cs typeface="微软雅黑" panose="020B0503020204020204" pitchFamily="34" charset="-122"/>
              </a:rPr>
              <a:t>模型原理</a:t>
            </a:r>
          </a:p>
          <a:p>
            <a:pPr algn="ctr"/>
            <a:r>
              <a:rPr lang="zh-CN" altLang="en-US" sz="2400" dirty="0">
                <a:solidFill>
                  <a:srgbClr val="3C3C3C"/>
                </a:solidFill>
                <a:cs typeface="微软雅黑" panose="020B0503020204020204" pitchFamily="34" charset="-122"/>
              </a:rPr>
              <a:t>Principle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932044" y="2522220"/>
            <a:ext cx="2179955" cy="3248025"/>
          </a:xfrm>
          <a:prstGeom prst="rect">
            <a:avLst/>
          </a:prstGeom>
          <a:solidFill>
            <a:srgbClr val="797B7E">
              <a:alpha val="33000"/>
            </a:srgbClr>
          </a:solidFill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en-US" altLang="zh-CN" sz="2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Logistic</a:t>
            </a:r>
            <a:r>
              <a:rPr lang="zh-CN" altLang="en-US" sz="2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模型示意图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55725" y="1951355"/>
            <a:ext cx="9116060" cy="4440555"/>
            <a:chOff x="1248" y="3073"/>
            <a:chExt cx="15160" cy="6993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828" y="9087"/>
              <a:ext cx="13580" cy="0"/>
            </a:xfrm>
            <a:prstGeom prst="straightConnector1">
              <a:avLst/>
            </a:prstGeom>
            <a:ln w="38100">
              <a:solidFill>
                <a:srgbClr val="343434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2828" y="3073"/>
              <a:ext cx="15" cy="6014"/>
            </a:xfrm>
            <a:prstGeom prst="straightConnector1">
              <a:avLst/>
            </a:prstGeom>
            <a:ln w="38100">
              <a:solidFill>
                <a:srgbClr val="34343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4706" y="9341"/>
              <a:ext cx="17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34343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400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8" y="3073"/>
              <a:ext cx="14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34343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sz="2400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5210" y="1951990"/>
            <a:ext cx="7861300" cy="3545840"/>
            <a:chOff x="2315210" y="1951990"/>
            <a:chExt cx="7861300" cy="3545840"/>
          </a:xfrm>
        </p:grpSpPr>
        <p:sp>
          <p:nvSpPr>
            <p:cNvPr id="22" name="文本框 21"/>
            <p:cNvSpPr txBox="1"/>
            <p:nvPr/>
          </p:nvSpPr>
          <p:spPr>
            <a:xfrm>
              <a:off x="2726690" y="4829175"/>
              <a:ext cx="14992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9E3F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初始期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72405" y="3630295"/>
              <a:ext cx="14992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9E3F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扩张期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77275" y="1951990"/>
              <a:ext cx="14992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9E3F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成熟期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315210" y="2474595"/>
              <a:ext cx="7534275" cy="3023235"/>
            </a:xfrm>
            <a:custGeom>
              <a:avLst/>
              <a:gdLst>
                <a:gd name="connisteX0" fmla="*/ 0 w 7570470"/>
                <a:gd name="connsiteY0" fmla="*/ 3023235 h 3023235"/>
                <a:gd name="connisteX1" fmla="*/ 2490470 w 7570470"/>
                <a:gd name="connsiteY1" fmla="*/ 2663825 h 3023235"/>
                <a:gd name="connisteX2" fmla="*/ 3977005 w 7570470"/>
                <a:gd name="connsiteY2" fmla="*/ 1635760 h 3023235"/>
                <a:gd name="connisteX3" fmla="*/ 4918710 w 7570470"/>
                <a:gd name="connsiteY3" fmla="*/ 780415 h 3023235"/>
                <a:gd name="connisteX4" fmla="*/ 5575300 w 7570470"/>
                <a:gd name="connsiteY4" fmla="*/ 334645 h 3023235"/>
                <a:gd name="connisteX5" fmla="*/ 6219825 w 7570470"/>
                <a:gd name="connsiteY5" fmla="*/ 111760 h 3023235"/>
                <a:gd name="connisteX6" fmla="*/ 7570470 w 7570470"/>
                <a:gd name="connsiteY6" fmla="*/ 0 h 30232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7570470" h="3023235">
                  <a:moveTo>
                    <a:pt x="0" y="3023235"/>
                  </a:moveTo>
                  <a:cubicBezTo>
                    <a:pt x="468630" y="2971800"/>
                    <a:pt x="1694815" y="2941320"/>
                    <a:pt x="2490470" y="2663825"/>
                  </a:cubicBezTo>
                  <a:cubicBezTo>
                    <a:pt x="3286125" y="2386330"/>
                    <a:pt x="3491230" y="2012315"/>
                    <a:pt x="3977005" y="1635760"/>
                  </a:cubicBezTo>
                  <a:cubicBezTo>
                    <a:pt x="4462780" y="1259205"/>
                    <a:pt x="4599305" y="1040765"/>
                    <a:pt x="4918710" y="780415"/>
                  </a:cubicBezTo>
                  <a:cubicBezTo>
                    <a:pt x="5238115" y="520065"/>
                    <a:pt x="5314950" y="468630"/>
                    <a:pt x="5575300" y="334645"/>
                  </a:cubicBezTo>
                  <a:cubicBezTo>
                    <a:pt x="5835650" y="200660"/>
                    <a:pt x="5821045" y="178435"/>
                    <a:pt x="6219825" y="111760"/>
                  </a:cubicBezTo>
                  <a:cubicBezTo>
                    <a:pt x="6618605" y="45085"/>
                    <a:pt x="7313295" y="17780"/>
                    <a:pt x="7570470" y="0"/>
                  </a:cubicBezTo>
                </a:path>
              </a:pathLst>
            </a:custGeom>
            <a:ln w="38100">
              <a:solidFill>
                <a:srgbClr val="BD554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7796"/>
            <a:ext cx="12192000" cy="699541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3828839" y="294640"/>
            <a:ext cx="3703955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全国观影人次的模型方程</a:t>
            </a:r>
            <a:endParaRPr lang="en-US" altLang="zh-CN" sz="2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5995" y="1962011"/>
            <a:ext cx="1072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全国观影自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年的增长规律应当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Logistic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的微分方程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562548" y="2911958"/>
                <a:ext cx="4471728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9C444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A24A4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A24A49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A24A4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48" y="2911958"/>
                <a:ext cx="4471728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44904" y="4361857"/>
                <a:ext cx="7281949" cy="1054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9C444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为比例系数，衡量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曲线变化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快慢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A24A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A24A49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A24A4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饱和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系数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衡量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人次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𝑄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所可能达到的极限。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04" y="4361857"/>
                <a:ext cx="7281949" cy="1054519"/>
              </a:xfrm>
              <a:prstGeom prst="rect">
                <a:avLst/>
              </a:prstGeom>
              <a:blipFill>
                <a:blip r:embed="rId5"/>
                <a:stretch>
                  <a:fillRect b="-10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0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/>
          <p:nvPr/>
        </p:nvSpPr>
        <p:spPr>
          <a:xfrm>
            <a:off x="4223792" y="3535330"/>
            <a:ext cx="3744416" cy="913765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755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75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50" indent="0" algn="ctr" defTabSz="1087755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505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755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defTabSz="1176655"/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数据拟合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176655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Matching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4065806" y="288744"/>
            <a:ext cx="4181521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全国观影人次的递推公式</a:t>
            </a:r>
            <a:endParaRPr lang="en-US" altLang="zh-CN" sz="2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9014" y="1878866"/>
            <a:ext cx="315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差分方程：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65806" y="1860364"/>
                <a:ext cx="5943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(t+1)-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(t)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9C44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A24A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A24A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A24A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06" y="1860364"/>
                <a:ext cx="5943600" cy="461665"/>
              </a:xfrm>
              <a:prstGeom prst="rect">
                <a:avLst/>
              </a:prstGeom>
              <a:blipFill>
                <a:blip r:embed="rId4"/>
                <a:stretch>
                  <a:fillRect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72751" y="3331743"/>
                <a:ext cx="8102649" cy="2870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若以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2010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年全国观影人次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𝑄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(2010)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为初始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数值进行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递推：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ctr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(2011)=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(2010)+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9C44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2010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∗[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A24A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A24A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A24A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2010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(2012)=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(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2011)+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9C44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(201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∗[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A24A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A24A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A24A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(201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ts val="4000"/>
                  </a:lnSpc>
                </a:pP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………………</a:t>
                </a:r>
              </a:p>
              <a:p>
                <a:pPr algn="ctr">
                  <a:lnSpc>
                    <a:spcPts val="35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求拟合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程度最高的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9C444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9C444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9C444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9C444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  <a:endParaRPr lang="zh-CN" altLang="en-US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51" y="3331743"/>
                <a:ext cx="8102649" cy="2870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519643" y="2476701"/>
            <a:ext cx="315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=&gt;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模型递推公式：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065806" y="2476700"/>
                <a:ext cx="5943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(t+1)</a:t>
                </a:r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(t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)+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9C44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A24A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A24A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A24A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06" y="2476700"/>
                <a:ext cx="5943600" cy="461665"/>
              </a:xfrm>
              <a:prstGeom prst="rect">
                <a:avLst/>
              </a:prstGeom>
              <a:blipFill>
                <a:blip r:embed="rId6"/>
                <a:stretch>
                  <a:fillRect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/>
          <p:nvPr/>
        </p:nvSpPr>
        <p:spPr>
          <a:xfrm>
            <a:off x="4430999" y="295001"/>
            <a:ext cx="3611033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全国观影</a:t>
            </a:r>
            <a:r>
              <a:rPr lang="zh-CN" sz="2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人次</a:t>
            </a:r>
            <a:r>
              <a:rPr lang="zh-CN" sz="2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拟合</a:t>
            </a:r>
            <a:r>
              <a:rPr lang="zh-CN" altLang="en-US" sz="2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示意图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385611601"/>
              </p:ext>
            </p:extLst>
          </p:nvPr>
        </p:nvGraphicFramePr>
        <p:xfrm>
          <a:off x="1026795" y="1283970"/>
          <a:ext cx="9780905" cy="5233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042032" y="3508072"/>
                <a:ext cx="276566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76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=21.7</m:t>
                    </m:r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:endParaRPr lang="en-US" altLang="zh-CN" dirty="0" smtClean="0"/>
              </a:p>
              <a:p>
                <a:pPr algn="ctr">
                  <a:lnSpc>
                    <a:spcPts val="1760"/>
                  </a:lnSpc>
                </a:pPr>
                <a:r>
                  <a:rPr lang="en-US" altLang="zh-CN" dirty="0" smtClean="0"/>
                  <a:t>R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=0.98 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032" y="3508072"/>
                <a:ext cx="2765668" cy="784830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第一PPT，www.1ppt.com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949</TotalTime>
  <Words>438</Words>
  <Application>Microsoft Office PowerPoint</Application>
  <PresentationFormat>宽屏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Adobe Garamond Pro Bold</vt:lpstr>
      <vt:lpstr>Open Sans Light</vt:lpstr>
      <vt:lpstr>Roboto</vt:lpstr>
      <vt:lpstr>方正兰亭超细黑简体</vt:lpstr>
      <vt:lpstr>宋体</vt:lpstr>
      <vt:lpstr>微软雅黑</vt:lpstr>
      <vt:lpstr>幼圆</vt:lpstr>
      <vt:lpstr>Aharoni</vt:lpstr>
      <vt:lpstr>Algerian</vt:lpstr>
      <vt:lpstr>Arial</vt:lpstr>
      <vt:lpstr>Calibri</vt:lpstr>
      <vt:lpstr>Calibri Light</vt:lpstr>
      <vt:lpstr>Cambria Math</vt:lpstr>
      <vt:lpstr>Symbol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xbany</cp:lastModifiedBy>
  <cp:revision>1360</cp:revision>
  <cp:lastPrinted>2019-10-10T06:53:15Z</cp:lastPrinted>
  <dcterms:created xsi:type="dcterms:W3CDTF">2015-03-01T11:49:00Z</dcterms:created>
  <dcterms:modified xsi:type="dcterms:W3CDTF">2019-10-17T05:33:31Z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