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264" y="304"/>
      </p:cViewPr>
      <p:guideLst>
        <p:guide orient="horz" pos="4316"/>
        <p:guide pos="7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1pPr>
    <a:lvl2pPr indent="2286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2pPr>
    <a:lvl3pPr indent="4572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3pPr>
    <a:lvl4pPr indent="6858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4pPr>
    <a:lvl5pPr indent="9144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5pPr>
    <a:lvl6pPr indent="11430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6pPr>
    <a:lvl7pPr indent="13716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7pPr>
    <a:lvl8pPr indent="16002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8pPr>
    <a:lvl9pPr indent="1828800" defTabSz="2438400" latinLnBrk="0">
      <a:spcBef>
        <a:spcPts val="1100"/>
      </a:spcBef>
      <a:defRPr sz="32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32466" y="609599"/>
            <a:ext cx="21336001" cy="135466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/>
        </p:nvSpPr>
        <p:spPr>
          <a:xfrm>
            <a:off x="1523999" y="2616199"/>
            <a:ext cx="21336001" cy="9355668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>
            <a:normAutofit/>
          </a:bodyPr>
          <a:lstStyle>
            <a:lvl1pPr marL="1252855" indent="-1252855">
              <a:spcBef>
                <a:spcPts val="1900"/>
              </a:spcBef>
              <a:buClr>
                <a:schemeClr val="accent2"/>
              </a:buClr>
              <a:buSzPct val="100000"/>
              <a:buChar char="▪"/>
              <a:defRPr sz="8000">
                <a:latin typeface="+mj-lt"/>
                <a:ea typeface="+mj-ea"/>
                <a:cs typeface="+mj-cs"/>
                <a:sym typeface="Helvetica"/>
              </a:defRPr>
            </a:lvl1pPr>
            <a:lvl2pPr marL="1802765" indent="-1330960">
              <a:spcBef>
                <a:spcPts val="1900"/>
              </a:spcBef>
              <a:buClr>
                <a:schemeClr val="accent2"/>
              </a:buClr>
              <a:buSzPct val="100000"/>
              <a:buChar char="■"/>
              <a:defRPr sz="7400">
                <a:latin typeface="+mj-lt"/>
                <a:ea typeface="+mj-ea"/>
                <a:cs typeface="+mj-cs"/>
                <a:sym typeface="Helvetica"/>
              </a:defRPr>
            </a:lvl2pPr>
            <a:lvl3pPr marL="2258060" indent="-1348740">
              <a:spcBef>
                <a:spcPts val="1900"/>
              </a:spcBef>
              <a:buClr>
                <a:schemeClr val="accent2"/>
              </a:buClr>
              <a:buSzPct val="100000"/>
              <a:buChar char="□"/>
              <a:defRPr sz="6800">
                <a:latin typeface="+mj-lt"/>
                <a:ea typeface="+mj-ea"/>
                <a:cs typeface="+mj-cs"/>
                <a:sym typeface="Helvetica"/>
              </a:defRPr>
            </a:lvl3pPr>
            <a:lvl4pPr marL="2855595" indent="-1549400">
              <a:spcBef>
                <a:spcPts val="1900"/>
              </a:spcBef>
              <a:buClr>
                <a:schemeClr val="accent2"/>
              </a:buClr>
              <a:buSzPct val="100000"/>
              <a:buChar char="■"/>
              <a:defRPr sz="6400">
                <a:latin typeface="+mj-lt"/>
                <a:ea typeface="+mj-ea"/>
                <a:cs typeface="+mj-cs"/>
                <a:sym typeface="Helvetica"/>
              </a:defRPr>
            </a:lvl4pPr>
            <a:lvl5pPr marL="3446145" indent="-1750695">
              <a:spcBef>
                <a:spcPts val="1900"/>
              </a:spcBef>
              <a:buClr>
                <a:schemeClr val="accent2"/>
              </a:buClr>
              <a:buSzPct val="100000"/>
              <a:buChar char="▪"/>
              <a:defRPr sz="5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3" name="小象学院新logo（淡）-01.png" descr="小象学院新logo（淡）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533" y="262466"/>
            <a:ext cx="3721101" cy="11006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OGO"/>
          <p:cNvSpPr txBox="1"/>
          <p:nvPr/>
        </p:nvSpPr>
        <p:spPr>
          <a:xfrm>
            <a:off x="1824566" y="1024466"/>
            <a:ext cx="2878668" cy="965087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>
            <a:spAutoFit/>
          </a:bodyPr>
          <a:lstStyle>
            <a:lvl1pPr defTabSz="1219200">
              <a:defRPr sz="5200" b="1">
                <a:solidFill>
                  <a:srgbClr val="FFFFFF"/>
                </a:solidFill>
              </a:defRPr>
            </a:lvl1pPr>
          </a:lstStyle>
          <a:p>
            <a:r>
              <a:t>LOGO</a:t>
            </a:r>
          </a:p>
        </p:txBody>
      </p:sp>
      <p:pic>
        <p:nvPicPr>
          <p:cNvPr id="39" name="小象学院新logo（淡）-01.png" descr="小象学院新logo（淡）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533" y="262466"/>
            <a:ext cx="3721101" cy="11006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小象学院新logo（淡）-01.png" descr="小象学院新logo（淡）-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533" y="262466"/>
            <a:ext cx="3721101" cy="11006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219199" y="1083733"/>
            <a:ext cx="21336001" cy="1354667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523999" y="2616199"/>
            <a:ext cx="21336001" cy="9355668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>
            <a:normAutofit/>
          </a:bodyPr>
          <a:lstStyle>
            <a:lvl2pPr marL="1802765" indent="-1330960">
              <a:defRPr sz="7400"/>
            </a:lvl2pPr>
            <a:lvl3pPr marL="2258060" indent="-1348740">
              <a:defRPr sz="6800"/>
            </a:lvl3pPr>
            <a:lvl4pPr>
              <a:defRPr sz="6400"/>
            </a:lvl4pPr>
            <a:lvl5pPr marL="3446145" indent="-1750695">
              <a:defRPr sz="5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3130"/>
            <a:ext cx="5689601" cy="739141"/>
          </a:xfrm>
          <a:prstGeom prst="rect">
            <a:avLst/>
          </a:prstGeom>
          <a:ln w="254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>
              <a:defRPr sz="32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45720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91440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37160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252855" marR="0" indent="-125285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Tx/>
        <a:buChar char="▪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814830" marR="0" indent="-134302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Tx/>
        <a:buChar char="■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2284730" marR="0" indent="-137477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Tx/>
        <a:buChar char="□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855595" marR="0" indent="-1549400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Tx/>
        <a:buChar char="■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6465" marR="0" indent="-177101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Tx/>
        <a:buChar char="▪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923665" marR="0" indent="-177101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380865" marR="0" indent="-177101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838065" marR="0" indent="-177101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295265" marR="0" indent="-1771015" algn="l" defTabSz="2438400" latinLnBrk="0">
        <a:lnSpc>
          <a:spcPct val="100000"/>
        </a:lnSpc>
        <a:spcBef>
          <a:spcPts val="19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1pPr>
      <a:lvl2pPr marL="0" marR="0" indent="45720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2pPr>
      <a:lvl3pPr marL="0" marR="0" indent="91440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3pPr>
      <a:lvl4pPr marL="0" marR="0" indent="137160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4pPr>
      <a:lvl5pPr marL="0" marR="0" indent="182880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成组"/>
          <p:cNvGrpSpPr/>
          <p:nvPr/>
        </p:nvGrpSpPr>
        <p:grpSpPr>
          <a:xfrm>
            <a:off x="-2" y="4936066"/>
            <a:ext cx="24384005" cy="2878670"/>
            <a:chOff x="0" y="274650"/>
            <a:chExt cx="24384004" cy="2878668"/>
          </a:xfrm>
          <a:solidFill>
            <a:srgbClr val="E7181D"/>
          </a:solidFill>
        </p:grpSpPr>
        <p:sp>
          <p:nvSpPr>
            <p:cNvPr id="49" name="矩形"/>
            <p:cNvSpPr/>
            <p:nvPr/>
          </p:nvSpPr>
          <p:spPr>
            <a:xfrm>
              <a:off x="0" y="274650"/>
              <a:ext cx="24384004" cy="28786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noAutofit/>
            </a:bodyPr>
            <a:lstStyle/>
            <a:p>
              <a:pPr algn="ctr" defTabSz="1219200">
                <a:defRPr sz="6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第N课：课时标题…"/>
            <p:cNvSpPr txBox="1"/>
            <p:nvPr/>
          </p:nvSpPr>
          <p:spPr>
            <a:xfrm>
              <a:off x="0" y="1100257"/>
              <a:ext cx="24384004" cy="1227454"/>
            </a:xfrm>
            <a:prstGeom prst="rect">
              <a:avLst/>
            </a:prstGeom>
            <a:grpFill/>
            <a:ln w="25400" cap="flat">
              <a:noFill/>
              <a:miter lim="400000"/>
            </a:ln>
            <a:effectLst/>
          </p:spPr>
          <p:txBody>
            <a:bodyPr wrap="square" lIns="121919" tIns="121919" rIns="121919" bIns="121919" numCol="1" anchor="ctr">
              <a:spAutoFit/>
            </a:bodyPr>
            <a:lstStyle/>
            <a:p>
              <a:pPr algn="ctr" defTabSz="1219200">
                <a:defRPr sz="6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dirty="0"/>
                <a:t>   </a:t>
              </a:r>
              <a:r>
                <a:rPr lang="en-US" dirty="0"/>
                <a:t>RussellCloud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课时大纲"/>
          <p:cNvSpPr txBox="1">
            <a:spLocks noGrp="1"/>
          </p:cNvSpPr>
          <p:nvPr>
            <p:ph type="title" idx="4294967295"/>
          </p:nvPr>
        </p:nvSpPr>
        <p:spPr>
          <a:xfrm>
            <a:off x="1219199" y="550333"/>
            <a:ext cx="17722191" cy="140996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zh-CN" dirty="0">
                <a:ea typeface="宋体" panose="02010600030101010101" pitchFamily="2" charset="-122"/>
              </a:rPr>
              <a:t>议题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5" name="正文1…"/>
          <p:cNvSpPr txBox="1"/>
          <p:nvPr/>
        </p:nvSpPr>
        <p:spPr>
          <a:xfrm>
            <a:off x="2252133" y="3255433"/>
            <a:ext cx="4662170" cy="2458085"/>
          </a:xfrm>
          <a:prstGeom prst="rect">
            <a:avLst/>
          </a:prstGeom>
          <a:ln w="25400">
            <a:miter lim="400000"/>
          </a:ln>
        </p:spPr>
        <p:txBody>
          <a:bodyPr wrap="none" lIns="121919" tIns="121919" rIns="121919" bIns="121919">
            <a:spAutoFit/>
          </a:bodyPr>
          <a:lstStyle/>
          <a:p>
            <a:pPr marL="762000" indent="-762000" defTabSz="121920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dirty="0">
                <a:ea typeface="宋体" panose="02010600030101010101" pitchFamily="2" charset="-122"/>
              </a:rPr>
              <a:t>架构</a:t>
            </a:r>
            <a:endParaRPr lang="zh-CN" dirty="0">
              <a:ea typeface="宋体" panose="02010600030101010101" pitchFamily="2" charset="-122"/>
            </a:endParaRPr>
          </a:p>
          <a:p>
            <a:pPr marL="762000" indent="-762000" defTabSz="121920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dirty="0">
                <a:ea typeface="宋体" panose="02010600030101010101" pitchFamily="2" charset="-122"/>
              </a:rPr>
              <a:t>主要功能模块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多文档 7"/>
          <p:cNvSpPr/>
          <p:nvPr/>
        </p:nvSpPr>
        <p:spPr>
          <a:xfrm>
            <a:off x="11123930" y="2037715"/>
            <a:ext cx="4060190" cy="2873375"/>
          </a:xfrm>
          <a:prstGeom prst="flowChartMultidocument">
            <a:avLst/>
          </a:prstGeom>
          <a:solidFill>
            <a:srgbClr val="FFFFFF"/>
          </a:solidFill>
          <a:ln w="635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页面标题"/>
          <p:cNvSpPr txBox="1">
            <a:spLocks noGrp="1"/>
          </p:cNvSpPr>
          <p:nvPr>
            <p:ph type="title" idx="4294967295"/>
          </p:nvPr>
        </p:nvSpPr>
        <p:spPr>
          <a:xfrm>
            <a:off x="1219199" y="550333"/>
            <a:ext cx="18086125" cy="140163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zh-CN">
                <a:ea typeface="宋体" panose="02010600030101010101" pitchFamily="2" charset="-122"/>
              </a:rPr>
              <a:t>架构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21805" y="6252210"/>
            <a:ext cx="2873375" cy="1087221"/>
          </a:xfrm>
          <a:prstGeom prst="roundRect">
            <a:avLst/>
          </a:prstGeom>
          <a:solidFill>
            <a:srgbClr val="FFFFFF"/>
          </a:solidFill>
          <a:ln w="635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master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870690" y="6309360"/>
            <a:ext cx="1941830" cy="1087221"/>
          </a:xfrm>
          <a:prstGeom prst="roundRect">
            <a:avLst/>
          </a:prstGeom>
          <a:solidFill>
            <a:srgbClr val="FFFFFF"/>
          </a:solidFill>
          <a:ln w="635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fs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193280" y="3021330"/>
            <a:ext cx="2118360" cy="1646871"/>
          </a:xfrm>
          <a:prstGeom prst="can">
            <a:avLst/>
          </a:prstGeom>
          <a:solidFill>
            <a:srgbClr val="FFFFFF"/>
          </a:solidFill>
          <a:ln w="635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NAS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265" y="2650490"/>
            <a:ext cx="1510665" cy="1112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8930" y="2650490"/>
            <a:ext cx="1374140" cy="1012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0760" y="3763010"/>
            <a:ext cx="1228725" cy="9048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576435" y="9321165"/>
            <a:ext cx="1941830" cy="1087221"/>
          </a:xfrm>
          <a:prstGeom prst="roundRect">
            <a:avLst/>
          </a:prstGeom>
          <a:solidFill>
            <a:srgbClr val="FFFFFF"/>
          </a:solidFill>
          <a:ln w="635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client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680450" y="7339330"/>
            <a:ext cx="1311275" cy="186309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9" idx="3"/>
            <a:endCxn id="3" idx="2"/>
          </p:cNvCxnSpPr>
          <p:nvPr/>
        </p:nvCxnSpPr>
        <p:spPr>
          <a:xfrm flipV="1">
            <a:off x="11518265" y="7396480"/>
            <a:ext cx="1323340" cy="246824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9311640" y="4667885"/>
            <a:ext cx="2719070" cy="147574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11943715" y="8066405"/>
            <a:ext cx="897890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23930" y="5271135"/>
            <a:ext cx="1102995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8985" y="7950200"/>
            <a:ext cx="1602740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" name="直接箭头连接符 16"/>
          <p:cNvCxnSpPr>
            <a:endCxn id="4" idx="3"/>
          </p:cNvCxnSpPr>
          <p:nvPr/>
        </p:nvCxnSpPr>
        <p:spPr>
          <a:xfrm flipV="1">
            <a:off x="8214360" y="4667885"/>
            <a:ext cx="38100" cy="144653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7311390" y="5007610"/>
            <a:ext cx="902970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146540" y="4911090"/>
            <a:ext cx="2371725" cy="132016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9292590" y="5415280"/>
            <a:ext cx="728345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" name="曲线连接符 20"/>
          <p:cNvCxnSpPr/>
          <p:nvPr/>
        </p:nvCxnSpPr>
        <p:spPr>
          <a:xfrm rot="16200000">
            <a:off x="10276840" y="5031740"/>
            <a:ext cx="6276340" cy="3538220"/>
          </a:xfrm>
          <a:prstGeom prst="curvedConnector3">
            <a:avLst>
              <a:gd name="adj1" fmla="val -2630"/>
            </a:avLst>
          </a:prstGeom>
          <a:noFill/>
          <a:ln w="635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13812520" y="8317230"/>
            <a:ext cx="1371600" cy="98107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9" tIns="121919" rIns="121919" bIns="121919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endParaRPr kumimoji="0" lang="en-US" altLang="zh-CN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主要功能模块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master</a:t>
            </a:r>
            <a:endParaRPr lang="en-US" altLang="zh-CN"/>
          </a:p>
          <a:p>
            <a:pPr marL="471805" lvl="1" indent="0">
              <a:buNone/>
            </a:pPr>
            <a:r>
              <a:rPr lang="en-US" altLang="zh-CN"/>
              <a:t>flask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nas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MySQL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fs</a:t>
            </a:r>
            <a:endParaRPr lang="en-US" altLang="zh-CN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tornado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nas</a:t>
            </a:r>
            <a:endParaRPr lang="zh-CN" altLang="en-US"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ea typeface="宋体" panose="02010600030101010101" pitchFamily="2" charset="-122"/>
              </a:rPr>
              <a:t>集群</a:t>
            </a:r>
            <a:endParaRPr lang="zh-CN" altLang="en-US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Swarm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Docker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Docker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3155" y="5357495"/>
            <a:ext cx="9076690" cy="7085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其它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微信支付、支付宝、邮件、短信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只为遇见明天更优秀的你！"/>
          <p:cNvSpPr txBox="1"/>
          <p:nvPr/>
        </p:nvSpPr>
        <p:spPr>
          <a:xfrm>
            <a:off x="2878666" y="4847166"/>
            <a:ext cx="18626669" cy="1551941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>
            <a:spAutoFit/>
          </a:bodyPr>
          <a:lstStyle>
            <a:lvl1pPr algn="ctr" defTabSz="1219200">
              <a:defRPr sz="7400">
                <a:solidFill>
                  <a:schemeClr val="accent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solidFill>
                  <a:srgbClr val="E7181D"/>
                </a:solidFill>
              </a:rPr>
              <a:t>只为遇见明天更优秀的你！</a:t>
            </a:r>
            <a:endParaRPr>
              <a:solidFill>
                <a:srgbClr val="E718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小象算法课程模板">
  <a:themeElements>
    <a:clrScheme name="小象算法课程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小象算法课程模板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小象算法课程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小象算法课程模板">
  <a:themeElements>
    <a:clrScheme name="小象算法课程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小象算法课程模板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小象算法课程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自定义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Verdana</vt:lpstr>
      <vt:lpstr>Helvetica</vt:lpstr>
      <vt:lpstr>Wingdings</vt:lpstr>
      <vt:lpstr>Arial</vt:lpstr>
      <vt:lpstr>微软雅黑</vt:lpstr>
      <vt:lpstr>Arial Unicode MS</vt:lpstr>
      <vt:lpstr>Helvetica</vt:lpstr>
      <vt:lpstr>小象算法课程模板</vt:lpstr>
      <vt:lpstr>PowerPoint 演示文稿</vt:lpstr>
      <vt:lpstr>页面标题</vt:lpstr>
      <vt:lpstr>页面标题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Kenneth</cp:lastModifiedBy>
  <cp:revision>17</cp:revision>
  <dcterms:created xsi:type="dcterms:W3CDTF">2018-12-24T05:51:00Z</dcterms:created>
  <dcterms:modified xsi:type="dcterms:W3CDTF">2019-01-25T06:40:25Z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