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77" r:id="rId34"/>
    <p:sldId id="278" r:id="rId35"/>
    <p:sldId id="279" r:id="rId36"/>
    <p:sldId id="28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49"/>
    <p:restoredTop sz="94605"/>
  </p:normalViewPr>
  <p:slideViewPr>
    <p:cSldViewPr snapToGrid="0" snapToObjects="1">
      <p:cViewPr varScale="1">
        <p:scale>
          <a:sx n="84" d="100"/>
          <a:sy n="84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quirrel-explorer/eagleeye-android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quirrel-explorer/eagleeye-android/blob/master/rules-performance/src/main/java/com/squirrel_explorer/eagleeye/lint/rules/performance/layout/BothWrapContentDetector.java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quirrel-explorer/eagleeye-android/blob/master/rules-performance/src/main/java/com/squirrel_explorer/eagleeye/lint/rules/performance/system/NewMessageDetector.java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62399" y="1350656"/>
            <a:ext cx="7197726" cy="2331007"/>
          </a:xfrm>
        </p:spPr>
        <p:txBody>
          <a:bodyPr anchor="t">
            <a:normAutofit/>
          </a:bodyPr>
          <a:lstStyle/>
          <a:p>
            <a:r>
              <a:rPr kumimoji="1" lang="en-US" altLang="zh-CN" sz="6000" cap="none" dirty="0" smtClean="0"/>
              <a:t>The</a:t>
            </a:r>
            <a:r>
              <a:rPr kumimoji="1" lang="zh-CN" altLang="en-US" sz="6000" cap="none" dirty="0" smtClean="0"/>
              <a:t> </a:t>
            </a:r>
            <a:r>
              <a:rPr kumimoji="1" lang="en-US" altLang="zh-CN" sz="6000" cap="none" dirty="0" smtClean="0"/>
              <a:t>Power</a:t>
            </a:r>
            <a:r>
              <a:rPr kumimoji="1" lang="zh-CN" altLang="en-US" sz="6000" cap="none" dirty="0" smtClean="0"/>
              <a:t> </a:t>
            </a:r>
            <a:r>
              <a:rPr kumimoji="1" lang="en-US" altLang="zh-CN" sz="6000" cap="none" dirty="0" smtClean="0"/>
              <a:t>of</a:t>
            </a:r>
            <a:r>
              <a:rPr kumimoji="1" lang="zh-CN" altLang="en-US" sz="6000" cap="none" dirty="0" smtClean="0"/>
              <a:t> </a:t>
            </a:r>
            <a:r>
              <a:rPr kumimoji="1" lang="en-US" altLang="zh-CN" sz="6000" cap="none" dirty="0" smtClean="0"/>
              <a:t>Lint</a:t>
            </a:r>
            <a:endParaRPr kumimoji="1" lang="zh-CN" altLang="en-US" sz="6000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399" y="3772120"/>
            <a:ext cx="7197726" cy="2472269"/>
          </a:xfrm>
        </p:spPr>
        <p:txBody>
          <a:bodyPr>
            <a:normAutofit/>
          </a:bodyPr>
          <a:lstStyle/>
          <a:p>
            <a:r>
              <a:rPr kumimoji="1" lang="zh-CN" altLang="en-US" sz="2800" cap="none" dirty="0">
                <a:latin typeface="+mj-ea"/>
                <a:ea typeface="+mj-ea"/>
              </a:rPr>
              <a:t>如何自定义</a:t>
            </a:r>
            <a:r>
              <a:rPr kumimoji="1" lang="en-US" altLang="zh-CN" sz="2800" cap="none" dirty="0" smtClean="0">
                <a:latin typeface="+mj-ea"/>
                <a:ea typeface="+mj-ea"/>
              </a:rPr>
              <a:t>Lint</a:t>
            </a:r>
            <a:r>
              <a:rPr kumimoji="1" lang="zh-CN" altLang="en-US" sz="2800" cap="none" dirty="0" smtClean="0">
                <a:latin typeface="+mj-ea"/>
                <a:ea typeface="+mj-ea"/>
              </a:rPr>
              <a:t>规则</a:t>
            </a:r>
            <a:endParaRPr kumimoji="1" lang="en-US" altLang="zh-CN" sz="2800" cap="none" dirty="0">
              <a:latin typeface="+mj-ea"/>
              <a:ea typeface="+mj-ea"/>
            </a:endParaRPr>
          </a:p>
          <a:p>
            <a:endParaRPr kumimoji="1" lang="en-US" altLang="zh-CN" sz="2800" cap="none" dirty="0">
              <a:latin typeface="+mj-ea"/>
              <a:ea typeface="+mj-ea"/>
            </a:endParaRPr>
          </a:p>
          <a:p>
            <a:r>
              <a:rPr kumimoji="1" lang="zh-CN" altLang="en-US" sz="2800" cap="none" dirty="0">
                <a:latin typeface="+mj-ea"/>
                <a:ea typeface="+mj-ea"/>
              </a:rPr>
              <a:t>常敏</a:t>
            </a:r>
            <a:endParaRPr kumimoji="1" lang="en-US" altLang="zh-CN" sz="2800" cap="none" dirty="0">
              <a:latin typeface="+mj-ea"/>
              <a:ea typeface="+mj-ea"/>
            </a:endParaRPr>
          </a:p>
          <a:p>
            <a:r>
              <a:rPr kumimoji="1" lang="en-US" altLang="zh-CN" sz="2800" cap="none" dirty="0">
                <a:latin typeface="+mj-ea"/>
                <a:ea typeface="+mj-ea"/>
              </a:rPr>
              <a:t>2016.03.23</a:t>
            </a:r>
            <a:endParaRPr kumimoji="1" lang="zh-CN" altLang="en-US" sz="2800" cap="none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415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4</a:t>
            </a:r>
            <a:r>
              <a:rPr lang="zh-CN" altLang="en-US" sz="3200" dirty="0"/>
              <a:t>、生成规则库</a:t>
            </a:r>
            <a:r>
              <a:rPr lang="en-US" altLang="zh-CN" sz="3200" dirty="0"/>
              <a:t>Jar</a:t>
            </a:r>
            <a:r>
              <a:rPr lang="zh-CN" altLang="en-US" sz="3200" dirty="0"/>
              <a:t>包：</a:t>
            </a:r>
          </a:p>
          <a:p>
            <a:pPr marL="0" indent="0"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）注册规则（</a:t>
            </a:r>
            <a:r>
              <a:rPr lang="en-US" altLang="zh-CN" sz="3200" dirty="0" err="1"/>
              <a:t>Gradle</a:t>
            </a:r>
            <a:r>
              <a:rPr lang="zh-CN" altLang="en-US" sz="3200" dirty="0"/>
              <a:t>）</a:t>
            </a:r>
          </a:p>
          <a:p>
            <a:pPr marL="0" indent="0">
              <a:buNone/>
            </a:pPr>
            <a:r>
              <a:rPr lang="en-US" altLang="zh-CN" sz="3200" dirty="0"/>
              <a:t>Lint</a:t>
            </a:r>
            <a:r>
              <a:rPr lang="zh-CN" altLang="en-US" sz="3200" dirty="0"/>
              <a:t>是怎么知道随便一个</a:t>
            </a:r>
            <a:r>
              <a:rPr lang="en-US" altLang="zh-CN" sz="3200" dirty="0"/>
              <a:t>Jar</a:t>
            </a:r>
            <a:r>
              <a:rPr lang="zh-CN" altLang="en-US" sz="3200" dirty="0"/>
              <a:t>包是不是自己的规则库</a:t>
            </a:r>
            <a:r>
              <a:rPr lang="en-US" altLang="zh-CN" sz="3200" dirty="0"/>
              <a:t>Jar</a:t>
            </a:r>
            <a:r>
              <a:rPr lang="zh-CN" altLang="en-US" sz="3200" dirty="0" smtClean="0"/>
              <a:t>包？</a:t>
            </a:r>
            <a:endParaRPr lang="zh-CN" altLang="en-US" sz="3200" dirty="0"/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规则库</a:t>
            </a:r>
            <a:r>
              <a:rPr lang="en-US" altLang="zh-CN" sz="3200" dirty="0"/>
              <a:t>jar</a:t>
            </a:r>
            <a:r>
              <a:rPr lang="zh-CN" altLang="en-US" sz="3200" dirty="0"/>
              <a:t>包的</a:t>
            </a:r>
            <a:r>
              <a:rPr lang="en-US" altLang="zh-CN" sz="3200" dirty="0"/>
              <a:t>Manifest</a:t>
            </a:r>
            <a:r>
              <a:rPr lang="zh-CN" altLang="en-US" sz="3200" dirty="0"/>
              <a:t>文件里有一个属性“</a:t>
            </a:r>
            <a:r>
              <a:rPr lang="en-US" altLang="zh-CN" sz="3200" dirty="0"/>
              <a:t>Lint-Registry</a:t>
            </a:r>
            <a:r>
              <a:rPr lang="zh-CN" altLang="en-US" sz="3200" dirty="0"/>
              <a:t>”，值为自定义</a:t>
            </a:r>
            <a:r>
              <a:rPr lang="en-US" altLang="zh-CN" sz="3200" dirty="0" err="1"/>
              <a:t>IssueRegistry</a:t>
            </a:r>
            <a:r>
              <a:rPr lang="zh-CN" altLang="en-US" sz="3200" dirty="0"/>
              <a:t>类的路径</a:t>
            </a:r>
          </a:p>
        </p:txBody>
      </p:sp>
    </p:spTree>
    <p:extLst>
      <p:ext uri="{BB962C8B-B14F-4D97-AF65-F5344CB8AC3E}">
        <p14:creationId xmlns:p14="http://schemas.microsoft.com/office/powerpoint/2010/main" val="206721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FFC000"/>
                </a:solidFill>
              </a:rPr>
              <a:t>task </a:t>
            </a:r>
            <a:r>
              <a:rPr lang="en-US" altLang="zh-CN" sz="2000" dirty="0" err="1">
                <a:solidFill>
                  <a:srgbClr val="FFC000"/>
                </a:solidFill>
              </a:rPr>
              <a:t>buildJar</a:t>
            </a:r>
            <a:r>
              <a:rPr lang="en-US" altLang="zh-CN" sz="2000" dirty="0">
                <a:solidFill>
                  <a:srgbClr val="FFC000"/>
                </a:solidFill>
              </a:rPr>
              <a:t>(</a:t>
            </a:r>
            <a:r>
              <a:rPr lang="en-US" altLang="zh-CN" sz="2000" dirty="0" err="1">
                <a:solidFill>
                  <a:srgbClr val="FFC000"/>
                </a:solidFill>
              </a:rPr>
              <a:t>dependsOn</a:t>
            </a:r>
            <a:r>
              <a:rPr lang="en-US" altLang="zh-CN" sz="2000" dirty="0">
                <a:solidFill>
                  <a:srgbClr val="FFC000"/>
                </a:solidFill>
              </a:rPr>
              <a:t>: ['</a:t>
            </a:r>
            <a:r>
              <a:rPr lang="en-US" altLang="zh-CN" sz="2000" dirty="0" err="1">
                <a:solidFill>
                  <a:srgbClr val="FFC000"/>
                </a:solidFill>
              </a:rPr>
              <a:t>compileReleaseSources</a:t>
            </a:r>
            <a:r>
              <a:rPr lang="en-US" altLang="zh-CN" sz="2000" dirty="0">
                <a:solidFill>
                  <a:srgbClr val="FFC000"/>
                </a:solidFill>
              </a:rPr>
              <a:t>'], type: Jar) </a:t>
            </a:r>
            <a:r>
              <a:rPr lang="en-US" altLang="zh-CN" sz="2000" dirty="0" smtClean="0">
                <a:solidFill>
                  <a:srgbClr val="FFC000"/>
                </a:solidFill>
              </a:rPr>
              <a:t>{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    </a:t>
            </a:r>
            <a:r>
              <a:rPr lang="en-US" altLang="zh-CN" sz="2000" dirty="0" smtClean="0">
                <a:solidFill>
                  <a:srgbClr val="FFC000"/>
                </a:solidFill>
              </a:rPr>
              <a:t>……</a:t>
            </a: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C000"/>
                </a:solidFill>
              </a:rPr>
              <a:t>    </a:t>
            </a:r>
            <a:r>
              <a:rPr lang="en-US" altLang="zh-CN" sz="2000" dirty="0" smtClean="0">
                <a:solidFill>
                  <a:srgbClr val="FFC000"/>
                </a:solidFill>
              </a:rPr>
              <a:t>// </a:t>
            </a:r>
            <a:r>
              <a:rPr lang="en-US" altLang="zh-CN" sz="2000" dirty="0">
                <a:solidFill>
                  <a:srgbClr val="FFC000"/>
                </a:solidFill>
              </a:rPr>
              <a:t>Add manifest attribute for lint recognition</a:t>
            </a:r>
            <a:br>
              <a:rPr lang="en-US" altLang="zh-CN" sz="2000" dirty="0">
                <a:solidFill>
                  <a:srgbClr val="FFC000"/>
                </a:solidFill>
              </a:rPr>
            </a:br>
            <a:r>
              <a:rPr lang="zh-CN" altLang="en-US" sz="2000" dirty="0" smtClean="0">
                <a:solidFill>
                  <a:srgbClr val="FFC000"/>
                </a:solidFill>
              </a:rPr>
              <a:t>    </a:t>
            </a:r>
            <a:r>
              <a:rPr lang="en-US" altLang="zh-CN" sz="2000" dirty="0" smtClean="0">
                <a:solidFill>
                  <a:srgbClr val="FFC000"/>
                </a:solidFill>
              </a:rPr>
              <a:t>manifest </a:t>
            </a:r>
            <a:r>
              <a:rPr lang="en-US" altLang="zh-CN" sz="2000" dirty="0">
                <a:solidFill>
                  <a:srgbClr val="FFC000"/>
                </a:solidFill>
              </a:rPr>
              <a:t>{</a:t>
            </a:r>
            <a:br>
              <a:rPr lang="en-US" altLang="zh-CN" sz="2000" dirty="0">
                <a:solidFill>
                  <a:srgbClr val="FFC000"/>
                </a:solidFill>
              </a:rPr>
            </a:br>
            <a:r>
              <a:rPr lang="en-US" altLang="zh-CN" sz="2000" dirty="0">
                <a:solidFill>
                  <a:srgbClr val="FFC000"/>
                </a:solidFill>
              </a:rPr>
              <a:t>    </a:t>
            </a:r>
            <a:r>
              <a:rPr lang="zh-CN" altLang="en-US" sz="2000" dirty="0" smtClean="0">
                <a:solidFill>
                  <a:srgbClr val="FFC000"/>
                </a:solidFill>
              </a:rPr>
              <a:t>    </a:t>
            </a:r>
            <a:r>
              <a:rPr lang="en-US" altLang="zh-CN" sz="2000" dirty="0" smtClean="0">
                <a:solidFill>
                  <a:srgbClr val="FFC000"/>
                </a:solidFill>
              </a:rPr>
              <a:t>attributes (‘Lint-Registry’:‘</a:t>
            </a:r>
            <a:r>
              <a:rPr lang="de-DE" altLang="zh-CN" sz="2000" dirty="0" err="1">
                <a:solidFill>
                  <a:srgbClr val="FFC000"/>
                </a:solidFill>
              </a:rPr>
              <a:t>com.xxx.yyy.zzz.XXXXIssueRegistry</a:t>
            </a:r>
            <a:r>
              <a:rPr lang="en-US" altLang="zh-CN" sz="2000" dirty="0" smtClean="0">
                <a:solidFill>
                  <a:srgbClr val="FFC000"/>
                </a:solidFill>
              </a:rPr>
              <a:t>’)</a:t>
            </a:r>
            <a:r>
              <a:rPr lang="en-US" altLang="zh-CN" sz="2000" dirty="0">
                <a:solidFill>
                  <a:srgbClr val="FFC000"/>
                </a:solidFill>
              </a:rPr>
              <a:t/>
            </a:r>
            <a:br>
              <a:rPr lang="en-US" altLang="zh-CN" sz="2000" dirty="0">
                <a:solidFill>
                  <a:srgbClr val="FFC000"/>
                </a:solidFill>
              </a:rPr>
            </a:br>
            <a:r>
              <a:rPr lang="zh-CN" altLang="en-US" sz="2000" dirty="0" smtClean="0">
                <a:solidFill>
                  <a:srgbClr val="FFC000"/>
                </a:solidFill>
              </a:rPr>
              <a:t>    </a:t>
            </a:r>
            <a:r>
              <a:rPr lang="en-US" altLang="zh-CN" sz="2000" dirty="0" smtClean="0">
                <a:solidFill>
                  <a:srgbClr val="FFC000"/>
                </a:solidFill>
              </a:rPr>
              <a:t>}</a:t>
            </a:r>
            <a:r>
              <a:rPr lang="en-US" altLang="zh-CN" sz="2000" dirty="0">
                <a:solidFill>
                  <a:srgbClr val="FFC000"/>
                </a:solidFill>
              </a:rPr>
              <a:t/>
            </a:r>
            <a:br>
              <a:rPr lang="en-US" altLang="zh-CN" sz="2000" dirty="0">
                <a:solidFill>
                  <a:srgbClr val="FFC000"/>
                </a:solidFill>
              </a:rPr>
            </a:br>
            <a:r>
              <a:rPr lang="de-DE" altLang="zh-CN" sz="2000" dirty="0" smtClean="0">
                <a:solidFill>
                  <a:srgbClr val="FFC000"/>
                </a:solidFill>
              </a:rPr>
              <a:t>    </a:t>
            </a:r>
            <a:r>
              <a:rPr lang="de-DE" altLang="zh-CN" sz="2000" dirty="0" smtClean="0">
                <a:solidFill>
                  <a:srgbClr val="FFC000"/>
                </a:solidFill>
              </a:rPr>
              <a:t>……</a:t>
            </a:r>
          </a:p>
          <a:p>
            <a:pPr marL="0" indent="0">
              <a:buNone/>
            </a:pPr>
            <a:r>
              <a:rPr lang="de-DE" altLang="zh-CN" sz="2000" dirty="0" smtClean="0">
                <a:solidFill>
                  <a:srgbClr val="FFC000"/>
                </a:solidFill>
              </a:rPr>
              <a:t>}</a:t>
            </a:r>
            <a:endParaRPr lang="de-DE" altLang="zh-CN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8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5</a:t>
            </a:r>
            <a:r>
              <a:rPr lang="zh-CN" altLang="en-US" sz="3200" dirty="0"/>
              <a:t>、使用：</a:t>
            </a:r>
          </a:p>
          <a:p>
            <a:pPr marL="0" indent="0">
              <a:buNone/>
            </a:pPr>
            <a:r>
              <a:rPr lang="zh-CN" altLang="en-US" sz="3200" dirty="0"/>
              <a:t>规则库</a:t>
            </a:r>
            <a:r>
              <a:rPr lang="en-US" altLang="zh-CN" sz="3200" dirty="0"/>
              <a:t>jar</a:t>
            </a:r>
            <a:r>
              <a:rPr lang="zh-CN" altLang="en-US" sz="3200" dirty="0"/>
              <a:t>包拷入特定位置，直接运行</a:t>
            </a:r>
            <a:r>
              <a:rPr lang="en-US" altLang="zh-CN" sz="3200" dirty="0"/>
              <a:t>lint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Lint</a:t>
            </a:r>
            <a:r>
              <a:rPr lang="zh-CN" altLang="en-US" sz="3200" dirty="0"/>
              <a:t>搜索路径（优先级自上至下）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FFC000"/>
                </a:solidFill>
              </a:rPr>
              <a:t>${</a:t>
            </a:r>
            <a:r>
              <a:rPr lang="en-US" altLang="zh-CN" sz="3200" dirty="0">
                <a:solidFill>
                  <a:srgbClr val="FFC000"/>
                </a:solidFill>
              </a:rPr>
              <a:t>ANDROID_SDK_HOME}/.android/lint/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FFC000"/>
                </a:solidFill>
              </a:rPr>
              <a:t>${</a:t>
            </a:r>
            <a:r>
              <a:rPr lang="en-US" altLang="zh-CN" sz="3200" dirty="0" err="1">
                <a:solidFill>
                  <a:srgbClr val="FFC000"/>
                </a:solidFill>
              </a:rPr>
              <a:t>user.home</a:t>
            </a:r>
            <a:r>
              <a:rPr lang="en-US" altLang="zh-CN" sz="3200" dirty="0">
                <a:solidFill>
                  <a:srgbClr val="FFC000"/>
                </a:solidFill>
              </a:rPr>
              <a:t>}/.android/lint/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FFC000"/>
                </a:solidFill>
              </a:rPr>
              <a:t>${</a:t>
            </a:r>
            <a:r>
              <a:rPr lang="en-US" altLang="zh-CN" sz="3200" dirty="0">
                <a:solidFill>
                  <a:srgbClr val="FFC000"/>
                </a:solidFill>
              </a:rPr>
              <a:t>HOME}/.android/lint</a:t>
            </a:r>
            <a:r>
              <a:rPr lang="en-US" altLang="zh-CN" sz="3200" dirty="0" smtClean="0">
                <a:solidFill>
                  <a:srgbClr val="FFC00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FFC000"/>
                </a:solidFill>
              </a:rPr>
              <a:t>$</a:t>
            </a:r>
            <a:r>
              <a:rPr lang="en-US" altLang="zh-CN" sz="3200" dirty="0" smtClean="0">
                <a:solidFill>
                  <a:srgbClr val="FFC000"/>
                </a:solidFill>
              </a:rPr>
              <a:t>ANDROID_LINT_JARS		//</a:t>
            </a:r>
            <a:r>
              <a:rPr lang="zh-CN" altLang="en-US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</a:rPr>
              <a:t>Jar</a:t>
            </a:r>
            <a:r>
              <a:rPr lang="zh-CN" altLang="en-US" sz="3200" dirty="0" smtClean="0">
                <a:solidFill>
                  <a:srgbClr val="FFC000"/>
                </a:solidFill>
              </a:rPr>
              <a:t>列表</a:t>
            </a:r>
            <a:endParaRPr lang="en-US" altLang="zh-CN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5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怎么写自己的规则？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、规则的基类：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FFC000"/>
                </a:solidFill>
              </a:rPr>
              <a:t>com.android.tools.lint.detector.api.Detector</a:t>
            </a:r>
            <a:endParaRPr lang="en-US" altLang="zh-CN" sz="32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sz="3200" dirty="0"/>
              <a:t>一个</a:t>
            </a:r>
            <a:r>
              <a:rPr lang="en-US" altLang="zh-CN" sz="3200" dirty="0"/>
              <a:t>Detector</a:t>
            </a:r>
            <a:r>
              <a:rPr lang="zh-CN" altLang="en-US" sz="3200" dirty="0"/>
              <a:t>最好只对应一条规则</a:t>
            </a:r>
          </a:p>
        </p:txBody>
      </p:sp>
    </p:spTree>
    <p:extLst>
      <p:ext uri="{BB962C8B-B14F-4D97-AF65-F5344CB8AC3E}">
        <p14:creationId xmlns:p14="http://schemas.microsoft.com/office/powerpoint/2010/main" val="98852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怎么写自己的规则？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</a:t>
            </a:r>
            <a:r>
              <a:rPr lang="en-US" altLang="zh-CN" sz="3200" dirty="0"/>
              <a:t>Lint</a:t>
            </a:r>
            <a:r>
              <a:rPr lang="zh-CN" altLang="en-US" sz="3200" dirty="0"/>
              <a:t>扫描顺序（</a:t>
            </a:r>
            <a:r>
              <a:rPr lang="en-US" altLang="zh-CN" sz="3200" dirty="0"/>
              <a:t>Detector</a:t>
            </a:r>
            <a:r>
              <a:rPr lang="zh-CN" altLang="en-US" sz="3200" dirty="0"/>
              <a:t>调用顺序）：</a:t>
            </a:r>
          </a:p>
          <a:p>
            <a:pPr marL="0" indent="0">
              <a:buNone/>
            </a:pPr>
            <a:r>
              <a:rPr lang="en-US" altLang="zh-CN" sz="2400" dirty="0"/>
              <a:t>Manifest file</a:t>
            </a:r>
          </a:p>
          <a:p>
            <a:pPr marL="0" indent="0">
              <a:buNone/>
            </a:pPr>
            <a:r>
              <a:rPr lang="en-US" altLang="zh-CN" sz="2400" dirty="0"/>
              <a:t>Resource files</a:t>
            </a:r>
            <a:r>
              <a:rPr lang="zh-CN" altLang="en-US" sz="2400" dirty="0"/>
              <a:t>（按资源目录字母顺序由低到高）</a:t>
            </a:r>
          </a:p>
          <a:p>
            <a:pPr marL="0" indent="0">
              <a:buNone/>
            </a:pPr>
            <a:r>
              <a:rPr lang="en-US" altLang="zh-CN" sz="2400" dirty="0"/>
              <a:t>Java sources</a:t>
            </a:r>
          </a:p>
          <a:p>
            <a:pPr marL="0" indent="0">
              <a:buNone/>
            </a:pPr>
            <a:r>
              <a:rPr lang="en-US" altLang="zh-CN" sz="2400" dirty="0"/>
              <a:t>Java classes</a:t>
            </a:r>
          </a:p>
          <a:p>
            <a:pPr marL="0" indent="0">
              <a:buNone/>
            </a:pPr>
            <a:r>
              <a:rPr lang="en-US" altLang="zh-CN" sz="2400" dirty="0" err="1"/>
              <a:t>Gradle</a:t>
            </a:r>
            <a:r>
              <a:rPr lang="en-US" altLang="zh-CN" sz="2400" dirty="0"/>
              <a:t> files</a:t>
            </a:r>
          </a:p>
          <a:p>
            <a:pPr marL="0" indent="0">
              <a:buNone/>
            </a:pPr>
            <a:r>
              <a:rPr lang="en-US" altLang="zh-CN" sz="2400" dirty="0"/>
              <a:t>Generic files</a:t>
            </a:r>
          </a:p>
          <a:p>
            <a:pPr marL="0" indent="0">
              <a:buNone/>
            </a:pPr>
            <a:r>
              <a:rPr lang="en-US" altLang="zh-CN" sz="2400" dirty="0" err="1"/>
              <a:t>Proguard</a:t>
            </a:r>
            <a:r>
              <a:rPr lang="en-US" altLang="zh-CN" sz="2400" dirty="0"/>
              <a:t> files</a:t>
            </a:r>
          </a:p>
          <a:p>
            <a:pPr marL="0" indent="0">
              <a:buNone/>
            </a:pPr>
            <a:r>
              <a:rPr lang="en-US" altLang="zh-CN" sz="2400" dirty="0"/>
              <a:t>Property files</a:t>
            </a:r>
          </a:p>
        </p:txBody>
      </p:sp>
    </p:spTree>
    <p:extLst>
      <p:ext uri="{BB962C8B-B14F-4D97-AF65-F5344CB8AC3E}">
        <p14:creationId xmlns:p14="http://schemas.microsoft.com/office/powerpoint/2010/main" val="1845846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怎么写自己的规则？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3</a:t>
            </a:r>
            <a:r>
              <a:rPr lang="zh-CN" altLang="en-US" sz="3200" dirty="0"/>
              <a:t>、</a:t>
            </a:r>
            <a:r>
              <a:rPr lang="en-US" altLang="zh-CN" sz="3200" dirty="0"/>
              <a:t>Scanner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2400" dirty="0" smtClean="0"/>
              <a:t>        Manifest file                            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XmlScanner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        Resource files                              </a:t>
            </a:r>
            <a:r>
              <a:rPr lang="en-US" altLang="zh-CN" sz="2400" dirty="0" err="1" smtClean="0"/>
              <a:t>ResourceFolderScanner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                                                       </a:t>
            </a:r>
            <a:r>
              <a:rPr lang="en-US" altLang="zh-CN" sz="2400" dirty="0" err="1" smtClean="0"/>
              <a:t>BinaryResourceScanner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Java sources                             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JavaScanner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        Java classes                                  </a:t>
            </a:r>
            <a:r>
              <a:rPr lang="en-US" altLang="zh-CN" sz="2400" dirty="0" err="1" smtClean="0"/>
              <a:t>ClassScanner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Gradle</a:t>
            </a:r>
            <a:r>
              <a:rPr lang="en-US" altLang="zh-CN" sz="2400" dirty="0" smtClean="0"/>
              <a:t> files                                   </a:t>
            </a:r>
            <a:r>
              <a:rPr lang="en-US" altLang="zh-CN" sz="2400" dirty="0" err="1" smtClean="0"/>
              <a:t>GradleScanner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Generic </a:t>
            </a:r>
            <a:r>
              <a:rPr lang="en-US" altLang="zh-CN" sz="2400" dirty="0"/>
              <a:t>files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Proguard</a:t>
            </a:r>
            <a:r>
              <a:rPr lang="en-US" altLang="zh-CN" sz="2400" dirty="0" smtClean="0"/>
              <a:t> files                              </a:t>
            </a:r>
            <a:r>
              <a:rPr lang="en-US" altLang="zh-CN" sz="2400" dirty="0" err="1" smtClean="0"/>
              <a:t>OtherFileScanner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Property files</a:t>
            </a:r>
            <a:endParaRPr lang="en-US" altLang="zh-CN" sz="2400" dirty="0"/>
          </a:p>
        </p:txBody>
      </p:sp>
      <p:cxnSp>
        <p:nvCxnSpPr>
          <p:cNvPr id="4" name="直线箭头连接符 3"/>
          <p:cNvCxnSpPr/>
          <p:nvPr/>
        </p:nvCxnSpPr>
        <p:spPr>
          <a:xfrm flipV="1">
            <a:off x="3175423" y="2506942"/>
            <a:ext cx="1745673" cy="1187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175423" y="3018571"/>
            <a:ext cx="1745673" cy="1187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175423" y="2589079"/>
            <a:ext cx="1745673" cy="42949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3175423" y="3030445"/>
            <a:ext cx="1745673" cy="51285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V="1">
            <a:off x="3175421" y="3980029"/>
            <a:ext cx="1745673" cy="1187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75421" y="4465797"/>
            <a:ext cx="1745673" cy="1187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75420" y="4951565"/>
            <a:ext cx="1745673" cy="1187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75420" y="5943768"/>
            <a:ext cx="1745673" cy="1187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175420" y="5463507"/>
            <a:ext cx="1745673" cy="4224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V="1">
            <a:off x="3175419" y="6013474"/>
            <a:ext cx="1745674" cy="42305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28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怎么写自己的规则？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4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XmlScanner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一般用于扫描</a:t>
            </a:r>
            <a:r>
              <a:rPr lang="en-US" altLang="zh-CN" sz="3200" dirty="0"/>
              <a:t>Android Manifest</a:t>
            </a:r>
            <a:r>
              <a:rPr lang="zh-CN" altLang="en-US" sz="3200" dirty="0"/>
              <a:t>和</a:t>
            </a:r>
            <a:r>
              <a:rPr lang="en-US" altLang="zh-CN" sz="3200" dirty="0"/>
              <a:t>xml</a:t>
            </a:r>
            <a:r>
              <a:rPr lang="zh-CN" altLang="en-US" sz="3200" dirty="0"/>
              <a:t>资源文件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err="1"/>
              <a:t>ResourceXmlDetector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err="1"/>
              <a:t>LayoutDetector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53787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怎么写自己的规则？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4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XmlScanner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FFC000"/>
                </a:solidFill>
              </a:rPr>
              <a:t>void </a:t>
            </a:r>
            <a:r>
              <a:rPr lang="en-US" altLang="zh-CN" sz="2400" dirty="0" err="1">
                <a:solidFill>
                  <a:srgbClr val="FFC000"/>
                </a:solidFill>
              </a:rPr>
              <a:t>visitDocument</a:t>
            </a:r>
            <a:r>
              <a:rPr lang="en-US" altLang="zh-CN" sz="2400" dirty="0">
                <a:solidFill>
                  <a:srgbClr val="FFC000"/>
                </a:solidFill>
              </a:rPr>
              <a:t>(@</a:t>
            </a:r>
            <a:r>
              <a:rPr lang="en-US" altLang="zh-CN" sz="2400" dirty="0" err="1">
                <a:solidFill>
                  <a:srgbClr val="FFC000"/>
                </a:solidFill>
              </a:rPr>
              <a:t>NonNull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</a:rPr>
              <a:t>XmlContext</a:t>
            </a:r>
            <a:r>
              <a:rPr lang="en-US" altLang="zh-CN" sz="2400" dirty="0">
                <a:solidFill>
                  <a:srgbClr val="FFC000"/>
                </a:solidFill>
              </a:rPr>
              <a:t> var1, @</a:t>
            </a:r>
            <a:r>
              <a:rPr lang="en-US" altLang="zh-CN" sz="2400" dirty="0" err="1">
                <a:solidFill>
                  <a:srgbClr val="FFC000"/>
                </a:solidFill>
              </a:rPr>
              <a:t>NonNull</a:t>
            </a:r>
            <a:r>
              <a:rPr lang="en-US" altLang="zh-CN" sz="2400" dirty="0">
                <a:solidFill>
                  <a:srgbClr val="FFC000"/>
                </a:solidFill>
              </a:rPr>
              <a:t> Document var2</a:t>
            </a:r>
            <a:r>
              <a:rPr lang="en-US" altLang="zh-CN" sz="2400" dirty="0" smtClean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C000"/>
                </a:solidFill>
              </a:rPr>
              <a:t>void </a:t>
            </a:r>
            <a:r>
              <a:rPr lang="en-US" altLang="zh-CN" sz="2400" dirty="0" err="1">
                <a:solidFill>
                  <a:srgbClr val="FFC000"/>
                </a:solidFill>
              </a:rPr>
              <a:t>visitElement</a:t>
            </a:r>
            <a:r>
              <a:rPr lang="en-US" altLang="zh-CN" sz="2400" dirty="0">
                <a:solidFill>
                  <a:srgbClr val="FFC000"/>
                </a:solidFill>
              </a:rPr>
              <a:t>(@</a:t>
            </a:r>
            <a:r>
              <a:rPr lang="en-US" altLang="zh-CN" sz="2400" dirty="0" err="1">
                <a:solidFill>
                  <a:srgbClr val="FFC000"/>
                </a:solidFill>
              </a:rPr>
              <a:t>NonNull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</a:rPr>
              <a:t>XmlContext</a:t>
            </a:r>
            <a:r>
              <a:rPr lang="en-US" altLang="zh-CN" sz="2400" dirty="0">
                <a:solidFill>
                  <a:srgbClr val="FFC000"/>
                </a:solidFill>
              </a:rPr>
              <a:t> var1, @</a:t>
            </a:r>
            <a:r>
              <a:rPr lang="en-US" altLang="zh-CN" sz="2400" dirty="0" err="1">
                <a:solidFill>
                  <a:srgbClr val="FFC000"/>
                </a:solidFill>
              </a:rPr>
              <a:t>NonNull</a:t>
            </a:r>
            <a:r>
              <a:rPr lang="en-US" altLang="zh-CN" sz="2400" dirty="0">
                <a:solidFill>
                  <a:srgbClr val="FFC000"/>
                </a:solidFill>
              </a:rPr>
              <a:t> Element var2</a:t>
            </a:r>
            <a:r>
              <a:rPr lang="en-US" altLang="zh-CN" sz="2400" dirty="0" smtClean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C000"/>
                </a:solidFill>
              </a:rPr>
              <a:t>void </a:t>
            </a:r>
            <a:r>
              <a:rPr lang="en-US" altLang="zh-CN" sz="2400" dirty="0" err="1">
                <a:solidFill>
                  <a:srgbClr val="FFC000"/>
                </a:solidFill>
              </a:rPr>
              <a:t>visitElementAfter</a:t>
            </a:r>
            <a:r>
              <a:rPr lang="en-US" altLang="zh-CN" sz="2400" dirty="0">
                <a:solidFill>
                  <a:srgbClr val="FFC000"/>
                </a:solidFill>
              </a:rPr>
              <a:t>(@</a:t>
            </a:r>
            <a:r>
              <a:rPr lang="en-US" altLang="zh-CN" sz="2400" dirty="0" err="1">
                <a:solidFill>
                  <a:srgbClr val="FFC000"/>
                </a:solidFill>
              </a:rPr>
              <a:t>NonNull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</a:rPr>
              <a:t>XmlContext</a:t>
            </a:r>
            <a:r>
              <a:rPr lang="en-US" altLang="zh-CN" sz="2400" dirty="0">
                <a:solidFill>
                  <a:srgbClr val="FFC000"/>
                </a:solidFill>
              </a:rPr>
              <a:t> var1, @</a:t>
            </a:r>
            <a:r>
              <a:rPr lang="en-US" altLang="zh-CN" sz="2400" dirty="0" err="1">
                <a:solidFill>
                  <a:srgbClr val="FFC000"/>
                </a:solidFill>
              </a:rPr>
              <a:t>NonNull</a:t>
            </a:r>
            <a:r>
              <a:rPr lang="en-US" altLang="zh-CN" sz="2400" dirty="0">
                <a:solidFill>
                  <a:srgbClr val="FFC000"/>
                </a:solidFill>
              </a:rPr>
              <a:t> Element var2</a:t>
            </a:r>
            <a:r>
              <a:rPr lang="en-US" altLang="zh-CN" sz="2400" dirty="0" smtClean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C000"/>
                </a:solidFill>
              </a:rPr>
              <a:t>void </a:t>
            </a:r>
            <a:r>
              <a:rPr lang="en-US" altLang="zh-CN" sz="2400" dirty="0" err="1">
                <a:solidFill>
                  <a:srgbClr val="FFC000"/>
                </a:solidFill>
              </a:rPr>
              <a:t>visitAttribute</a:t>
            </a:r>
            <a:r>
              <a:rPr lang="en-US" altLang="zh-CN" sz="2400" dirty="0">
                <a:solidFill>
                  <a:srgbClr val="FFC000"/>
                </a:solidFill>
              </a:rPr>
              <a:t>(@</a:t>
            </a:r>
            <a:r>
              <a:rPr lang="en-US" altLang="zh-CN" sz="2400" dirty="0" err="1">
                <a:solidFill>
                  <a:srgbClr val="FFC000"/>
                </a:solidFill>
              </a:rPr>
              <a:t>NonNull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</a:rPr>
              <a:t>XmlContext</a:t>
            </a:r>
            <a:r>
              <a:rPr lang="en-US" altLang="zh-CN" sz="2400" dirty="0">
                <a:solidFill>
                  <a:srgbClr val="FFC000"/>
                </a:solidFill>
              </a:rPr>
              <a:t> var1, @</a:t>
            </a:r>
            <a:r>
              <a:rPr lang="en-US" altLang="zh-CN" sz="2400" dirty="0" err="1">
                <a:solidFill>
                  <a:srgbClr val="FFC000"/>
                </a:solidFill>
              </a:rPr>
              <a:t>NonNull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</a:rPr>
              <a:t>Attr</a:t>
            </a:r>
            <a:r>
              <a:rPr lang="en-US" altLang="zh-CN" sz="2400" dirty="0">
                <a:solidFill>
                  <a:srgbClr val="FFC000"/>
                </a:solidFill>
              </a:rPr>
              <a:t> var2);</a:t>
            </a:r>
          </a:p>
        </p:txBody>
      </p:sp>
    </p:spTree>
    <p:extLst>
      <p:ext uri="{BB962C8B-B14F-4D97-AF65-F5344CB8AC3E}">
        <p14:creationId xmlns:p14="http://schemas.microsoft.com/office/powerpoint/2010/main" val="1150179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怎么写自己的规则？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4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XmlScanner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2400" dirty="0" smtClean="0"/>
              <a:t>                                                                                    Document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Element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Attribute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698" y="2999807"/>
            <a:ext cx="7413005" cy="2998519"/>
          </a:xfrm>
          <a:prstGeom prst="rect">
            <a:avLst/>
          </a:prstGeom>
        </p:spPr>
      </p:pic>
      <p:cxnSp>
        <p:nvCxnSpPr>
          <p:cNvPr id="5" name="直线箭头连接符 4"/>
          <p:cNvCxnSpPr/>
          <p:nvPr/>
        </p:nvCxnSpPr>
        <p:spPr>
          <a:xfrm flipV="1">
            <a:off x="2482861" y="3499104"/>
            <a:ext cx="872837" cy="726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>
            <a:off x="2482861" y="4499066"/>
            <a:ext cx="1296659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752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怎么写自己的规则？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altLang="zh-CN" sz="3200" dirty="0"/>
              <a:t>5</a:t>
            </a:r>
            <a:r>
              <a:rPr lang="zh-CN" altLang="it-IT" sz="3200" dirty="0"/>
              <a:t>、</a:t>
            </a:r>
            <a:r>
              <a:rPr lang="it-IT" altLang="zh-CN" sz="3200" dirty="0"/>
              <a:t> </a:t>
            </a:r>
            <a:r>
              <a:rPr lang="it-IT" altLang="zh-CN" sz="3200" dirty="0" err="1"/>
              <a:t>JavaScanner</a:t>
            </a:r>
            <a:r>
              <a:rPr lang="zh-CN" altLang="it-IT" sz="3200" dirty="0"/>
              <a:t>：</a:t>
            </a:r>
            <a:endParaRPr lang="it-IT" altLang="zh-CN" sz="3200" dirty="0"/>
          </a:p>
          <a:p>
            <a:pPr marL="0" indent="0">
              <a:buNone/>
            </a:pPr>
            <a:r>
              <a:rPr lang="zh-CN" altLang="en-US" sz="3200" dirty="0"/>
              <a:t>一般用于扫描</a:t>
            </a:r>
            <a:r>
              <a:rPr lang="en-US" altLang="zh-CN" sz="3200" dirty="0"/>
              <a:t>Java</a:t>
            </a:r>
            <a:r>
              <a:rPr lang="zh-CN" altLang="en-US" sz="3200" dirty="0"/>
              <a:t>源文件</a:t>
            </a:r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FFC000"/>
                </a:solidFill>
              </a:rPr>
              <a:t>@</a:t>
            </a:r>
            <a:r>
              <a:rPr lang="en-US" altLang="zh-CN" sz="2400" dirty="0" err="1">
                <a:solidFill>
                  <a:srgbClr val="FFC000"/>
                </a:solidFill>
              </a:rPr>
              <a:t>Nullable</a:t>
            </a:r>
            <a:r>
              <a:rPr lang="en-US" altLang="zh-CN" sz="2400" dirty="0">
                <a:solidFill>
                  <a:srgbClr val="FFC000"/>
                </a:solidFill>
              </a:rPr>
              <a:t> public </a:t>
            </a:r>
            <a:r>
              <a:rPr lang="en-US" altLang="zh-CN" sz="2400" dirty="0" err="1">
                <a:solidFill>
                  <a:srgbClr val="FFC000"/>
                </a:solidFill>
              </a:rPr>
              <a:t>AstVisitor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</a:rPr>
              <a:t>createJavaVisitor</a:t>
            </a:r>
            <a:r>
              <a:rPr lang="en-US" altLang="zh-CN" sz="2400" dirty="0">
                <a:solidFill>
                  <a:srgbClr val="FFC000"/>
                </a:solidFill>
              </a:rPr>
              <a:t>(@</a:t>
            </a:r>
            <a:r>
              <a:rPr lang="en-US" altLang="zh-CN" sz="2400" dirty="0" err="1">
                <a:solidFill>
                  <a:srgbClr val="FFC000"/>
                </a:solidFill>
              </a:rPr>
              <a:t>NonNull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</a:rPr>
              <a:t>JavaContext</a:t>
            </a:r>
            <a:r>
              <a:rPr lang="en-US" altLang="zh-CN" sz="2400" dirty="0">
                <a:solidFill>
                  <a:srgbClr val="FFC000"/>
                </a:solidFill>
              </a:rPr>
              <a:t> context);</a:t>
            </a:r>
          </a:p>
          <a:p>
            <a:pPr marL="0" indent="0">
              <a:buNone/>
            </a:pPr>
            <a:r>
              <a:rPr lang="zh-CN" altLang="en-US" sz="3200" dirty="0"/>
              <a:t>最重要的就是创建一个</a:t>
            </a:r>
            <a:r>
              <a:rPr lang="en-US" altLang="zh-CN" sz="3200" dirty="0" err="1"/>
              <a:t>AstVisitor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0622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800" cap="none" dirty="0" smtClean="0">
                <a:latin typeface="+mj-ea"/>
              </a:rPr>
              <a:t>Lint</a:t>
            </a:r>
            <a:r>
              <a:rPr kumimoji="1" lang="zh-CN" altLang="en-US" sz="4800" cap="none" dirty="0" smtClean="0">
                <a:latin typeface="+mj-ea"/>
              </a:rPr>
              <a:t>的工作原理</a:t>
            </a:r>
            <a:endParaRPr kumimoji="1" lang="zh-CN" altLang="en-US" sz="4800" cap="none" dirty="0">
              <a:latin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55" y="1903533"/>
            <a:ext cx="9064856" cy="430730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97615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怎么写自己的规则？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altLang="zh-CN" sz="3200" dirty="0"/>
              <a:t>5</a:t>
            </a:r>
            <a:r>
              <a:rPr lang="zh-CN" altLang="it-IT" sz="3200" dirty="0"/>
              <a:t>、</a:t>
            </a:r>
            <a:r>
              <a:rPr lang="it-IT" altLang="zh-CN" sz="3200" dirty="0"/>
              <a:t> </a:t>
            </a:r>
            <a:r>
              <a:rPr lang="it-IT" altLang="zh-CN" sz="3200" dirty="0" err="1"/>
              <a:t>JavaScanner</a:t>
            </a:r>
            <a:r>
              <a:rPr lang="zh-CN" altLang="it-IT" sz="3200" dirty="0"/>
              <a:t>：</a:t>
            </a:r>
            <a:endParaRPr lang="it-IT" altLang="zh-CN" sz="3200" dirty="0"/>
          </a:p>
          <a:p>
            <a:pPr marL="0" indent="0">
              <a:buNone/>
            </a:pPr>
            <a:r>
              <a:rPr lang="en-US" altLang="zh-CN" sz="3200" dirty="0"/>
              <a:t>AST</a:t>
            </a:r>
            <a:r>
              <a:rPr lang="zh-CN" altLang="en-US" sz="3200" dirty="0"/>
              <a:t>的每个节点都暴露出相应的回调函数，在</a:t>
            </a:r>
            <a:r>
              <a:rPr lang="en-US" altLang="zh-CN" sz="3200" dirty="0"/>
              <a:t>AST</a:t>
            </a:r>
            <a:r>
              <a:rPr lang="zh-CN" altLang="en-US" sz="3200" dirty="0"/>
              <a:t>构建过程中，每访问一个节点都会调用这些回调。</a:t>
            </a:r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接口较多，具体参见</a:t>
            </a:r>
          </a:p>
          <a:p>
            <a:pPr marL="0" indent="0">
              <a:buNone/>
            </a:pPr>
            <a:r>
              <a:rPr lang="en-US" altLang="zh-CN" sz="3200" dirty="0" err="1"/>
              <a:t>lombok.ast.AstVisitor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4236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1</a:t>
            </a:r>
            <a:r>
              <a:rPr lang="zh-CN" altLang="it-IT" sz="3200" dirty="0" smtClean="0"/>
              <a:t>、</a:t>
            </a:r>
            <a:r>
              <a:rPr lang="zh-CN" altLang="en-US" sz="3200" dirty="0" smtClean="0"/>
              <a:t>从编译器角度看代码</a:t>
            </a:r>
            <a:r>
              <a:rPr lang="zh-CN" altLang="it-IT" sz="3200" dirty="0" smtClean="0"/>
              <a:t>：</a:t>
            </a:r>
            <a:endParaRPr lang="it-IT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Line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20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:</a:t>
            </a:r>
            <a:r>
              <a:rPr lang="zh-CN" altLang="en-US" sz="3200" dirty="0" smtClean="0"/>
              <a:t>    </a:t>
            </a:r>
            <a:r>
              <a:rPr lang="en-US" altLang="zh-CN" sz="3200" dirty="0" err="1" smtClean="0">
                <a:solidFill>
                  <a:srgbClr val="FFC000"/>
                </a:solidFill>
              </a:rPr>
              <a:t>int</a:t>
            </a:r>
            <a:r>
              <a:rPr lang="zh-CN" altLang="en-US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 err="1" smtClean="0">
                <a:solidFill>
                  <a:srgbClr val="FFC000"/>
                </a:solidFill>
              </a:rPr>
              <a:t>var</a:t>
            </a:r>
            <a:r>
              <a:rPr lang="zh-CN" altLang="en-US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</a:rPr>
              <a:t>=</a:t>
            </a:r>
            <a:r>
              <a:rPr lang="zh-CN" altLang="en-US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</a:rPr>
              <a:t>1;</a:t>
            </a:r>
          </a:p>
          <a:p>
            <a:pPr marL="0" indent="0">
              <a:buNone/>
            </a:pPr>
            <a:r>
              <a:rPr lang="en-US" altLang="zh-CN" sz="3200" dirty="0" smtClean="0"/>
              <a:t>Line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30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:</a:t>
            </a:r>
            <a:r>
              <a:rPr lang="zh-CN" altLang="en-US" sz="3200" dirty="0" smtClean="0"/>
              <a:t>    </a:t>
            </a:r>
            <a:r>
              <a:rPr lang="en-US" altLang="zh-CN" sz="3200" dirty="0" err="1" smtClean="0">
                <a:solidFill>
                  <a:srgbClr val="FFC000"/>
                </a:solidFill>
              </a:rPr>
              <a:t>var</a:t>
            </a:r>
            <a:r>
              <a:rPr lang="zh-CN" altLang="en-US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</a:rPr>
              <a:t>=</a:t>
            </a:r>
            <a:r>
              <a:rPr lang="zh-CN" altLang="en-US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>
                <a:solidFill>
                  <a:srgbClr val="FFC000"/>
                </a:solidFill>
              </a:rPr>
              <a:t>2</a:t>
            </a:r>
            <a:r>
              <a:rPr lang="en-US" altLang="zh-CN" sz="3200" dirty="0" smtClean="0">
                <a:solidFill>
                  <a:srgbClr val="FFC000"/>
                </a:solidFill>
              </a:rPr>
              <a:t>;</a:t>
            </a:r>
            <a:endParaRPr lang="en-US" altLang="zh-CN" sz="3200" dirty="0">
              <a:solidFill>
                <a:srgbClr val="FFC000"/>
              </a:solidFill>
            </a:endParaRPr>
          </a:p>
        </p:txBody>
      </p:sp>
      <p:sp>
        <p:nvSpPr>
          <p:cNvPr id="4" name="云形 3"/>
          <p:cNvSpPr/>
          <p:nvPr/>
        </p:nvSpPr>
        <p:spPr>
          <a:xfrm>
            <a:off x="5608320" y="2133601"/>
            <a:ext cx="3880856" cy="1524396"/>
          </a:xfrm>
          <a:prstGeom prst="clou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/>
              <a:t>开发同学怎么看待</a:t>
            </a:r>
            <a:r>
              <a:rPr kumimoji="1" lang="en-US" altLang="zh-CN" sz="2800" dirty="0" err="1" smtClean="0"/>
              <a:t>var</a:t>
            </a:r>
            <a:r>
              <a:rPr kumimoji="1" lang="zh-CN" altLang="en-US" sz="2800" dirty="0" smtClean="0"/>
              <a:t>？</a:t>
            </a:r>
            <a:endParaRPr kumimoji="1" lang="zh-CN" altLang="en-US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5325"/>
              </p:ext>
            </p:extLst>
          </p:nvPr>
        </p:nvGraphicFramePr>
        <p:xfrm>
          <a:off x="685799" y="4255346"/>
          <a:ext cx="10732167" cy="194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389"/>
                <a:gridCol w="3577389"/>
                <a:gridCol w="3577389"/>
              </a:tblGrid>
              <a:tr h="649111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开发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编译器</a:t>
                      </a:r>
                      <a:endParaRPr lang="zh-CN" altLang="en-US" sz="2800" dirty="0"/>
                    </a:p>
                  </a:txBody>
                  <a:tcPr/>
                </a:tc>
              </a:tr>
              <a:tr h="64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/>
                        <a:t>int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err="1" smtClean="0"/>
                        <a:t>var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=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1;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变量赋值？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变量定义</a:t>
                      </a:r>
                      <a:endParaRPr lang="zh-CN" altLang="en-US" sz="2800" dirty="0"/>
                    </a:p>
                  </a:txBody>
                  <a:tcPr/>
                </a:tc>
              </a:tr>
              <a:tr h="64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/>
                        <a:t>var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=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2;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变量赋值？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变量引用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502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1</a:t>
            </a:r>
            <a:r>
              <a:rPr lang="zh-CN" altLang="it-IT" sz="3200" dirty="0" smtClean="0"/>
              <a:t>、</a:t>
            </a:r>
            <a:r>
              <a:rPr lang="zh-CN" altLang="en-US" sz="3200" dirty="0" smtClean="0"/>
              <a:t>从编译器角度看代码</a:t>
            </a:r>
            <a:r>
              <a:rPr lang="zh-CN" altLang="it-IT" sz="3200" dirty="0" smtClean="0"/>
              <a:t>：</a:t>
            </a:r>
            <a:endParaRPr lang="it-IT" altLang="zh-CN" sz="3200" dirty="0"/>
          </a:p>
          <a:p>
            <a:pPr marL="0" indent="0">
              <a:buNone/>
            </a:pPr>
            <a:endParaRPr lang="en-US" altLang="zh-CN" sz="3200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13283" y="2468880"/>
            <a:ext cx="24993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/>
              <a:t>int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err="1" smtClean="0"/>
              <a:t>var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=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1;</a:t>
            </a:r>
            <a:endParaRPr kumimoji="1"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2013283" y="3602953"/>
            <a:ext cx="24993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/>
              <a:t>int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err="1" smtClean="0"/>
              <a:t>var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=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1</a:t>
            </a:r>
            <a:endParaRPr kumimoji="1"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013283" y="4737027"/>
            <a:ext cx="24993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/>
              <a:t>var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=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1</a:t>
            </a:r>
            <a:endParaRPr kumimoji="1"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2013283" y="5871101"/>
            <a:ext cx="24993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/>
              <a:t>var</a:t>
            </a:r>
            <a:endParaRPr kumimoji="1" lang="zh-CN" altLang="en-US" sz="3200" dirty="0"/>
          </a:p>
        </p:txBody>
      </p:sp>
      <p:cxnSp>
        <p:nvCxnSpPr>
          <p:cNvPr id="11" name="直线箭头连接符 10"/>
          <p:cNvCxnSpPr>
            <a:stCxn id="5" idx="2"/>
            <a:endCxn id="7" idx="0"/>
          </p:cNvCxnSpPr>
          <p:nvPr/>
        </p:nvCxnSpPr>
        <p:spPr>
          <a:xfrm>
            <a:off x="3262963" y="3063240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3262963" y="4197314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3262963" y="5331388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51883" y="2468880"/>
            <a:ext cx="40386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/>
              <a:t>VariableDeclaration</a:t>
            </a:r>
            <a:endParaRPr kumimoji="1"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6051883" y="3602953"/>
            <a:ext cx="40386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/>
              <a:t>VariableDefinition</a:t>
            </a:r>
            <a:endParaRPr kumimoji="1"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6051883" y="4737027"/>
            <a:ext cx="40386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/>
              <a:t>VariableDefinitionEntry</a:t>
            </a:r>
            <a:endParaRPr kumimoji="1" lang="zh-CN" altLang="en-US" sz="3200" dirty="0"/>
          </a:p>
        </p:txBody>
      </p:sp>
      <p:cxnSp>
        <p:nvCxnSpPr>
          <p:cNvPr id="18" name="直线箭头连接符 17"/>
          <p:cNvCxnSpPr>
            <a:endCxn id="19" idx="0"/>
          </p:cNvCxnSpPr>
          <p:nvPr/>
        </p:nvCxnSpPr>
        <p:spPr>
          <a:xfrm>
            <a:off x="8071183" y="3063240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8071183" y="4197314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8086423" y="5331387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051883" y="5871100"/>
            <a:ext cx="40386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Identifier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351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1</a:t>
            </a:r>
            <a:r>
              <a:rPr lang="zh-CN" altLang="it-IT" sz="3200" dirty="0" smtClean="0"/>
              <a:t>、</a:t>
            </a:r>
            <a:r>
              <a:rPr lang="zh-CN" altLang="en-US" sz="3200" dirty="0" smtClean="0"/>
              <a:t>从编译器角度看代码</a:t>
            </a:r>
            <a:r>
              <a:rPr lang="zh-CN" altLang="it-IT" sz="3200" dirty="0" smtClean="0"/>
              <a:t>：</a:t>
            </a:r>
            <a:endParaRPr lang="it-IT" altLang="zh-CN" sz="3200" dirty="0"/>
          </a:p>
          <a:p>
            <a:pPr marL="0" indent="0">
              <a:buNone/>
            </a:pPr>
            <a:endParaRPr lang="en-US" altLang="zh-CN" sz="3200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13283" y="2468880"/>
            <a:ext cx="24993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/>
              <a:t>var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=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1;</a:t>
            </a:r>
            <a:endParaRPr kumimoji="1"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2013283" y="3602953"/>
            <a:ext cx="24993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/>
              <a:t>var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=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1</a:t>
            </a:r>
            <a:endParaRPr kumimoji="1"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013283" y="4737027"/>
            <a:ext cx="24993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/>
              <a:t>var</a:t>
            </a:r>
            <a:endParaRPr kumimoji="1"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2013283" y="5871101"/>
            <a:ext cx="24993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/>
              <a:t>var</a:t>
            </a:r>
            <a:endParaRPr kumimoji="1" lang="zh-CN" altLang="en-US" sz="3200" dirty="0"/>
          </a:p>
        </p:txBody>
      </p:sp>
      <p:cxnSp>
        <p:nvCxnSpPr>
          <p:cNvPr id="11" name="直线箭头连接符 10"/>
          <p:cNvCxnSpPr>
            <a:stCxn id="5" idx="2"/>
            <a:endCxn id="7" idx="0"/>
          </p:cNvCxnSpPr>
          <p:nvPr/>
        </p:nvCxnSpPr>
        <p:spPr>
          <a:xfrm>
            <a:off x="3262963" y="3063240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3262963" y="4197314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3262963" y="5331388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51883" y="2468880"/>
            <a:ext cx="40386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/>
              <a:t>ExpressionStatement</a:t>
            </a:r>
            <a:endParaRPr kumimoji="1"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6051883" y="3602953"/>
            <a:ext cx="40386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/>
              <a:t>BinaryExpression</a:t>
            </a:r>
            <a:endParaRPr kumimoji="1"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6051883" y="4737027"/>
            <a:ext cx="40386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/>
              <a:t>VariableReference</a:t>
            </a:r>
            <a:endParaRPr kumimoji="1" lang="zh-CN" altLang="en-US" sz="3200" dirty="0"/>
          </a:p>
        </p:txBody>
      </p:sp>
      <p:cxnSp>
        <p:nvCxnSpPr>
          <p:cNvPr id="18" name="直线箭头连接符 17"/>
          <p:cNvCxnSpPr>
            <a:endCxn id="19" idx="0"/>
          </p:cNvCxnSpPr>
          <p:nvPr/>
        </p:nvCxnSpPr>
        <p:spPr>
          <a:xfrm>
            <a:off x="8071183" y="3063240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8071183" y="4197314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8086423" y="5331387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051883" y="5871100"/>
            <a:ext cx="40386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Identifier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04743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1</a:t>
            </a:r>
            <a:r>
              <a:rPr lang="zh-CN" altLang="it-IT" sz="3200" dirty="0" smtClean="0"/>
              <a:t>、</a:t>
            </a:r>
            <a:r>
              <a:rPr lang="zh-CN" altLang="en-US" sz="3200" dirty="0" smtClean="0"/>
              <a:t>从编译器角度看代码</a:t>
            </a:r>
            <a:r>
              <a:rPr lang="zh-CN" altLang="it-IT" sz="3200" dirty="0" smtClean="0"/>
              <a:t>：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不要只关心代码能不能</a:t>
            </a:r>
            <a:r>
              <a:rPr lang="en-US" altLang="zh-CN" sz="3200" dirty="0" smtClean="0"/>
              <a:t>run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 smtClean="0"/>
              <a:t>不要被似是而非的理解左右</a:t>
            </a:r>
            <a:endParaRPr lang="en-US" altLang="zh-CN" sz="3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sz="3200" dirty="0" smtClean="0">
                <a:solidFill>
                  <a:srgbClr val="FFC000"/>
                </a:solidFill>
              </a:rPr>
              <a:t>把代码分解成一个个语法元素</a:t>
            </a:r>
            <a:endParaRPr lang="it-IT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81002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2</a:t>
            </a:r>
            <a:r>
              <a:rPr lang="zh-CN" altLang="it-IT" sz="3200" dirty="0" smtClean="0"/>
              <a:t>、</a:t>
            </a:r>
            <a:r>
              <a:rPr lang="zh-CN" altLang="en-US" sz="3200" dirty="0" smtClean="0"/>
              <a:t>分解规则的需求，定位语法元素</a:t>
            </a:r>
            <a:r>
              <a:rPr lang="zh-CN" altLang="it-IT" sz="3200" dirty="0" smtClean="0"/>
              <a:t>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我们常用的无非</a:t>
            </a:r>
            <a:r>
              <a:rPr lang="en-US" altLang="zh-CN" sz="3200" dirty="0" smtClean="0"/>
              <a:t>Class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Method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Variable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413760" y="3079482"/>
            <a:ext cx="746760" cy="3352199"/>
          </a:xfrm>
          <a:prstGeom prst="lef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41520" y="3078480"/>
            <a:ext cx="390144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err="1" smtClean="0"/>
              <a:t>ConstructorDeclaration</a:t>
            </a:r>
            <a:endParaRPr kumimoji="1"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541520" y="4012530"/>
            <a:ext cx="390144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err="1" smtClean="0"/>
              <a:t>ConstructorInvocation</a:t>
            </a:r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541520" y="4946580"/>
            <a:ext cx="390144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err="1" smtClean="0"/>
              <a:t>MethodDeclaration</a:t>
            </a:r>
            <a:endParaRPr kumimoji="1"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541520" y="5867801"/>
            <a:ext cx="390144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err="1" smtClean="0"/>
              <a:t>MethodInvocation</a:t>
            </a:r>
            <a:endParaRPr kumimoji="1"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036321" y="4473641"/>
            <a:ext cx="202692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Method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9859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3</a:t>
            </a:r>
            <a:r>
              <a:rPr lang="zh-CN" altLang="it-IT" sz="3200" dirty="0" smtClean="0"/>
              <a:t>、</a:t>
            </a:r>
            <a:r>
              <a:rPr lang="zh-CN" altLang="en-US" sz="3200" dirty="0" smtClean="0"/>
              <a:t>善用</a:t>
            </a:r>
            <a:r>
              <a:rPr lang="en-US" altLang="zh-CN" sz="3200" dirty="0" smtClean="0"/>
              <a:t>lint-</a:t>
            </a:r>
            <a:r>
              <a:rPr lang="en-US" altLang="zh-CN" sz="3200" dirty="0" err="1" smtClean="0"/>
              <a:t>api</a:t>
            </a:r>
            <a:r>
              <a:rPr lang="zh-CN" altLang="en-US" sz="3200" dirty="0" smtClean="0"/>
              <a:t>本身提供的工具函数</a:t>
            </a:r>
            <a:r>
              <a:rPr lang="zh-CN" altLang="it-IT" sz="3200" dirty="0" smtClean="0"/>
              <a:t>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3.1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class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JavaParser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>
                <a:solidFill>
                  <a:srgbClr val="FFC000"/>
                </a:solidFill>
              </a:rPr>
              <a:t>@</a:t>
            </a:r>
            <a:r>
              <a:rPr lang="en-US" altLang="zh-CN" sz="3200" dirty="0" err="1">
                <a:solidFill>
                  <a:srgbClr val="FFC000"/>
                </a:solidFill>
              </a:rPr>
              <a:t>Nullable</a:t>
            </a:r>
            <a:r>
              <a:rPr lang="en-US" altLang="zh-CN" sz="3200" dirty="0">
                <a:solidFill>
                  <a:srgbClr val="FFC000"/>
                </a:solidFill>
              </a:rPr>
              <a:t/>
            </a:r>
            <a:br>
              <a:rPr lang="en-US" altLang="zh-CN" sz="3200" dirty="0">
                <a:solidFill>
                  <a:srgbClr val="FFC000"/>
                </a:solidFill>
              </a:rPr>
            </a:br>
            <a:r>
              <a:rPr lang="en-US" altLang="zh-CN" sz="3200" dirty="0">
                <a:solidFill>
                  <a:srgbClr val="FFC000"/>
                </a:solidFill>
              </a:rPr>
              <a:t>public </a:t>
            </a:r>
            <a:r>
              <a:rPr lang="en-US" altLang="zh-CN" sz="3200" dirty="0" err="1" smtClean="0">
                <a:solidFill>
                  <a:srgbClr val="FFC000"/>
                </a:solidFill>
              </a:rPr>
              <a:t>JavaParser.ResolvedNode</a:t>
            </a:r>
            <a:r>
              <a:rPr lang="en-US" altLang="zh-CN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>
                <a:solidFill>
                  <a:srgbClr val="FFC000"/>
                </a:solidFill>
              </a:rPr>
              <a:t>resolve</a:t>
            </a:r>
            <a:r>
              <a:rPr lang="en-US" altLang="zh-CN" sz="3200" dirty="0">
                <a:solidFill>
                  <a:srgbClr val="FFC000"/>
                </a:solidFill>
              </a:rPr>
              <a:t>(</a:t>
            </a:r>
            <a:r>
              <a:rPr lang="en-US" altLang="zh-CN" sz="3200" dirty="0">
                <a:solidFill>
                  <a:srgbClr val="FFC000"/>
                </a:solidFill>
              </a:rPr>
              <a:t>@</a:t>
            </a:r>
            <a:r>
              <a:rPr lang="en-US" altLang="zh-CN" sz="3200" dirty="0" err="1">
                <a:solidFill>
                  <a:srgbClr val="FFC000"/>
                </a:solidFill>
              </a:rPr>
              <a:t>NonNull</a:t>
            </a:r>
            <a:r>
              <a:rPr lang="en-US" altLang="zh-CN" sz="3200" dirty="0">
                <a:solidFill>
                  <a:srgbClr val="FFC000"/>
                </a:solidFill>
              </a:rPr>
              <a:t> </a:t>
            </a:r>
            <a:r>
              <a:rPr lang="en-US" altLang="zh-CN" sz="3200" dirty="0">
                <a:solidFill>
                  <a:srgbClr val="FFC000"/>
                </a:solidFill>
              </a:rPr>
              <a:t>Node node</a:t>
            </a:r>
            <a:r>
              <a:rPr lang="en-US" altLang="zh-CN" sz="3200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endParaRPr lang="en-US" altLang="zh-CN" sz="32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sz="3200" dirty="0" smtClean="0"/>
              <a:t>最有用的工具，抽象</a:t>
            </a:r>
            <a:r>
              <a:rPr lang="en-US" altLang="zh-CN" sz="3200" dirty="0" smtClean="0"/>
              <a:t>AST</a:t>
            </a:r>
            <a:r>
              <a:rPr lang="zh-CN" altLang="en-US" sz="3200" dirty="0" smtClean="0"/>
              <a:t>节点类型，映射到</a:t>
            </a:r>
            <a:r>
              <a:rPr lang="en-US" altLang="zh-CN" sz="3200" dirty="0" err="1" smtClean="0"/>
              <a:t>JavaParser</a:t>
            </a:r>
            <a:r>
              <a:rPr lang="zh-CN" altLang="en-US" sz="3200" dirty="0" smtClean="0"/>
              <a:t>解析结果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807418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Node</a:t>
            </a:r>
            <a:r>
              <a:rPr lang="zh-CN" altLang="en-US" sz="3200" dirty="0" smtClean="0"/>
              <a:t>类型繁多，不好理解？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转换成</a:t>
            </a:r>
            <a:r>
              <a:rPr lang="en-US" altLang="zh-CN" sz="3200" dirty="0" err="1" smtClean="0"/>
              <a:t>JavaParser.ResolvedNode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/>
              <a:t> </a:t>
            </a:r>
            <a:r>
              <a:rPr lang="zh-CN" altLang="en-US" sz="3200" dirty="0" smtClean="0"/>
              <a:t>            </a:t>
            </a:r>
            <a:r>
              <a:rPr lang="en-US" altLang="zh-CN" sz="3200" dirty="0" err="1" smtClean="0"/>
              <a:t>JavaParser.ResolvedClass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 smtClean="0"/>
              <a:t>             </a:t>
            </a:r>
            <a:r>
              <a:rPr lang="en-US" altLang="zh-CN" sz="3200" dirty="0" err="1" smtClean="0"/>
              <a:t>JavaParser.ResolvedMethod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/>
              <a:t> </a:t>
            </a:r>
            <a:r>
              <a:rPr lang="zh-CN" altLang="en-US" sz="3200" dirty="0" smtClean="0"/>
              <a:t>            </a:t>
            </a:r>
            <a:r>
              <a:rPr lang="en-US" altLang="zh-CN" sz="3200" dirty="0" err="1" smtClean="0"/>
              <a:t>JavaParser.ResolvedField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             </a:t>
            </a:r>
            <a:r>
              <a:rPr lang="en-US" altLang="zh-CN" sz="3200" dirty="0" err="1" smtClean="0"/>
              <a:t>JavaParser.ResolvedAnnotation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             </a:t>
            </a:r>
            <a:r>
              <a:rPr lang="en-US" altLang="zh-CN" sz="3200" dirty="0" err="1" smtClean="0"/>
              <a:t>JavaParser.ResolvedPackage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             </a:t>
            </a:r>
            <a:r>
              <a:rPr lang="en-US" altLang="zh-CN" sz="3200" dirty="0" err="1" smtClean="0"/>
              <a:t>JavaParser.ResolvedVariable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 smtClean="0"/>
              <a:t>             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81730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3.2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class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JavaContext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>
                <a:solidFill>
                  <a:srgbClr val="FFC000"/>
                </a:solidFill>
              </a:rPr>
              <a:t>@</a:t>
            </a:r>
            <a:r>
              <a:rPr lang="en-US" altLang="zh-CN" sz="3200" dirty="0" err="1">
                <a:solidFill>
                  <a:srgbClr val="FFC000"/>
                </a:solidFill>
              </a:rPr>
              <a:t>Nullable</a:t>
            </a:r>
            <a:r>
              <a:rPr lang="en-US" altLang="zh-CN" sz="3200" dirty="0">
                <a:solidFill>
                  <a:srgbClr val="FFC000"/>
                </a:solidFill>
              </a:rPr>
              <a:t/>
            </a:r>
            <a:br>
              <a:rPr lang="en-US" altLang="zh-CN" sz="3200" dirty="0">
                <a:solidFill>
                  <a:srgbClr val="FFC000"/>
                </a:solidFill>
              </a:rPr>
            </a:br>
            <a:r>
              <a:rPr lang="en-US" altLang="zh-CN" sz="3200" dirty="0" smtClean="0">
                <a:solidFill>
                  <a:srgbClr val="FFC000"/>
                </a:solidFill>
              </a:rPr>
              <a:t>public </a:t>
            </a:r>
            <a:r>
              <a:rPr lang="en-US" altLang="zh-CN" sz="3200" dirty="0">
                <a:solidFill>
                  <a:srgbClr val="FFC000"/>
                </a:solidFill>
              </a:rPr>
              <a:t>static </a:t>
            </a:r>
            <a:r>
              <a:rPr lang="en-US" altLang="zh-CN" sz="3200" dirty="0">
                <a:solidFill>
                  <a:srgbClr val="FFC000"/>
                </a:solidFill>
              </a:rPr>
              <a:t>Node </a:t>
            </a:r>
            <a:r>
              <a:rPr lang="en-US" altLang="zh-CN" sz="3200" dirty="0" err="1">
                <a:solidFill>
                  <a:srgbClr val="FFC000"/>
                </a:solidFill>
              </a:rPr>
              <a:t>findSurroundingMethod</a:t>
            </a:r>
            <a:r>
              <a:rPr lang="en-US" altLang="zh-CN" sz="3200" dirty="0">
                <a:solidFill>
                  <a:srgbClr val="FFC000"/>
                </a:solidFill>
              </a:rPr>
              <a:t>(Node scope</a:t>
            </a:r>
            <a:r>
              <a:rPr lang="en-US" altLang="zh-CN" sz="3200" dirty="0" smtClean="0">
                <a:solidFill>
                  <a:srgbClr val="FFC000"/>
                </a:solidFill>
              </a:rPr>
              <a:t>)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sz="3200" dirty="0" smtClean="0"/>
              <a:t>获取</a:t>
            </a:r>
            <a:r>
              <a:rPr lang="en-US" altLang="zh-CN" sz="3200" dirty="0" smtClean="0"/>
              <a:t>scope</a:t>
            </a:r>
            <a:r>
              <a:rPr lang="zh-CN" altLang="en-US" sz="3200" dirty="0" smtClean="0"/>
              <a:t>节点所在的方法定义节点（</a:t>
            </a:r>
            <a:r>
              <a:rPr lang="en-US" altLang="zh-CN" sz="3200" dirty="0" err="1" smtClean="0"/>
              <a:t>MethodDeclaration</a:t>
            </a:r>
            <a:r>
              <a:rPr lang="en-US" altLang="zh-CN" sz="3200" dirty="0" smtClean="0"/>
              <a:t>/</a:t>
            </a:r>
            <a:r>
              <a:rPr lang="en-US" altLang="zh-CN" sz="3200" dirty="0" err="1" smtClean="0"/>
              <a:t>ConstructorDeclaration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>
                <a:solidFill>
                  <a:srgbClr val="FFC000"/>
                </a:solidFill>
              </a:rPr>
              <a:t>@</a:t>
            </a:r>
            <a:r>
              <a:rPr lang="en-US" altLang="zh-CN" sz="3200" dirty="0" err="1">
                <a:solidFill>
                  <a:srgbClr val="FFC000"/>
                </a:solidFill>
              </a:rPr>
              <a:t>Nullable</a:t>
            </a:r>
            <a:r>
              <a:rPr lang="en-US" altLang="zh-CN" sz="3200" dirty="0">
                <a:solidFill>
                  <a:srgbClr val="FFC000"/>
                </a:solidFill>
              </a:rPr>
              <a:t/>
            </a:r>
            <a:br>
              <a:rPr lang="en-US" altLang="zh-CN" sz="3200" dirty="0">
                <a:solidFill>
                  <a:srgbClr val="FFC000"/>
                </a:solidFill>
              </a:rPr>
            </a:br>
            <a:r>
              <a:rPr lang="en-US" altLang="zh-CN" sz="3200" dirty="0" smtClean="0">
                <a:solidFill>
                  <a:srgbClr val="FFC000"/>
                </a:solidFill>
              </a:rPr>
              <a:t>public </a:t>
            </a:r>
            <a:r>
              <a:rPr lang="en-US" altLang="zh-CN" sz="3200" dirty="0">
                <a:solidFill>
                  <a:srgbClr val="FFC000"/>
                </a:solidFill>
              </a:rPr>
              <a:t>static </a:t>
            </a:r>
            <a:r>
              <a:rPr lang="en-US" altLang="zh-CN" sz="3200" dirty="0" err="1">
                <a:solidFill>
                  <a:srgbClr val="FFC000"/>
                </a:solidFill>
              </a:rPr>
              <a:t>ClassDeclaration</a:t>
            </a:r>
            <a:r>
              <a:rPr lang="en-US" altLang="zh-CN" sz="3200" dirty="0">
                <a:solidFill>
                  <a:srgbClr val="FFC000"/>
                </a:solidFill>
              </a:rPr>
              <a:t> </a:t>
            </a:r>
            <a:r>
              <a:rPr lang="en-US" altLang="zh-CN" sz="3200" dirty="0" err="1">
                <a:solidFill>
                  <a:srgbClr val="FFC000"/>
                </a:solidFill>
              </a:rPr>
              <a:t>findSurroundingClass</a:t>
            </a:r>
            <a:r>
              <a:rPr lang="en-US" altLang="zh-CN" sz="3200" dirty="0">
                <a:solidFill>
                  <a:srgbClr val="FFC000"/>
                </a:solidFill>
              </a:rPr>
              <a:t>(</a:t>
            </a:r>
            <a:r>
              <a:rPr lang="en-US" altLang="zh-CN" sz="3200" dirty="0">
                <a:solidFill>
                  <a:srgbClr val="FFC000"/>
                </a:solidFill>
              </a:rPr>
              <a:t>@</a:t>
            </a:r>
            <a:r>
              <a:rPr lang="en-US" altLang="zh-CN" sz="3200" dirty="0" err="1">
                <a:solidFill>
                  <a:srgbClr val="FFC000"/>
                </a:solidFill>
              </a:rPr>
              <a:t>Nullable</a:t>
            </a:r>
            <a:r>
              <a:rPr lang="en-US" altLang="zh-CN" sz="3200" dirty="0">
                <a:solidFill>
                  <a:srgbClr val="FFC000"/>
                </a:solidFill>
              </a:rPr>
              <a:t> </a:t>
            </a:r>
            <a:r>
              <a:rPr lang="en-US" altLang="zh-CN" sz="3200" dirty="0">
                <a:solidFill>
                  <a:srgbClr val="FFC000"/>
                </a:solidFill>
              </a:rPr>
              <a:t>Node scope</a:t>
            </a:r>
            <a:r>
              <a:rPr lang="en-US" altLang="zh-CN" sz="3200" dirty="0" smtClean="0">
                <a:solidFill>
                  <a:srgbClr val="FFC000"/>
                </a:solidFill>
              </a:rPr>
              <a:t>)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sz="3200" dirty="0"/>
              <a:t>获取</a:t>
            </a:r>
            <a:r>
              <a:rPr lang="en-US" altLang="zh-CN" sz="3200" dirty="0"/>
              <a:t>scope</a:t>
            </a:r>
            <a:r>
              <a:rPr lang="zh-CN" altLang="en-US" sz="3200" dirty="0"/>
              <a:t>节点所在</a:t>
            </a:r>
            <a:r>
              <a:rPr lang="zh-CN" altLang="en-US" sz="3200" dirty="0" smtClean="0"/>
              <a:t>的类定义节点（</a:t>
            </a:r>
            <a:r>
              <a:rPr lang="en-US" altLang="zh-CN" sz="3200" dirty="0" err="1" smtClean="0"/>
              <a:t>ClassDeclaration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42693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FFC000"/>
                </a:solidFill>
              </a:rPr>
              <a:t>private void </a:t>
            </a:r>
            <a:r>
              <a:rPr lang="en-US" altLang="zh-CN" sz="3200" dirty="0" smtClean="0">
                <a:solidFill>
                  <a:srgbClr val="FFC000"/>
                </a:solidFill>
              </a:rPr>
              <a:t>test() </a:t>
            </a:r>
            <a:r>
              <a:rPr lang="en-US" altLang="zh-CN" sz="3200" dirty="0">
                <a:solidFill>
                  <a:srgbClr val="FFC000"/>
                </a:solidFill>
              </a:rPr>
              <a:t>{</a:t>
            </a:r>
            <a:br>
              <a:rPr lang="en-US" altLang="zh-CN" sz="3200" dirty="0">
                <a:solidFill>
                  <a:srgbClr val="FFC000"/>
                </a:solidFill>
              </a:rPr>
            </a:br>
            <a:r>
              <a:rPr lang="en-US" altLang="zh-CN" sz="3200" dirty="0" smtClean="0">
                <a:solidFill>
                  <a:srgbClr val="FFC000"/>
                </a:solidFill>
              </a:rPr>
              <a:t>   </a:t>
            </a:r>
            <a:r>
              <a:rPr lang="en-US" altLang="zh-CN" sz="3200" dirty="0">
                <a:solidFill>
                  <a:srgbClr val="FFC000"/>
                </a:solidFill>
              </a:rPr>
              <a:t>Thread </a:t>
            </a:r>
            <a:r>
              <a:rPr lang="en-US" altLang="zh-CN" sz="3200" dirty="0" smtClean="0">
                <a:solidFill>
                  <a:srgbClr val="FFC000"/>
                </a:solidFill>
              </a:rPr>
              <a:t>t </a:t>
            </a:r>
            <a:r>
              <a:rPr lang="en-US" altLang="zh-CN" sz="3200" dirty="0">
                <a:solidFill>
                  <a:srgbClr val="FFC000"/>
                </a:solidFill>
              </a:rPr>
              <a:t>= </a:t>
            </a:r>
            <a:r>
              <a:rPr lang="en-US" altLang="zh-CN" sz="3200" dirty="0">
                <a:solidFill>
                  <a:srgbClr val="FFC000"/>
                </a:solidFill>
              </a:rPr>
              <a:t>new </a:t>
            </a:r>
            <a:r>
              <a:rPr lang="en-US" altLang="zh-CN" sz="3200" dirty="0">
                <a:solidFill>
                  <a:srgbClr val="FFC000"/>
                </a:solidFill>
              </a:rPr>
              <a:t>Thread(</a:t>
            </a:r>
            <a:r>
              <a:rPr lang="en-US" altLang="zh-CN" sz="3200" dirty="0">
                <a:solidFill>
                  <a:srgbClr val="FFC000"/>
                </a:solidFill>
              </a:rPr>
              <a:t>new </a:t>
            </a:r>
            <a:r>
              <a:rPr lang="en-US" altLang="zh-CN" sz="3200" dirty="0">
                <a:solidFill>
                  <a:srgbClr val="FFC000"/>
                </a:solidFill>
              </a:rPr>
              <a:t>Runnable() {</a:t>
            </a:r>
            <a:br>
              <a:rPr lang="en-US" altLang="zh-CN" sz="3200" dirty="0">
                <a:solidFill>
                  <a:srgbClr val="FFC000"/>
                </a:solidFill>
              </a:rPr>
            </a:br>
            <a:r>
              <a:rPr lang="en-US" altLang="zh-CN" sz="3200" dirty="0">
                <a:solidFill>
                  <a:srgbClr val="FFC000"/>
                </a:solidFill>
              </a:rPr>
              <a:t>      </a:t>
            </a:r>
            <a:r>
              <a:rPr lang="en-US" altLang="zh-CN" sz="3200" dirty="0">
                <a:solidFill>
                  <a:srgbClr val="FFC000"/>
                </a:solidFill>
              </a:rPr>
              <a:t>@Override</a:t>
            </a:r>
            <a:br>
              <a:rPr lang="en-US" altLang="zh-CN" sz="3200" dirty="0">
                <a:solidFill>
                  <a:srgbClr val="FFC000"/>
                </a:solidFill>
              </a:rPr>
            </a:br>
            <a:r>
              <a:rPr lang="en-US" altLang="zh-CN" sz="3200" dirty="0">
                <a:solidFill>
                  <a:srgbClr val="FFC000"/>
                </a:solidFill>
              </a:rPr>
              <a:t>      public void run</a:t>
            </a:r>
            <a:r>
              <a:rPr lang="en-US" altLang="zh-CN" sz="3200" dirty="0">
                <a:solidFill>
                  <a:srgbClr val="FFC000"/>
                </a:solidFill>
              </a:rPr>
              <a:t>() {</a:t>
            </a:r>
            <a:br>
              <a:rPr lang="en-US" altLang="zh-CN" sz="3200" dirty="0">
                <a:solidFill>
                  <a:srgbClr val="FFC000"/>
                </a:solidFill>
              </a:rPr>
            </a:br>
            <a:r>
              <a:rPr lang="en-US" altLang="zh-CN" sz="3200" dirty="0">
                <a:solidFill>
                  <a:srgbClr val="FFC000"/>
                </a:solidFill>
              </a:rPr>
              <a:t>         </a:t>
            </a:r>
            <a:r>
              <a:rPr lang="en-US" altLang="zh-CN" sz="3200" dirty="0" smtClean="0">
                <a:solidFill>
                  <a:srgbClr val="FFC000"/>
                </a:solidFill>
              </a:rPr>
              <a:t>String</a:t>
            </a:r>
            <a:r>
              <a:rPr lang="zh-CN" altLang="en-US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</a:rPr>
              <a:t>s</a:t>
            </a:r>
            <a:r>
              <a:rPr lang="zh-CN" altLang="en-US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</a:rPr>
              <a:t>=</a:t>
            </a:r>
            <a:r>
              <a:rPr lang="zh-CN" altLang="en-US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</a:rPr>
              <a:t>new</a:t>
            </a:r>
            <a:r>
              <a:rPr lang="zh-CN" altLang="en-US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</a:rPr>
              <a:t>String();</a:t>
            </a:r>
          </a:p>
          <a:p>
            <a:pPr marL="0" indent="0">
              <a:buNone/>
            </a:pPr>
            <a:r>
              <a:rPr lang="en-US" altLang="zh-CN" sz="3200" i="1" dirty="0" smtClean="0">
                <a:solidFill>
                  <a:srgbClr val="FFC000"/>
                </a:solidFill>
              </a:rPr>
              <a:t>      </a:t>
            </a:r>
            <a:r>
              <a:rPr lang="en-US" altLang="zh-CN" sz="3200" dirty="0">
                <a:solidFill>
                  <a:srgbClr val="FFC000"/>
                </a:solidFill>
              </a:rPr>
              <a:t>}</a:t>
            </a:r>
            <a:br>
              <a:rPr lang="en-US" altLang="zh-CN" sz="3200" dirty="0">
                <a:solidFill>
                  <a:srgbClr val="FFC000"/>
                </a:solidFill>
              </a:rPr>
            </a:br>
            <a:r>
              <a:rPr lang="en-US" altLang="zh-CN" sz="3200" dirty="0">
                <a:solidFill>
                  <a:srgbClr val="FFC000"/>
                </a:solidFill>
              </a:rPr>
              <a:t>   })</a:t>
            </a:r>
            <a:r>
              <a:rPr lang="en-US" altLang="zh-CN" sz="3200" dirty="0">
                <a:solidFill>
                  <a:srgbClr val="FFC000"/>
                </a:solidFill>
              </a:rPr>
              <a:t>;</a:t>
            </a:r>
            <a:br>
              <a:rPr lang="en-US" altLang="zh-CN" sz="3200" dirty="0">
                <a:solidFill>
                  <a:srgbClr val="FFC000"/>
                </a:solidFill>
              </a:rPr>
            </a:br>
            <a:r>
              <a:rPr lang="en-US" altLang="zh-CN" sz="3200" dirty="0" smtClean="0">
                <a:solidFill>
                  <a:srgbClr val="FFC000"/>
                </a:solidFill>
              </a:rPr>
              <a:t>}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63186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800" cap="none" dirty="0" smtClean="0">
                <a:latin typeface="+mj-ea"/>
              </a:rPr>
              <a:t>Lint</a:t>
            </a:r>
            <a:r>
              <a:rPr kumimoji="1" lang="zh-CN" altLang="en-US" sz="4800" cap="none" dirty="0" smtClean="0">
                <a:latin typeface="+mj-ea"/>
              </a:rPr>
              <a:t>的工作原理</a:t>
            </a:r>
            <a:endParaRPr kumimoji="1" lang="zh-CN" altLang="en-US" sz="4800" cap="none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altLang="zh-CN" sz="3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3200" dirty="0" smtClean="0">
                <a:latin typeface="+mn-ea"/>
              </a:rPr>
              <a:t>- </a:t>
            </a:r>
            <a:r>
              <a:rPr lang="zh-CN" altLang="en-US" sz="3200" dirty="0" smtClean="0">
                <a:latin typeface="+mn-ea"/>
              </a:rPr>
              <a:t>编码阶段检查，与运行时状态无关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+mn-ea"/>
              </a:rPr>
              <a:t>- </a:t>
            </a:r>
            <a:r>
              <a:rPr lang="zh-CN" altLang="en-US" sz="3200" dirty="0" smtClean="0">
                <a:latin typeface="+mn-ea"/>
              </a:rPr>
              <a:t>词法</a:t>
            </a:r>
            <a:r>
              <a:rPr lang="en-US" altLang="zh-CN" sz="3200" dirty="0" smtClean="0">
                <a:latin typeface="+mn-ea"/>
              </a:rPr>
              <a:t>/</a:t>
            </a:r>
            <a:r>
              <a:rPr lang="zh-CN" altLang="en-US" sz="3200" dirty="0" smtClean="0">
                <a:latin typeface="+mn-ea"/>
              </a:rPr>
              <a:t>语法分析 </a:t>
            </a:r>
            <a:r>
              <a:rPr lang="en-US" altLang="zh-CN" sz="3200" dirty="0" smtClean="0">
                <a:latin typeface="+mn-ea"/>
              </a:rPr>
              <a:t>+ </a:t>
            </a:r>
            <a:r>
              <a:rPr lang="zh-CN" altLang="en-US" sz="3200" dirty="0" smtClean="0">
                <a:latin typeface="+mn-ea"/>
              </a:rPr>
              <a:t>规则库</a:t>
            </a:r>
          </a:p>
        </p:txBody>
      </p:sp>
    </p:spTree>
    <p:extLst>
      <p:ext uri="{BB962C8B-B14F-4D97-AF65-F5344CB8AC3E}">
        <p14:creationId xmlns:p14="http://schemas.microsoft.com/office/powerpoint/2010/main" val="418977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zh-CN" altLang="en-US" sz="3200" dirty="0" smtClean="0"/>
              <a:t>对</a:t>
            </a:r>
            <a:r>
              <a:rPr lang="en-US" altLang="zh-CN" sz="3200" dirty="0" smtClean="0"/>
              <a:t>String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=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new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String();</a:t>
            </a:r>
            <a:r>
              <a:rPr lang="zh-CN" altLang="en-US" sz="3200" dirty="0" smtClean="0"/>
              <a:t>调用</a:t>
            </a:r>
            <a:r>
              <a:rPr lang="en-US" altLang="zh-CN" sz="3200" dirty="0" err="1" smtClean="0"/>
              <a:t>JavaContext</a:t>
            </a:r>
            <a:r>
              <a:rPr lang="en-US" altLang="zh-CN" sz="3200" dirty="0" smtClean="0"/>
              <a:t>.</a:t>
            </a:r>
            <a:r>
              <a:rPr lang="en-US" altLang="zh-CN" sz="3200" dirty="0"/>
              <a:t> </a:t>
            </a:r>
            <a:r>
              <a:rPr lang="en-US" altLang="zh-CN" sz="3200" dirty="0" err="1" smtClean="0"/>
              <a:t>findSurroundingMethod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，获得的是</a:t>
            </a:r>
            <a:r>
              <a:rPr lang="en-US" altLang="zh-CN" sz="3200" dirty="0" smtClean="0"/>
              <a:t>public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void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run()</a:t>
            </a:r>
            <a:r>
              <a:rPr lang="zh-CN" altLang="en-US" sz="3200" dirty="0" smtClean="0"/>
              <a:t>方法节点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 smtClean="0"/>
              <a:t>调用</a:t>
            </a:r>
            <a:r>
              <a:rPr lang="en-US" altLang="zh-CN" sz="3200" dirty="0" err="1" smtClean="0"/>
              <a:t>JavaContext.findSurroundingClass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，获得的是</a:t>
            </a:r>
            <a:r>
              <a:rPr lang="en-US" altLang="zh-CN" sz="3200" dirty="0"/>
              <a:t>new Runnable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类定义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11048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4</a:t>
            </a:r>
            <a:r>
              <a:rPr lang="zh-CN" altLang="it-IT" sz="3200" dirty="0" smtClean="0"/>
              <a:t>、</a:t>
            </a:r>
            <a:r>
              <a:rPr lang="zh-CN" altLang="en-US" sz="3200" dirty="0" smtClean="0"/>
              <a:t>缩小包围圈，精确定位</a:t>
            </a:r>
            <a:r>
              <a:rPr lang="zh-CN" altLang="it-IT" sz="3200" dirty="0" smtClean="0"/>
              <a:t>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不要使用</a:t>
            </a:r>
            <a:r>
              <a:rPr lang="en-US" altLang="zh-CN" sz="3200" dirty="0" err="1" smtClean="0"/>
              <a:t>Node.toString</a:t>
            </a:r>
            <a:r>
              <a:rPr lang="en-US" altLang="zh-CN" sz="3200" dirty="0" smtClean="0"/>
              <a:t>().contains(”xxx”)</a:t>
            </a:r>
            <a:r>
              <a:rPr lang="zh-CN" altLang="en-US" sz="3200" dirty="0" smtClean="0"/>
              <a:t>！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不要</a:t>
            </a:r>
            <a:r>
              <a:rPr lang="zh-CN" altLang="en-US" sz="3200" dirty="0"/>
              <a:t>使用</a:t>
            </a:r>
            <a:r>
              <a:rPr lang="en-US" altLang="zh-CN" sz="3200" dirty="0" err="1"/>
              <a:t>Node.toString</a:t>
            </a:r>
            <a:r>
              <a:rPr lang="en-US" altLang="zh-CN" sz="3200" dirty="0"/>
              <a:t>().contains(”xxx</a:t>
            </a:r>
            <a:r>
              <a:rPr lang="en-US" altLang="zh-CN" sz="3200" dirty="0" smtClean="0"/>
              <a:t>”)</a:t>
            </a:r>
            <a:r>
              <a:rPr lang="zh-CN" altLang="en-US" sz="3200" dirty="0" smtClean="0"/>
              <a:t>！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不要使用</a:t>
            </a:r>
            <a:r>
              <a:rPr lang="en-US" altLang="zh-CN" sz="3200" dirty="0" err="1"/>
              <a:t>Node.toString</a:t>
            </a:r>
            <a:r>
              <a:rPr lang="en-US" altLang="zh-CN" sz="3200" dirty="0"/>
              <a:t>().contains(”xxx</a:t>
            </a:r>
            <a:r>
              <a:rPr lang="en-US" altLang="zh-CN" sz="3200" dirty="0" smtClean="0"/>
              <a:t>”)</a:t>
            </a:r>
            <a:r>
              <a:rPr lang="zh-CN" altLang="en-US" sz="3200" dirty="0" smtClean="0"/>
              <a:t>！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 smtClean="0"/>
              <a:t>先定位类型，再定位属性，最后比较属性值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249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Important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Trick</a:t>
            </a:r>
            <a:r>
              <a:rPr lang="zh-CN" altLang="en-US" sz="3200" dirty="0" smtClean="0">
                <a:solidFill>
                  <a:srgbClr val="FF0000"/>
                </a:solidFill>
              </a:rPr>
              <a:t>！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FFC000"/>
                </a:solidFill>
              </a:rPr>
              <a:t>class </a:t>
            </a:r>
            <a:r>
              <a:rPr lang="en-US" altLang="zh-CN" sz="3200" dirty="0" err="1" smtClean="0">
                <a:solidFill>
                  <a:srgbClr val="FFC000"/>
                </a:solidFill>
              </a:rPr>
              <a:t>ResolvedNode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FFC000"/>
                </a:solidFill>
              </a:rPr>
              <a:t>public abstract </a:t>
            </a:r>
            <a:r>
              <a:rPr lang="en-US" altLang="zh-CN" sz="3200" dirty="0">
                <a:solidFill>
                  <a:srgbClr val="FFC000"/>
                </a:solidFill>
              </a:rPr>
              <a:t>String </a:t>
            </a:r>
            <a:r>
              <a:rPr lang="en-US" altLang="zh-CN" sz="3200" dirty="0" err="1">
                <a:solidFill>
                  <a:srgbClr val="FFC000"/>
                </a:solidFill>
              </a:rPr>
              <a:t>getSignature</a:t>
            </a:r>
            <a:r>
              <a:rPr lang="en-US" altLang="zh-CN" sz="3200" dirty="0" smtClean="0">
                <a:solidFill>
                  <a:srgbClr val="FFC000"/>
                </a:solidFill>
              </a:rPr>
              <a:t>();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 smtClean="0"/>
              <a:t>先把</a:t>
            </a:r>
            <a:r>
              <a:rPr lang="en-US" altLang="zh-CN" sz="3200" dirty="0" smtClean="0"/>
              <a:t>Node</a:t>
            </a:r>
            <a:r>
              <a:rPr lang="zh-CN" altLang="en-US" sz="3200" dirty="0" smtClean="0"/>
              <a:t>解析成</a:t>
            </a:r>
            <a:r>
              <a:rPr lang="en-US" altLang="zh-CN" sz="3200" dirty="0" err="1" smtClean="0"/>
              <a:t>JavaParser.ResolvedNode</a:t>
            </a:r>
            <a:r>
              <a:rPr lang="zh-CN" altLang="en-US" sz="3200" dirty="0" smtClean="0"/>
              <a:t>，再通过</a:t>
            </a:r>
            <a:r>
              <a:rPr lang="en-US" altLang="zh-CN" sz="3200" dirty="0" err="1" smtClean="0"/>
              <a:t>getSignature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来比较签名。高效！精准！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119946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</a:t>
            </a:r>
            <a:r>
              <a:rPr lang="zh-CN" altLang="en-US" sz="4800" dirty="0" smtClean="0"/>
              <a:t>示例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>
                <a:hlinkClick r:id="rId2"/>
              </a:rPr>
              <a:t>https://github.com/squirrel-explorer/eagleeye-android</a:t>
            </a:r>
            <a:r>
              <a:rPr lang="en-US" altLang="zh-CN" sz="3200" dirty="0" smtClean="0">
                <a:hlinkClick r:id="rId2"/>
              </a:rPr>
              <a:t>/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773398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</a:t>
            </a:r>
            <a:r>
              <a:rPr lang="zh-CN" altLang="en-US" sz="4800" dirty="0" smtClean="0"/>
              <a:t>示例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、资源扫描类相关规则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>
                <a:hlinkClick r:id="rId2"/>
              </a:rPr>
              <a:t>https://</a:t>
            </a:r>
            <a:r>
              <a:rPr lang="en-US" altLang="zh-CN" sz="3200" dirty="0" smtClean="0">
                <a:hlinkClick r:id="rId2"/>
              </a:rPr>
              <a:t>github.com/squirrel-explorer/eagleeye-android/blob/master/rules-performance/src/main/java/com/squirrel_explorer/eagleeye/lint/rules/performance/layout/BothWrapContentDetector.java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检查</a:t>
            </a:r>
            <a:r>
              <a:rPr lang="en-US" altLang="zh-CN" sz="3200" dirty="0"/>
              <a:t>layout</a:t>
            </a:r>
            <a:r>
              <a:rPr lang="zh-CN" altLang="en-US" sz="3200" dirty="0"/>
              <a:t>资源文件，对于</a:t>
            </a:r>
            <a:r>
              <a:rPr lang="en-US" altLang="zh-CN" sz="3200" dirty="0" err="1"/>
              <a:t>layout_width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layout_height</a:t>
            </a:r>
            <a:r>
              <a:rPr lang="zh-CN" altLang="en-US" sz="3200" dirty="0"/>
              <a:t>都设为</a:t>
            </a:r>
            <a:r>
              <a:rPr lang="en-US" altLang="zh-CN" sz="3200" dirty="0" err="1"/>
              <a:t>wrap_content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View</a:t>
            </a:r>
            <a:r>
              <a:rPr lang="zh-CN" altLang="en-US" sz="3200" dirty="0"/>
              <a:t>（暂时只控制在</a:t>
            </a:r>
            <a:r>
              <a:rPr lang="en-US" altLang="zh-CN" sz="3200" dirty="0" err="1"/>
              <a:t>TextView</a:t>
            </a:r>
            <a:r>
              <a:rPr lang="zh-CN" altLang="en-US" sz="3200" dirty="0"/>
              <a:t>），提示最好至少有一个属性为固定值或</a:t>
            </a:r>
            <a:r>
              <a:rPr lang="en-US" altLang="zh-CN" sz="3200" dirty="0" err="1" smtClean="0"/>
              <a:t>match_parent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192757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</a:t>
            </a:r>
            <a:r>
              <a:rPr lang="zh-CN" altLang="en-US" sz="4800" dirty="0" smtClean="0"/>
              <a:t>示例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2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源码扫描类相关规则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>
                <a:hlinkClick r:id="rId2"/>
              </a:rPr>
              <a:t>https://</a:t>
            </a:r>
            <a:r>
              <a:rPr lang="en-US" altLang="zh-CN" sz="3200" dirty="0" smtClean="0">
                <a:hlinkClick r:id="rId2"/>
              </a:rPr>
              <a:t>github.com/squirrel-explorer/eagleeye-android/blob/master/rules-performance/src/main/java/com/squirrel_explorer/eagleeye/lint/rules/performance/system/NewMessageDetector.java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/>
              <a:t>检查代码中使用</a:t>
            </a:r>
            <a:r>
              <a:rPr lang="en-US" altLang="zh-CN" sz="3200" dirty="0"/>
              <a:t>new Message()</a:t>
            </a:r>
            <a:r>
              <a:rPr lang="zh-CN" altLang="en-US" sz="3200" dirty="0"/>
              <a:t>创建</a:t>
            </a:r>
            <a:r>
              <a:rPr lang="en-US" altLang="zh-CN" sz="3200" dirty="0"/>
              <a:t>Message</a:t>
            </a:r>
            <a:r>
              <a:rPr lang="zh-CN" altLang="en-US" sz="3200" dirty="0"/>
              <a:t>对象的地方，提示改用</a:t>
            </a:r>
            <a:r>
              <a:rPr lang="en-US" altLang="zh-CN" sz="3200" dirty="0"/>
              <a:t>Message.obtain</a:t>
            </a:r>
            <a:r>
              <a:rPr lang="en-US" altLang="zh-CN" sz="3200" dirty="0" smtClean="0"/>
              <a:t>()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0765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题外话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1"/>
            <a:ext cx="4838177" cy="211096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List&lt;String&gt;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ArrayList</a:t>
            </a:r>
            <a:r>
              <a:rPr lang="en-US" altLang="zh-CN" sz="2000" dirty="0" smtClean="0"/>
              <a:t>&lt;String&gt;();</a:t>
            </a:r>
          </a:p>
          <a:p>
            <a:pPr marL="0" indent="0">
              <a:buNone/>
            </a:pPr>
            <a:r>
              <a:rPr lang="en-US" altLang="zh-CN" sz="2000" dirty="0" err="1" smtClean="0"/>
              <a:t>list.add</a:t>
            </a:r>
            <a:r>
              <a:rPr lang="en-US" altLang="zh-CN" sz="2000" dirty="0" smtClean="0"/>
              <a:t>(“a”);</a:t>
            </a:r>
          </a:p>
          <a:p>
            <a:pPr marL="0" indent="0">
              <a:buNone/>
            </a:pPr>
            <a:r>
              <a:rPr lang="en-US" altLang="zh-CN" sz="2000" dirty="0" err="1"/>
              <a:t>list.add</a:t>
            </a:r>
            <a:r>
              <a:rPr lang="en-US" altLang="zh-CN" sz="2000" dirty="0" smtClean="0"/>
              <a:t>(“b”);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list.add</a:t>
            </a:r>
            <a:r>
              <a:rPr lang="en-US" altLang="zh-CN" sz="2000" dirty="0" smtClean="0"/>
              <a:t>(“c”);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list.remove</a:t>
            </a:r>
            <a:r>
              <a:rPr lang="en-US" altLang="zh-CN" sz="2000" dirty="0" smtClean="0"/>
              <a:t>(“b”);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162805" y="1684421"/>
            <a:ext cx="5436295" cy="25619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sz="2000" dirty="0" err="1" smtClean="0"/>
              <a:t>ArrayList</a:t>
            </a:r>
            <a:r>
              <a:rPr lang="en-US" altLang="zh-CN" sz="2000" dirty="0" smtClean="0"/>
              <a:t>&lt;String&gt;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srcList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ArrayList</a:t>
            </a:r>
            <a:r>
              <a:rPr lang="en-US" altLang="zh-CN" sz="2000" dirty="0" smtClean="0"/>
              <a:t>&lt;String&gt;();</a:t>
            </a:r>
          </a:p>
          <a:p>
            <a:pPr marL="0" indent="0">
              <a:buFont typeface="Arial"/>
              <a:buNone/>
            </a:pPr>
            <a:r>
              <a:rPr lang="en-US" altLang="zh-CN" sz="2000" dirty="0" err="1" smtClean="0"/>
              <a:t>srcList.add</a:t>
            </a:r>
            <a:r>
              <a:rPr lang="en-US" altLang="zh-CN" sz="2000" dirty="0" smtClean="0"/>
              <a:t>(“a”);</a:t>
            </a:r>
          </a:p>
          <a:p>
            <a:pPr marL="0" indent="0">
              <a:buFont typeface="Arial"/>
              <a:buNone/>
            </a:pPr>
            <a:r>
              <a:rPr lang="en-US" altLang="zh-CN" sz="2000" dirty="0" err="1" smtClean="0"/>
              <a:t>srcList.add</a:t>
            </a:r>
            <a:r>
              <a:rPr lang="en-US" altLang="zh-CN" sz="2000" dirty="0" smtClean="0"/>
              <a:t>(“b”);</a:t>
            </a:r>
          </a:p>
          <a:p>
            <a:pPr marL="0" indent="0">
              <a:buFont typeface="Arial"/>
              <a:buNone/>
            </a:pPr>
            <a:r>
              <a:rPr lang="en-US" altLang="zh-CN" sz="2000" dirty="0" err="1" smtClean="0"/>
              <a:t>srcList.add</a:t>
            </a:r>
            <a:r>
              <a:rPr lang="en-US" altLang="zh-CN" sz="2000" dirty="0" smtClean="0"/>
              <a:t>(“c”);</a:t>
            </a:r>
          </a:p>
          <a:p>
            <a:pPr marL="0" indent="0">
              <a:buNone/>
            </a:pPr>
            <a:r>
              <a:rPr lang="en-US" altLang="zh-CN" sz="2000" dirty="0" smtClean="0"/>
              <a:t>List&lt;String&gt;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ArrayList</a:t>
            </a:r>
            <a:r>
              <a:rPr lang="en-US" altLang="zh-CN" sz="2000" dirty="0"/>
              <a:t>&lt;String</a:t>
            </a:r>
            <a:r>
              <a:rPr lang="en-US" altLang="zh-CN" sz="2000" dirty="0" smtClean="0"/>
              <a:t>&gt;(</a:t>
            </a:r>
            <a:r>
              <a:rPr lang="en-US" altLang="zh-CN" sz="2000" dirty="0" err="1" smtClean="0"/>
              <a:t>srcList</a:t>
            </a:r>
            <a:r>
              <a:rPr lang="en-US" altLang="zh-CN" sz="2000" dirty="0" smtClean="0"/>
              <a:t>);</a:t>
            </a:r>
          </a:p>
          <a:p>
            <a:pPr marL="0" indent="0">
              <a:buFont typeface="Arial"/>
              <a:buNone/>
            </a:pPr>
            <a:r>
              <a:rPr lang="en-US" altLang="zh-CN" sz="2000" dirty="0" err="1" smtClean="0"/>
              <a:t>list.remove</a:t>
            </a:r>
            <a:r>
              <a:rPr lang="en-US" altLang="zh-CN" sz="2000" dirty="0" smtClean="0"/>
              <a:t>(“b”);</a:t>
            </a:r>
            <a:endParaRPr lang="en-US" altLang="zh-CN" sz="2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5800" y="4521895"/>
            <a:ext cx="5436295" cy="20330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List&lt;String&gt;</a:t>
            </a:r>
            <a:r>
              <a:rPr lang="zh-CN" altLang="en-US" sz="2000" dirty="0"/>
              <a:t> </a:t>
            </a:r>
            <a:r>
              <a:rPr lang="en-US" altLang="zh-CN" sz="2000" dirty="0"/>
              <a:t>list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Arrays.asList</a:t>
            </a:r>
            <a:r>
              <a:rPr lang="en-US" altLang="zh-CN" sz="2000" dirty="0" smtClean="0"/>
              <a:t>(</a:t>
            </a:r>
          </a:p>
          <a:p>
            <a:pPr marL="0" indent="0">
              <a:buFont typeface="Arial"/>
              <a:buNone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“a”,</a:t>
            </a:r>
          </a:p>
          <a:p>
            <a:pPr marL="0" indent="0">
              <a:buFont typeface="Arial"/>
              <a:buNone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“b”,</a:t>
            </a:r>
          </a:p>
          <a:p>
            <a:pPr marL="0" indent="0">
              <a:buFont typeface="Arial"/>
              <a:buNone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“c”)</a:t>
            </a:r>
            <a:r>
              <a:rPr lang="en-US" altLang="zh-CN" sz="2000" dirty="0"/>
              <a:t>;</a:t>
            </a:r>
            <a:endParaRPr lang="en-US" altLang="zh-CN" sz="2000" dirty="0" smtClean="0"/>
          </a:p>
          <a:p>
            <a:pPr marL="0" indent="0">
              <a:buFont typeface="Arial"/>
              <a:buNone/>
            </a:pPr>
            <a:r>
              <a:rPr lang="en-US" altLang="zh-CN" sz="2000" dirty="0" err="1" smtClean="0"/>
              <a:t>list.remove</a:t>
            </a:r>
            <a:r>
              <a:rPr lang="en-US" altLang="zh-CN" sz="2000" dirty="0" smtClean="0"/>
              <a:t>(“b”);</a:t>
            </a:r>
            <a:endParaRPr lang="en-US" altLang="zh-CN" sz="2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62805" y="4619301"/>
            <a:ext cx="5436295" cy="14432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/>
              <a:t>语言</a:t>
            </a:r>
            <a:r>
              <a:rPr lang="zh-CN" altLang="en-US" sz="2800" dirty="0" smtClean="0"/>
              <a:t>千变万化</a:t>
            </a:r>
            <a:r>
              <a:rPr lang="zh-CN" altLang="en-US" sz="2800" dirty="0" smtClean="0"/>
              <a:t>，要非常熟悉所用语言特性和常用数据</a:t>
            </a:r>
            <a:r>
              <a:rPr lang="zh-CN" altLang="en-US" sz="2800" dirty="0" smtClean="0"/>
              <a:t>结构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8619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-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Lint</a:t>
            </a:r>
            <a:r>
              <a:rPr lang="zh-CN" altLang="en-US" sz="3200" dirty="0"/>
              <a:t>每条规则对应了一个想检测定位的问题，称之为</a:t>
            </a:r>
            <a:r>
              <a:rPr lang="en-US" altLang="zh-CN" sz="3200" dirty="0"/>
              <a:t>Issue</a:t>
            </a:r>
            <a:r>
              <a:rPr lang="zh-CN" altLang="en-US" sz="3200" dirty="0"/>
              <a:t>（</a:t>
            </a:r>
            <a:r>
              <a:rPr lang="en-US" altLang="zh-CN" sz="3200" dirty="0" err="1">
                <a:solidFill>
                  <a:srgbClr val="FFC000"/>
                </a:solidFill>
              </a:rPr>
              <a:t>com.android.tools.lint.detector.api.Issue</a:t>
            </a:r>
            <a:r>
              <a:rPr lang="zh-CN" altLang="en-US" sz="3200" dirty="0"/>
              <a:t>）</a:t>
            </a:r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r>
              <a:rPr lang="en-US" altLang="zh-CN" sz="3200" dirty="0" smtClean="0"/>
              <a:t>-</a:t>
            </a:r>
            <a:r>
              <a:rPr lang="zh-CN" altLang="en-US" sz="3200" dirty="0" smtClean="0"/>
              <a:t> 为</a:t>
            </a:r>
            <a:r>
              <a:rPr lang="zh-CN" altLang="en-US" sz="3200" dirty="0"/>
              <a:t>检测定位该</a:t>
            </a:r>
            <a:r>
              <a:rPr lang="en-US" altLang="zh-CN" sz="3200" dirty="0"/>
              <a:t>Issue</a:t>
            </a:r>
            <a:r>
              <a:rPr lang="zh-CN" altLang="en-US" sz="3200" dirty="0"/>
              <a:t>而写的实现，就是</a:t>
            </a:r>
            <a:r>
              <a:rPr lang="en-US" altLang="zh-CN" sz="3200" dirty="0"/>
              <a:t>Detector</a:t>
            </a:r>
            <a:r>
              <a:rPr lang="zh-CN" altLang="en-US" sz="3200" dirty="0"/>
              <a:t>（</a:t>
            </a:r>
            <a:r>
              <a:rPr lang="en-US" altLang="zh-CN" sz="3200" dirty="0" err="1">
                <a:solidFill>
                  <a:srgbClr val="FFC000"/>
                </a:solidFill>
              </a:rPr>
              <a:t>com.android.tools.lint.detector.api.Detector</a:t>
            </a:r>
            <a:r>
              <a:rPr lang="zh-CN" altLang="en-US" sz="3200" dirty="0"/>
              <a:t>）</a:t>
            </a:r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我们的规则库，就是一组</a:t>
            </a:r>
            <a:r>
              <a:rPr lang="en-US" altLang="zh-CN" sz="3200" dirty="0"/>
              <a:t>Issue &amp; Detector</a:t>
            </a:r>
            <a:r>
              <a:rPr lang="zh-CN" altLang="en-US" sz="3200" dirty="0"/>
              <a:t>的集合</a:t>
            </a:r>
            <a:endParaRPr kumimoji="1"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290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、引入</a:t>
            </a:r>
            <a:r>
              <a:rPr lang="en-US" altLang="zh-CN" sz="3200" dirty="0"/>
              <a:t>Android</a:t>
            </a:r>
            <a:r>
              <a:rPr lang="zh-CN" altLang="en-US" sz="3200" dirty="0"/>
              <a:t>依赖：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FFC000"/>
                </a:solidFill>
              </a:rPr>
              <a:t>compile ('com.android.tools.lint:lint-api:24.3.1')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FFC000"/>
                </a:solidFill>
              </a:rPr>
              <a:t>compile </a:t>
            </a:r>
            <a:r>
              <a:rPr lang="en-US" altLang="zh-CN" sz="3200" dirty="0" smtClean="0">
                <a:solidFill>
                  <a:srgbClr val="FFC000"/>
                </a:solidFill>
              </a:rPr>
              <a:t>(‘com.android.tools.lint:lint-checks:24.3.1’)	//</a:t>
            </a:r>
            <a:r>
              <a:rPr lang="zh-CN" altLang="en-US" sz="3200" dirty="0" smtClean="0">
                <a:solidFill>
                  <a:srgbClr val="FFC000"/>
                </a:solidFill>
              </a:rPr>
              <a:t> 可选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lint-</a:t>
            </a:r>
            <a:r>
              <a:rPr lang="en-US" altLang="zh-CN" sz="3200" dirty="0" err="1">
                <a:solidFill>
                  <a:srgbClr val="FF0000"/>
                </a:solidFill>
              </a:rPr>
              <a:t>api</a:t>
            </a:r>
            <a:r>
              <a:rPr lang="zh-CN" altLang="en-US" sz="3200" dirty="0"/>
              <a:t>：</a:t>
            </a:r>
            <a:r>
              <a:rPr lang="en-US" altLang="zh-CN" sz="3200" dirty="0"/>
              <a:t>Android Lint SDK</a:t>
            </a:r>
            <a:r>
              <a:rPr lang="zh-CN" altLang="en-US" sz="3200" dirty="0"/>
              <a:t>，</a:t>
            </a:r>
            <a:r>
              <a:rPr lang="zh-CN" altLang="en-US" sz="3200" dirty="0">
                <a:solidFill>
                  <a:srgbClr val="FF0000"/>
                </a:solidFill>
              </a:rPr>
              <a:t>核心</a:t>
            </a:r>
            <a:r>
              <a:rPr lang="zh-CN" altLang="en-US" sz="3200" dirty="0" smtClean="0">
                <a:solidFill>
                  <a:srgbClr val="FF0000"/>
                </a:solidFill>
              </a:rPr>
              <a:t>依赖，必须引入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3200" dirty="0"/>
              <a:t>包含所有的基础数据结构和词法</a:t>
            </a:r>
            <a:r>
              <a:rPr lang="en-US" altLang="zh-CN" sz="3200" dirty="0"/>
              <a:t>/</a:t>
            </a:r>
            <a:r>
              <a:rPr lang="zh-CN" altLang="en-US" sz="3200" dirty="0"/>
              <a:t>语法分析功能，间接依赖</a:t>
            </a:r>
            <a:r>
              <a:rPr lang="en-US" altLang="zh-CN" sz="3200" dirty="0">
                <a:solidFill>
                  <a:srgbClr val="FFC000"/>
                </a:solidFill>
              </a:rPr>
              <a:t>com.android.tools.external.lombok:lombok-ast</a:t>
            </a:r>
          </a:p>
        </p:txBody>
      </p:sp>
    </p:spTree>
    <p:extLst>
      <p:ext uri="{BB962C8B-B14F-4D97-AF65-F5344CB8AC3E}">
        <p14:creationId xmlns:p14="http://schemas.microsoft.com/office/powerpoint/2010/main" val="35099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lombok-ast</a:t>
            </a:r>
            <a:r>
              <a:rPr lang="zh-CN" altLang="en-US" sz="3200" dirty="0"/>
              <a:t>：</a:t>
            </a:r>
            <a:r>
              <a:rPr lang="en-US" altLang="zh-CN" sz="3200" dirty="0"/>
              <a:t>lint-</a:t>
            </a:r>
            <a:r>
              <a:rPr lang="en-US" altLang="zh-CN" sz="3200" dirty="0" err="1"/>
              <a:t>api</a:t>
            </a:r>
            <a:r>
              <a:rPr lang="zh-CN" altLang="en-US" sz="3200" dirty="0"/>
              <a:t>依赖的语法分析</a:t>
            </a:r>
            <a:r>
              <a:rPr lang="en-US" altLang="zh-CN" sz="3200" dirty="0"/>
              <a:t>AST</a:t>
            </a:r>
            <a:r>
              <a:rPr lang="zh-CN" altLang="en-US" sz="3200" dirty="0"/>
              <a:t>库</a:t>
            </a:r>
          </a:p>
          <a:p>
            <a:pPr marL="0" indent="0">
              <a:buNone/>
            </a:pPr>
            <a:r>
              <a:rPr lang="zh-CN" altLang="en-US" sz="3200" dirty="0"/>
              <a:t>用于语法分析，生成源码的抽象语法树，</a:t>
            </a:r>
            <a:r>
              <a:rPr lang="en-US" altLang="zh-CN" sz="3200" dirty="0"/>
              <a:t>AST</a:t>
            </a:r>
            <a:r>
              <a:rPr lang="zh-CN" altLang="en-US" sz="3200" dirty="0"/>
              <a:t>（</a:t>
            </a:r>
            <a:r>
              <a:rPr lang="en-US" altLang="zh-CN" sz="3200" dirty="0"/>
              <a:t>Abstract Syntax Tree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lint-checks</a:t>
            </a:r>
            <a:r>
              <a:rPr lang="zh-CN" altLang="en-US" sz="3200" dirty="0"/>
              <a:t>： </a:t>
            </a:r>
            <a:r>
              <a:rPr lang="en-US" altLang="zh-CN" sz="3200" dirty="0"/>
              <a:t>Android Lint</a:t>
            </a:r>
            <a:r>
              <a:rPr lang="zh-CN" altLang="en-US" sz="3200" dirty="0"/>
              <a:t>缺省自带的</a:t>
            </a:r>
            <a:r>
              <a:rPr lang="zh-CN" altLang="en-US" sz="3200" dirty="0" smtClean="0"/>
              <a:t>规则库，</a:t>
            </a:r>
            <a:r>
              <a:rPr lang="zh-CN" altLang="en-US" sz="3200" dirty="0" smtClean="0">
                <a:solidFill>
                  <a:srgbClr val="FF0000"/>
                </a:solidFill>
              </a:rPr>
              <a:t>可选依赖</a:t>
            </a:r>
            <a:endParaRPr lang="zh-CN" alt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3200" dirty="0"/>
              <a:t>可以被继承使用以生成新规则，也可以作为学习规则开发的素材</a:t>
            </a:r>
          </a:p>
          <a:p>
            <a:pPr marL="0" indent="0">
              <a:buNone/>
            </a:pPr>
            <a:endParaRPr lang="en-US" altLang="zh-CN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、编写自己的规则：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import </a:t>
            </a:r>
            <a:r>
              <a:rPr lang="en-US" altLang="zh-CN" sz="2000" dirty="0" err="1">
                <a:solidFill>
                  <a:srgbClr val="FFC000"/>
                </a:solidFill>
              </a:rPr>
              <a:t>com.android.tools.lint.detector.api</a:t>
            </a:r>
            <a:r>
              <a:rPr lang="en-US" altLang="zh-CN" sz="2000" dirty="0">
                <a:solidFill>
                  <a:srgbClr val="FFC000"/>
                </a:solidFill>
              </a:rPr>
              <a:t>.*;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public class </a:t>
            </a:r>
            <a:r>
              <a:rPr lang="en-US" altLang="zh-CN" sz="2000" dirty="0" err="1">
                <a:solidFill>
                  <a:srgbClr val="FFC000"/>
                </a:solidFill>
              </a:rPr>
              <a:t>XXXXDetector</a:t>
            </a:r>
            <a:r>
              <a:rPr lang="en-US" altLang="zh-CN" sz="2000" dirty="0">
                <a:solidFill>
                  <a:srgbClr val="FFC000"/>
                </a:solidFill>
              </a:rPr>
              <a:t> extends Detector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    public static final Issue ISSUE = </a:t>
            </a:r>
            <a:r>
              <a:rPr lang="en-US" altLang="zh-CN" sz="2000" dirty="0" err="1">
                <a:solidFill>
                  <a:srgbClr val="FFC000"/>
                </a:solidFill>
              </a:rPr>
              <a:t>Issue.create</a:t>
            </a:r>
            <a:r>
              <a:rPr lang="en-US" altLang="zh-CN" sz="2000" dirty="0">
                <a:solidFill>
                  <a:srgbClr val="FFC000"/>
                </a:solidFill>
              </a:rPr>
              <a:t>(</a:t>
            </a:r>
          </a:p>
          <a:p>
            <a:pPr marL="0" indent="0">
              <a:buNone/>
            </a:pPr>
            <a:r>
              <a:rPr lang="de-DE" altLang="zh-CN" sz="2000" dirty="0" smtClean="0">
                <a:solidFill>
                  <a:srgbClr val="FFC000"/>
                </a:solidFill>
              </a:rPr>
              <a:t>            ……</a:t>
            </a:r>
          </a:p>
          <a:p>
            <a:pPr marL="0" indent="0">
              <a:buNone/>
            </a:pPr>
            <a:r>
              <a:rPr lang="de-DE" altLang="zh-CN" sz="2000" dirty="0" smtClean="0">
                <a:solidFill>
                  <a:srgbClr val="FFC000"/>
                </a:solidFill>
              </a:rPr>
              <a:t>            </a:t>
            </a:r>
            <a:r>
              <a:rPr lang="de-DE" altLang="zh-CN" sz="2000" dirty="0" err="1" smtClean="0">
                <a:solidFill>
                  <a:srgbClr val="FFC000"/>
                </a:solidFill>
              </a:rPr>
              <a:t>new</a:t>
            </a:r>
            <a:r>
              <a:rPr lang="de-DE" altLang="zh-CN" sz="2000" dirty="0" smtClean="0">
                <a:solidFill>
                  <a:srgbClr val="FFC000"/>
                </a:solidFill>
              </a:rPr>
              <a:t> Implementation(</a:t>
            </a:r>
          </a:p>
          <a:p>
            <a:pPr marL="0" indent="0">
              <a:buNone/>
            </a:pPr>
            <a:r>
              <a:rPr lang="de-DE" altLang="zh-CN" sz="2000" dirty="0">
                <a:solidFill>
                  <a:srgbClr val="FFC000"/>
                </a:solidFill>
              </a:rPr>
              <a:t> </a:t>
            </a:r>
            <a:r>
              <a:rPr lang="de-DE" altLang="zh-CN" sz="2000" dirty="0" smtClean="0">
                <a:solidFill>
                  <a:srgbClr val="FFC000"/>
                </a:solidFill>
              </a:rPr>
              <a:t>                   </a:t>
            </a:r>
            <a:r>
              <a:rPr lang="de-DE" altLang="zh-CN" sz="2000" dirty="0" err="1" smtClean="0">
                <a:solidFill>
                  <a:srgbClr val="FFC000"/>
                </a:solidFill>
              </a:rPr>
              <a:t>XXXXDetector.class</a:t>
            </a:r>
            <a:r>
              <a:rPr lang="de-DE" altLang="zh-CN" sz="2000" dirty="0" smtClean="0">
                <a:solidFill>
                  <a:srgbClr val="FFC000"/>
                </a:solidFill>
              </a:rPr>
              <a:t>,</a:t>
            </a:r>
            <a:r>
              <a:rPr lang="zh-CN" altLang="en-US" sz="2000" dirty="0" smtClean="0">
                <a:solidFill>
                  <a:srgbClr val="FFC000"/>
                </a:solidFill>
              </a:rPr>
              <a:t>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//</a:t>
            </a:r>
            <a:r>
              <a:rPr lang="zh-CN" altLang="en-US" sz="2000" dirty="0" smtClean="0">
                <a:solidFill>
                  <a:srgbClr val="FFC000"/>
                </a:solidFill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</a:rPr>
              <a:t>Issue</a:t>
            </a:r>
            <a:r>
              <a:rPr lang="zh-CN" altLang="en-US" sz="2000" dirty="0" smtClean="0">
                <a:solidFill>
                  <a:srgbClr val="FFC000"/>
                </a:solidFill>
              </a:rPr>
              <a:t>的实现里需指定对应的</a:t>
            </a:r>
            <a:r>
              <a:rPr lang="en-US" altLang="zh-CN" sz="2000" dirty="0" smtClean="0">
                <a:solidFill>
                  <a:srgbClr val="FFC000"/>
                </a:solidFill>
              </a:rPr>
              <a:t>Detector</a:t>
            </a:r>
            <a:endParaRPr lang="de-DE" altLang="zh-CN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de-DE" altLang="zh-CN" sz="2000" dirty="0">
                <a:solidFill>
                  <a:srgbClr val="FFC000"/>
                </a:solidFill>
              </a:rPr>
              <a:t> </a:t>
            </a:r>
            <a:r>
              <a:rPr lang="de-DE" altLang="zh-CN" sz="2000" dirty="0" smtClean="0">
                <a:solidFill>
                  <a:srgbClr val="FFC000"/>
                </a:solidFill>
              </a:rPr>
              <a:t>                   </a:t>
            </a:r>
            <a:r>
              <a:rPr lang="de-DE" altLang="zh-CN" sz="2000" dirty="0" err="1" smtClean="0">
                <a:solidFill>
                  <a:srgbClr val="FFC000"/>
                </a:solidFill>
              </a:rPr>
              <a:t>Scope.JAVA_FILE_SCOPE</a:t>
            </a:r>
            <a:r>
              <a:rPr lang="de-DE" altLang="zh-CN" sz="2000" dirty="0">
                <a:solidFill>
                  <a:srgbClr val="FFC000"/>
                </a:solidFill>
              </a:rPr>
              <a:t>));</a:t>
            </a:r>
          </a:p>
          <a:p>
            <a:pPr marL="0" indent="0">
              <a:buNone/>
            </a:pPr>
            <a:r>
              <a:rPr lang="is-IS" altLang="zh-CN" sz="2000" dirty="0" smtClean="0">
                <a:solidFill>
                  <a:srgbClr val="FFC000"/>
                </a:solidFill>
              </a:rPr>
              <a:t>    ……</a:t>
            </a:r>
            <a:endParaRPr lang="is-IS" altLang="zh-CN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is-IS" altLang="zh-CN" sz="2000" dirty="0" smtClean="0">
                <a:solidFill>
                  <a:srgbClr val="FFC000"/>
                </a:solidFill>
              </a:rPr>
              <a:t>}</a:t>
            </a:r>
            <a:endParaRPr lang="is-IS" altLang="zh-CN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6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3</a:t>
            </a:r>
            <a:r>
              <a:rPr lang="zh-CN" altLang="en-US" sz="3200" dirty="0"/>
              <a:t>、创建规则注册表</a:t>
            </a:r>
            <a:r>
              <a:rPr lang="en-US" altLang="zh-CN" sz="3200" dirty="0" err="1"/>
              <a:t>IssueRegistry</a:t>
            </a:r>
            <a:r>
              <a:rPr lang="zh-CN" altLang="en-US" sz="3200" dirty="0"/>
              <a:t>：</a:t>
            </a:r>
          </a:p>
          <a:p>
            <a:pPr marL="0" indent="0">
              <a:buNone/>
            </a:pPr>
            <a:r>
              <a:rPr lang="zh-CN" altLang="en-US" sz="3200" dirty="0"/>
              <a:t>每个规则库必须定义且只能定义一个</a:t>
            </a:r>
            <a:r>
              <a:rPr lang="en-US" altLang="zh-CN" sz="3200" dirty="0" err="1"/>
              <a:t>IssueRegistry</a:t>
            </a:r>
            <a:r>
              <a:rPr lang="zh-CN" altLang="en-US" sz="3200" dirty="0"/>
              <a:t>，包含库里所有规则对应的</a:t>
            </a:r>
            <a:r>
              <a:rPr lang="en-US" altLang="zh-CN" sz="3200" dirty="0"/>
              <a:t>Issue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public class </a:t>
            </a:r>
            <a:r>
              <a:rPr lang="en-US" altLang="zh-CN" sz="2000" dirty="0" err="1">
                <a:solidFill>
                  <a:srgbClr val="FFC000"/>
                </a:solidFill>
              </a:rPr>
              <a:t>XXXXIssueRegistry</a:t>
            </a:r>
            <a:r>
              <a:rPr lang="en-US" altLang="zh-CN" sz="2000" dirty="0">
                <a:solidFill>
                  <a:srgbClr val="FFC000"/>
                </a:solidFill>
              </a:rPr>
              <a:t> extends </a:t>
            </a:r>
            <a:r>
              <a:rPr lang="en-US" altLang="zh-CN" sz="2000" dirty="0" err="1">
                <a:solidFill>
                  <a:srgbClr val="FFC000"/>
                </a:solidFill>
              </a:rPr>
              <a:t>IssueRegistry</a:t>
            </a: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</a:rPr>
              <a:t>   @Override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</a:rPr>
              <a:t>   public </a:t>
            </a:r>
            <a:r>
              <a:rPr lang="en-US" altLang="zh-CN" sz="2000" dirty="0">
                <a:solidFill>
                  <a:srgbClr val="FFC000"/>
                </a:solidFill>
              </a:rPr>
              <a:t>List&lt;Issue&gt; </a:t>
            </a:r>
            <a:r>
              <a:rPr lang="en-US" altLang="zh-CN" sz="2000" dirty="0" err="1">
                <a:solidFill>
                  <a:srgbClr val="FFC000"/>
                </a:solidFill>
              </a:rPr>
              <a:t>getIssues</a:t>
            </a:r>
            <a:r>
              <a:rPr lang="en-US" altLang="zh-CN" sz="2000" dirty="0">
                <a:solidFill>
                  <a:srgbClr val="FFC000"/>
                </a:solidFill>
              </a:rPr>
              <a:t>() </a:t>
            </a:r>
            <a:r>
              <a:rPr lang="en-US" altLang="zh-CN" sz="2000" dirty="0" smtClean="0">
                <a:solidFill>
                  <a:srgbClr val="FFC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</a:rPr>
              <a:t>       return </a:t>
            </a:r>
            <a:r>
              <a:rPr lang="en-US" altLang="zh-CN" sz="2000" dirty="0" err="1">
                <a:solidFill>
                  <a:srgbClr val="FFC000"/>
                </a:solidFill>
              </a:rPr>
              <a:t>Arrays.asList</a:t>
            </a:r>
            <a:r>
              <a:rPr lang="en-US" altLang="zh-CN" sz="2000" dirty="0" smtClean="0">
                <a:solidFill>
                  <a:srgbClr val="FFC00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C000"/>
                </a:solidFill>
              </a:rPr>
              <a:t>                </a:t>
            </a:r>
            <a:r>
              <a:rPr lang="en-US" altLang="zh-CN" sz="2000" dirty="0" err="1" smtClean="0">
                <a:solidFill>
                  <a:srgbClr val="FFC000"/>
                </a:solidFill>
              </a:rPr>
              <a:t>XXXXDetector.ISSUE</a:t>
            </a:r>
            <a:r>
              <a:rPr lang="en-US" altLang="zh-CN" sz="2000" dirty="0" smtClean="0">
                <a:solidFill>
                  <a:srgbClr val="FFC00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</a:rPr>
              <a:t>               ……</a:t>
            </a:r>
            <a:r>
              <a:rPr lang="hu-HU" altLang="zh-CN" sz="2000" dirty="0" smtClean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hu-HU" altLang="zh-CN" sz="2000" dirty="0" smtClean="0">
                <a:solidFill>
                  <a:srgbClr val="FFC000"/>
                </a:solidFill>
              </a:rPr>
              <a:t>    }</a:t>
            </a:r>
          </a:p>
          <a:p>
            <a:pPr marL="0" indent="0">
              <a:buNone/>
            </a:pPr>
            <a:r>
              <a:rPr lang="hu-HU" altLang="zh-CN" sz="2000" dirty="0" smtClean="0">
                <a:solidFill>
                  <a:srgbClr val="FFC000"/>
                </a:solidFill>
              </a:rPr>
              <a:t>}</a:t>
            </a:r>
            <a:endParaRPr lang="hu-HU" altLang="zh-CN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7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4</a:t>
            </a:r>
            <a:r>
              <a:rPr lang="zh-CN" altLang="en-US" sz="3200" dirty="0"/>
              <a:t>、生成规则库</a:t>
            </a:r>
            <a:r>
              <a:rPr lang="en-US" altLang="zh-CN" sz="3200" dirty="0"/>
              <a:t>Jar</a:t>
            </a:r>
            <a:r>
              <a:rPr lang="zh-CN" altLang="en-US" sz="3200" dirty="0"/>
              <a:t>包：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）生成</a:t>
            </a:r>
            <a:r>
              <a:rPr lang="en-US" altLang="zh-CN" sz="2000" dirty="0"/>
              <a:t>Jar</a:t>
            </a:r>
            <a:r>
              <a:rPr lang="zh-CN" altLang="en-US" sz="2000" dirty="0"/>
              <a:t>包（</a:t>
            </a:r>
            <a:r>
              <a:rPr lang="en-US" altLang="zh-CN" sz="2000" dirty="0" err="1"/>
              <a:t>Gradle</a:t>
            </a:r>
            <a:r>
              <a:rPr lang="zh-CN" altLang="en-US" sz="2000" dirty="0" smtClean="0"/>
              <a:t>）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task </a:t>
            </a:r>
            <a:r>
              <a:rPr lang="en-US" altLang="zh-CN" sz="2000" dirty="0" err="1">
                <a:solidFill>
                  <a:srgbClr val="FFC000"/>
                </a:solidFill>
              </a:rPr>
              <a:t>buildJar</a:t>
            </a:r>
            <a:r>
              <a:rPr lang="en-US" altLang="zh-CN" sz="2000" dirty="0">
                <a:solidFill>
                  <a:srgbClr val="FFC000"/>
                </a:solidFill>
              </a:rPr>
              <a:t>(</a:t>
            </a:r>
            <a:r>
              <a:rPr lang="en-US" altLang="zh-CN" sz="2000" dirty="0" err="1">
                <a:solidFill>
                  <a:srgbClr val="FFC000"/>
                </a:solidFill>
              </a:rPr>
              <a:t>dependsOn</a:t>
            </a:r>
            <a:r>
              <a:rPr lang="en-US" altLang="zh-CN" sz="2000" dirty="0">
                <a:solidFill>
                  <a:srgbClr val="FFC000"/>
                </a:solidFill>
              </a:rPr>
              <a:t>: ['</a:t>
            </a:r>
            <a:r>
              <a:rPr lang="en-US" altLang="zh-CN" sz="2000" dirty="0" err="1">
                <a:solidFill>
                  <a:srgbClr val="FFC000"/>
                </a:solidFill>
              </a:rPr>
              <a:t>compileReleaseSources</a:t>
            </a:r>
            <a:r>
              <a:rPr lang="en-US" altLang="zh-CN" sz="2000" dirty="0">
                <a:solidFill>
                  <a:srgbClr val="FFC000"/>
                </a:solidFill>
              </a:rPr>
              <a:t>'], type: Jar) </a:t>
            </a:r>
            <a:r>
              <a:rPr lang="en-US" altLang="zh-CN" sz="2000" dirty="0" smtClean="0">
                <a:solidFill>
                  <a:srgbClr val="FFC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C000"/>
                </a:solidFill>
              </a:rPr>
              <a:t>    extension </a:t>
            </a:r>
            <a:r>
              <a:rPr lang="en-US" altLang="zh-CN" sz="2000" dirty="0">
                <a:solidFill>
                  <a:srgbClr val="FFC000"/>
                </a:solidFill>
              </a:rPr>
              <a:t>= ‘jar</a:t>
            </a:r>
            <a:r>
              <a:rPr lang="en-US" altLang="zh-CN" sz="2000" dirty="0" smtClean="0">
                <a:solidFill>
                  <a:srgbClr val="FFC000"/>
                </a:solidFill>
              </a:rPr>
              <a:t>’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</a:rPr>
              <a:t>   // </a:t>
            </a:r>
            <a:r>
              <a:rPr lang="en-US" altLang="zh-CN" sz="2000" dirty="0">
                <a:solidFill>
                  <a:srgbClr val="FFC000"/>
                </a:solidFill>
              </a:rPr>
              <a:t>Source </a:t>
            </a:r>
            <a:r>
              <a:rPr lang="en-US" altLang="zh-CN" sz="2000" dirty="0" smtClean="0">
                <a:solidFill>
                  <a:srgbClr val="FFC000"/>
                </a:solidFill>
              </a:rPr>
              <a:t>classes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</a:rPr>
              <a:t>   from(</a:t>
            </a:r>
            <a:r>
              <a:rPr lang="en-US" altLang="zh-CN" sz="2000" dirty="0" err="1" smtClean="0">
                <a:solidFill>
                  <a:srgbClr val="FFC000"/>
                </a:solidFill>
              </a:rPr>
              <a:t>project.buildDir.absolutePath</a:t>
            </a:r>
            <a:r>
              <a:rPr lang="en-US" altLang="zh-CN" sz="2000" dirty="0" smtClean="0">
                <a:solidFill>
                  <a:srgbClr val="FFC000"/>
                </a:solidFill>
              </a:rPr>
              <a:t> </a:t>
            </a:r>
            <a:r>
              <a:rPr lang="en-US" altLang="zh-CN" sz="2000" dirty="0">
                <a:solidFill>
                  <a:srgbClr val="FFC000"/>
                </a:solidFill>
              </a:rPr>
              <a:t>+ ‘/intermediates/classes/release</a:t>
            </a:r>
            <a:r>
              <a:rPr lang="en-US" altLang="zh-CN" sz="2000" dirty="0" smtClean="0">
                <a:solidFill>
                  <a:srgbClr val="FFC000"/>
                </a:solidFill>
              </a:rPr>
              <a:t>’)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</a:rPr>
              <a:t>   // </a:t>
            </a:r>
            <a:r>
              <a:rPr lang="en-US" altLang="zh-CN" sz="2000" dirty="0">
                <a:solidFill>
                  <a:srgbClr val="FFC000"/>
                </a:solidFill>
              </a:rPr>
              <a:t>Remove useless </a:t>
            </a:r>
            <a:r>
              <a:rPr lang="en-US" altLang="zh-CN" sz="2000" dirty="0" smtClean="0">
                <a:solidFill>
                  <a:srgbClr val="FFC000"/>
                </a:solidFill>
              </a:rPr>
              <a:t>files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</a:rPr>
              <a:t>   exclude </a:t>
            </a:r>
            <a:r>
              <a:rPr lang="en-US" altLang="zh-CN" sz="2000" dirty="0">
                <a:solidFill>
                  <a:srgbClr val="FFC000"/>
                </a:solidFill>
              </a:rPr>
              <a:t>‘**/</a:t>
            </a:r>
            <a:r>
              <a:rPr lang="en-US" altLang="zh-CN" sz="2000" dirty="0" err="1">
                <a:solidFill>
                  <a:srgbClr val="FFC000"/>
                </a:solidFill>
              </a:rPr>
              <a:t>BuildConfig.class</a:t>
            </a:r>
            <a:r>
              <a:rPr lang="en-US" altLang="zh-CN" sz="2000" dirty="0" smtClean="0">
                <a:solidFill>
                  <a:srgbClr val="FFC000"/>
                </a:solidFill>
              </a:rPr>
              <a:t>’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C000"/>
                </a:solidFill>
              </a:rPr>
              <a:t> </a:t>
            </a:r>
            <a:r>
              <a:rPr lang="zh-CN" altLang="en-US" sz="2000" dirty="0" smtClean="0">
                <a:solidFill>
                  <a:srgbClr val="FFC000"/>
                </a:solidFill>
              </a:rPr>
              <a:t>   </a:t>
            </a:r>
            <a:r>
              <a:rPr lang="en-US" altLang="zh-CN" sz="2000" dirty="0" smtClean="0">
                <a:solidFill>
                  <a:srgbClr val="FFC000"/>
                </a:solidFill>
              </a:rPr>
              <a:t>exclude </a:t>
            </a:r>
            <a:r>
              <a:rPr lang="en-US" altLang="zh-CN" sz="2000" dirty="0">
                <a:solidFill>
                  <a:srgbClr val="FFC000"/>
                </a:solidFill>
              </a:rPr>
              <a:t>‘**/</a:t>
            </a:r>
            <a:r>
              <a:rPr lang="en-US" altLang="zh-CN" sz="2000" dirty="0" err="1" smtClean="0">
                <a:solidFill>
                  <a:srgbClr val="FFC000"/>
                </a:solidFill>
              </a:rPr>
              <a:t>BuildConfig</a:t>
            </a:r>
            <a:r>
              <a:rPr lang="en-US" altLang="zh-CN" sz="2000" dirty="0" smtClean="0">
                <a:solidFill>
                  <a:srgbClr val="FFC000"/>
                </a:solidFill>
              </a:rPr>
              <a:t>\$</a:t>
            </a:r>
            <a:r>
              <a:rPr lang="zh-CN" altLang="en-US" sz="2000" dirty="0" smtClean="0">
                <a:solidFill>
                  <a:srgbClr val="FFC000"/>
                </a:solidFill>
              </a:rPr>
              <a:t>*</a:t>
            </a:r>
            <a:r>
              <a:rPr lang="en-US" altLang="zh-CN" sz="2000" dirty="0" smtClean="0">
                <a:solidFill>
                  <a:srgbClr val="FFC000"/>
                </a:solidFill>
              </a:rPr>
              <a:t>.class’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C000"/>
                </a:solidFill>
              </a:rPr>
              <a:t>    </a:t>
            </a:r>
            <a:r>
              <a:rPr lang="en-US" altLang="zh-CN" sz="2000" dirty="0" smtClean="0">
                <a:solidFill>
                  <a:srgbClr val="FFC000"/>
                </a:solidFill>
              </a:rPr>
              <a:t>exclude </a:t>
            </a:r>
            <a:r>
              <a:rPr lang="en-US" altLang="zh-CN" sz="2000" dirty="0">
                <a:solidFill>
                  <a:srgbClr val="FFC000"/>
                </a:solidFill>
              </a:rPr>
              <a:t>‘**/</a:t>
            </a:r>
            <a:r>
              <a:rPr lang="en-US" altLang="zh-CN" sz="2000" dirty="0" err="1">
                <a:solidFill>
                  <a:srgbClr val="FFC000"/>
                </a:solidFill>
              </a:rPr>
              <a:t>R.class</a:t>
            </a:r>
            <a:r>
              <a:rPr lang="en-US" altLang="zh-CN" sz="2000" dirty="0" smtClean="0">
                <a:solidFill>
                  <a:srgbClr val="FFC000"/>
                </a:solidFill>
              </a:rPr>
              <a:t>’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</a:rPr>
              <a:t>   exclude </a:t>
            </a:r>
            <a:r>
              <a:rPr lang="en-US" altLang="zh-CN" sz="2000" dirty="0">
                <a:solidFill>
                  <a:srgbClr val="FFC000"/>
                </a:solidFill>
              </a:rPr>
              <a:t>‘**/R\$*.class</a:t>
            </a:r>
            <a:r>
              <a:rPr lang="en-US" altLang="zh-CN" sz="2000" dirty="0" smtClean="0">
                <a:solidFill>
                  <a:srgbClr val="FFC000"/>
                </a:solidFill>
              </a:rPr>
              <a:t>’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C000"/>
                </a:solidFill>
              </a:rPr>
              <a:t>}</a:t>
            </a:r>
            <a:endParaRPr lang="en-US" altLang="zh-CN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86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4890</TotalTime>
  <Words>1306</Words>
  <Application>Microsoft Macintosh PowerPoint</Application>
  <PresentationFormat>宽屏</PresentationFormat>
  <Paragraphs>259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Calibri Light</vt:lpstr>
      <vt:lpstr>宋体</vt:lpstr>
      <vt:lpstr>Arial</vt:lpstr>
      <vt:lpstr>Calibri</vt:lpstr>
      <vt:lpstr>天体</vt:lpstr>
      <vt:lpstr>The Power of Lint</vt:lpstr>
      <vt:lpstr>Lint的工作原理</vt:lpstr>
      <vt:lpstr>Lint的工作原理</vt:lpstr>
      <vt:lpstr>自定义规则库</vt:lpstr>
      <vt:lpstr>自定义规则库</vt:lpstr>
      <vt:lpstr>自定义规则库</vt:lpstr>
      <vt:lpstr>自定义规则库</vt:lpstr>
      <vt:lpstr>自定义规则库</vt:lpstr>
      <vt:lpstr>自定义规则库</vt:lpstr>
      <vt:lpstr>自定义规则库</vt:lpstr>
      <vt:lpstr>自定义规则库</vt:lpstr>
      <vt:lpstr>自定义规则库</vt:lpstr>
      <vt:lpstr>怎么写自己的规则？</vt:lpstr>
      <vt:lpstr>怎么写自己的规则？</vt:lpstr>
      <vt:lpstr>怎么写自己的规则？</vt:lpstr>
      <vt:lpstr>怎么写自己的规则？</vt:lpstr>
      <vt:lpstr>怎么写自己的规则？</vt:lpstr>
      <vt:lpstr>怎么写自己的规则？</vt:lpstr>
      <vt:lpstr>怎么写自己的规则？</vt:lpstr>
      <vt:lpstr>怎么写自己的规则？</vt:lpstr>
      <vt:lpstr>自定义规则的心得</vt:lpstr>
      <vt:lpstr>自定义规则的心得</vt:lpstr>
      <vt:lpstr>自定义规则的心得</vt:lpstr>
      <vt:lpstr>自定义规则的心得</vt:lpstr>
      <vt:lpstr>自定义规则的心得</vt:lpstr>
      <vt:lpstr>自定义规则的心得</vt:lpstr>
      <vt:lpstr>自定义规则的心得</vt:lpstr>
      <vt:lpstr>自定义规则的心得</vt:lpstr>
      <vt:lpstr>自定义规则的心得</vt:lpstr>
      <vt:lpstr>自定义规则的心得</vt:lpstr>
      <vt:lpstr>自定义规则的心得</vt:lpstr>
      <vt:lpstr>自定义规则的心得</vt:lpstr>
      <vt:lpstr>自定义规则示例</vt:lpstr>
      <vt:lpstr>自定义规则示例</vt:lpstr>
      <vt:lpstr>自定义规则示例</vt:lpstr>
      <vt:lpstr>题外话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Lint</dc:title>
  <dc:creator>Microsoft Office 用户</dc:creator>
  <cp:lastModifiedBy>Microsoft Office 用户</cp:lastModifiedBy>
  <cp:revision>57</cp:revision>
  <dcterms:created xsi:type="dcterms:W3CDTF">2016-03-25T03:31:13Z</dcterms:created>
  <dcterms:modified xsi:type="dcterms:W3CDTF">2016-07-19T07:27:41Z</dcterms:modified>
</cp:coreProperties>
</file>