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318" r:id="rId3"/>
    <p:sldId id="257" r:id="rId4"/>
    <p:sldId id="320" r:id="rId5"/>
    <p:sldId id="327" r:id="rId6"/>
    <p:sldId id="326" r:id="rId7"/>
    <p:sldId id="329" r:id="rId8"/>
    <p:sldId id="338" r:id="rId9"/>
    <p:sldId id="290" r:id="rId10"/>
    <p:sldId id="291" r:id="rId11"/>
    <p:sldId id="292" r:id="rId12"/>
    <p:sldId id="293" r:id="rId13"/>
    <p:sldId id="340" r:id="rId14"/>
    <p:sldId id="331" r:id="rId15"/>
    <p:sldId id="328" r:id="rId16"/>
    <p:sldId id="332" r:id="rId17"/>
    <p:sldId id="336" r:id="rId18"/>
    <p:sldId id="337" r:id="rId19"/>
    <p:sldId id="321" r:id="rId20"/>
    <p:sldId id="322" r:id="rId21"/>
    <p:sldId id="323" r:id="rId22"/>
    <p:sldId id="339" r:id="rId23"/>
    <p:sldId id="324" r:id="rId24"/>
    <p:sldId id="341" r:id="rId25"/>
    <p:sldId id="325" r:id="rId26"/>
    <p:sldId id="342" r:id="rId27"/>
    <p:sldId id="344" r:id="rId28"/>
    <p:sldId id="343" r:id="rId29"/>
    <p:sldId id="347" r:id="rId30"/>
    <p:sldId id="345" r:id="rId31"/>
    <p:sldId id="346" r:id="rId32"/>
    <p:sldId id="348" r:id="rId33"/>
    <p:sldId id="350" r:id="rId34"/>
    <p:sldId id="349" r:id="rId35"/>
    <p:sldId id="351" r:id="rId36"/>
    <p:sldId id="352" r:id="rId3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81"/>
    <a:srgbClr val="A65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557"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2022/9/16</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12A6EA-494D-4A2D-85A4-52EAB07446F1}"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5B280F8-8BD0-40CB-82BA-78287998DDCD}" type="slidenum">
              <a:rPr lang="en-US" b="0" smtClean="0"/>
              <a:t>9</a:t>
            </a:fld>
            <a:endParaRPr lang="en-US" b="0"/>
          </a:p>
        </p:txBody>
      </p:sp>
      <p:sp>
        <p:nvSpPr>
          <p:cNvPr id="112643" name="Rectangle 2"/>
          <p:cNvSpPr>
            <a:spLocks noGrp="1" noRot="1" noChangeAspect="1" noChangeArrowheads="1" noTextEdit="1"/>
          </p:cNvSpPr>
          <p:nvPr>
            <p:ph type="sldImg"/>
          </p:nvPr>
        </p:nvSpPr>
        <p:spPr>
          <a:xfrm>
            <a:off x="481013" y="1279525"/>
            <a:ext cx="6140450" cy="3454400"/>
          </a:xfrm>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5B280F8-8BD0-40CB-82BA-78287998DDCD}" type="slidenum">
              <a:rPr lang="en-US" b="0" smtClean="0"/>
              <a:t>10</a:t>
            </a:fld>
            <a:endParaRPr lang="en-US" b="0"/>
          </a:p>
        </p:txBody>
      </p:sp>
      <p:sp>
        <p:nvSpPr>
          <p:cNvPr id="112643" name="Rectangle 2"/>
          <p:cNvSpPr>
            <a:spLocks noGrp="1" noRot="1" noChangeAspect="1" noChangeArrowheads="1" noTextEdit="1"/>
          </p:cNvSpPr>
          <p:nvPr>
            <p:ph type="sldImg"/>
          </p:nvPr>
        </p:nvSpPr>
        <p:spPr>
          <a:xfrm>
            <a:off x="481013" y="1279525"/>
            <a:ext cx="6140450" cy="3454400"/>
          </a:xfrm>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5B280F8-8BD0-40CB-82BA-78287998DDCD}" type="slidenum">
              <a:rPr lang="en-US" b="0" smtClean="0"/>
              <a:t>11</a:t>
            </a:fld>
            <a:endParaRPr lang="en-US" b="0"/>
          </a:p>
        </p:txBody>
      </p:sp>
      <p:sp>
        <p:nvSpPr>
          <p:cNvPr id="112643" name="Rectangle 2"/>
          <p:cNvSpPr>
            <a:spLocks noGrp="1" noRot="1" noChangeAspect="1" noChangeArrowheads="1" noTextEdit="1"/>
          </p:cNvSpPr>
          <p:nvPr>
            <p:ph type="sldImg"/>
          </p:nvPr>
        </p:nvSpPr>
        <p:spPr>
          <a:xfrm>
            <a:off x="481013" y="1279525"/>
            <a:ext cx="6140450" cy="3454400"/>
          </a:xfrm>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mn-lt"/>
              </a:rPr>
              <a:t>The Celsius measurement follows an interval system but not a ratio system,</a:t>
            </a:r>
            <a:r>
              <a:rPr lang="en-GB" baseline="0" dirty="0">
                <a:latin typeface="+mn-lt"/>
              </a:rPr>
              <a:t> so 0 on the Celsius scale does not mean the absence of the attribute. </a:t>
            </a:r>
            <a:r>
              <a:rPr lang="en-GB" dirty="0">
                <a:latin typeface="+mn-lt"/>
              </a:rPr>
              <a:t>That is, while 10 °C and 20 °C have the same interval difference as 20 °C and 30 °C, the temperature 20 °C is not twice the heat energy of 10 °C. </a:t>
            </a:r>
            <a:endParaRPr lang="en-US"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fld id="{B5B280F8-8BD0-40CB-82BA-78287998DDCD}" type="slidenum">
              <a:rPr lang="en-US" b="0" smtClean="0"/>
              <a:t>12</a:t>
            </a:fld>
            <a:endParaRPr lang="en-US" b="0"/>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latin typeface="+mn-lt"/>
              </a:rPr>
              <a:t>The Kelvin scale is an absolute, thermodynamic temperature scale using as its null point absolute zero, the temperature at which all thermal motion ceases in the classical description of thermodynamics. Unlike the degree Fahrenheit and degree Celsius, the Kelvin is not referred to as a degree. The Kelvin is the primary unit of measurement in the physical sciences, but is often used in conjunction with the degree Celsius, which has the same unit. Subtracting 273.16 K from the temperature of the triple point of water (0.01 °C) makes absolute zero (0 K) equivalent to −273.15 °C (−460 °F).</a:t>
            </a:r>
            <a:endParaRPr lang="en-US"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slideMaster" Target="../slideMasters/slideMaster1.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620837"/>
          </a:xfrm>
        </p:spPr>
        <p:txBody>
          <a:bodyPr anchor="b">
            <a:normAutofit/>
          </a:bodyPr>
          <a:lstStyle>
            <a:lvl1pPr algn="ct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166241"/>
            <a:ext cx="9144000" cy="52945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t>‹#›</a:t>
            </a:fld>
            <a:endParaRPr lang="zh-CN" altLang="en-US"/>
          </a:p>
        </p:txBody>
      </p:sp>
      <p:cxnSp>
        <p:nvCxnSpPr>
          <p:cNvPr id="7" name="直接连接符 6"/>
          <p:cNvCxnSpPr/>
          <p:nvPr/>
        </p:nvCxnSpPr>
        <p:spPr>
          <a:xfrm>
            <a:off x="838202" y="2954720"/>
            <a:ext cx="10515598" cy="0"/>
          </a:xfrm>
          <a:prstGeom prst="line">
            <a:avLst/>
          </a:prstGeom>
          <a:ln>
            <a:gradFill flip="none" rotWithShape="1">
              <a:gsLst>
                <a:gs pos="0">
                  <a:schemeClr val="accent1">
                    <a:lumMod val="5000"/>
                    <a:lumOff val="95000"/>
                    <a:alpha val="0"/>
                  </a:schemeClr>
                </a:gs>
                <a:gs pos="50000">
                  <a:schemeClr val="tx1"/>
                </a:gs>
                <a:gs pos="100000">
                  <a:schemeClr val="tx1">
                    <a:alpha val="0"/>
                  </a:schemeClr>
                </a:gs>
              </a:gsLst>
              <a:path path="circle">
                <a:fillToRect l="100000" t="100000"/>
              </a:path>
              <a:tileRect r="-100000" b="-10000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t>2022/9/16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t>‹#›</a:t>
            </a:fld>
            <a:endParaRPr lang="zh-CN" altLang="en-US"/>
          </a:p>
        </p:txBody>
      </p:sp>
      <p:sp>
        <p:nvSpPr>
          <p:cNvPr id="9" name="文本占位符 8"/>
          <p:cNvSpPr>
            <a:spLocks noGrp="1"/>
          </p:cNvSpPr>
          <p:nvPr>
            <p:ph type="body" sz="quarter" idx="13"/>
          </p:nvPr>
        </p:nvSpPr>
        <p:spPr>
          <a:xfrm>
            <a:off x="839559" y="255122"/>
            <a:ext cx="10512884"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346200" y="2021224"/>
            <a:ext cx="9512300" cy="1376362"/>
          </a:xfrm>
        </p:spPr>
        <p:txBody>
          <a:bodyPr anchor="b">
            <a:normAutofit/>
          </a:bodyPr>
          <a:lstStyle>
            <a:lvl1pPr algn="ctr">
              <a:defRPr sz="48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739900" y="3541714"/>
            <a:ext cx="8712200" cy="594058"/>
          </a:xfrm>
        </p:spPr>
        <p:txBody>
          <a:bodyPr>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t>‹#›</a:t>
            </a:fld>
            <a:endParaRPr lang="zh-CN" altLang="en-US"/>
          </a:p>
        </p:txBody>
      </p:sp>
      <p:sp>
        <p:nvSpPr>
          <p:cNvPr id="19" name="MH_Other_6"/>
          <p:cNvSpPr/>
          <p:nvPr>
            <p:custDataLst>
              <p:tags r:id="rId1"/>
            </p:custDataLst>
          </p:nvPr>
        </p:nvSpPr>
        <p:spPr>
          <a:xfrm>
            <a:off x="11207860" y="3024080"/>
            <a:ext cx="413038" cy="413038"/>
          </a:xfrm>
          <a:prstGeom prst="ellipse">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2500" lnSpcReduction="20000"/>
          </a:bodyPr>
          <a:lstStyle/>
          <a:p>
            <a:pPr algn="ctr"/>
            <a:endParaRPr lang="zh-CN" altLang="en-US"/>
          </a:p>
        </p:txBody>
      </p:sp>
      <p:sp>
        <p:nvSpPr>
          <p:cNvPr id="20" name="MH_Other_3"/>
          <p:cNvSpPr/>
          <p:nvPr>
            <p:custDataLst>
              <p:tags r:id="rId2"/>
            </p:custDataLst>
          </p:nvPr>
        </p:nvSpPr>
        <p:spPr>
          <a:xfrm>
            <a:off x="9603373" y="4207266"/>
            <a:ext cx="199747" cy="199747"/>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1" name="MH_Other_3"/>
          <p:cNvSpPr/>
          <p:nvPr>
            <p:custDataLst>
              <p:tags r:id="rId3"/>
            </p:custDataLst>
          </p:nvPr>
        </p:nvSpPr>
        <p:spPr>
          <a:xfrm>
            <a:off x="11107987" y="4457601"/>
            <a:ext cx="199747" cy="199747"/>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2" name="MH_Other_7"/>
          <p:cNvSpPr/>
          <p:nvPr>
            <p:custDataLst>
              <p:tags r:id="rId4"/>
            </p:custDataLst>
          </p:nvPr>
        </p:nvSpPr>
        <p:spPr>
          <a:xfrm>
            <a:off x="10566015" y="4245319"/>
            <a:ext cx="612431" cy="612431"/>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3" name="MH_Other_7"/>
          <p:cNvSpPr/>
          <p:nvPr>
            <p:custDataLst>
              <p:tags r:id="rId5"/>
            </p:custDataLst>
          </p:nvPr>
        </p:nvSpPr>
        <p:spPr>
          <a:xfrm>
            <a:off x="10366267" y="3875353"/>
            <a:ext cx="612431" cy="612431"/>
          </a:xfrm>
          <a:prstGeom prst="ellipse">
            <a:avLst/>
          </a:prstGeom>
          <a:solidFill>
            <a:schemeClr val="accent1">
              <a:lumMod val="60000"/>
              <a:lumOff val="4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6" name="MH_Other_3"/>
          <p:cNvSpPr/>
          <p:nvPr>
            <p:custDataLst>
              <p:tags r:id="rId6"/>
            </p:custDataLst>
          </p:nvPr>
        </p:nvSpPr>
        <p:spPr>
          <a:xfrm>
            <a:off x="2614456" y="1617838"/>
            <a:ext cx="213713" cy="213713"/>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27" name="MH_Other_5"/>
          <p:cNvSpPr/>
          <p:nvPr>
            <p:custDataLst>
              <p:tags r:id="rId7"/>
            </p:custDataLst>
          </p:nvPr>
        </p:nvSpPr>
        <p:spPr>
          <a:xfrm>
            <a:off x="1457079" y="1687285"/>
            <a:ext cx="336400" cy="336400"/>
          </a:xfrm>
          <a:prstGeom prst="ellipse">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7500" lnSpcReduction="20000"/>
          </a:bodyPr>
          <a:lstStyle/>
          <a:p>
            <a:pPr algn="ctr"/>
            <a:endParaRPr lang="zh-CN" altLang="en-US"/>
          </a:p>
        </p:txBody>
      </p:sp>
      <p:sp>
        <p:nvSpPr>
          <p:cNvPr id="28" name="MH_Other_7"/>
          <p:cNvSpPr/>
          <p:nvPr>
            <p:custDataLst>
              <p:tags r:id="rId8"/>
            </p:custDataLst>
          </p:nvPr>
        </p:nvSpPr>
        <p:spPr>
          <a:xfrm>
            <a:off x="1654434" y="1433843"/>
            <a:ext cx="655251" cy="655251"/>
          </a:xfrm>
          <a:prstGeom prst="ellipse">
            <a:avLst/>
          </a:prstGeom>
          <a:solidFill>
            <a:schemeClr val="accent1">
              <a:lumMod val="60000"/>
              <a:lumOff val="4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9" name="MH_Other_8"/>
          <p:cNvSpPr/>
          <p:nvPr>
            <p:custDataLst>
              <p:tags r:id="rId9"/>
            </p:custDataLst>
          </p:nvPr>
        </p:nvSpPr>
        <p:spPr>
          <a:xfrm>
            <a:off x="838200" y="1582346"/>
            <a:ext cx="498410" cy="498410"/>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endParaRPr lang="zh-CN" altLang="en-US"/>
          </a:p>
        </p:txBody>
      </p:sp>
      <p:sp>
        <p:nvSpPr>
          <p:cNvPr id="30" name="MH_Other_10"/>
          <p:cNvSpPr/>
          <p:nvPr>
            <p:custDataLst>
              <p:tags r:id="rId10"/>
            </p:custDataLst>
          </p:nvPr>
        </p:nvSpPr>
        <p:spPr>
          <a:xfrm>
            <a:off x="1153912" y="1024621"/>
            <a:ext cx="335040" cy="335040"/>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60000" lnSpcReduction="20000"/>
          </a:bodyPr>
          <a:lstStyle/>
          <a:p>
            <a:pPr algn="ctr"/>
            <a:endParaRPr lang="zh-CN" altLang="en-US"/>
          </a:p>
        </p:txBody>
      </p:sp>
      <p:sp>
        <p:nvSpPr>
          <p:cNvPr id="31" name="MH_Other_3"/>
          <p:cNvSpPr/>
          <p:nvPr>
            <p:custDataLst>
              <p:tags r:id="rId11"/>
            </p:custDataLst>
          </p:nvPr>
        </p:nvSpPr>
        <p:spPr>
          <a:xfrm>
            <a:off x="4224270" y="1885677"/>
            <a:ext cx="213713" cy="213713"/>
          </a:xfrm>
          <a:prstGeom prst="ellipse">
            <a:avLst/>
          </a:prstGeom>
          <a:solidFill>
            <a:schemeClr val="accent1">
              <a:lumMod val="40000"/>
              <a:lumOff val="60000"/>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sp>
        <p:nvSpPr>
          <p:cNvPr id="32" name="MH_Other_7"/>
          <p:cNvSpPr/>
          <p:nvPr>
            <p:custDataLst>
              <p:tags r:id="rId12"/>
            </p:custDataLst>
          </p:nvPr>
        </p:nvSpPr>
        <p:spPr>
          <a:xfrm>
            <a:off x="3644403" y="1658552"/>
            <a:ext cx="655251" cy="655251"/>
          </a:xfrm>
          <a:prstGeom prst="ellipse">
            <a:avLst/>
          </a:prstGeom>
          <a:noFill/>
          <a:ln w="6350">
            <a:solidFill>
              <a:schemeClr val="accent1">
                <a:alpha val="6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280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06514" y="2545725"/>
            <a:ext cx="6978972" cy="1766550"/>
          </a:xfrm>
        </p:spPr>
        <p:txBody>
          <a:bodyPr>
            <a:normAutofit/>
          </a:bodyPr>
          <a:lstStyle>
            <a:lvl1pPr algn="ctr">
              <a:defRPr sz="6600">
                <a:solidFill>
                  <a:schemeClr val="tx1"/>
                </a:solidFill>
              </a:defRPr>
            </a:lvl1pPr>
          </a:lstStyle>
          <a:p>
            <a:r>
              <a:rPr lang="zh-CN" altLang="en-US" dirty="0"/>
              <a:t>编辑标题</a:t>
            </a:r>
            <a:endParaRPr lang="en-US" dirty="0"/>
          </a:p>
        </p:txBody>
      </p:sp>
      <p:sp>
        <p:nvSpPr>
          <p:cNvPr id="3" name="Date Placeholder 2"/>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4E5A11-94C7-4C8D-A8BB-B24B5EDFAAFB}" type="slidenum">
              <a:rPr lang="zh-CN" altLang="en-US" smtClean="0"/>
              <a:t>‹#›</a:t>
            </a:fld>
            <a:endParaRPr lang="zh-CN" altLang="en-US"/>
          </a:p>
        </p:txBody>
      </p:sp>
      <p:cxnSp>
        <p:nvCxnSpPr>
          <p:cNvPr id="6" name="直接连接符 5"/>
          <p:cNvCxnSpPr/>
          <p:nvPr/>
        </p:nvCxnSpPr>
        <p:spPr>
          <a:xfrm>
            <a:off x="0" y="3429000"/>
            <a:ext cx="260651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H="1">
            <a:off x="9585486" y="3429000"/>
            <a:ext cx="260651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58B36B3-0AD9-447F-B463-1264E37017AC}" type="datetimeFigureOut">
              <a:rPr lang="zh-CN" altLang="en-US" smtClean="0"/>
              <a:t>2022/9/16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4E5A11-94C7-4C8D-A8BB-B24B5EDFAAF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828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3"/>
            </p:custDataLst>
          </p:nvPr>
        </p:nvSpPr>
        <p:spPr>
          <a:xfrm>
            <a:off x="838200" y="1504950"/>
            <a:ext cx="10515600" cy="467201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8B36B3-0AD9-447F-B463-1264E37017AC}" type="datetimeFigureOut">
              <a:rPr lang="zh-CN" altLang="en-US" smtClean="0"/>
              <a:t>2022/9/16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4E5A11-94C7-4C8D-A8BB-B24B5EDFAAF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Wingdings" panose="05000000000000000000" pitchFamily="2" charset="2"/>
        <a:buChar char="n"/>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n"/>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p:txBody>
          <a:bodyPr>
            <a:normAutofit fontScale="90000"/>
          </a:bodyPr>
          <a:lstStyle/>
          <a:p>
            <a:r>
              <a:rPr lang="zh-CN" altLang="en-US" sz="5300" dirty="0">
                <a:latin typeface="微软雅黑 Light" panose="020B0502040204020203" charset="-122"/>
                <a:ea typeface="微软雅黑 Light" panose="020B0502040204020203" charset="-122"/>
              </a:rPr>
              <a:t>（新手入门的）回归分析（其一）</a:t>
            </a:r>
            <a:br>
              <a:rPr lang="en-US" altLang="zh-CN" dirty="0">
                <a:latin typeface="微软雅黑 Light" panose="020B0502040204020203" charset="-122"/>
                <a:ea typeface="微软雅黑 Light" panose="020B0502040204020203" charset="-122"/>
              </a:rPr>
            </a:br>
            <a:r>
              <a:rPr lang="en-US" altLang="zh-CN" sz="3100" dirty="0">
                <a:latin typeface="微软雅黑 Light" panose="020B0502040204020203" charset="-122"/>
                <a:ea typeface="微软雅黑 Light" panose="020B0502040204020203" charset="-122"/>
              </a:rPr>
              <a:t>Regression analysis</a:t>
            </a:r>
            <a:endParaRPr lang="zh-CN" altLang="en-US" dirty="0">
              <a:latin typeface="微软雅黑 Light" panose="020B0502040204020203" charset="-122"/>
              <a:ea typeface="微软雅黑 Light" panose="020B0502040204020203" charset="-122"/>
            </a:endParaRPr>
          </a:p>
        </p:txBody>
      </p:sp>
      <p:sp>
        <p:nvSpPr>
          <p:cNvPr id="3" name="副标题 2"/>
          <p:cNvSpPr>
            <a:spLocks noGrp="1"/>
          </p:cNvSpPr>
          <p:nvPr>
            <p:ph type="subTitle" idx="1"/>
            <p:custDataLst>
              <p:tags r:id="rId3"/>
            </p:custDataLst>
          </p:nvPr>
        </p:nvSpPr>
        <p:spPr>
          <a:xfrm>
            <a:off x="1524000" y="3166110"/>
            <a:ext cx="9144000" cy="969645"/>
          </a:xfrm>
        </p:spPr>
        <p:txBody>
          <a:bodyPr>
            <a:normAutofit/>
          </a:bodyPr>
          <a:lstStyle/>
          <a:p>
            <a:r>
              <a:rPr lang="zh-CN" altLang="en-US" sz="2000" dirty="0">
                <a:latin typeface="微软雅黑 Light" panose="020B0502040204020203" charset="-122"/>
                <a:ea typeface="微软雅黑 Light" panose="020B0502040204020203" charset="-122"/>
                <a:sym typeface="+mn-ea"/>
              </a:rPr>
              <a:t>陈曦</a:t>
            </a:r>
            <a:endParaRPr lang="zh-CN" altLang="en-US" sz="2000" dirty="0">
              <a:latin typeface="微软雅黑 Light" panose="020B0502040204020203" charset="-122"/>
              <a:ea typeface="微软雅黑 Light" panose="020B0502040204020203"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zh-CN" altLang="en-US" sz="4000" dirty="0">
                <a:latin typeface="微软雅黑 Light" panose="020B0502040204020203" charset="-122"/>
                <a:ea typeface="微软雅黑 Light" panose="020B0502040204020203" charset="-122"/>
                <a:sym typeface="+mn-ea"/>
              </a:rPr>
              <a:t>变量分类：</a:t>
            </a:r>
            <a:r>
              <a:rPr lang="zh-CN" altLang="en-US" sz="4000" dirty="0">
                <a:latin typeface="微软雅黑 Light" panose="020B0502040204020203" charset="-122"/>
                <a:ea typeface="微软雅黑 Light" panose="020B0502040204020203" charset="-122"/>
              </a:rPr>
              <a:t>有序</a:t>
            </a:r>
            <a:r>
              <a:rPr lang="en-US" altLang="zh-CN" sz="4000" dirty="0">
                <a:latin typeface="微软雅黑 Light" panose="020B0502040204020203" charset="-122"/>
                <a:ea typeface="微软雅黑 Light" panose="020B0502040204020203" charset="-122"/>
              </a:rPr>
              <a:t>-</a:t>
            </a:r>
            <a:r>
              <a:rPr lang="zh-CN" altLang="en-US" sz="4000" dirty="0">
                <a:latin typeface="微软雅黑 Light" panose="020B0502040204020203" charset="-122"/>
                <a:ea typeface="微软雅黑 Light" panose="020B0502040204020203" charset="-122"/>
              </a:rPr>
              <a:t>定序变量</a:t>
            </a:r>
            <a:endParaRPr lang="en-US" sz="4000" dirty="0">
              <a:latin typeface="微软雅黑 Light" panose="020B0502040204020203" charset="-122"/>
              <a:ea typeface="微软雅黑 Light" panose="020B0502040204020203" charset="-122"/>
            </a:endParaRPr>
          </a:p>
        </p:txBody>
      </p:sp>
      <p:sp>
        <p:nvSpPr>
          <p:cNvPr id="13" name="Text Placeholder 12"/>
          <p:cNvSpPr>
            <a:spLocks noGrp="1"/>
          </p:cNvSpPr>
          <p:nvPr>
            <p:ph type="body" idx="1"/>
          </p:nvPr>
        </p:nvSpPr>
        <p:spPr>
          <a:xfrm>
            <a:off x="2361212" y="2884904"/>
            <a:ext cx="3017520" cy="542395"/>
          </a:xfrm>
        </p:spPr>
        <p:txBody>
          <a:bodyPr/>
          <a:lstStyle/>
          <a:p>
            <a:r>
              <a:rPr lang="en-GB" dirty="0">
                <a:solidFill>
                  <a:srgbClr val="00B050"/>
                </a:solidFill>
                <a:latin typeface="微软雅黑 Light" panose="020B0502040204020203" charset="-122"/>
                <a:ea typeface="微软雅黑 Light" panose="020B0502040204020203" charset="-122"/>
              </a:rPr>
              <a:t>CAN DO</a:t>
            </a:r>
          </a:p>
        </p:txBody>
      </p:sp>
      <p:sp>
        <p:nvSpPr>
          <p:cNvPr id="14" name="Text Placeholder 13"/>
          <p:cNvSpPr>
            <a:spLocks noGrp="1"/>
          </p:cNvSpPr>
          <p:nvPr>
            <p:ph type="body" sz="quarter" idx="3"/>
          </p:nvPr>
        </p:nvSpPr>
        <p:spPr>
          <a:xfrm>
            <a:off x="6825708" y="2884904"/>
            <a:ext cx="3014708" cy="542394"/>
          </a:xfrm>
        </p:spPr>
        <p:txBody>
          <a:bodyPr/>
          <a:lstStyle/>
          <a:p>
            <a:r>
              <a:rPr lang="en-GB" dirty="0">
                <a:solidFill>
                  <a:srgbClr val="FF0000"/>
                </a:solidFill>
                <a:latin typeface="微软雅黑 Light" panose="020B0502040204020203" charset="-122"/>
                <a:ea typeface="微软雅黑 Light" panose="020B0502040204020203" charset="-122"/>
              </a:rPr>
              <a:t>CANNOT DO</a:t>
            </a:r>
          </a:p>
        </p:txBody>
      </p:sp>
      <p:sp>
        <p:nvSpPr>
          <p:cNvPr id="5" name="Slide Number Placeholder 4"/>
          <p:cNvSpPr>
            <a:spLocks noGrp="1"/>
          </p:cNvSpPr>
          <p:nvPr>
            <p:ph type="sldNum" sz="quarter" idx="12"/>
          </p:nvPr>
        </p:nvSpPr>
        <p:spPr/>
        <p:txBody>
          <a:bodyPr/>
          <a:lstStyle/>
          <a:p>
            <a:fld id="{4ACECF07-5053-4ADB-B312-909F2FB3B2C1}" type="slidenum">
              <a:rPr lang="en-GB" smtClean="0">
                <a:solidFill>
                  <a:prstClr val="black">
                    <a:lumMod val="50000"/>
                    <a:lumOff val="50000"/>
                  </a:prstClr>
                </a:solidFill>
              </a:rPr>
              <a:t>10</a:t>
            </a:fld>
            <a:endParaRPr lang="en-GB">
              <a:solidFill>
                <a:prstClr val="black">
                  <a:lumMod val="50000"/>
                  <a:lumOff val="50000"/>
                </a:prstClr>
              </a:solidFill>
            </a:endParaRPr>
          </a:p>
        </p:txBody>
      </p:sp>
      <p:sp>
        <p:nvSpPr>
          <p:cNvPr id="10" name="Content Placeholder 9"/>
          <p:cNvSpPr>
            <a:spLocks noGrp="1"/>
          </p:cNvSpPr>
          <p:nvPr>
            <p:ph sz="quarter" idx="13"/>
          </p:nvPr>
        </p:nvSpPr>
        <p:spPr>
          <a:xfrm>
            <a:off x="2365248" y="3532975"/>
            <a:ext cx="3017520" cy="2632327"/>
          </a:xfrm>
        </p:spPr>
        <p:txBody>
          <a:bodyPr>
            <a:normAutofit fontScale="82500" lnSpcReduction="10000"/>
          </a:bodyPr>
          <a:lstStyle/>
          <a:p>
            <a:r>
              <a:rPr lang="en-GB" dirty="0">
                <a:latin typeface="微软雅黑 Light" panose="020B0502040204020203" charset="-122"/>
                <a:ea typeface="微软雅黑 Light" panose="020B0502040204020203" charset="-122"/>
              </a:rPr>
              <a:t>Say whether the attribute is smaller or larger than another (</a:t>
            </a:r>
            <a:r>
              <a:rPr lang="en-GB" dirty="0">
                <a:solidFill>
                  <a:srgbClr val="00B050"/>
                </a:solidFill>
                <a:latin typeface="微软雅黑 Light" panose="020B0502040204020203" charset="-122"/>
                <a:ea typeface="微软雅黑 Light" panose="020B0502040204020203" charset="-122"/>
              </a:rPr>
              <a:t>rank order </a:t>
            </a:r>
            <a:r>
              <a:rPr lang="en-GB" dirty="0">
                <a:latin typeface="微软雅黑 Light" panose="020B0502040204020203" charset="-122"/>
                <a:ea typeface="微软雅黑 Light" panose="020B0502040204020203" charset="-122"/>
              </a:rPr>
              <a:t>only);</a:t>
            </a:r>
          </a:p>
          <a:p>
            <a:r>
              <a:rPr lang="en-GB" dirty="0">
                <a:latin typeface="微软雅黑 Light" panose="020B0502040204020203" charset="-122"/>
                <a:ea typeface="微软雅黑 Light" panose="020B0502040204020203" charset="-122"/>
              </a:rPr>
              <a:t>Find the middle-ranked object in a group (the </a:t>
            </a:r>
            <a:r>
              <a:rPr lang="en-GB" dirty="0">
                <a:solidFill>
                  <a:srgbClr val="00B050"/>
                </a:solidFill>
                <a:latin typeface="微软雅黑 Light" panose="020B0502040204020203" charset="-122"/>
                <a:ea typeface="微软雅黑 Light" panose="020B0502040204020203" charset="-122"/>
              </a:rPr>
              <a:t>median</a:t>
            </a:r>
            <a:r>
              <a:rPr lang="en-GB" dirty="0">
                <a:latin typeface="微软雅黑 Light" panose="020B0502040204020203" charset="-122"/>
                <a:ea typeface="微软雅黑 Light" panose="020B0502040204020203" charset="-122"/>
              </a:rPr>
              <a:t>);</a:t>
            </a:r>
          </a:p>
          <a:p>
            <a:r>
              <a:rPr lang="en-GB" dirty="0">
                <a:latin typeface="微软雅黑 Light" panose="020B0502040204020203" charset="-122"/>
                <a:ea typeface="微软雅黑 Light" panose="020B0502040204020203" charset="-122"/>
              </a:rPr>
              <a:t>Plus all operations for nominal scales.</a:t>
            </a:r>
          </a:p>
          <a:p>
            <a:pPr lvl="1"/>
            <a:endParaRPr lang="en-GB" dirty="0">
              <a:latin typeface="微软雅黑 Light" panose="020B0502040204020203" charset="-122"/>
              <a:ea typeface="微软雅黑 Light" panose="020B0502040204020203" charset="-122"/>
            </a:endParaRPr>
          </a:p>
        </p:txBody>
      </p:sp>
      <p:sp>
        <p:nvSpPr>
          <p:cNvPr id="11" name="Content Placeholder 10"/>
          <p:cNvSpPr>
            <a:spLocks noGrp="1"/>
          </p:cNvSpPr>
          <p:nvPr>
            <p:ph sz="quarter" idx="14"/>
          </p:nvPr>
        </p:nvSpPr>
        <p:spPr>
          <a:xfrm>
            <a:off x="6822896" y="3604984"/>
            <a:ext cx="3017520" cy="2632328"/>
          </a:xfrm>
        </p:spPr>
        <p:txBody>
          <a:bodyPr>
            <a:normAutofit/>
          </a:bodyPr>
          <a:lstStyle/>
          <a:p>
            <a:r>
              <a:rPr lang="en-GB" sz="2200" dirty="0">
                <a:latin typeface="微软雅黑 Light" panose="020B0502040204020203" charset="-122"/>
                <a:ea typeface="微软雅黑 Light" panose="020B0502040204020203" charset="-122"/>
              </a:rPr>
              <a:t>Measure the difference between two attributes;</a:t>
            </a:r>
          </a:p>
          <a:p>
            <a:r>
              <a:rPr lang="en-GB" sz="2200" dirty="0">
                <a:latin typeface="微软雅黑 Light" panose="020B0502040204020203" charset="-122"/>
                <a:ea typeface="微软雅黑 Light" panose="020B0502040204020203" charset="-122"/>
              </a:rPr>
              <a:t>Compute an "average attribute". </a:t>
            </a:r>
          </a:p>
          <a:p>
            <a:pPr lvl="1"/>
            <a:endParaRPr lang="en-GB" dirty="0">
              <a:latin typeface="微软雅黑 Light" panose="020B0502040204020203" charset="-122"/>
              <a:ea typeface="微软雅黑 Light" panose="020B0502040204020203" charset="-122"/>
            </a:endParaRPr>
          </a:p>
        </p:txBody>
      </p:sp>
      <p:sp>
        <p:nvSpPr>
          <p:cNvPr id="12" name="Rectangle 11"/>
          <p:cNvSpPr/>
          <p:nvPr/>
        </p:nvSpPr>
        <p:spPr>
          <a:xfrm>
            <a:off x="2423592" y="1351508"/>
            <a:ext cx="7416824" cy="1086485"/>
          </a:xfrm>
          <a:prstGeom prst="rect">
            <a:avLst/>
          </a:prstGeom>
          <a:ln>
            <a:solidFill>
              <a:srgbClr val="00B050"/>
            </a:solidFill>
          </a:ln>
        </p:spPr>
        <p:txBody>
          <a:bodyPr wrap="square">
            <a:spAutoFit/>
          </a:bodyPr>
          <a:lstStyle/>
          <a:p>
            <a:r>
              <a:rPr lang="en-US" sz="2400" dirty="0">
                <a:solidFill>
                  <a:srgbClr val="00B050"/>
                </a:solidFill>
                <a:latin typeface="微软雅黑 Light" panose="020B0502040204020203" charset="-122"/>
                <a:ea typeface="微软雅黑 Light" panose="020B0502040204020203" charset="-122"/>
              </a:rPr>
              <a:t>Examples:</a:t>
            </a:r>
          </a:p>
          <a:p>
            <a:pPr lvl="1"/>
            <a:r>
              <a:rPr lang="zh-CN" altLang="en-GB" sz="2000" dirty="0" err="1">
                <a:latin typeface="微软雅黑 Light" panose="020B0502040204020203" charset="-122"/>
                <a:ea typeface="微软雅黑 Light" panose="020B0502040204020203" charset="-122"/>
              </a:rPr>
              <a:t>莫式划痕</a:t>
            </a:r>
            <a:r>
              <a:rPr lang="en-GB" sz="2000" dirty="0">
                <a:latin typeface="微软雅黑 Light" panose="020B0502040204020203" charset="-122"/>
                <a:ea typeface="微软雅黑 Light" panose="020B0502040204020203" charset="-122"/>
              </a:rPr>
              <a:t>:   </a:t>
            </a:r>
            <a:r>
              <a:rPr lang="zh-CN" altLang="en-GB" sz="2000" dirty="0">
                <a:latin typeface="微软雅黑 Light" panose="020B0502040204020203" charset="-122"/>
                <a:ea typeface="微软雅黑 Light" panose="020B0502040204020203" charset="-122"/>
              </a:rPr>
              <a:t>用于测量钻石</a:t>
            </a:r>
            <a:r>
              <a:rPr lang="en-GB" sz="2000" dirty="0">
                <a:latin typeface="微软雅黑 Light" panose="020B0502040204020203" charset="-122"/>
                <a:ea typeface="微软雅黑 Light" panose="020B0502040204020203" charset="-122"/>
              </a:rPr>
              <a:t>  </a:t>
            </a:r>
            <a:r>
              <a:rPr lang="en-US" sz="2000" dirty="0">
                <a:latin typeface="微软雅黑 Light" panose="020B0502040204020203" charset="-122"/>
                <a:ea typeface="微软雅黑 Light" panose="020B0502040204020203" charset="-122"/>
                <a:sym typeface="Symbol" panose="05050102010706020507"/>
              </a:rPr>
              <a:t></a:t>
            </a:r>
            <a:r>
              <a:rPr lang="en-US" sz="2000" dirty="0">
                <a:latin typeface="微软雅黑 Light" panose="020B0502040204020203" charset="-122"/>
                <a:ea typeface="微软雅黑 Light" panose="020B0502040204020203" charset="-122"/>
              </a:rPr>
              <a:t>   1…10</a:t>
            </a:r>
          </a:p>
          <a:p>
            <a:pPr lvl="1"/>
            <a:r>
              <a:rPr lang="zh-CN" altLang="en-US" sz="2000" dirty="0">
                <a:latin typeface="微软雅黑 Light" panose="020B0502040204020203" charset="-122"/>
                <a:ea typeface="微软雅黑 Light" panose="020B0502040204020203" charset="-122"/>
              </a:rPr>
              <a:t>频率</a:t>
            </a:r>
            <a:r>
              <a:rPr lang="en-US" sz="2000" dirty="0">
                <a:latin typeface="微软雅黑 Light" panose="020B0502040204020203" charset="-122"/>
                <a:ea typeface="微软雅黑 Light" panose="020B0502040204020203" charset="-122"/>
              </a:rPr>
              <a:t>:  </a:t>
            </a:r>
            <a:r>
              <a:rPr lang="zh-CN" altLang="en-US" sz="2000" dirty="0">
                <a:latin typeface="微软雅黑 Light" panose="020B0502040204020203" charset="-122"/>
                <a:ea typeface="微软雅黑 Light" panose="020B0502040204020203" charset="-122"/>
              </a:rPr>
              <a:t>从不</a:t>
            </a:r>
            <a:r>
              <a:rPr lang="en-US" altLang="zh-CN" sz="2000" dirty="0">
                <a:latin typeface="微软雅黑 Light" panose="020B0502040204020203" charset="-122"/>
                <a:ea typeface="微软雅黑 Light" panose="020B0502040204020203" charset="-122"/>
              </a:rPr>
              <a:t>-</a:t>
            </a:r>
            <a:r>
              <a:rPr lang="zh-CN" altLang="en-US" sz="2000" dirty="0">
                <a:latin typeface="微软雅黑 Light" panose="020B0502040204020203" charset="-122"/>
                <a:ea typeface="微软雅黑 Light" panose="020B0502040204020203" charset="-122"/>
              </a:rPr>
              <a:t>有时</a:t>
            </a:r>
            <a:r>
              <a:rPr lang="en-US" altLang="zh-CN" sz="2000" dirty="0">
                <a:latin typeface="微软雅黑 Light" panose="020B0502040204020203" charset="-122"/>
                <a:ea typeface="微软雅黑 Light" panose="020B0502040204020203" charset="-122"/>
              </a:rPr>
              <a:t>-</a:t>
            </a:r>
            <a:r>
              <a:rPr lang="zh-CN" altLang="en-US" sz="2000" dirty="0">
                <a:latin typeface="微软雅黑 Light" panose="020B0502040204020203" charset="-122"/>
                <a:ea typeface="微软雅黑 Light" panose="020B0502040204020203" charset="-122"/>
              </a:rPr>
              <a:t>经常</a:t>
            </a:r>
            <a:r>
              <a:rPr lang="en-US" altLang="zh-CN" sz="2000" dirty="0">
                <a:latin typeface="微软雅黑 Light" panose="020B0502040204020203" charset="-122"/>
                <a:ea typeface="微软雅黑 Light" panose="020B0502040204020203" charset="-122"/>
              </a:rPr>
              <a:t>-</a:t>
            </a:r>
            <a:r>
              <a:rPr lang="zh-CN" altLang="en-US" sz="2000" dirty="0">
                <a:latin typeface="微软雅黑 Light" panose="020B0502040204020203" charset="-122"/>
                <a:ea typeface="微软雅黑 Light" panose="020B0502040204020203" charset="-122"/>
              </a:rPr>
              <a:t>总是</a:t>
            </a:r>
            <a:r>
              <a:rPr lang="en-US" sz="2000" dirty="0">
                <a:latin typeface="微软雅黑 Light" panose="020B0502040204020203" charset="-122"/>
                <a:ea typeface="微软雅黑 Light" panose="020B0502040204020203" charset="-122"/>
                <a:sym typeface="Symbol" panose="05050102010706020507"/>
              </a:rPr>
              <a:t>  1-2-3-4</a:t>
            </a:r>
            <a:endParaRPr lang="en-US" sz="2000" dirty="0">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zh-CN" altLang="en-US" sz="4000" dirty="0">
                <a:latin typeface="微软雅黑 Light" panose="020B0502040204020203" charset="-122"/>
                <a:ea typeface="微软雅黑 Light" panose="020B0502040204020203" charset="-122"/>
                <a:sym typeface="+mn-ea"/>
              </a:rPr>
              <a:t>变量分类：</a:t>
            </a:r>
            <a:r>
              <a:rPr lang="zh-CN" altLang="en-US" sz="4000" dirty="0">
                <a:latin typeface="微软雅黑 Light" panose="020B0502040204020203" charset="-122"/>
                <a:ea typeface="微软雅黑 Light" panose="020B0502040204020203" charset="-122"/>
              </a:rPr>
              <a:t>等距变量</a:t>
            </a:r>
            <a:endParaRPr lang="en-US" sz="4000" dirty="0">
              <a:latin typeface="微软雅黑 Light" panose="020B0502040204020203" charset="-122"/>
              <a:ea typeface="微软雅黑 Light" panose="020B0502040204020203" charset="-122"/>
            </a:endParaRPr>
          </a:p>
        </p:txBody>
      </p:sp>
      <p:sp>
        <p:nvSpPr>
          <p:cNvPr id="13" name="Text Placeholder 12"/>
          <p:cNvSpPr>
            <a:spLocks noGrp="1"/>
          </p:cNvSpPr>
          <p:nvPr>
            <p:ph type="body" idx="1"/>
          </p:nvPr>
        </p:nvSpPr>
        <p:spPr>
          <a:xfrm>
            <a:off x="2361212" y="2884904"/>
            <a:ext cx="3017520" cy="542395"/>
          </a:xfrm>
        </p:spPr>
        <p:txBody>
          <a:bodyPr/>
          <a:lstStyle/>
          <a:p>
            <a:r>
              <a:rPr lang="en-GB" dirty="0">
                <a:solidFill>
                  <a:srgbClr val="00B050"/>
                </a:solidFill>
                <a:latin typeface="微软雅黑 Light" panose="020B0502040204020203" charset="-122"/>
                <a:ea typeface="微软雅黑 Light" panose="020B0502040204020203" charset="-122"/>
              </a:rPr>
              <a:t>CAN DO</a:t>
            </a:r>
          </a:p>
        </p:txBody>
      </p:sp>
      <p:sp>
        <p:nvSpPr>
          <p:cNvPr id="14" name="Text Placeholder 13"/>
          <p:cNvSpPr>
            <a:spLocks noGrp="1"/>
          </p:cNvSpPr>
          <p:nvPr>
            <p:ph type="body" sz="quarter" idx="3"/>
          </p:nvPr>
        </p:nvSpPr>
        <p:spPr>
          <a:xfrm>
            <a:off x="6825708" y="2884904"/>
            <a:ext cx="3014708" cy="542394"/>
          </a:xfrm>
        </p:spPr>
        <p:txBody>
          <a:bodyPr/>
          <a:lstStyle/>
          <a:p>
            <a:r>
              <a:rPr lang="en-GB" dirty="0">
                <a:solidFill>
                  <a:srgbClr val="FF0000"/>
                </a:solidFill>
                <a:latin typeface="微软雅黑 Light" panose="020B0502040204020203" charset="-122"/>
                <a:ea typeface="微软雅黑 Light" panose="020B0502040204020203" charset="-122"/>
              </a:rPr>
              <a:t>CANNOT DO</a:t>
            </a:r>
          </a:p>
        </p:txBody>
      </p:sp>
      <p:sp>
        <p:nvSpPr>
          <p:cNvPr id="5" name="Slide Number Placeholder 4"/>
          <p:cNvSpPr>
            <a:spLocks noGrp="1"/>
          </p:cNvSpPr>
          <p:nvPr>
            <p:ph type="sldNum" sz="quarter" idx="12"/>
          </p:nvPr>
        </p:nvSpPr>
        <p:spPr/>
        <p:txBody>
          <a:bodyPr/>
          <a:lstStyle/>
          <a:p>
            <a:fld id="{4ACECF07-5053-4ADB-B312-909F2FB3B2C1}" type="slidenum">
              <a:rPr lang="en-GB" smtClean="0">
                <a:solidFill>
                  <a:prstClr val="black">
                    <a:lumMod val="50000"/>
                    <a:lumOff val="50000"/>
                  </a:prstClr>
                </a:solidFill>
              </a:rPr>
              <a:t>11</a:t>
            </a:fld>
            <a:endParaRPr lang="en-GB">
              <a:solidFill>
                <a:prstClr val="black">
                  <a:lumMod val="50000"/>
                  <a:lumOff val="50000"/>
                </a:prstClr>
              </a:solidFill>
            </a:endParaRPr>
          </a:p>
        </p:txBody>
      </p:sp>
      <p:sp>
        <p:nvSpPr>
          <p:cNvPr id="10" name="Content Placeholder 9"/>
          <p:cNvSpPr>
            <a:spLocks noGrp="1"/>
          </p:cNvSpPr>
          <p:nvPr>
            <p:ph sz="quarter" idx="13"/>
          </p:nvPr>
        </p:nvSpPr>
        <p:spPr>
          <a:xfrm>
            <a:off x="2365248" y="3532975"/>
            <a:ext cx="3017520" cy="2632327"/>
          </a:xfrm>
        </p:spPr>
        <p:txBody>
          <a:bodyPr>
            <a:normAutofit fontScale="87500" lnSpcReduction="10000"/>
          </a:bodyPr>
          <a:lstStyle/>
          <a:p>
            <a:r>
              <a:rPr lang="en-GB" dirty="0">
                <a:latin typeface="微软雅黑 Light" panose="020B0502040204020203" charset="-122"/>
                <a:ea typeface="微软雅黑 Light" panose="020B0502040204020203" charset="-122"/>
              </a:rPr>
              <a:t>Measure the difference between two attributes (</a:t>
            </a:r>
            <a:r>
              <a:rPr lang="en-GB" dirty="0">
                <a:solidFill>
                  <a:srgbClr val="00B050"/>
                </a:solidFill>
                <a:latin typeface="微软雅黑 Light" panose="020B0502040204020203" charset="-122"/>
                <a:ea typeface="微软雅黑 Light" panose="020B0502040204020203" charset="-122"/>
              </a:rPr>
              <a:t>interval</a:t>
            </a:r>
            <a:r>
              <a:rPr lang="en-GB" dirty="0">
                <a:latin typeface="微软雅黑 Light" panose="020B0502040204020203" charset="-122"/>
                <a:ea typeface="微软雅黑 Light" panose="020B0502040204020203" charset="-122"/>
              </a:rPr>
              <a:t>);</a:t>
            </a:r>
          </a:p>
          <a:p>
            <a:r>
              <a:rPr lang="en-GB" dirty="0">
                <a:latin typeface="微软雅黑 Light" panose="020B0502040204020203" charset="-122"/>
                <a:ea typeface="微软雅黑 Light" panose="020B0502040204020203" charset="-122"/>
              </a:rPr>
              <a:t>Find the average attribute (the </a:t>
            </a:r>
            <a:r>
              <a:rPr lang="en-GB" dirty="0">
                <a:solidFill>
                  <a:srgbClr val="00B050"/>
                </a:solidFill>
                <a:latin typeface="微软雅黑 Light" panose="020B0502040204020203" charset="-122"/>
                <a:ea typeface="微软雅黑 Light" panose="020B0502040204020203" charset="-122"/>
              </a:rPr>
              <a:t>mean</a:t>
            </a:r>
            <a:r>
              <a:rPr lang="en-GB" dirty="0">
                <a:latin typeface="微软雅黑 Light" panose="020B0502040204020203" charset="-122"/>
                <a:ea typeface="微软雅黑 Light" panose="020B0502040204020203" charset="-122"/>
              </a:rPr>
              <a:t>);</a:t>
            </a:r>
          </a:p>
          <a:p>
            <a:r>
              <a:rPr lang="en-GB" dirty="0">
                <a:latin typeface="微软雅黑 Light" panose="020B0502040204020203" charset="-122"/>
                <a:ea typeface="微软雅黑 Light" panose="020B0502040204020203" charset="-122"/>
              </a:rPr>
              <a:t>Plus all operations for ordinal scales.</a:t>
            </a:r>
          </a:p>
        </p:txBody>
      </p:sp>
      <p:sp>
        <p:nvSpPr>
          <p:cNvPr id="11" name="Content Placeholder 10"/>
          <p:cNvSpPr>
            <a:spLocks noGrp="1"/>
          </p:cNvSpPr>
          <p:nvPr>
            <p:ph sz="quarter" idx="14"/>
          </p:nvPr>
        </p:nvSpPr>
        <p:spPr>
          <a:xfrm>
            <a:off x="6822896" y="3604984"/>
            <a:ext cx="3017520" cy="2632328"/>
          </a:xfrm>
        </p:spPr>
        <p:txBody>
          <a:bodyPr>
            <a:normAutofit/>
          </a:bodyPr>
          <a:lstStyle/>
          <a:p>
            <a:r>
              <a:rPr lang="en-GB" sz="2200" dirty="0">
                <a:latin typeface="微软雅黑 Light" panose="020B0502040204020203" charset="-122"/>
                <a:ea typeface="微软雅黑 Light" panose="020B0502040204020203" charset="-122"/>
              </a:rPr>
              <a:t>Compute ratios between numbers on the scale. </a:t>
            </a:r>
          </a:p>
          <a:p>
            <a:pPr lvl="1"/>
            <a:endParaRPr lang="en-GB" dirty="0">
              <a:latin typeface="微软雅黑 Light" panose="020B0502040204020203" charset="-122"/>
              <a:ea typeface="微软雅黑 Light" panose="020B0502040204020203" charset="-122"/>
            </a:endParaRPr>
          </a:p>
        </p:txBody>
      </p:sp>
      <p:sp>
        <p:nvSpPr>
          <p:cNvPr id="12" name="Rectangle 11"/>
          <p:cNvSpPr/>
          <p:nvPr/>
        </p:nvSpPr>
        <p:spPr>
          <a:xfrm>
            <a:off x="2423592" y="1351508"/>
            <a:ext cx="7416824" cy="765175"/>
          </a:xfrm>
          <a:prstGeom prst="rect">
            <a:avLst/>
          </a:prstGeom>
          <a:ln>
            <a:solidFill>
              <a:srgbClr val="00B050"/>
            </a:solidFill>
          </a:ln>
        </p:spPr>
        <p:txBody>
          <a:bodyPr wrap="square">
            <a:spAutoFit/>
          </a:bodyPr>
          <a:lstStyle/>
          <a:p>
            <a:r>
              <a:rPr lang="en-US" sz="2400" dirty="0">
                <a:solidFill>
                  <a:srgbClr val="00B050"/>
                </a:solidFill>
                <a:latin typeface="微软雅黑 Light" panose="020B0502040204020203" charset="-122"/>
                <a:ea typeface="微软雅黑 Light" panose="020B0502040204020203" charset="-122"/>
              </a:rPr>
              <a:t>Examples:</a:t>
            </a:r>
          </a:p>
          <a:p>
            <a:pPr lvl="1"/>
            <a:r>
              <a:rPr lang="zh-CN" altLang="en-GB" sz="2000" dirty="0">
                <a:latin typeface="微软雅黑 Light" panose="020B0502040204020203" charset="-122"/>
                <a:ea typeface="微软雅黑 Light" panose="020B0502040204020203" charset="-122"/>
              </a:rPr>
              <a:t>摄氏温度 </a:t>
            </a:r>
            <a:r>
              <a:rPr lang="en-GB" sz="2000" dirty="0">
                <a:latin typeface="微软雅黑 Light" panose="020B0502040204020203" charset="-122"/>
                <a:ea typeface="微软雅黑 Light" panose="020B0502040204020203" charset="-122"/>
              </a:rPr>
              <a:t>(℃):   … -21 -20 … 0 … 20  21 …</a:t>
            </a:r>
            <a:endParaRPr lang="en-US" sz="2000" dirty="0">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zh-CN" altLang="en-US" sz="4000" dirty="0">
                <a:latin typeface="微软雅黑 Light" panose="020B0502040204020203" charset="-122"/>
                <a:ea typeface="微软雅黑 Light" panose="020B0502040204020203" charset="-122"/>
                <a:sym typeface="+mn-ea"/>
              </a:rPr>
              <a:t>变量分类：</a:t>
            </a:r>
            <a:r>
              <a:rPr lang="zh-CN" altLang="en-US" sz="4000" dirty="0">
                <a:latin typeface="微软雅黑 Light" panose="020B0502040204020203" charset="-122"/>
                <a:ea typeface="微软雅黑 Light" panose="020B0502040204020203" charset="-122"/>
              </a:rPr>
              <a:t>等比变量</a:t>
            </a:r>
            <a:endParaRPr lang="en-US" sz="4000" dirty="0">
              <a:latin typeface="微软雅黑 Light" panose="020B0502040204020203" charset="-122"/>
              <a:ea typeface="微软雅黑 Light" panose="020B0502040204020203" charset="-122"/>
            </a:endParaRPr>
          </a:p>
        </p:txBody>
      </p:sp>
      <p:sp>
        <p:nvSpPr>
          <p:cNvPr id="13" name="Text Placeholder 12"/>
          <p:cNvSpPr>
            <a:spLocks noGrp="1"/>
          </p:cNvSpPr>
          <p:nvPr>
            <p:ph type="body" idx="1"/>
          </p:nvPr>
        </p:nvSpPr>
        <p:spPr>
          <a:xfrm>
            <a:off x="2361212" y="2884904"/>
            <a:ext cx="3017520" cy="542395"/>
          </a:xfrm>
        </p:spPr>
        <p:txBody>
          <a:bodyPr/>
          <a:lstStyle/>
          <a:p>
            <a:r>
              <a:rPr lang="en-GB" dirty="0">
                <a:solidFill>
                  <a:srgbClr val="00B050"/>
                </a:solidFill>
                <a:latin typeface="微软雅黑 Light" panose="020B0502040204020203" charset="-122"/>
                <a:ea typeface="微软雅黑 Light" panose="020B0502040204020203" charset="-122"/>
              </a:rPr>
              <a:t>CAN DO</a:t>
            </a:r>
          </a:p>
        </p:txBody>
      </p:sp>
      <p:sp>
        <p:nvSpPr>
          <p:cNvPr id="14" name="Text Placeholder 13"/>
          <p:cNvSpPr>
            <a:spLocks noGrp="1"/>
          </p:cNvSpPr>
          <p:nvPr>
            <p:ph type="body" sz="quarter" idx="3"/>
          </p:nvPr>
        </p:nvSpPr>
        <p:spPr>
          <a:xfrm>
            <a:off x="6825708" y="2884904"/>
            <a:ext cx="3014708" cy="542394"/>
          </a:xfrm>
        </p:spPr>
        <p:txBody>
          <a:bodyPr/>
          <a:lstStyle/>
          <a:p>
            <a:r>
              <a:rPr lang="en-GB" dirty="0">
                <a:solidFill>
                  <a:srgbClr val="FF0000"/>
                </a:solidFill>
                <a:latin typeface="微软雅黑 Light" panose="020B0502040204020203" charset="-122"/>
                <a:ea typeface="微软雅黑 Light" panose="020B0502040204020203" charset="-122"/>
              </a:rPr>
              <a:t>CANNOT DO</a:t>
            </a:r>
          </a:p>
        </p:txBody>
      </p:sp>
      <p:sp>
        <p:nvSpPr>
          <p:cNvPr id="5" name="Slide Number Placeholder 4"/>
          <p:cNvSpPr>
            <a:spLocks noGrp="1"/>
          </p:cNvSpPr>
          <p:nvPr>
            <p:ph type="sldNum" sz="quarter" idx="12"/>
          </p:nvPr>
        </p:nvSpPr>
        <p:spPr/>
        <p:txBody>
          <a:bodyPr/>
          <a:lstStyle/>
          <a:p>
            <a:fld id="{4ACECF07-5053-4ADB-B312-909F2FB3B2C1}" type="slidenum">
              <a:rPr lang="en-GB" smtClean="0">
                <a:solidFill>
                  <a:prstClr val="black">
                    <a:lumMod val="50000"/>
                    <a:lumOff val="50000"/>
                  </a:prstClr>
                </a:solidFill>
              </a:rPr>
              <a:t>12</a:t>
            </a:fld>
            <a:endParaRPr lang="en-GB">
              <a:solidFill>
                <a:prstClr val="black">
                  <a:lumMod val="50000"/>
                  <a:lumOff val="50000"/>
                </a:prstClr>
              </a:solidFill>
            </a:endParaRPr>
          </a:p>
        </p:txBody>
      </p:sp>
      <p:sp>
        <p:nvSpPr>
          <p:cNvPr id="10" name="Content Placeholder 9"/>
          <p:cNvSpPr>
            <a:spLocks noGrp="1"/>
          </p:cNvSpPr>
          <p:nvPr>
            <p:ph sz="quarter" idx="13"/>
          </p:nvPr>
        </p:nvSpPr>
        <p:spPr>
          <a:xfrm>
            <a:off x="2365248" y="3532975"/>
            <a:ext cx="3017520" cy="2632327"/>
          </a:xfrm>
        </p:spPr>
        <p:txBody>
          <a:bodyPr>
            <a:normAutofit/>
          </a:bodyPr>
          <a:lstStyle/>
          <a:p>
            <a:r>
              <a:rPr lang="en-GB" sz="2200" dirty="0">
                <a:latin typeface="微软雅黑 Light" panose="020B0502040204020203" charset="-122"/>
                <a:ea typeface="微软雅黑 Light" panose="020B0502040204020203" charset="-122"/>
              </a:rPr>
              <a:t>Compute ratios between numbers on the scale;</a:t>
            </a:r>
          </a:p>
          <a:p>
            <a:r>
              <a:rPr lang="en-GB" sz="2200" dirty="0">
                <a:latin typeface="微软雅黑 Light" panose="020B0502040204020203" charset="-122"/>
                <a:ea typeface="微软雅黑 Light" panose="020B0502040204020203" charset="-122"/>
              </a:rPr>
              <a:t>Plus all operations for interval scales.</a:t>
            </a:r>
          </a:p>
          <a:p>
            <a:pPr lvl="1"/>
            <a:endParaRPr lang="en-GB" dirty="0">
              <a:latin typeface="微软雅黑 Light" panose="020B0502040204020203" charset="-122"/>
              <a:ea typeface="微软雅黑 Light" panose="020B0502040204020203" charset="-122"/>
            </a:endParaRPr>
          </a:p>
        </p:txBody>
      </p:sp>
      <p:sp>
        <p:nvSpPr>
          <p:cNvPr id="11" name="Content Placeholder 10"/>
          <p:cNvSpPr>
            <a:spLocks noGrp="1"/>
          </p:cNvSpPr>
          <p:nvPr>
            <p:ph sz="quarter" idx="14"/>
          </p:nvPr>
        </p:nvSpPr>
        <p:spPr>
          <a:xfrm>
            <a:off x="6822896" y="3604984"/>
            <a:ext cx="3017520" cy="2632328"/>
          </a:xfrm>
        </p:spPr>
        <p:txBody>
          <a:bodyPr>
            <a:normAutofit/>
          </a:bodyPr>
          <a:lstStyle/>
          <a:p>
            <a:pPr marL="328930" lvl="1" indent="0">
              <a:buNone/>
            </a:pPr>
            <a:r>
              <a:rPr lang="en-GB" dirty="0">
                <a:latin typeface="微软雅黑 Light" panose="020B0502040204020203" charset="-122"/>
                <a:ea typeface="微软雅黑 Light" panose="020B0502040204020203" charset="-122"/>
              </a:rPr>
              <a:t>n/a</a:t>
            </a:r>
          </a:p>
        </p:txBody>
      </p:sp>
      <p:sp>
        <p:nvSpPr>
          <p:cNvPr id="12" name="Rectangle 11"/>
          <p:cNvSpPr/>
          <p:nvPr/>
        </p:nvSpPr>
        <p:spPr>
          <a:xfrm>
            <a:off x="2423592" y="1351508"/>
            <a:ext cx="7416824" cy="1374775"/>
          </a:xfrm>
          <a:prstGeom prst="rect">
            <a:avLst/>
          </a:prstGeom>
          <a:ln>
            <a:solidFill>
              <a:srgbClr val="00B050"/>
            </a:solidFill>
          </a:ln>
        </p:spPr>
        <p:txBody>
          <a:bodyPr wrap="square">
            <a:spAutoFit/>
          </a:bodyPr>
          <a:lstStyle/>
          <a:p>
            <a:r>
              <a:rPr lang="en-US" sz="2400" dirty="0">
                <a:solidFill>
                  <a:srgbClr val="00B050"/>
                </a:solidFill>
                <a:latin typeface="微软雅黑 Light" panose="020B0502040204020203" charset="-122"/>
                <a:ea typeface="微软雅黑 Light" panose="020B0502040204020203" charset="-122"/>
              </a:rPr>
              <a:t>Examples:</a:t>
            </a:r>
          </a:p>
          <a:p>
            <a:pPr lvl="1"/>
            <a:r>
              <a:rPr lang="zh-CN" altLang="en-GB" sz="2000" dirty="0">
                <a:latin typeface="微软雅黑 Light" panose="020B0502040204020203" charset="-122"/>
                <a:ea typeface="微软雅黑 Light" panose="020B0502040204020203" charset="-122"/>
                <a:sym typeface="Symbol" panose="05050102010706020507"/>
              </a:rPr>
              <a:t>重量</a:t>
            </a:r>
            <a:r>
              <a:rPr lang="en-GB" sz="2000" dirty="0">
                <a:latin typeface="微软雅黑 Light" panose="020B0502040204020203" charset="-122"/>
                <a:ea typeface="微软雅黑 Light" panose="020B0502040204020203" charset="-122"/>
                <a:sym typeface="Symbol" panose="05050102010706020507"/>
              </a:rPr>
              <a:t> (kg): 0  1  2 … 20  21 …. 100 101 …</a:t>
            </a:r>
          </a:p>
          <a:p>
            <a:pPr lvl="1"/>
            <a:r>
              <a:rPr lang="zh-CN" altLang="en-GB" sz="2000" dirty="0">
                <a:latin typeface="微软雅黑 Light" panose="020B0502040204020203" charset="-122"/>
                <a:ea typeface="微软雅黑 Light" panose="020B0502040204020203" charset="-122"/>
                <a:sym typeface="Symbol" panose="05050102010706020507"/>
              </a:rPr>
              <a:t>长度</a:t>
            </a:r>
            <a:r>
              <a:rPr lang="en-GB" sz="2000" dirty="0">
                <a:latin typeface="微软雅黑 Light" panose="020B0502040204020203" charset="-122"/>
                <a:ea typeface="微软雅黑 Light" panose="020B0502040204020203" charset="-122"/>
                <a:sym typeface="Symbol" panose="05050102010706020507"/>
              </a:rPr>
              <a:t> (m): 0  1  2 … 20  21 …. 100 101 … </a:t>
            </a:r>
          </a:p>
          <a:p>
            <a:pPr lvl="1"/>
            <a:r>
              <a:rPr lang="zh-CN" altLang="en-GB" sz="2000" dirty="0">
                <a:latin typeface="微软雅黑 Light" panose="020B0502040204020203" charset="-122"/>
                <a:ea typeface="微软雅黑 Light" panose="020B0502040204020203" charset="-122"/>
                <a:sym typeface="Symbol" panose="05050102010706020507"/>
              </a:rPr>
              <a:t>热力学温度</a:t>
            </a:r>
            <a:r>
              <a:rPr lang="en-GB" sz="2000" dirty="0">
                <a:latin typeface="微软雅黑 Light" panose="020B0502040204020203" charset="-122"/>
                <a:ea typeface="微软雅黑 Light" panose="020B0502040204020203" charset="-122"/>
              </a:rPr>
              <a:t> (</a:t>
            </a:r>
            <a:r>
              <a:rPr lang="en-GB" sz="2000" dirty="0">
                <a:latin typeface="微软雅黑 Light" panose="020B0502040204020203" charset="-122"/>
                <a:ea typeface="微软雅黑 Light" panose="020B0502040204020203" charset="-122"/>
                <a:sym typeface="+mn-ea"/>
              </a:rPr>
              <a:t>Kelvin</a:t>
            </a:r>
            <a:r>
              <a:rPr lang="en-GB" sz="2000" dirty="0">
                <a:latin typeface="微软雅黑 Light" panose="020B0502040204020203" charset="-122"/>
                <a:ea typeface="微软雅黑 Light" panose="020B0502040204020203" charset="-122"/>
              </a:rPr>
              <a:t>):   0… 100… 200… 273.15…</a:t>
            </a:r>
            <a:endParaRPr lang="en-US" sz="2000" dirty="0">
              <a:latin typeface="微软雅黑 Light" panose="020B0502040204020203" charset="-122"/>
              <a:ea typeface="微软雅黑 Light" panose="020B0502040204020203"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ECCDB-E042-4079-BCFA-EDFDEE8B6982}"/>
              </a:ext>
            </a:extLst>
          </p:cNvPr>
          <p:cNvSpPr>
            <a:spLocks noGrp="1"/>
          </p:cNvSpPr>
          <p:nvPr>
            <p:ph type="title"/>
          </p:nvPr>
        </p:nvSpPr>
        <p:spPr/>
        <p:txBody>
          <a:bodyPr/>
          <a:lstStyle/>
          <a:p>
            <a:r>
              <a:rPr lang="zh-CN" altLang="en-US" dirty="0"/>
              <a:t>变量类型</a:t>
            </a:r>
          </a:p>
        </p:txBody>
      </p:sp>
      <p:sp>
        <p:nvSpPr>
          <p:cNvPr id="3" name="内容占位符 2">
            <a:extLst>
              <a:ext uri="{FF2B5EF4-FFF2-40B4-BE49-F238E27FC236}">
                <a16:creationId xmlns:a16="http://schemas.microsoft.com/office/drawing/2014/main" id="{90A29FA2-5412-4CEE-9DF4-FEADB1753B23}"/>
              </a:ext>
            </a:extLst>
          </p:cNvPr>
          <p:cNvSpPr>
            <a:spLocks noGrp="1"/>
          </p:cNvSpPr>
          <p:nvPr>
            <p:ph idx="1"/>
          </p:nvPr>
        </p:nvSpPr>
        <p:spPr/>
        <p:txBody>
          <a:bodyPr/>
          <a:lstStyle/>
          <a:p>
            <a:r>
              <a:rPr lang="zh-CN" altLang="en-US" dirty="0"/>
              <a:t>我们感兴趣的东西：</a:t>
            </a:r>
            <a:endParaRPr lang="en-US" altLang="zh-CN" dirty="0"/>
          </a:p>
          <a:p>
            <a:endParaRPr lang="en-US" altLang="zh-CN" dirty="0"/>
          </a:p>
          <a:p>
            <a:r>
              <a:rPr lang="zh-CN" altLang="en-US" dirty="0"/>
              <a:t>因变量 </a:t>
            </a:r>
            <a:r>
              <a:rPr lang="en-US" altLang="zh-CN" dirty="0"/>
              <a:t>Y</a:t>
            </a:r>
          </a:p>
          <a:p>
            <a:r>
              <a:rPr lang="zh-CN" altLang="en-US" dirty="0"/>
              <a:t>自变量 </a:t>
            </a:r>
            <a:r>
              <a:rPr lang="en-US" altLang="zh-CN" dirty="0"/>
              <a:t>X</a:t>
            </a:r>
          </a:p>
          <a:p>
            <a:r>
              <a:rPr lang="zh-CN" altLang="en-US" dirty="0"/>
              <a:t>第三变量 </a:t>
            </a:r>
            <a:r>
              <a:rPr lang="en-US" altLang="zh-CN" dirty="0"/>
              <a:t>Z</a:t>
            </a:r>
          </a:p>
          <a:p>
            <a:pPr lvl="1"/>
            <a:r>
              <a:rPr lang="zh-CN" altLang="en-US" dirty="0"/>
              <a:t>协变量 </a:t>
            </a:r>
            <a:r>
              <a:rPr lang="en-US" altLang="zh-CN" dirty="0" err="1"/>
              <a:t>Cov</a:t>
            </a:r>
            <a:endParaRPr lang="en-US" altLang="zh-CN" dirty="0"/>
          </a:p>
          <a:p>
            <a:r>
              <a:rPr lang="zh-CN" altLang="en-US" dirty="0"/>
              <a:t>残差：其他解释不通的东西</a:t>
            </a:r>
          </a:p>
        </p:txBody>
      </p:sp>
    </p:spTree>
    <p:extLst>
      <p:ext uri="{BB962C8B-B14F-4D97-AF65-F5344CB8AC3E}">
        <p14:creationId xmlns:p14="http://schemas.microsoft.com/office/powerpoint/2010/main" val="1197234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2650-6645-4496-8CF1-AB1AB520483D}"/>
              </a:ext>
            </a:extLst>
          </p:cNvPr>
          <p:cNvSpPr>
            <a:spLocks noGrp="1"/>
          </p:cNvSpPr>
          <p:nvPr>
            <p:ph type="title"/>
          </p:nvPr>
        </p:nvSpPr>
        <p:spPr/>
        <p:txBody>
          <a:bodyPr/>
          <a:lstStyle/>
          <a:p>
            <a:r>
              <a:rPr lang="en-US" altLang="zh-CN" dirty="0"/>
              <a:t>OLS</a:t>
            </a:r>
            <a:r>
              <a:rPr lang="zh-CN" altLang="en-US" dirty="0"/>
              <a:t>回归：普通最小二乘线性回归</a:t>
            </a:r>
          </a:p>
        </p:txBody>
      </p:sp>
    </p:spTree>
    <p:extLst>
      <p:ext uri="{BB962C8B-B14F-4D97-AF65-F5344CB8AC3E}">
        <p14:creationId xmlns:p14="http://schemas.microsoft.com/office/powerpoint/2010/main" val="134051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2650-6645-4496-8CF1-AB1AB520483D}"/>
              </a:ext>
            </a:extLst>
          </p:cNvPr>
          <p:cNvSpPr>
            <a:spLocks noGrp="1"/>
          </p:cNvSpPr>
          <p:nvPr>
            <p:ph type="title"/>
          </p:nvPr>
        </p:nvSpPr>
        <p:spPr/>
        <p:txBody>
          <a:bodyPr>
            <a:normAutofit fontScale="90000"/>
          </a:bodyPr>
          <a:lstStyle/>
          <a:p>
            <a:r>
              <a:rPr lang="en-US" altLang="zh-CN" dirty="0"/>
              <a:t>OLS</a:t>
            </a:r>
            <a:r>
              <a:rPr lang="zh-CN" altLang="en-US" dirty="0"/>
              <a:t>回归：简单</a:t>
            </a:r>
            <a:r>
              <a:rPr lang="en-US" altLang="zh-CN" dirty="0"/>
              <a:t>/</a:t>
            </a:r>
            <a:r>
              <a:rPr lang="zh-CN" altLang="en-US" dirty="0"/>
              <a:t>一元线性回归</a:t>
            </a:r>
            <a:br>
              <a:rPr lang="en-US" altLang="zh-CN" dirty="0"/>
            </a:br>
            <a:r>
              <a:rPr lang="en-US" altLang="zh-CN" sz="2200" dirty="0"/>
              <a:t>Unary linear regression</a:t>
            </a:r>
            <a:endParaRPr lang="zh-CN" altLang="en-US" dirty="0"/>
          </a:p>
        </p:txBody>
      </p:sp>
      <p:sp>
        <p:nvSpPr>
          <p:cNvPr id="3" name="内容占位符 2">
            <a:extLst>
              <a:ext uri="{FF2B5EF4-FFF2-40B4-BE49-F238E27FC236}">
                <a16:creationId xmlns:a16="http://schemas.microsoft.com/office/drawing/2014/main" id="{F948D7F6-4137-4BB6-8B4B-E8FBDFD8E3CC}"/>
              </a:ext>
            </a:extLst>
          </p:cNvPr>
          <p:cNvSpPr>
            <a:spLocks noGrp="1"/>
          </p:cNvSpPr>
          <p:nvPr>
            <p:ph idx="1"/>
          </p:nvPr>
        </p:nvSpPr>
        <p:spPr>
          <a:xfrm>
            <a:off x="838200" y="1398850"/>
            <a:ext cx="8453360" cy="983742"/>
          </a:xfrm>
        </p:spPr>
        <p:txBody>
          <a:bodyPr>
            <a:normAutofit/>
          </a:bodyPr>
          <a:lstStyle/>
          <a:p>
            <a:r>
              <a:rPr lang="zh-CN" altLang="en-US" dirty="0"/>
              <a:t>基本公式：</a:t>
            </a:r>
            <a:r>
              <a:rPr lang="en-US" altLang="zh-CN" dirty="0"/>
              <a:t>y=α+βx+</a:t>
            </a:r>
            <a:r>
              <a:rPr lang="el-GR" altLang="zh-CN" dirty="0"/>
              <a:t>ε</a:t>
            </a:r>
            <a:endParaRPr lang="en-US" altLang="zh-CN" dirty="0"/>
          </a:p>
          <a:p>
            <a:pPr lvl="1"/>
            <a:r>
              <a:rPr lang="zh-CN" altLang="en-US" dirty="0"/>
              <a:t>高中数学：</a:t>
            </a:r>
            <a:r>
              <a:rPr lang="en-US" altLang="zh-CN" dirty="0"/>
              <a:t>y=1+5x……</a:t>
            </a:r>
          </a:p>
          <a:p>
            <a:endParaRPr lang="zh-CN" altLang="en-US" dirty="0"/>
          </a:p>
        </p:txBody>
      </p:sp>
      <p:pic>
        <p:nvPicPr>
          <p:cNvPr id="3076" name="Picture 4" descr="Simple) Linear Regression and OLS: Introduction to the Theory | by Maurizio  Sluijmers | Towards Data Science">
            <a:extLst>
              <a:ext uri="{FF2B5EF4-FFF2-40B4-BE49-F238E27FC236}">
                <a16:creationId xmlns:a16="http://schemas.microsoft.com/office/drawing/2014/main" id="{2EDAF671-0297-44A0-AB00-B285041CE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223" y="2707430"/>
            <a:ext cx="5762490" cy="3863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735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2650-6645-4496-8CF1-AB1AB520483D}"/>
              </a:ext>
            </a:extLst>
          </p:cNvPr>
          <p:cNvSpPr>
            <a:spLocks noGrp="1"/>
          </p:cNvSpPr>
          <p:nvPr>
            <p:ph type="title"/>
          </p:nvPr>
        </p:nvSpPr>
        <p:spPr/>
        <p:txBody>
          <a:bodyPr>
            <a:normAutofit fontScale="90000"/>
          </a:bodyPr>
          <a:lstStyle/>
          <a:p>
            <a:r>
              <a:rPr lang="en-US" altLang="zh-CN" dirty="0"/>
              <a:t>OLS</a:t>
            </a:r>
            <a:r>
              <a:rPr lang="zh-CN" altLang="en-US" dirty="0"/>
              <a:t>回归：多元线性回归</a:t>
            </a:r>
            <a:r>
              <a:rPr lang="en-US" altLang="zh-CN" dirty="0"/>
              <a:t>/</a:t>
            </a:r>
            <a:r>
              <a:rPr lang="zh-CN" altLang="en-US" dirty="0"/>
              <a:t>多重线性回归</a:t>
            </a:r>
            <a:r>
              <a:rPr lang="en-US" altLang="zh-CN" dirty="0"/>
              <a:t>/</a:t>
            </a:r>
            <a:r>
              <a:rPr lang="zh-CN" altLang="en-US" dirty="0"/>
              <a:t>多因素线性回归</a:t>
            </a:r>
            <a:br>
              <a:rPr lang="en-US" altLang="zh-CN" dirty="0"/>
            </a:br>
            <a:r>
              <a:rPr lang="en-US" altLang="zh-CN" sz="2200" dirty="0"/>
              <a:t>Multiple/Multivariable linear regression</a:t>
            </a:r>
            <a:endParaRPr lang="zh-CN" altLang="en-US" dirty="0"/>
          </a:p>
        </p:txBody>
      </p:sp>
      <p:pic>
        <p:nvPicPr>
          <p:cNvPr id="4" name="图片 3">
            <a:extLst>
              <a:ext uri="{FF2B5EF4-FFF2-40B4-BE49-F238E27FC236}">
                <a16:creationId xmlns:a16="http://schemas.microsoft.com/office/drawing/2014/main" id="{542B1409-B6C0-4E2D-96A9-ABCCBAD052EE}"/>
              </a:ext>
            </a:extLst>
          </p:cNvPr>
          <p:cNvPicPr>
            <a:picLocks noChangeAspect="1"/>
          </p:cNvPicPr>
          <p:nvPr/>
        </p:nvPicPr>
        <p:blipFill>
          <a:blip r:embed="rId2"/>
          <a:stretch>
            <a:fillRect/>
          </a:stretch>
        </p:blipFill>
        <p:spPr>
          <a:xfrm>
            <a:off x="2892237" y="1584657"/>
            <a:ext cx="5776461" cy="1059272"/>
          </a:xfrm>
          <a:prstGeom prst="rect">
            <a:avLst/>
          </a:prstGeom>
        </p:spPr>
      </p:pic>
    </p:spTree>
    <p:extLst>
      <p:ext uri="{BB962C8B-B14F-4D97-AF65-F5344CB8AC3E}">
        <p14:creationId xmlns:p14="http://schemas.microsoft.com/office/powerpoint/2010/main" val="88040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2650-6645-4496-8CF1-AB1AB520483D}"/>
              </a:ext>
            </a:extLst>
          </p:cNvPr>
          <p:cNvSpPr>
            <a:spLocks noGrp="1"/>
          </p:cNvSpPr>
          <p:nvPr>
            <p:ph type="title"/>
          </p:nvPr>
        </p:nvSpPr>
        <p:spPr/>
        <p:txBody>
          <a:bodyPr>
            <a:normAutofit fontScale="90000"/>
          </a:bodyPr>
          <a:lstStyle/>
          <a:p>
            <a:r>
              <a:rPr lang="en-US" altLang="zh-CN" dirty="0"/>
              <a:t>OLS</a:t>
            </a:r>
            <a:r>
              <a:rPr lang="zh-CN" altLang="en-US" dirty="0"/>
              <a:t>回归：多元线性回归</a:t>
            </a:r>
            <a:r>
              <a:rPr lang="en-US" altLang="zh-CN" dirty="0"/>
              <a:t>/</a:t>
            </a:r>
            <a:r>
              <a:rPr lang="zh-CN" altLang="en-US" dirty="0"/>
              <a:t>多重线性回归</a:t>
            </a:r>
            <a:r>
              <a:rPr lang="en-US" altLang="zh-CN" dirty="0"/>
              <a:t>/</a:t>
            </a:r>
            <a:r>
              <a:rPr lang="zh-CN" altLang="en-US" dirty="0"/>
              <a:t>多因素线性回归</a:t>
            </a:r>
            <a:br>
              <a:rPr lang="en-US" altLang="zh-CN" dirty="0"/>
            </a:br>
            <a:r>
              <a:rPr lang="en-US" altLang="zh-CN" sz="2200" dirty="0"/>
              <a:t>Multiple/Multivariable linear regression</a:t>
            </a:r>
            <a:endParaRPr lang="zh-CN" altLang="en-US" dirty="0"/>
          </a:p>
        </p:txBody>
      </p:sp>
      <p:pic>
        <p:nvPicPr>
          <p:cNvPr id="4" name="图片 3">
            <a:extLst>
              <a:ext uri="{FF2B5EF4-FFF2-40B4-BE49-F238E27FC236}">
                <a16:creationId xmlns:a16="http://schemas.microsoft.com/office/drawing/2014/main" id="{542B1409-B6C0-4E2D-96A9-ABCCBAD052EE}"/>
              </a:ext>
            </a:extLst>
          </p:cNvPr>
          <p:cNvPicPr>
            <a:picLocks noChangeAspect="1"/>
          </p:cNvPicPr>
          <p:nvPr/>
        </p:nvPicPr>
        <p:blipFill>
          <a:blip r:embed="rId2"/>
          <a:stretch>
            <a:fillRect/>
          </a:stretch>
        </p:blipFill>
        <p:spPr>
          <a:xfrm>
            <a:off x="2042231" y="1341232"/>
            <a:ext cx="5776461" cy="1059272"/>
          </a:xfrm>
          <a:prstGeom prst="rect">
            <a:avLst/>
          </a:prstGeom>
        </p:spPr>
      </p:pic>
      <p:pic>
        <p:nvPicPr>
          <p:cNvPr id="3" name="图片 2">
            <a:extLst>
              <a:ext uri="{FF2B5EF4-FFF2-40B4-BE49-F238E27FC236}">
                <a16:creationId xmlns:a16="http://schemas.microsoft.com/office/drawing/2014/main" id="{0FC0E49D-E0A6-47AF-96A6-DDB2F4225ADC}"/>
              </a:ext>
            </a:extLst>
          </p:cNvPr>
          <p:cNvPicPr>
            <a:picLocks noChangeAspect="1"/>
          </p:cNvPicPr>
          <p:nvPr/>
        </p:nvPicPr>
        <p:blipFill>
          <a:blip r:embed="rId3"/>
          <a:stretch>
            <a:fillRect/>
          </a:stretch>
        </p:blipFill>
        <p:spPr>
          <a:xfrm>
            <a:off x="4431262" y="2458353"/>
            <a:ext cx="5776461" cy="3924640"/>
          </a:xfrm>
          <a:prstGeom prst="rect">
            <a:avLst/>
          </a:prstGeom>
        </p:spPr>
      </p:pic>
    </p:spTree>
    <p:extLst>
      <p:ext uri="{BB962C8B-B14F-4D97-AF65-F5344CB8AC3E}">
        <p14:creationId xmlns:p14="http://schemas.microsoft.com/office/powerpoint/2010/main" val="3513119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E2650-6645-4496-8CF1-AB1AB520483D}"/>
              </a:ext>
            </a:extLst>
          </p:cNvPr>
          <p:cNvSpPr>
            <a:spLocks noGrp="1"/>
          </p:cNvSpPr>
          <p:nvPr>
            <p:ph type="title"/>
          </p:nvPr>
        </p:nvSpPr>
        <p:spPr/>
        <p:txBody>
          <a:bodyPr>
            <a:normAutofit fontScale="90000"/>
          </a:bodyPr>
          <a:lstStyle/>
          <a:p>
            <a:r>
              <a:rPr lang="en-US" altLang="zh-CN" dirty="0"/>
              <a:t>OLS</a:t>
            </a:r>
            <a:r>
              <a:rPr lang="zh-CN" altLang="en-US" dirty="0"/>
              <a:t>回归：多元线性回归</a:t>
            </a:r>
            <a:r>
              <a:rPr lang="en-US" altLang="zh-CN" dirty="0"/>
              <a:t>/</a:t>
            </a:r>
            <a:r>
              <a:rPr lang="zh-CN" altLang="en-US" dirty="0"/>
              <a:t>多重线性回归</a:t>
            </a:r>
            <a:r>
              <a:rPr lang="en-US" altLang="zh-CN" dirty="0"/>
              <a:t>/</a:t>
            </a:r>
            <a:r>
              <a:rPr lang="zh-CN" altLang="en-US" dirty="0"/>
              <a:t>多因素线性回归 </a:t>
            </a:r>
            <a:r>
              <a:rPr lang="en-US" altLang="zh-CN" sz="2200" dirty="0"/>
              <a:t>Multiple/Multivariable linear regression</a:t>
            </a:r>
            <a:endParaRPr lang="zh-CN" altLang="en-US" dirty="0"/>
          </a:p>
        </p:txBody>
      </p:sp>
      <p:sp>
        <p:nvSpPr>
          <p:cNvPr id="5" name="内容占位符 5">
            <a:extLst>
              <a:ext uri="{FF2B5EF4-FFF2-40B4-BE49-F238E27FC236}">
                <a16:creationId xmlns:a16="http://schemas.microsoft.com/office/drawing/2014/main" id="{9694D104-3AB8-4C7B-8A0C-B33A9324084A}"/>
              </a:ext>
            </a:extLst>
          </p:cNvPr>
          <p:cNvSpPr>
            <a:spLocks noGrp="1"/>
          </p:cNvSpPr>
          <p:nvPr>
            <p:ph idx="1"/>
          </p:nvPr>
        </p:nvSpPr>
        <p:spPr>
          <a:xfrm>
            <a:off x="838200" y="1504950"/>
            <a:ext cx="10515600" cy="4672013"/>
          </a:xfrm>
        </p:spPr>
        <p:txBody>
          <a:bodyPr/>
          <a:lstStyle/>
          <a:p>
            <a:r>
              <a:rPr lang="zh-CN" altLang="en-US" dirty="0"/>
              <a:t>由于翻译问题，请尽量使用</a:t>
            </a:r>
            <a:r>
              <a:rPr lang="en-US" altLang="zh-CN" dirty="0"/>
              <a:t>OLS</a:t>
            </a:r>
            <a:r>
              <a:rPr lang="zh-CN" altLang="en-US" dirty="0"/>
              <a:t>回归指代“普通情况下的常见”线性回归</a:t>
            </a:r>
          </a:p>
        </p:txBody>
      </p:sp>
    </p:spTree>
    <p:extLst>
      <p:ext uri="{BB962C8B-B14F-4D97-AF65-F5344CB8AC3E}">
        <p14:creationId xmlns:p14="http://schemas.microsoft.com/office/powerpoint/2010/main" val="2313800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p>
        </p:txBody>
      </p:sp>
    </p:spTree>
    <p:extLst>
      <p:ext uri="{BB962C8B-B14F-4D97-AF65-F5344CB8AC3E}">
        <p14:creationId xmlns:p14="http://schemas.microsoft.com/office/powerpoint/2010/main" val="3685418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75F8E-536D-4671-8282-8F1BD4C90191}"/>
              </a:ext>
            </a:extLst>
          </p:cNvPr>
          <p:cNvSpPr>
            <a:spLocks noGrp="1"/>
          </p:cNvSpPr>
          <p:nvPr>
            <p:ph type="title"/>
          </p:nvPr>
        </p:nvSpPr>
        <p:spPr/>
        <p:txBody>
          <a:bodyPr/>
          <a:lstStyle/>
          <a:p>
            <a:r>
              <a:rPr lang="zh-CN" altLang="en-US" dirty="0"/>
              <a:t>目录（第</a:t>
            </a:r>
            <a:r>
              <a:rPr lang="en-US" altLang="zh-CN" dirty="0"/>
              <a:t>1</a:t>
            </a:r>
            <a:r>
              <a:rPr lang="zh-CN" altLang="en-US" dirty="0"/>
              <a:t>期）</a:t>
            </a:r>
          </a:p>
        </p:txBody>
      </p:sp>
      <p:sp>
        <p:nvSpPr>
          <p:cNvPr id="3" name="内容占位符 2">
            <a:extLst>
              <a:ext uri="{FF2B5EF4-FFF2-40B4-BE49-F238E27FC236}">
                <a16:creationId xmlns:a16="http://schemas.microsoft.com/office/drawing/2014/main" id="{DDE49377-D4A0-4462-8517-B5EEC2FE585F}"/>
              </a:ext>
            </a:extLst>
          </p:cNvPr>
          <p:cNvSpPr>
            <a:spLocks noGrp="1"/>
          </p:cNvSpPr>
          <p:nvPr>
            <p:ph idx="1"/>
          </p:nvPr>
        </p:nvSpPr>
        <p:spPr/>
        <p:txBody>
          <a:bodyPr>
            <a:normAutofit lnSpcReduction="10000"/>
          </a:bodyPr>
          <a:lstStyle/>
          <a:p>
            <a:r>
              <a:rPr lang="zh-CN" altLang="en-US" dirty="0"/>
              <a:t>模型建立与理论证实</a:t>
            </a:r>
            <a:endParaRPr lang="en-US" altLang="zh-CN" dirty="0"/>
          </a:p>
          <a:p>
            <a:pPr lvl="1"/>
            <a:r>
              <a:rPr lang="zh-CN" altLang="en-US" dirty="0"/>
              <a:t>回归模型</a:t>
            </a:r>
            <a:endParaRPr lang="en-US" altLang="zh-CN" dirty="0"/>
          </a:p>
          <a:p>
            <a:r>
              <a:rPr lang="zh-CN" altLang="en-US" dirty="0"/>
              <a:t>（普通）</a:t>
            </a:r>
            <a:r>
              <a:rPr lang="en-US" altLang="zh-CN" dirty="0"/>
              <a:t>OLS</a:t>
            </a:r>
            <a:r>
              <a:rPr lang="zh-CN" altLang="en-US" dirty="0"/>
              <a:t>回归</a:t>
            </a:r>
            <a:endParaRPr lang="en-US" altLang="zh-CN" dirty="0"/>
          </a:p>
          <a:p>
            <a:pPr lvl="1"/>
            <a:r>
              <a:rPr lang="zh-CN" altLang="en-US" dirty="0"/>
              <a:t>最小二乘法</a:t>
            </a:r>
            <a:endParaRPr lang="en-US" altLang="zh-CN" dirty="0"/>
          </a:p>
          <a:p>
            <a:pPr lvl="1"/>
            <a:r>
              <a:rPr lang="zh-CN" altLang="en-US" dirty="0"/>
              <a:t>变量类型</a:t>
            </a:r>
            <a:endParaRPr lang="en-US" altLang="zh-CN" dirty="0"/>
          </a:p>
          <a:p>
            <a:pPr lvl="1"/>
            <a:r>
              <a:rPr lang="en-US" altLang="zh-CN" dirty="0"/>
              <a:t>OLS</a:t>
            </a:r>
            <a:r>
              <a:rPr lang="zh-CN" altLang="en-US" dirty="0"/>
              <a:t>回归</a:t>
            </a:r>
            <a:endParaRPr lang="en-US" altLang="zh-CN" dirty="0"/>
          </a:p>
          <a:p>
            <a:pPr lvl="1"/>
            <a:r>
              <a:rPr lang="zh-CN" altLang="en-US" dirty="0"/>
              <a:t>高斯</a:t>
            </a:r>
            <a:r>
              <a:rPr lang="en-US" altLang="zh-CN" dirty="0"/>
              <a:t>-</a:t>
            </a:r>
            <a:r>
              <a:rPr lang="zh-CN" altLang="en-US" dirty="0"/>
              <a:t>马尔科夫假设</a:t>
            </a:r>
            <a:endParaRPr lang="en-US" altLang="zh-CN" dirty="0"/>
          </a:p>
          <a:p>
            <a:pPr lvl="1"/>
            <a:r>
              <a:rPr lang="zh-CN" altLang="en-US" dirty="0"/>
              <a:t>回归诊断</a:t>
            </a:r>
            <a:endParaRPr lang="en-US" altLang="zh-CN" dirty="0"/>
          </a:p>
          <a:p>
            <a:pPr lvl="2"/>
            <a:r>
              <a:rPr lang="zh-CN" altLang="en-US" dirty="0"/>
              <a:t>奇异值（</a:t>
            </a:r>
            <a:r>
              <a:rPr lang="en-US" altLang="zh-CN" dirty="0"/>
              <a:t>Singular Value</a:t>
            </a:r>
            <a:r>
              <a:rPr lang="zh-CN" altLang="en-US" dirty="0"/>
              <a:t>）、离群值（</a:t>
            </a:r>
            <a:r>
              <a:rPr lang="en-US" altLang="zh-CN" dirty="0"/>
              <a:t>Outlier</a:t>
            </a:r>
            <a:r>
              <a:rPr lang="zh-CN" altLang="en-US" dirty="0"/>
              <a:t>）与强影响数据（</a:t>
            </a:r>
            <a:r>
              <a:rPr lang="en-US" altLang="zh-CN" dirty="0"/>
              <a:t>Influential cases</a:t>
            </a:r>
            <a:r>
              <a:rPr lang="zh-CN" altLang="en-US" dirty="0"/>
              <a:t>）</a:t>
            </a:r>
            <a:endParaRPr lang="en-US" altLang="zh-CN" dirty="0"/>
          </a:p>
          <a:p>
            <a:pPr lvl="2"/>
            <a:r>
              <a:rPr lang="zh-CN" altLang="en-US" dirty="0"/>
              <a:t>多重共线性问题</a:t>
            </a:r>
            <a:endParaRPr lang="en-US" altLang="zh-CN" dirty="0"/>
          </a:p>
          <a:p>
            <a:pPr lvl="2"/>
            <a:r>
              <a:rPr lang="zh-CN" altLang="en-US" dirty="0"/>
              <a:t>非正态数据</a:t>
            </a:r>
            <a:endParaRPr lang="en-US" altLang="zh-CN" dirty="0"/>
          </a:p>
          <a:p>
            <a:pPr lvl="2"/>
            <a:r>
              <a:rPr lang="zh-CN" altLang="en-US" dirty="0"/>
              <a:t>非线性</a:t>
            </a:r>
            <a:endParaRPr lang="en-US" altLang="zh-CN" dirty="0"/>
          </a:p>
          <a:p>
            <a:pPr lvl="1"/>
            <a:r>
              <a:rPr lang="zh-CN" altLang="en-US" dirty="0"/>
              <a:t>变量进入方式</a:t>
            </a:r>
            <a:endParaRPr lang="en-US" altLang="zh-CN" dirty="0"/>
          </a:p>
          <a:p>
            <a:pPr marL="266700" lvl="1" indent="-266700">
              <a:lnSpc>
                <a:spcPct val="100000"/>
              </a:lnSpc>
              <a:spcBef>
                <a:spcPts val="1000"/>
              </a:spcBef>
            </a:pPr>
            <a:r>
              <a:rPr lang="zh-CN" altLang="en-US" sz="2400" dirty="0"/>
              <a:t>（普通）逻辑回归（下一期</a:t>
            </a:r>
            <a:r>
              <a:rPr lang="en-US" altLang="zh-CN" sz="2400" dirty="0"/>
              <a:t>/</a:t>
            </a:r>
            <a:r>
              <a:rPr lang="zh-CN" altLang="en-US" sz="2400" dirty="0"/>
              <a:t>下二期？）</a:t>
            </a:r>
            <a:endParaRPr lang="en-US" altLang="zh-CN" sz="2400" dirty="0"/>
          </a:p>
        </p:txBody>
      </p:sp>
    </p:spTree>
    <p:extLst>
      <p:ext uri="{BB962C8B-B14F-4D97-AF65-F5344CB8AC3E}">
        <p14:creationId xmlns:p14="http://schemas.microsoft.com/office/powerpoint/2010/main" val="21805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p>
        </p:txBody>
      </p:sp>
    </p:spTree>
    <p:extLst>
      <p:ext uri="{BB962C8B-B14F-4D97-AF65-F5344CB8AC3E}">
        <p14:creationId xmlns:p14="http://schemas.microsoft.com/office/powerpoint/2010/main" val="1258731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endParaRPr lang="en-US" altLang="zh-CN" dirty="0"/>
          </a:p>
          <a:p>
            <a:pPr marL="0" indent="0">
              <a:buNone/>
            </a:pPr>
            <a:r>
              <a:rPr lang="en-US" altLang="zh-CN" dirty="0"/>
              <a:t>A2</a:t>
            </a:r>
            <a:r>
              <a:rPr lang="zh-CN" altLang="en-US" dirty="0"/>
              <a:t>：所有自变量都有非零方差</a:t>
            </a:r>
            <a:endParaRPr lang="en-US" altLang="zh-CN" dirty="0"/>
          </a:p>
          <a:p>
            <a:pPr marL="0" indent="0">
              <a:buNone/>
            </a:pPr>
            <a:r>
              <a:rPr lang="en-US" altLang="zh-CN" sz="1800" dirty="0"/>
              <a:t>	</a:t>
            </a:r>
            <a:r>
              <a:rPr lang="zh-CN" altLang="en-US" sz="1800" dirty="0"/>
              <a:t>自变量取值均有差异</a:t>
            </a:r>
            <a:endParaRPr lang="en-US" altLang="zh-CN" sz="1800" dirty="0"/>
          </a:p>
          <a:p>
            <a:pPr marL="0" indent="0">
              <a:buNone/>
            </a:pPr>
            <a:endParaRPr lang="en-US" altLang="zh-CN" dirty="0"/>
          </a:p>
        </p:txBody>
      </p:sp>
    </p:spTree>
    <p:extLst>
      <p:ext uri="{BB962C8B-B14F-4D97-AF65-F5344CB8AC3E}">
        <p14:creationId xmlns:p14="http://schemas.microsoft.com/office/powerpoint/2010/main" val="1603114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endParaRPr lang="en-US" altLang="zh-CN" dirty="0"/>
          </a:p>
          <a:p>
            <a:pPr marL="0" indent="0">
              <a:buNone/>
            </a:pPr>
            <a:r>
              <a:rPr lang="en-US" altLang="zh-CN" dirty="0"/>
              <a:t>A2</a:t>
            </a:r>
            <a:r>
              <a:rPr lang="zh-CN" altLang="en-US" dirty="0"/>
              <a:t>：所有自变量都有非零方差</a:t>
            </a:r>
            <a:endParaRPr lang="en-US" altLang="zh-CN" dirty="0"/>
          </a:p>
          <a:p>
            <a:pPr marL="0" indent="0">
              <a:buNone/>
            </a:pPr>
            <a:r>
              <a:rPr lang="en-US" altLang="zh-CN" dirty="0"/>
              <a:t>A3</a:t>
            </a:r>
            <a:r>
              <a:rPr lang="zh-CN" altLang="en-US" dirty="0"/>
              <a:t>：不存在完全多重共线性（</a:t>
            </a:r>
            <a:r>
              <a:rPr lang="en-US" altLang="zh-CN" dirty="0"/>
              <a:t>Perfect multicollinearity</a:t>
            </a:r>
            <a:r>
              <a:rPr lang="zh-CN" altLang="en-US" dirty="0"/>
              <a:t>）</a:t>
            </a:r>
            <a:endParaRPr lang="en-US" altLang="zh-CN" dirty="0"/>
          </a:p>
          <a:p>
            <a:pPr marL="0" indent="0">
              <a:buNone/>
            </a:pPr>
            <a:r>
              <a:rPr lang="en-US" altLang="zh-CN" sz="1800" dirty="0"/>
              <a:t>	</a:t>
            </a:r>
            <a:r>
              <a:rPr lang="zh-CN" altLang="en-US" sz="1800" dirty="0"/>
              <a:t>不存在两个相同（或非常近似的！）的</a:t>
            </a:r>
            <a:r>
              <a:rPr lang="en-US" altLang="zh-CN" sz="1800" dirty="0"/>
              <a:t>x</a:t>
            </a:r>
            <a:r>
              <a:rPr lang="zh-CN" altLang="en-US" sz="1800" dirty="0"/>
              <a:t>变量</a:t>
            </a:r>
            <a:endParaRPr lang="en-US" altLang="zh-CN" sz="1800" dirty="0"/>
          </a:p>
        </p:txBody>
      </p:sp>
    </p:spTree>
    <p:extLst>
      <p:ext uri="{BB962C8B-B14F-4D97-AF65-F5344CB8AC3E}">
        <p14:creationId xmlns:p14="http://schemas.microsoft.com/office/powerpoint/2010/main" val="2044107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endParaRPr lang="en-US" altLang="zh-CN" dirty="0"/>
          </a:p>
          <a:p>
            <a:pPr marL="0" indent="0">
              <a:buNone/>
            </a:pPr>
            <a:r>
              <a:rPr lang="en-US" altLang="zh-CN" dirty="0"/>
              <a:t>A2</a:t>
            </a:r>
            <a:r>
              <a:rPr lang="zh-CN" altLang="en-US" dirty="0"/>
              <a:t>：所有自变量都有非零方差</a:t>
            </a:r>
            <a:endParaRPr lang="en-US" altLang="zh-CN" dirty="0"/>
          </a:p>
          <a:p>
            <a:pPr marL="0" indent="0">
              <a:buNone/>
            </a:pPr>
            <a:r>
              <a:rPr lang="en-US" altLang="zh-CN" dirty="0"/>
              <a:t>A3</a:t>
            </a:r>
            <a:r>
              <a:rPr lang="zh-CN" altLang="en-US" dirty="0"/>
              <a:t>：不存在完全多重共线性（</a:t>
            </a:r>
            <a:r>
              <a:rPr lang="en-US" altLang="zh-CN" dirty="0"/>
              <a:t>Perfect multicollinearity</a:t>
            </a:r>
            <a:r>
              <a:rPr lang="zh-CN" altLang="en-US" dirty="0"/>
              <a:t>）</a:t>
            </a:r>
            <a:endParaRPr lang="en-US" altLang="zh-CN" dirty="0"/>
          </a:p>
          <a:p>
            <a:pPr marL="0" indent="0">
              <a:buNone/>
            </a:pPr>
            <a:r>
              <a:rPr lang="en-US" altLang="zh-CN" dirty="0"/>
              <a:t>A4</a:t>
            </a:r>
            <a:r>
              <a:rPr lang="zh-CN" altLang="en-US" dirty="0"/>
              <a:t>：误差项的均值为</a:t>
            </a:r>
            <a:r>
              <a:rPr lang="en-US" altLang="zh-CN" dirty="0"/>
              <a:t>0</a:t>
            </a:r>
          </a:p>
          <a:p>
            <a:pPr marL="0" indent="0">
              <a:buNone/>
            </a:pPr>
            <a:r>
              <a:rPr lang="en-US" altLang="zh-CN" sz="2000" dirty="0"/>
              <a:t>	</a:t>
            </a:r>
            <a:r>
              <a:rPr lang="zh-CN" altLang="en-US" sz="2000" dirty="0"/>
              <a:t>比较少见，你暂时不需要知道</a:t>
            </a:r>
            <a:endParaRPr lang="en-US" altLang="zh-CN" sz="2000" dirty="0"/>
          </a:p>
        </p:txBody>
      </p:sp>
    </p:spTree>
    <p:extLst>
      <p:ext uri="{BB962C8B-B14F-4D97-AF65-F5344CB8AC3E}">
        <p14:creationId xmlns:p14="http://schemas.microsoft.com/office/powerpoint/2010/main" val="2426844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normAutofit/>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endParaRPr lang="en-US" altLang="zh-CN" dirty="0"/>
          </a:p>
          <a:p>
            <a:pPr marL="0" indent="0">
              <a:buNone/>
            </a:pPr>
            <a:r>
              <a:rPr lang="en-US" altLang="zh-CN" dirty="0"/>
              <a:t>A2</a:t>
            </a:r>
            <a:r>
              <a:rPr lang="zh-CN" altLang="en-US" dirty="0"/>
              <a:t>：所有自变量都有非零方差</a:t>
            </a:r>
            <a:endParaRPr lang="en-US" altLang="zh-CN" dirty="0"/>
          </a:p>
          <a:p>
            <a:pPr marL="0" indent="0">
              <a:buNone/>
            </a:pPr>
            <a:r>
              <a:rPr lang="en-US" altLang="zh-CN" dirty="0"/>
              <a:t>A3</a:t>
            </a:r>
            <a:r>
              <a:rPr lang="zh-CN" altLang="en-US" dirty="0"/>
              <a:t>：不存在完全多重共线性（</a:t>
            </a:r>
            <a:r>
              <a:rPr lang="en-US" altLang="zh-CN" dirty="0"/>
              <a:t>Perfect multicollinearity</a:t>
            </a:r>
            <a:r>
              <a:rPr lang="zh-CN" altLang="en-US" dirty="0"/>
              <a:t>）</a:t>
            </a:r>
            <a:endParaRPr lang="en-US" altLang="zh-CN" dirty="0"/>
          </a:p>
          <a:p>
            <a:pPr marL="0" indent="0">
              <a:buNone/>
            </a:pPr>
            <a:r>
              <a:rPr lang="en-US" altLang="zh-CN" dirty="0"/>
              <a:t>A4</a:t>
            </a:r>
            <a:r>
              <a:rPr lang="zh-CN" altLang="en-US" dirty="0"/>
              <a:t>：误差项的均值为</a:t>
            </a:r>
            <a:r>
              <a:rPr lang="en-US" altLang="zh-CN" dirty="0"/>
              <a:t>0</a:t>
            </a:r>
          </a:p>
          <a:p>
            <a:pPr marL="0" indent="0">
              <a:buNone/>
            </a:pPr>
            <a:r>
              <a:rPr lang="en-US" altLang="zh-CN" dirty="0"/>
              <a:t>A5</a:t>
            </a:r>
            <a:r>
              <a:rPr lang="zh-CN" altLang="en-US" dirty="0"/>
              <a:t>：误差项与每个自变量都没有相关关系</a:t>
            </a:r>
            <a:endParaRPr lang="en-US" altLang="zh-CN" dirty="0"/>
          </a:p>
          <a:p>
            <a:pPr marL="0" indent="0">
              <a:buNone/>
            </a:pPr>
            <a:r>
              <a:rPr lang="en-US" altLang="zh-CN" sz="2000" dirty="0"/>
              <a:t>	</a:t>
            </a:r>
            <a:r>
              <a:rPr lang="zh-CN" altLang="en-US" sz="2000" dirty="0"/>
              <a:t>比较少见，你暂时不需要知道</a:t>
            </a:r>
            <a:endParaRPr lang="en-US" altLang="zh-CN" sz="2000" dirty="0"/>
          </a:p>
        </p:txBody>
      </p:sp>
    </p:spTree>
    <p:extLst>
      <p:ext uri="{BB962C8B-B14F-4D97-AF65-F5344CB8AC3E}">
        <p14:creationId xmlns:p14="http://schemas.microsoft.com/office/powerpoint/2010/main" val="4099790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normAutofit fontScale="92500"/>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A1</a:t>
            </a:r>
            <a:r>
              <a:rPr lang="zh-CN" altLang="en-US" dirty="0"/>
              <a:t>：所有的自变量</a:t>
            </a:r>
            <a:r>
              <a:rPr lang="en-US" altLang="zh-CN" dirty="0"/>
              <a:t>X</a:t>
            </a:r>
            <a:r>
              <a:rPr lang="zh-CN" altLang="en-US" dirty="0"/>
              <a:t>是连续或二分的</a:t>
            </a:r>
            <a:endParaRPr lang="en-US" altLang="zh-CN" dirty="0"/>
          </a:p>
          <a:p>
            <a:pPr marL="0" indent="0">
              <a:buNone/>
            </a:pPr>
            <a:r>
              <a:rPr lang="en-US" altLang="zh-CN" dirty="0"/>
              <a:t>A2</a:t>
            </a:r>
            <a:r>
              <a:rPr lang="zh-CN" altLang="en-US" dirty="0"/>
              <a:t>：所有自变量都有非零方差</a:t>
            </a:r>
            <a:endParaRPr lang="en-US" altLang="zh-CN" dirty="0"/>
          </a:p>
          <a:p>
            <a:pPr marL="0" indent="0">
              <a:buNone/>
            </a:pPr>
            <a:r>
              <a:rPr lang="en-US" altLang="zh-CN" dirty="0"/>
              <a:t>A3</a:t>
            </a:r>
            <a:r>
              <a:rPr lang="zh-CN" altLang="en-US" dirty="0"/>
              <a:t>：不存在完全多重共线性（</a:t>
            </a:r>
            <a:r>
              <a:rPr lang="en-US" altLang="zh-CN" dirty="0"/>
              <a:t>Perfect multicollinearity</a:t>
            </a:r>
            <a:r>
              <a:rPr lang="zh-CN" altLang="en-US" dirty="0"/>
              <a:t>）</a:t>
            </a:r>
            <a:endParaRPr lang="en-US" altLang="zh-CN" dirty="0"/>
          </a:p>
          <a:p>
            <a:pPr marL="0" indent="0">
              <a:buNone/>
            </a:pPr>
            <a:r>
              <a:rPr lang="en-US" altLang="zh-CN" dirty="0"/>
              <a:t>A4</a:t>
            </a:r>
            <a:r>
              <a:rPr lang="zh-CN" altLang="en-US" dirty="0"/>
              <a:t>：误差项的均值为</a:t>
            </a:r>
            <a:r>
              <a:rPr lang="en-US" altLang="zh-CN" dirty="0"/>
              <a:t>0</a:t>
            </a:r>
          </a:p>
          <a:p>
            <a:pPr marL="0" indent="0">
              <a:buNone/>
            </a:pPr>
            <a:r>
              <a:rPr lang="en-US" altLang="zh-CN" dirty="0"/>
              <a:t>A5</a:t>
            </a:r>
            <a:r>
              <a:rPr lang="zh-CN" altLang="en-US" dirty="0"/>
              <a:t>：误差项与每个自变量都没有相关关系</a:t>
            </a:r>
            <a:endParaRPr lang="en-US" altLang="zh-CN" dirty="0"/>
          </a:p>
          <a:p>
            <a:pPr marL="0" indent="0">
              <a:buNone/>
            </a:pPr>
            <a:endParaRPr lang="en-US" altLang="zh-CN" dirty="0"/>
          </a:p>
          <a:p>
            <a:pPr marL="0" indent="0">
              <a:buNone/>
            </a:pPr>
            <a:r>
              <a:rPr lang="en-US" altLang="zh-CN" dirty="0"/>
              <a:t>A6</a:t>
            </a:r>
            <a:r>
              <a:rPr lang="zh-CN" altLang="en-US" dirty="0"/>
              <a:t>：横截面数据：同方差性</a:t>
            </a:r>
            <a:endParaRPr lang="en-US" altLang="zh-CN" dirty="0"/>
          </a:p>
          <a:p>
            <a:pPr marL="0" indent="0">
              <a:buNone/>
            </a:pPr>
            <a:r>
              <a:rPr lang="en-US" altLang="zh-CN" dirty="0"/>
              <a:t>A7</a:t>
            </a:r>
            <a:r>
              <a:rPr lang="zh-CN" altLang="en-US" dirty="0"/>
              <a:t>：纵向</a:t>
            </a:r>
            <a:r>
              <a:rPr lang="en-US" altLang="zh-CN" dirty="0"/>
              <a:t>/</a:t>
            </a:r>
            <a:r>
              <a:rPr lang="zh-CN" altLang="en-US" dirty="0"/>
              <a:t>面板数据：缺乏自相关</a:t>
            </a:r>
            <a:endParaRPr lang="en-US" altLang="zh-CN" dirty="0"/>
          </a:p>
        </p:txBody>
      </p:sp>
    </p:spTree>
    <p:extLst>
      <p:ext uri="{BB962C8B-B14F-4D97-AF65-F5344CB8AC3E}">
        <p14:creationId xmlns:p14="http://schemas.microsoft.com/office/powerpoint/2010/main" val="133860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normAutofit/>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zh-CN" altLang="en-US" sz="1800" dirty="0"/>
              <a:t>不满足</a:t>
            </a:r>
            <a:r>
              <a:rPr lang="en-US" altLang="zh-CN" sz="1800" dirty="0"/>
              <a:t>A6</a:t>
            </a:r>
            <a:r>
              <a:rPr lang="zh-CN" altLang="en-US" sz="1800" dirty="0"/>
              <a:t>与</a:t>
            </a:r>
            <a:r>
              <a:rPr lang="en-US" altLang="zh-CN" sz="1800" dirty="0"/>
              <a:t>A7</a:t>
            </a:r>
            <a:r>
              <a:rPr lang="zh-CN" altLang="en-US" sz="1800" dirty="0"/>
              <a:t>假设依然无偏（</a:t>
            </a:r>
            <a:r>
              <a:rPr lang="en-US" altLang="zh-CN" sz="1800" dirty="0"/>
              <a:t>unbiased</a:t>
            </a:r>
            <a:r>
              <a:rPr lang="zh-CN" altLang="en-US" sz="1800" dirty="0"/>
              <a:t>），但是不能说是最佳线性无偏估计（</a:t>
            </a:r>
            <a:r>
              <a:rPr lang="en-US" altLang="zh-CN" sz="1800" dirty="0"/>
              <a:t>BLUE</a:t>
            </a:r>
            <a:r>
              <a:rPr lang="zh-CN" altLang="en-US" sz="1800" dirty="0"/>
              <a:t>），此时可以选择换用广义最小二乘法（</a:t>
            </a:r>
            <a:r>
              <a:rPr lang="en-US" altLang="zh-CN" sz="1800" dirty="0"/>
              <a:t>GLS</a:t>
            </a:r>
            <a:r>
              <a:rPr lang="zh-CN" altLang="en-US" sz="1800" dirty="0"/>
              <a:t>）而不是</a:t>
            </a:r>
            <a:r>
              <a:rPr lang="en-US" altLang="zh-CN" sz="1800" dirty="0"/>
              <a:t>OLS</a:t>
            </a:r>
            <a:r>
              <a:rPr lang="zh-CN" altLang="en-US" sz="1800" dirty="0"/>
              <a:t>以得到</a:t>
            </a:r>
            <a:r>
              <a:rPr lang="en-US" altLang="zh-CN" sz="1800" dirty="0"/>
              <a:t>BLUE</a:t>
            </a:r>
            <a:r>
              <a:rPr lang="zh-CN" altLang="en-US" sz="1800" dirty="0"/>
              <a:t>。</a:t>
            </a:r>
            <a:endParaRPr lang="en-US" altLang="zh-CN" sz="1800" dirty="0"/>
          </a:p>
          <a:p>
            <a:pPr marL="0" indent="0">
              <a:buNone/>
            </a:pPr>
            <a:endParaRPr lang="en-US" altLang="zh-CN" dirty="0"/>
          </a:p>
          <a:p>
            <a:pPr marL="0" indent="0">
              <a:buNone/>
            </a:pPr>
            <a:r>
              <a:rPr lang="en-US" altLang="zh-CN" dirty="0"/>
              <a:t>A6</a:t>
            </a:r>
            <a:r>
              <a:rPr lang="zh-CN" altLang="en-US" dirty="0"/>
              <a:t>：横截面数据：同方差性</a:t>
            </a:r>
            <a:r>
              <a:rPr lang="en-US" altLang="zh-CN" dirty="0"/>
              <a:t>	</a:t>
            </a:r>
          </a:p>
          <a:p>
            <a:pPr marL="0" indent="0">
              <a:buNone/>
            </a:pPr>
            <a:r>
              <a:rPr lang="en-US" altLang="zh-CN" dirty="0"/>
              <a:t>A7</a:t>
            </a:r>
            <a:r>
              <a:rPr lang="zh-CN" altLang="en-US" dirty="0"/>
              <a:t>：纵向</a:t>
            </a:r>
            <a:r>
              <a:rPr lang="en-US" altLang="zh-CN" dirty="0"/>
              <a:t>/</a:t>
            </a:r>
            <a:r>
              <a:rPr lang="zh-CN" altLang="en-US" dirty="0"/>
              <a:t>面板数据：缺乏自相关</a:t>
            </a:r>
            <a:endParaRPr lang="en-US" altLang="zh-CN" dirty="0"/>
          </a:p>
        </p:txBody>
      </p:sp>
    </p:spTree>
    <p:extLst>
      <p:ext uri="{BB962C8B-B14F-4D97-AF65-F5344CB8AC3E}">
        <p14:creationId xmlns:p14="http://schemas.microsoft.com/office/powerpoint/2010/main" val="3801450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normAutofit/>
          </a:bodyPr>
          <a:lstStyle/>
          <a:p>
            <a:pPr marL="0" indent="0">
              <a:buNone/>
            </a:pPr>
            <a:r>
              <a:rPr lang="en-US" altLang="zh-CN" dirty="0"/>
              <a:t>A6</a:t>
            </a:r>
            <a:r>
              <a:rPr lang="zh-CN" altLang="en-US" dirty="0"/>
              <a:t>：横截面数据：同方差性（</a:t>
            </a:r>
            <a:r>
              <a:rPr lang="en-US" altLang="zh-CN" dirty="0"/>
              <a:t>Homoscedasticity</a:t>
            </a:r>
            <a:r>
              <a:rPr lang="zh-CN" altLang="en-US" dirty="0"/>
              <a:t>）</a:t>
            </a:r>
            <a:endParaRPr lang="en-US" altLang="zh-CN" dirty="0"/>
          </a:p>
          <a:p>
            <a:r>
              <a:rPr lang="zh-CN" altLang="en-US" sz="2000" dirty="0"/>
              <a:t>常见于经济学、社会学等领域（但其实大家都要知道）</a:t>
            </a:r>
            <a:endParaRPr lang="en-US" altLang="zh-CN" sz="2000" dirty="0"/>
          </a:p>
          <a:p>
            <a:pPr lvl="1"/>
            <a:r>
              <a:rPr lang="zh-CN" altLang="en-US" sz="1600" dirty="0"/>
              <a:t>由于估计的对象会发生变化：国家、省份、企业到个人</a:t>
            </a:r>
            <a:r>
              <a:rPr lang="en-US" altLang="zh-CN" sz="1600" dirty="0"/>
              <a:t>……</a:t>
            </a:r>
            <a:r>
              <a:rPr lang="zh-CN" altLang="en-US" sz="1600" dirty="0"/>
              <a:t>每个点不是一个独立的点</a:t>
            </a:r>
            <a:endParaRPr lang="en-US" altLang="zh-CN" sz="1600" dirty="0"/>
          </a:p>
          <a:p>
            <a:r>
              <a:rPr lang="zh-CN" altLang="en-US" sz="2000" dirty="0"/>
              <a:t>换用三明治方差等方式可以有效改善效果，最好的做法是做回归诊断确认该现象存在，或是使用相应检验（</a:t>
            </a:r>
            <a:r>
              <a:rPr lang="en-US" altLang="zh-CN" sz="2000" dirty="0" err="1"/>
              <a:t>Levene</a:t>
            </a:r>
            <a:r>
              <a:rPr lang="en-US" altLang="zh-CN" sz="2000" dirty="0"/>
              <a:t>…</a:t>
            </a:r>
            <a:r>
              <a:rPr lang="zh-CN" altLang="en-US" sz="2000" dirty="0"/>
              <a:t>）</a:t>
            </a:r>
            <a:endParaRPr lang="en-US" altLang="zh-CN" sz="2000"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A7</a:t>
            </a:r>
            <a:r>
              <a:rPr lang="zh-CN" altLang="en-US" dirty="0"/>
              <a:t>：纵向</a:t>
            </a:r>
            <a:r>
              <a:rPr lang="en-US" altLang="zh-CN" dirty="0"/>
              <a:t>/</a:t>
            </a:r>
            <a:r>
              <a:rPr lang="zh-CN" altLang="en-US" dirty="0"/>
              <a:t>面板数据：缺乏自相关</a:t>
            </a:r>
            <a:endParaRPr lang="en-US" altLang="zh-CN" dirty="0"/>
          </a:p>
        </p:txBody>
      </p:sp>
      <p:pic>
        <p:nvPicPr>
          <p:cNvPr id="4" name="图片 3">
            <a:extLst>
              <a:ext uri="{FF2B5EF4-FFF2-40B4-BE49-F238E27FC236}">
                <a16:creationId xmlns:a16="http://schemas.microsoft.com/office/drawing/2014/main" id="{C1F7BAA6-972C-4432-82DD-449985807474}"/>
              </a:ext>
            </a:extLst>
          </p:cNvPr>
          <p:cNvPicPr>
            <a:picLocks noChangeAspect="1"/>
          </p:cNvPicPr>
          <p:nvPr/>
        </p:nvPicPr>
        <p:blipFill>
          <a:blip r:embed="rId2"/>
          <a:stretch>
            <a:fillRect/>
          </a:stretch>
        </p:blipFill>
        <p:spPr>
          <a:xfrm>
            <a:off x="8070452" y="3370456"/>
            <a:ext cx="3947502" cy="3261643"/>
          </a:xfrm>
          <a:prstGeom prst="rect">
            <a:avLst/>
          </a:prstGeom>
        </p:spPr>
      </p:pic>
    </p:spTree>
    <p:extLst>
      <p:ext uri="{BB962C8B-B14F-4D97-AF65-F5344CB8AC3E}">
        <p14:creationId xmlns:p14="http://schemas.microsoft.com/office/powerpoint/2010/main" val="266895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lstStyle/>
          <a:p>
            <a:r>
              <a:rPr lang="zh-CN" altLang="en-US" dirty="0"/>
              <a:t>高斯</a:t>
            </a:r>
            <a:r>
              <a:rPr lang="en-US" altLang="zh-CN" dirty="0"/>
              <a:t>-</a:t>
            </a:r>
            <a:r>
              <a:rPr lang="zh-CN" altLang="en-US" dirty="0"/>
              <a:t>马尔科夫假设</a:t>
            </a:r>
            <a:r>
              <a:rPr lang="en-US" altLang="zh-CN" dirty="0"/>
              <a:t> Gauss-Markov Theorem</a:t>
            </a:r>
            <a:endParaRPr lang="zh-CN" altLang="en-US" dirty="0"/>
          </a:p>
        </p:txBody>
      </p:sp>
      <p:sp>
        <p:nvSpPr>
          <p:cNvPr id="3" name="内容占位符 2">
            <a:extLst>
              <a:ext uri="{FF2B5EF4-FFF2-40B4-BE49-F238E27FC236}">
                <a16:creationId xmlns:a16="http://schemas.microsoft.com/office/drawing/2014/main" id="{BC392FC5-519E-4FB3-B257-CEF81FF6457E}"/>
              </a:ext>
            </a:extLst>
          </p:cNvPr>
          <p:cNvSpPr>
            <a:spLocks noGrp="1"/>
          </p:cNvSpPr>
          <p:nvPr>
            <p:ph idx="1"/>
          </p:nvPr>
        </p:nvSpPr>
        <p:spPr/>
        <p:txBody>
          <a:bodyPr>
            <a:normAutofit/>
          </a:bodyPr>
          <a:lstStyle/>
          <a:p>
            <a:pPr marL="0" indent="0">
              <a:buNone/>
            </a:pPr>
            <a:r>
              <a:rPr lang="zh-CN" altLang="en-US" dirty="0"/>
              <a:t>在线性回归模型中，如果误差满足零均值、同方差且互不相关，则回归系数的最佳线性无偏估计</a:t>
            </a:r>
            <a:r>
              <a:rPr lang="en-US" altLang="zh-CN" dirty="0"/>
              <a:t>(BLUE, Best Linear unbiased estimator)</a:t>
            </a:r>
            <a:r>
              <a:rPr lang="zh-CN" altLang="en-US" dirty="0"/>
              <a:t>就是普通最小二乘法估计。</a:t>
            </a:r>
            <a:endParaRPr lang="en-US" altLang="zh-CN" dirty="0"/>
          </a:p>
          <a:p>
            <a:pPr marL="0" indent="0">
              <a:buNone/>
            </a:pPr>
            <a:endParaRPr lang="en-US" altLang="zh-CN" dirty="0"/>
          </a:p>
          <a:p>
            <a:pPr marL="0" indent="0">
              <a:buNone/>
            </a:pPr>
            <a:r>
              <a:rPr lang="en-US" altLang="zh-CN" dirty="0"/>
              <a:t>A6</a:t>
            </a:r>
            <a:r>
              <a:rPr lang="zh-CN" altLang="en-US" dirty="0"/>
              <a:t>：横截面数据：同方差性</a:t>
            </a:r>
            <a:endParaRPr lang="en-US" altLang="zh-CN" dirty="0"/>
          </a:p>
          <a:p>
            <a:pPr marL="0" indent="0">
              <a:buNone/>
            </a:pPr>
            <a:r>
              <a:rPr lang="en-US" altLang="zh-CN" dirty="0"/>
              <a:t>A7</a:t>
            </a:r>
            <a:r>
              <a:rPr lang="zh-CN" altLang="en-US" dirty="0"/>
              <a:t>：纵向</a:t>
            </a:r>
            <a:r>
              <a:rPr lang="en-US" altLang="zh-CN" dirty="0"/>
              <a:t>/</a:t>
            </a:r>
            <a:r>
              <a:rPr lang="zh-CN" altLang="en-US" dirty="0"/>
              <a:t>面板数据：缺乏自相关</a:t>
            </a:r>
            <a:endParaRPr lang="en-US" altLang="zh-CN" dirty="0"/>
          </a:p>
          <a:p>
            <a:pPr marL="0" indent="0">
              <a:buNone/>
            </a:pPr>
            <a:r>
              <a:rPr lang="en-US" altLang="zh-CN" sz="2000" dirty="0"/>
              <a:t>	</a:t>
            </a:r>
            <a:r>
              <a:rPr lang="zh-CN" altLang="en-US" sz="2000" dirty="0"/>
              <a:t>到纵向数据的时候再说，你暂时不需要知道</a:t>
            </a:r>
            <a:endParaRPr lang="en-US" altLang="zh-CN" sz="2000" dirty="0"/>
          </a:p>
        </p:txBody>
      </p:sp>
    </p:spTree>
    <p:extLst>
      <p:ext uri="{BB962C8B-B14F-4D97-AF65-F5344CB8AC3E}">
        <p14:creationId xmlns:p14="http://schemas.microsoft.com/office/powerpoint/2010/main" val="282766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回归诊断</a:t>
            </a:r>
          </a:p>
        </p:txBody>
      </p:sp>
      <p:sp>
        <p:nvSpPr>
          <p:cNvPr id="3" name="内容占位符 2">
            <a:extLst>
              <a:ext uri="{FF2B5EF4-FFF2-40B4-BE49-F238E27FC236}">
                <a16:creationId xmlns:a16="http://schemas.microsoft.com/office/drawing/2014/main" id="{0A46A824-86D6-4EB1-B2AD-AF50E02C1116}"/>
              </a:ext>
            </a:extLst>
          </p:cNvPr>
          <p:cNvSpPr>
            <a:spLocks noGrp="1"/>
          </p:cNvSpPr>
          <p:nvPr>
            <p:ph idx="1"/>
          </p:nvPr>
        </p:nvSpPr>
        <p:spPr/>
        <p:txBody>
          <a:bodyPr/>
          <a:lstStyle/>
          <a:p>
            <a:r>
              <a:rPr lang="zh-CN" altLang="en-US" dirty="0"/>
              <a:t>回归诊断？</a:t>
            </a:r>
            <a:endParaRPr lang="en-US" altLang="zh-CN" dirty="0"/>
          </a:p>
        </p:txBody>
      </p:sp>
    </p:spTree>
    <p:extLst>
      <p:ext uri="{BB962C8B-B14F-4D97-AF65-F5344CB8AC3E}">
        <p14:creationId xmlns:p14="http://schemas.microsoft.com/office/powerpoint/2010/main" val="306564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p:txBody>
          <a:bodyPr>
            <a:normAutofit/>
          </a:bodyPr>
          <a:lstStyle/>
          <a:p>
            <a:r>
              <a:rPr lang="zh-CN" altLang="en-US" dirty="0"/>
              <a:t>模型建立与理论证实</a:t>
            </a:r>
            <a:endParaRPr lang="en-US" altLang="zh-CN" dirty="0"/>
          </a:p>
        </p:txBody>
      </p:sp>
      <p:sp>
        <p:nvSpPr>
          <p:cNvPr id="3" name="文本占位符 5">
            <a:extLst>
              <a:ext uri="{FF2B5EF4-FFF2-40B4-BE49-F238E27FC236}">
                <a16:creationId xmlns:a16="http://schemas.microsoft.com/office/drawing/2014/main" id="{54596587-6DB4-4F93-8D41-E5E93B48D903}"/>
              </a:ext>
            </a:extLst>
          </p:cNvPr>
          <p:cNvSpPr txBox="1">
            <a:spLocks/>
          </p:cNvSpPr>
          <p:nvPr/>
        </p:nvSpPr>
        <p:spPr>
          <a:xfrm>
            <a:off x="2355915" y="3040028"/>
            <a:ext cx="1715896" cy="455476"/>
          </a:xfrm>
          <a:prstGeom prst="rect">
            <a:avLst/>
          </a:prstGeom>
        </p:spPr>
        <p:txBody>
          <a:bodyPr vert="horz" lIns="91440" tIns="45720" rIns="91440" bIns="45720" rtlCol="0" anchor="ctr">
            <a:noAutofit/>
          </a:bodyPr>
          <a:lstStyle>
            <a:defPPr>
              <a:defRPr lang="zh-CN"/>
            </a:defPPr>
            <a:lvl1pPr marL="0" algn="r" defTabSz="914377" rtl="0" eaLnBrk="1" latinLnBrk="0" hangingPunct="1">
              <a:defRPr sz="1200" kern="1200">
                <a:solidFill>
                  <a:schemeClr val="tx1">
                    <a:tint val="75000"/>
                  </a:schemeClr>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kumimoji="1" lang="en-US" altLang="zh-CN" sz="2800" dirty="0">
                <a:solidFill>
                  <a:schemeClr val="tx1"/>
                </a:solidFill>
                <a:latin typeface="微软雅黑" panose="020B0503020204020204" pitchFamily="34" charset="-122"/>
                <a:ea typeface="微软雅黑" panose="020B0503020204020204" pitchFamily="34" charset="-122"/>
              </a:rPr>
              <a:t>Theory</a:t>
            </a:r>
            <a:endParaRPr kumimoji="1"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4" name="文本占位符 7">
            <a:extLst>
              <a:ext uri="{FF2B5EF4-FFF2-40B4-BE49-F238E27FC236}">
                <a16:creationId xmlns:a16="http://schemas.microsoft.com/office/drawing/2014/main" id="{9D325B74-88A1-47EE-8AE8-8AFBD7BA93E9}"/>
              </a:ext>
            </a:extLst>
          </p:cNvPr>
          <p:cNvSpPr txBox="1">
            <a:spLocks/>
          </p:cNvSpPr>
          <p:nvPr/>
        </p:nvSpPr>
        <p:spPr>
          <a:xfrm>
            <a:off x="7830444" y="3040028"/>
            <a:ext cx="1844626" cy="4554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zh-CN" b="1" dirty="0">
                <a:latin typeface="微软雅黑" panose="020B0503020204020204" pitchFamily="34" charset="-122"/>
                <a:ea typeface="微软雅黑" panose="020B0503020204020204" pitchFamily="34" charset="-122"/>
              </a:rPr>
              <a:t>Tech</a:t>
            </a:r>
            <a:endParaRPr lang="zh-CN" altLang="en-US" b="1" dirty="0">
              <a:latin typeface="微软雅黑" panose="020B0503020204020204" pitchFamily="34" charset="-122"/>
              <a:ea typeface="微软雅黑" panose="020B0503020204020204" pitchFamily="34" charset="-122"/>
            </a:endParaRPr>
          </a:p>
        </p:txBody>
      </p:sp>
      <p:sp>
        <p:nvSpPr>
          <p:cNvPr id="6" name="文本占位符 9">
            <a:extLst>
              <a:ext uri="{FF2B5EF4-FFF2-40B4-BE49-F238E27FC236}">
                <a16:creationId xmlns:a16="http://schemas.microsoft.com/office/drawing/2014/main" id="{71963393-5D66-4F9E-AA47-FF83F01623B5}"/>
              </a:ext>
            </a:extLst>
          </p:cNvPr>
          <p:cNvSpPr txBox="1">
            <a:spLocks/>
          </p:cNvSpPr>
          <p:nvPr/>
        </p:nvSpPr>
        <p:spPr>
          <a:xfrm>
            <a:off x="4957668" y="3040028"/>
            <a:ext cx="1041554" cy="455476"/>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dirty="0">
                <a:latin typeface="微软雅黑" panose="020B0503020204020204" pitchFamily="34" charset="-122"/>
                <a:ea typeface="微软雅黑" panose="020B0503020204020204" pitchFamily="34" charset="-122"/>
              </a:rPr>
              <a:t>Data</a:t>
            </a:r>
            <a:endParaRPr kumimoji="1" lang="zh-CN" altLang="en-US" dirty="0">
              <a:latin typeface="微软雅黑" panose="020B0503020204020204" pitchFamily="34" charset="-122"/>
              <a:ea typeface="微软雅黑" panose="020B0503020204020204" pitchFamily="34" charset="-122"/>
            </a:endParaRPr>
          </a:p>
        </p:txBody>
      </p:sp>
      <p:cxnSp>
        <p:nvCxnSpPr>
          <p:cNvPr id="7" name="曲线连接符 14">
            <a:extLst>
              <a:ext uri="{FF2B5EF4-FFF2-40B4-BE49-F238E27FC236}">
                <a16:creationId xmlns:a16="http://schemas.microsoft.com/office/drawing/2014/main" id="{97CB7390-C30C-4BD4-B267-3629F0ED31EA}"/>
              </a:ext>
            </a:extLst>
          </p:cNvPr>
          <p:cNvCxnSpPr>
            <a:cxnSpLocks/>
            <a:stCxn id="3" idx="0"/>
            <a:endCxn id="6" idx="0"/>
          </p:cNvCxnSpPr>
          <p:nvPr/>
        </p:nvCxnSpPr>
        <p:spPr>
          <a:xfrm rot="5400000" flipH="1" flipV="1">
            <a:off x="4346154" y="1907737"/>
            <a:ext cx="12700" cy="2264582"/>
          </a:xfrm>
          <a:prstGeom prst="curvedConnector3">
            <a:avLst>
              <a:gd name="adj1" fmla="val 4560000"/>
            </a:avLst>
          </a:prstGeom>
          <a:ln w="38100" cap="flat">
            <a:solidFill>
              <a:schemeClr val="bg2">
                <a:lumMod val="25000"/>
              </a:schemeClr>
            </a:solidFill>
            <a:round/>
            <a:headEnd type="none"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8" name="曲线连接符 19">
            <a:extLst>
              <a:ext uri="{FF2B5EF4-FFF2-40B4-BE49-F238E27FC236}">
                <a16:creationId xmlns:a16="http://schemas.microsoft.com/office/drawing/2014/main" id="{7AC2E132-EE7F-4495-87B3-E6AF93E708A6}"/>
              </a:ext>
            </a:extLst>
          </p:cNvPr>
          <p:cNvCxnSpPr>
            <a:cxnSpLocks/>
            <a:stCxn id="3" idx="2"/>
            <a:endCxn id="6" idx="2"/>
          </p:cNvCxnSpPr>
          <p:nvPr/>
        </p:nvCxnSpPr>
        <p:spPr>
          <a:xfrm rot="16200000" flipH="1">
            <a:off x="4346154" y="2363213"/>
            <a:ext cx="12700" cy="2264582"/>
          </a:xfrm>
          <a:prstGeom prst="curvedConnector3">
            <a:avLst>
              <a:gd name="adj1" fmla="val 4860000"/>
            </a:avLst>
          </a:prstGeom>
          <a:ln w="38100" cap="flat">
            <a:solidFill>
              <a:schemeClr val="bg2">
                <a:lumMod val="25000"/>
              </a:schemeClr>
            </a:solidFill>
            <a:round/>
            <a:headEnd type="stealth" w="lg" len="lg"/>
            <a:tailEnd type="none" w="lg" len="lg"/>
          </a:ln>
        </p:spPr>
        <p:style>
          <a:lnRef idx="1">
            <a:schemeClr val="accent1"/>
          </a:lnRef>
          <a:fillRef idx="0">
            <a:schemeClr val="accent1"/>
          </a:fillRef>
          <a:effectRef idx="0">
            <a:schemeClr val="accent1"/>
          </a:effectRef>
          <a:fontRef idx="minor">
            <a:schemeClr val="tx1"/>
          </a:fontRef>
        </p:style>
      </p:cxnSp>
      <p:cxnSp>
        <p:nvCxnSpPr>
          <p:cNvPr id="9" name="直线箭头连接符 24">
            <a:extLst>
              <a:ext uri="{FF2B5EF4-FFF2-40B4-BE49-F238E27FC236}">
                <a16:creationId xmlns:a16="http://schemas.microsoft.com/office/drawing/2014/main" id="{69B2D19D-F7B1-4EB5-88D3-714AB26D1123}"/>
              </a:ext>
            </a:extLst>
          </p:cNvPr>
          <p:cNvCxnSpPr>
            <a:cxnSpLocks/>
            <a:stCxn id="4" idx="1"/>
            <a:endCxn id="6" idx="3"/>
          </p:cNvCxnSpPr>
          <p:nvPr/>
        </p:nvCxnSpPr>
        <p:spPr>
          <a:xfrm flipH="1">
            <a:off x="5999222" y="3267766"/>
            <a:ext cx="1831222" cy="0"/>
          </a:xfrm>
          <a:prstGeom prst="straightConnector1">
            <a:avLst/>
          </a:prstGeom>
          <a:ln w="38100">
            <a:tailEnd type="stealth" w="lg" len="lg"/>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2D93B8FB-3638-42D1-86B6-1B863E53550F}"/>
              </a:ext>
            </a:extLst>
          </p:cNvPr>
          <p:cNvSpPr txBox="1"/>
          <p:nvPr/>
        </p:nvSpPr>
        <p:spPr>
          <a:xfrm>
            <a:off x="3807361" y="1705486"/>
            <a:ext cx="1594884" cy="417358"/>
          </a:xfrm>
          <a:prstGeom prst="rect">
            <a:avLst/>
          </a:prstGeom>
          <a:noFill/>
        </p:spPr>
        <p:txBody>
          <a:bodyPr wrap="square" rtlCol="0">
            <a:spAutoFit/>
          </a:bodyPr>
          <a:lstStyle/>
          <a:p>
            <a:pPr>
              <a:lnSpc>
                <a:spcPct val="130000"/>
              </a:lnSpc>
              <a:spcBef>
                <a:spcPts val="600"/>
              </a:spcBef>
            </a:pPr>
            <a:r>
              <a:rPr kumimoji="1" lang="zh-CN" altLang="en-US" kern="0" dirty="0">
                <a:latin typeface="微软雅黑" panose="020B0503020204020204" pitchFamily="34" charset="-122"/>
                <a:ea typeface="微软雅黑" panose="020B0503020204020204" pitchFamily="34" charset="-122"/>
                <a:cs typeface="+mn-ea"/>
                <a:sym typeface="+mn-lt"/>
              </a:rPr>
              <a:t>指导收集</a:t>
            </a:r>
          </a:p>
        </p:txBody>
      </p:sp>
      <p:sp>
        <p:nvSpPr>
          <p:cNvPr id="11" name="文本框 10">
            <a:extLst>
              <a:ext uri="{FF2B5EF4-FFF2-40B4-BE49-F238E27FC236}">
                <a16:creationId xmlns:a16="http://schemas.microsoft.com/office/drawing/2014/main" id="{FB4D888C-B116-462C-9A86-561F67A8E0BA}"/>
              </a:ext>
            </a:extLst>
          </p:cNvPr>
          <p:cNvSpPr txBox="1"/>
          <p:nvPr/>
        </p:nvSpPr>
        <p:spPr>
          <a:xfrm>
            <a:off x="3804409" y="4509387"/>
            <a:ext cx="1594884" cy="417358"/>
          </a:xfrm>
          <a:prstGeom prst="rect">
            <a:avLst/>
          </a:prstGeom>
          <a:noFill/>
        </p:spPr>
        <p:txBody>
          <a:bodyPr wrap="square" rtlCol="0">
            <a:spAutoFit/>
          </a:bodyPr>
          <a:lstStyle/>
          <a:p>
            <a:pPr>
              <a:lnSpc>
                <a:spcPct val="130000"/>
              </a:lnSpc>
              <a:spcBef>
                <a:spcPts val="600"/>
              </a:spcBef>
            </a:pPr>
            <a:r>
              <a:rPr kumimoji="1" lang="zh-CN" altLang="en-US" kern="0" dirty="0">
                <a:latin typeface="微软雅黑" panose="020B0503020204020204" pitchFamily="34" charset="-122"/>
                <a:ea typeface="微软雅黑" panose="020B0503020204020204" pitchFamily="34" charset="-122"/>
                <a:cs typeface="+mn-ea"/>
                <a:sym typeface="+mn-lt"/>
              </a:rPr>
              <a:t>补充完善</a:t>
            </a:r>
          </a:p>
        </p:txBody>
      </p:sp>
      <p:sp>
        <p:nvSpPr>
          <p:cNvPr id="12" name="文本框 11">
            <a:extLst>
              <a:ext uri="{FF2B5EF4-FFF2-40B4-BE49-F238E27FC236}">
                <a16:creationId xmlns:a16="http://schemas.microsoft.com/office/drawing/2014/main" id="{3176D433-D30A-4485-A8AB-EB7ADC5245C1}"/>
              </a:ext>
            </a:extLst>
          </p:cNvPr>
          <p:cNvSpPr txBox="1"/>
          <p:nvPr/>
        </p:nvSpPr>
        <p:spPr>
          <a:xfrm>
            <a:off x="5999222" y="2405784"/>
            <a:ext cx="2480404" cy="417358"/>
          </a:xfrm>
          <a:prstGeom prst="rect">
            <a:avLst/>
          </a:prstGeom>
          <a:noFill/>
        </p:spPr>
        <p:txBody>
          <a:bodyPr wrap="square" rtlCol="0">
            <a:spAutoFit/>
          </a:bodyPr>
          <a:lstStyle/>
          <a:p>
            <a:pPr>
              <a:lnSpc>
                <a:spcPct val="130000"/>
              </a:lnSpc>
              <a:spcBef>
                <a:spcPts val="600"/>
              </a:spcBef>
            </a:pPr>
            <a:r>
              <a:rPr kumimoji="1" lang="zh-CN" altLang="en-US" kern="0" dirty="0">
                <a:latin typeface="微软雅黑" panose="020B0503020204020204" pitchFamily="34" charset="-122"/>
                <a:ea typeface="微软雅黑" panose="020B0503020204020204" pitchFamily="34" charset="-122"/>
                <a:cs typeface="+mn-ea"/>
                <a:sym typeface="+mn-lt"/>
              </a:rPr>
              <a:t>帮助挖掘更多信息</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回归诊断</a:t>
            </a:r>
          </a:p>
        </p:txBody>
      </p:sp>
      <p:sp>
        <p:nvSpPr>
          <p:cNvPr id="3" name="内容占位符 2">
            <a:extLst>
              <a:ext uri="{FF2B5EF4-FFF2-40B4-BE49-F238E27FC236}">
                <a16:creationId xmlns:a16="http://schemas.microsoft.com/office/drawing/2014/main" id="{0A46A824-86D6-4EB1-B2AD-AF50E02C1116}"/>
              </a:ext>
            </a:extLst>
          </p:cNvPr>
          <p:cNvSpPr>
            <a:spLocks noGrp="1"/>
          </p:cNvSpPr>
          <p:nvPr>
            <p:ph idx="1"/>
          </p:nvPr>
        </p:nvSpPr>
        <p:spPr/>
        <p:txBody>
          <a:bodyPr/>
          <a:lstStyle/>
          <a:p>
            <a:r>
              <a:rPr lang="zh-CN" altLang="en-US" dirty="0"/>
              <a:t>回归诊断？</a:t>
            </a:r>
            <a:endParaRPr lang="en-US" altLang="zh-CN" dirty="0"/>
          </a:p>
          <a:p>
            <a:endParaRPr lang="en-US" altLang="zh-CN" dirty="0"/>
          </a:p>
          <a:p>
            <a:r>
              <a:rPr lang="zh-CN" altLang="en-US" dirty="0"/>
              <a:t>常见的回归诊断议题：</a:t>
            </a:r>
            <a:endParaRPr lang="en-US" altLang="zh-CN" dirty="0"/>
          </a:p>
          <a:p>
            <a:pPr lvl="1"/>
            <a:r>
              <a:rPr lang="zh-CN" altLang="en-US" dirty="0"/>
              <a:t>离群值（</a:t>
            </a:r>
            <a:r>
              <a:rPr lang="en-US" altLang="zh-CN" dirty="0"/>
              <a:t>Outlier</a:t>
            </a:r>
            <a:r>
              <a:rPr lang="zh-CN" altLang="en-US" dirty="0"/>
              <a:t>）与强影响数据（</a:t>
            </a:r>
            <a:r>
              <a:rPr lang="en-US" altLang="zh-CN" dirty="0"/>
              <a:t>Influential cases</a:t>
            </a:r>
            <a:r>
              <a:rPr lang="zh-CN" altLang="en-US" dirty="0"/>
              <a:t>）</a:t>
            </a:r>
          </a:p>
          <a:p>
            <a:pPr lvl="1"/>
            <a:r>
              <a:rPr lang="en-US" altLang="zh-CN" dirty="0"/>
              <a:t>A3</a:t>
            </a:r>
            <a:r>
              <a:rPr lang="zh-CN" altLang="en-US" dirty="0"/>
              <a:t>：多重共线性问题</a:t>
            </a:r>
            <a:endParaRPr lang="en-US" altLang="zh-CN" dirty="0"/>
          </a:p>
          <a:p>
            <a:pPr lvl="1"/>
            <a:r>
              <a:rPr lang="en-US" altLang="zh-CN" dirty="0"/>
              <a:t>A6</a:t>
            </a:r>
            <a:r>
              <a:rPr lang="zh-CN" altLang="en-US" dirty="0"/>
              <a:t>：异方差性</a:t>
            </a:r>
          </a:p>
          <a:p>
            <a:pPr lvl="1"/>
            <a:r>
              <a:rPr lang="zh-CN" altLang="en-US" dirty="0"/>
              <a:t>非正态数据</a:t>
            </a:r>
          </a:p>
          <a:p>
            <a:pPr lvl="1"/>
            <a:r>
              <a:rPr lang="zh-CN" altLang="en-US" dirty="0"/>
              <a:t>非线性</a:t>
            </a:r>
          </a:p>
        </p:txBody>
      </p:sp>
    </p:spTree>
    <p:extLst>
      <p:ext uri="{BB962C8B-B14F-4D97-AF65-F5344CB8AC3E}">
        <p14:creationId xmlns:p14="http://schemas.microsoft.com/office/powerpoint/2010/main" val="3869329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normAutofit/>
          </a:bodyPr>
          <a:lstStyle/>
          <a:p>
            <a:r>
              <a:rPr lang="zh-CN" altLang="en-US" dirty="0"/>
              <a:t>离群值（</a:t>
            </a:r>
            <a:r>
              <a:rPr lang="en-US" altLang="zh-CN" dirty="0"/>
              <a:t>Outlier</a:t>
            </a:r>
            <a:r>
              <a:rPr lang="zh-CN" altLang="en-US" dirty="0"/>
              <a:t>）与强影响数据（</a:t>
            </a:r>
            <a:r>
              <a:rPr lang="en-US" altLang="zh-CN" dirty="0"/>
              <a:t>Influential cases</a:t>
            </a:r>
            <a:r>
              <a:rPr lang="zh-CN" altLang="en-US" dirty="0"/>
              <a:t>）</a:t>
            </a:r>
          </a:p>
        </p:txBody>
      </p:sp>
      <p:pic>
        <p:nvPicPr>
          <p:cNvPr id="6" name="Picture 4" descr="preview">
            <a:extLst>
              <a:ext uri="{FF2B5EF4-FFF2-40B4-BE49-F238E27FC236}">
                <a16:creationId xmlns:a16="http://schemas.microsoft.com/office/drawing/2014/main" id="{AC3A4BD5-4897-4DA6-85ED-ADB80771FF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801" y="1690688"/>
            <a:ext cx="6914397" cy="4708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667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回归诊断</a:t>
            </a:r>
          </a:p>
        </p:txBody>
      </p:sp>
      <p:sp>
        <p:nvSpPr>
          <p:cNvPr id="3" name="内容占位符 2">
            <a:extLst>
              <a:ext uri="{FF2B5EF4-FFF2-40B4-BE49-F238E27FC236}">
                <a16:creationId xmlns:a16="http://schemas.microsoft.com/office/drawing/2014/main" id="{0A46A824-86D6-4EB1-B2AD-AF50E02C1116}"/>
              </a:ext>
            </a:extLst>
          </p:cNvPr>
          <p:cNvSpPr>
            <a:spLocks noGrp="1"/>
          </p:cNvSpPr>
          <p:nvPr>
            <p:ph idx="1"/>
          </p:nvPr>
        </p:nvSpPr>
        <p:spPr/>
        <p:txBody>
          <a:bodyPr/>
          <a:lstStyle/>
          <a:p>
            <a:r>
              <a:rPr lang="zh-CN" altLang="en-US" dirty="0"/>
              <a:t>回归诊断？</a:t>
            </a:r>
            <a:endParaRPr lang="en-US" altLang="zh-CN" dirty="0"/>
          </a:p>
          <a:p>
            <a:endParaRPr lang="en-US" altLang="zh-CN" dirty="0"/>
          </a:p>
          <a:p>
            <a:r>
              <a:rPr lang="zh-CN" altLang="en-US" dirty="0"/>
              <a:t>常见的回归诊断议题：</a:t>
            </a:r>
            <a:endParaRPr lang="en-US" altLang="zh-CN" dirty="0"/>
          </a:p>
          <a:p>
            <a:pPr lvl="1"/>
            <a:r>
              <a:rPr lang="zh-CN" altLang="en-US" dirty="0"/>
              <a:t>离群值（</a:t>
            </a:r>
            <a:r>
              <a:rPr lang="en-US" altLang="zh-CN" dirty="0"/>
              <a:t>Outlier</a:t>
            </a:r>
            <a:r>
              <a:rPr lang="zh-CN" altLang="en-US" dirty="0"/>
              <a:t>）与强影响数据（</a:t>
            </a:r>
            <a:r>
              <a:rPr lang="en-US" altLang="zh-CN" dirty="0"/>
              <a:t>Influential cases</a:t>
            </a:r>
            <a:r>
              <a:rPr lang="zh-CN" altLang="en-US" dirty="0"/>
              <a:t>）</a:t>
            </a:r>
          </a:p>
          <a:p>
            <a:pPr lvl="1"/>
            <a:r>
              <a:rPr lang="en-US" altLang="zh-CN" dirty="0"/>
              <a:t>A3</a:t>
            </a:r>
            <a:r>
              <a:rPr lang="zh-CN" altLang="en-US" dirty="0"/>
              <a:t>：多重共线性问题</a:t>
            </a:r>
            <a:endParaRPr lang="en-US" altLang="zh-CN" dirty="0"/>
          </a:p>
          <a:p>
            <a:pPr lvl="1"/>
            <a:r>
              <a:rPr lang="en-US" altLang="zh-CN" dirty="0"/>
              <a:t>A6</a:t>
            </a:r>
            <a:r>
              <a:rPr lang="zh-CN" altLang="en-US" dirty="0"/>
              <a:t>：异方差性</a:t>
            </a:r>
          </a:p>
          <a:p>
            <a:pPr lvl="1"/>
            <a:r>
              <a:rPr lang="zh-CN" altLang="en-US" dirty="0"/>
              <a:t>非正态数据</a:t>
            </a:r>
          </a:p>
          <a:p>
            <a:pPr lvl="1"/>
            <a:r>
              <a:rPr lang="zh-CN" altLang="en-US" dirty="0"/>
              <a:t>非线性</a:t>
            </a:r>
          </a:p>
        </p:txBody>
      </p:sp>
    </p:spTree>
    <p:extLst>
      <p:ext uri="{BB962C8B-B14F-4D97-AF65-F5344CB8AC3E}">
        <p14:creationId xmlns:p14="http://schemas.microsoft.com/office/powerpoint/2010/main" val="3096557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DEC14-7BB4-4A6C-8A0F-CA980DA5FB4B}"/>
              </a:ext>
            </a:extLst>
          </p:cNvPr>
          <p:cNvSpPr>
            <a:spLocks noGrp="1"/>
          </p:cNvSpPr>
          <p:nvPr>
            <p:ph type="title"/>
          </p:nvPr>
        </p:nvSpPr>
        <p:spPr/>
        <p:txBody>
          <a:bodyPr>
            <a:normAutofit/>
          </a:bodyPr>
          <a:lstStyle/>
          <a:p>
            <a:r>
              <a:rPr lang="zh-CN" altLang="en-US" dirty="0"/>
              <a:t>多重共线性与异方差性诊断</a:t>
            </a:r>
          </a:p>
        </p:txBody>
      </p:sp>
      <p:sp>
        <p:nvSpPr>
          <p:cNvPr id="4" name="内容占位符 2">
            <a:extLst>
              <a:ext uri="{FF2B5EF4-FFF2-40B4-BE49-F238E27FC236}">
                <a16:creationId xmlns:a16="http://schemas.microsoft.com/office/drawing/2014/main" id="{7508AB38-9BEE-4245-907D-5171AC38B101}"/>
              </a:ext>
            </a:extLst>
          </p:cNvPr>
          <p:cNvSpPr>
            <a:spLocks noGrp="1"/>
          </p:cNvSpPr>
          <p:nvPr>
            <p:ph idx="1"/>
          </p:nvPr>
        </p:nvSpPr>
        <p:spPr>
          <a:xfrm>
            <a:off x="838200" y="1504950"/>
            <a:ext cx="10515600" cy="4672013"/>
          </a:xfrm>
        </p:spPr>
        <p:txBody>
          <a:bodyPr>
            <a:normAutofit/>
          </a:bodyPr>
          <a:lstStyle/>
          <a:p>
            <a:r>
              <a:rPr lang="zh-CN" altLang="en-US" dirty="0"/>
              <a:t>常见多重共线性诊断方法（都一般，不要依赖于一种统计方法）：</a:t>
            </a:r>
            <a:endParaRPr lang="en-US" altLang="zh-CN" dirty="0"/>
          </a:p>
          <a:p>
            <a:pPr lvl="1"/>
            <a:r>
              <a:rPr lang="zh-CN" altLang="en-US" dirty="0"/>
              <a:t>相关性（经验标准，</a:t>
            </a:r>
            <a:r>
              <a:rPr lang="en-US" altLang="zh-CN" dirty="0"/>
              <a:t>&gt;0.9</a:t>
            </a:r>
            <a:r>
              <a:rPr lang="zh-CN" altLang="en-US" dirty="0"/>
              <a:t>）</a:t>
            </a:r>
            <a:endParaRPr lang="en-US" altLang="zh-CN" dirty="0"/>
          </a:p>
          <a:p>
            <a:pPr lvl="1"/>
            <a:r>
              <a:rPr lang="en-US" altLang="zh-CN" dirty="0"/>
              <a:t>VIF</a:t>
            </a:r>
            <a:r>
              <a:rPr lang="zh-CN" altLang="en-US" dirty="0"/>
              <a:t>值（经验标准，</a:t>
            </a:r>
            <a:r>
              <a:rPr lang="en-US" altLang="zh-CN" dirty="0"/>
              <a:t>&gt;10</a:t>
            </a:r>
            <a:r>
              <a:rPr lang="zh-CN" altLang="en-US" dirty="0"/>
              <a:t>）</a:t>
            </a:r>
            <a:endParaRPr lang="en-US" altLang="zh-CN" dirty="0"/>
          </a:p>
          <a:p>
            <a:pPr lvl="1"/>
            <a:r>
              <a:rPr lang="zh-CN" altLang="en-US" dirty="0"/>
              <a:t>容差（</a:t>
            </a:r>
            <a:r>
              <a:rPr lang="en-US" altLang="zh-CN" dirty="0" err="1"/>
              <a:t>tol</a:t>
            </a:r>
            <a:r>
              <a:rPr lang="zh-CN" altLang="en-US" dirty="0"/>
              <a:t>，</a:t>
            </a:r>
            <a:r>
              <a:rPr lang="en-US" altLang="zh-CN" dirty="0"/>
              <a:t>=1/</a:t>
            </a:r>
            <a:r>
              <a:rPr lang="en-US" altLang="zh-CN" dirty="0" err="1"/>
              <a:t>vif</a:t>
            </a:r>
            <a:r>
              <a:rPr lang="zh-CN" altLang="en-US" dirty="0"/>
              <a:t>，经验标准为</a:t>
            </a:r>
            <a:r>
              <a:rPr lang="en-US" altLang="zh-CN" dirty="0"/>
              <a:t>&lt;0.1</a:t>
            </a:r>
            <a:r>
              <a:rPr lang="zh-CN" altLang="en-US" dirty="0"/>
              <a:t>）</a:t>
            </a:r>
            <a:endParaRPr lang="en-US" altLang="zh-CN" dirty="0"/>
          </a:p>
          <a:p>
            <a:pPr lvl="1"/>
            <a:endParaRPr lang="en-US" altLang="zh-CN" dirty="0"/>
          </a:p>
          <a:p>
            <a:r>
              <a:rPr lang="zh-CN" altLang="en-US" dirty="0"/>
              <a:t>常见异方差性诊断方法</a:t>
            </a:r>
            <a:endParaRPr lang="en-US" altLang="zh-CN" dirty="0"/>
          </a:p>
          <a:p>
            <a:pPr lvl="1"/>
            <a:r>
              <a:rPr lang="zh-CN" altLang="en-US" dirty="0"/>
              <a:t>观察残差（推荐）</a:t>
            </a:r>
            <a:endParaRPr lang="en-US" altLang="zh-CN" dirty="0"/>
          </a:p>
          <a:p>
            <a:pPr lvl="1"/>
            <a:r>
              <a:rPr lang="zh-CN" altLang="en-US" dirty="0"/>
              <a:t>（在方差分析和回归情景下惯用的方法论）</a:t>
            </a:r>
            <a:r>
              <a:rPr lang="en-US" altLang="zh-CN" dirty="0" err="1"/>
              <a:t>Levene’s</a:t>
            </a:r>
            <a:r>
              <a:rPr lang="en-US" altLang="zh-CN" dirty="0"/>
              <a:t> test</a:t>
            </a:r>
          </a:p>
          <a:p>
            <a:pPr lvl="1"/>
            <a:r>
              <a:rPr lang="zh-CN" altLang="en-US" dirty="0"/>
              <a:t>（在探索性因子分析情景下惯用的方法论）</a:t>
            </a:r>
            <a:r>
              <a:rPr lang="en-US" altLang="zh-CN" dirty="0" err="1"/>
              <a:t>Barlett’s</a:t>
            </a:r>
            <a:r>
              <a:rPr lang="en-US" altLang="zh-CN" dirty="0"/>
              <a:t> test</a:t>
            </a:r>
          </a:p>
          <a:p>
            <a:pPr lvl="1"/>
            <a:r>
              <a:rPr lang="zh-CN" altLang="en-US" dirty="0"/>
              <a:t>其他：</a:t>
            </a:r>
            <a:endParaRPr lang="en-US" altLang="zh-CN" dirty="0"/>
          </a:p>
          <a:p>
            <a:pPr marL="0" indent="0">
              <a:buNone/>
            </a:pPr>
            <a:endParaRPr lang="zh-CN" altLang="en-US" dirty="0"/>
          </a:p>
        </p:txBody>
      </p:sp>
      <p:pic>
        <p:nvPicPr>
          <p:cNvPr id="3" name="图片 2">
            <a:extLst>
              <a:ext uri="{FF2B5EF4-FFF2-40B4-BE49-F238E27FC236}">
                <a16:creationId xmlns:a16="http://schemas.microsoft.com/office/drawing/2014/main" id="{B6D563BD-5E45-41A8-8005-E6692429C430}"/>
              </a:ext>
            </a:extLst>
          </p:cNvPr>
          <p:cNvPicPr>
            <a:picLocks noChangeAspect="1"/>
          </p:cNvPicPr>
          <p:nvPr/>
        </p:nvPicPr>
        <p:blipFill>
          <a:blip r:embed="rId2"/>
          <a:stretch>
            <a:fillRect/>
          </a:stretch>
        </p:blipFill>
        <p:spPr>
          <a:xfrm>
            <a:off x="2510143" y="4767408"/>
            <a:ext cx="2522439" cy="1882303"/>
          </a:xfrm>
          <a:prstGeom prst="rect">
            <a:avLst/>
          </a:prstGeom>
        </p:spPr>
      </p:pic>
      <p:pic>
        <p:nvPicPr>
          <p:cNvPr id="5" name="图片 4">
            <a:extLst>
              <a:ext uri="{FF2B5EF4-FFF2-40B4-BE49-F238E27FC236}">
                <a16:creationId xmlns:a16="http://schemas.microsoft.com/office/drawing/2014/main" id="{DDA33A18-DA70-4C8C-9F62-A62583FB08BD}"/>
              </a:ext>
            </a:extLst>
          </p:cNvPr>
          <p:cNvPicPr>
            <a:picLocks noChangeAspect="1"/>
          </p:cNvPicPr>
          <p:nvPr/>
        </p:nvPicPr>
        <p:blipFill>
          <a:blip r:embed="rId3"/>
          <a:stretch>
            <a:fillRect/>
          </a:stretch>
        </p:blipFill>
        <p:spPr>
          <a:xfrm>
            <a:off x="5195504" y="4767408"/>
            <a:ext cx="2354784" cy="754445"/>
          </a:xfrm>
          <a:prstGeom prst="rect">
            <a:avLst/>
          </a:prstGeom>
        </p:spPr>
      </p:pic>
    </p:spTree>
    <p:extLst>
      <p:ext uri="{BB962C8B-B14F-4D97-AF65-F5344CB8AC3E}">
        <p14:creationId xmlns:p14="http://schemas.microsoft.com/office/powerpoint/2010/main" val="3137955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回归诊断</a:t>
            </a:r>
          </a:p>
        </p:txBody>
      </p:sp>
      <p:sp>
        <p:nvSpPr>
          <p:cNvPr id="3" name="内容占位符 2">
            <a:extLst>
              <a:ext uri="{FF2B5EF4-FFF2-40B4-BE49-F238E27FC236}">
                <a16:creationId xmlns:a16="http://schemas.microsoft.com/office/drawing/2014/main" id="{0A46A824-86D6-4EB1-B2AD-AF50E02C1116}"/>
              </a:ext>
            </a:extLst>
          </p:cNvPr>
          <p:cNvSpPr>
            <a:spLocks noGrp="1"/>
          </p:cNvSpPr>
          <p:nvPr>
            <p:ph idx="1"/>
          </p:nvPr>
        </p:nvSpPr>
        <p:spPr/>
        <p:txBody>
          <a:bodyPr/>
          <a:lstStyle/>
          <a:p>
            <a:r>
              <a:rPr lang="zh-CN" altLang="en-US" dirty="0"/>
              <a:t>回归诊断？</a:t>
            </a:r>
            <a:endParaRPr lang="en-US" altLang="zh-CN" dirty="0"/>
          </a:p>
          <a:p>
            <a:endParaRPr lang="en-US" altLang="zh-CN" dirty="0"/>
          </a:p>
          <a:p>
            <a:r>
              <a:rPr lang="zh-CN" altLang="en-US" dirty="0"/>
              <a:t>常见的回归诊断议题：</a:t>
            </a:r>
            <a:endParaRPr lang="en-US" altLang="zh-CN" dirty="0"/>
          </a:p>
          <a:p>
            <a:pPr lvl="1"/>
            <a:r>
              <a:rPr lang="zh-CN" altLang="en-US" dirty="0"/>
              <a:t>离群值（</a:t>
            </a:r>
            <a:r>
              <a:rPr lang="en-US" altLang="zh-CN" dirty="0"/>
              <a:t>Outlier</a:t>
            </a:r>
            <a:r>
              <a:rPr lang="zh-CN" altLang="en-US" dirty="0"/>
              <a:t>）与强影响数据（</a:t>
            </a:r>
            <a:r>
              <a:rPr lang="en-US" altLang="zh-CN" dirty="0"/>
              <a:t>Influential cases</a:t>
            </a:r>
            <a:r>
              <a:rPr lang="zh-CN" altLang="en-US" dirty="0"/>
              <a:t>）</a:t>
            </a:r>
          </a:p>
          <a:p>
            <a:pPr lvl="1"/>
            <a:r>
              <a:rPr lang="en-US" altLang="zh-CN" dirty="0"/>
              <a:t>A3</a:t>
            </a:r>
            <a:r>
              <a:rPr lang="zh-CN" altLang="en-US" dirty="0"/>
              <a:t>：多重共线性问题</a:t>
            </a:r>
            <a:endParaRPr lang="en-US" altLang="zh-CN" dirty="0"/>
          </a:p>
          <a:p>
            <a:pPr lvl="1"/>
            <a:r>
              <a:rPr lang="en-US" altLang="zh-CN" dirty="0"/>
              <a:t>A6</a:t>
            </a:r>
            <a:r>
              <a:rPr lang="zh-CN" altLang="en-US" dirty="0"/>
              <a:t>：异方差性</a:t>
            </a:r>
          </a:p>
          <a:p>
            <a:pPr lvl="1"/>
            <a:r>
              <a:rPr lang="zh-CN" altLang="en-US" dirty="0"/>
              <a:t>非正态数据</a:t>
            </a:r>
          </a:p>
          <a:p>
            <a:pPr lvl="1"/>
            <a:r>
              <a:rPr lang="zh-CN" altLang="en-US" dirty="0"/>
              <a:t>非线性</a:t>
            </a:r>
          </a:p>
        </p:txBody>
      </p:sp>
    </p:spTree>
    <p:extLst>
      <p:ext uri="{BB962C8B-B14F-4D97-AF65-F5344CB8AC3E}">
        <p14:creationId xmlns:p14="http://schemas.microsoft.com/office/powerpoint/2010/main" val="2417140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非正态数据</a:t>
            </a:r>
          </a:p>
        </p:txBody>
      </p:sp>
    </p:spTree>
    <p:extLst>
      <p:ext uri="{BB962C8B-B14F-4D97-AF65-F5344CB8AC3E}">
        <p14:creationId xmlns:p14="http://schemas.microsoft.com/office/powerpoint/2010/main" val="3271521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E0F481-499A-4E44-9472-C1BED7C8D34E}"/>
              </a:ext>
            </a:extLst>
          </p:cNvPr>
          <p:cNvSpPr>
            <a:spLocks noGrp="1"/>
          </p:cNvSpPr>
          <p:nvPr>
            <p:ph type="title"/>
          </p:nvPr>
        </p:nvSpPr>
        <p:spPr/>
        <p:txBody>
          <a:bodyPr/>
          <a:lstStyle/>
          <a:p>
            <a:r>
              <a:rPr lang="zh-CN" altLang="en-US" dirty="0"/>
              <a:t>非线性数据</a:t>
            </a:r>
          </a:p>
        </p:txBody>
      </p:sp>
    </p:spTree>
    <p:extLst>
      <p:ext uri="{BB962C8B-B14F-4D97-AF65-F5344CB8AC3E}">
        <p14:creationId xmlns:p14="http://schemas.microsoft.com/office/powerpoint/2010/main" val="356542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2E1E-DE63-4739-991D-6DF4177CC8B5}"/>
              </a:ext>
            </a:extLst>
          </p:cNvPr>
          <p:cNvSpPr>
            <a:spLocks noGrp="1"/>
          </p:cNvSpPr>
          <p:nvPr>
            <p:ph type="title"/>
          </p:nvPr>
        </p:nvSpPr>
        <p:spPr/>
        <p:txBody>
          <a:bodyPr>
            <a:normAutofit/>
          </a:bodyPr>
          <a:lstStyle/>
          <a:p>
            <a:r>
              <a:rPr lang="zh-CN" altLang="en-US" dirty="0"/>
              <a:t>回归模型</a:t>
            </a:r>
          </a:p>
        </p:txBody>
      </p:sp>
      <p:pic>
        <p:nvPicPr>
          <p:cNvPr id="4" name="图片 3">
            <a:extLst>
              <a:ext uri="{FF2B5EF4-FFF2-40B4-BE49-F238E27FC236}">
                <a16:creationId xmlns:a16="http://schemas.microsoft.com/office/drawing/2014/main" id="{80DB6421-67FB-407A-8902-3355E36CFC14}"/>
              </a:ext>
            </a:extLst>
          </p:cNvPr>
          <p:cNvPicPr>
            <a:picLocks noChangeAspect="1"/>
          </p:cNvPicPr>
          <p:nvPr/>
        </p:nvPicPr>
        <p:blipFill>
          <a:blip r:embed="rId2"/>
          <a:stretch>
            <a:fillRect/>
          </a:stretch>
        </p:blipFill>
        <p:spPr>
          <a:xfrm>
            <a:off x="1497836" y="1085625"/>
            <a:ext cx="9400930" cy="5407250"/>
          </a:xfrm>
          <a:prstGeom prst="rect">
            <a:avLst/>
          </a:prstGeom>
        </p:spPr>
      </p:pic>
    </p:spTree>
    <p:extLst>
      <p:ext uri="{BB962C8B-B14F-4D97-AF65-F5344CB8AC3E}">
        <p14:creationId xmlns:p14="http://schemas.microsoft.com/office/powerpoint/2010/main" val="4159431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5BC9DCF-70A8-4303-9337-F07A9B7D8598}"/>
              </a:ext>
            </a:extLst>
          </p:cNvPr>
          <p:cNvPicPr>
            <a:picLocks noChangeAspect="1"/>
          </p:cNvPicPr>
          <p:nvPr/>
        </p:nvPicPr>
        <p:blipFill>
          <a:blip r:embed="rId2"/>
          <a:stretch>
            <a:fillRect/>
          </a:stretch>
        </p:blipFill>
        <p:spPr>
          <a:xfrm>
            <a:off x="0" y="41382"/>
            <a:ext cx="12192000" cy="6775236"/>
          </a:xfrm>
          <a:prstGeom prst="rect">
            <a:avLst/>
          </a:prstGeom>
        </p:spPr>
      </p:pic>
    </p:spTree>
    <p:extLst>
      <p:ext uri="{BB962C8B-B14F-4D97-AF65-F5344CB8AC3E}">
        <p14:creationId xmlns:p14="http://schemas.microsoft.com/office/powerpoint/2010/main" val="1576549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CB340-9588-4C58-A0D9-F680A9C77426}"/>
              </a:ext>
            </a:extLst>
          </p:cNvPr>
          <p:cNvSpPr>
            <a:spLocks noGrp="1"/>
          </p:cNvSpPr>
          <p:nvPr>
            <p:ph type="title"/>
          </p:nvPr>
        </p:nvSpPr>
        <p:spPr/>
        <p:txBody>
          <a:bodyPr/>
          <a:lstStyle/>
          <a:p>
            <a:r>
              <a:rPr lang="zh-CN" altLang="en-US" dirty="0"/>
              <a:t>估计方法：最小二乘 </a:t>
            </a:r>
            <a:r>
              <a:rPr lang="en-US" altLang="zh-CN" dirty="0"/>
              <a:t>Least Square</a:t>
            </a:r>
            <a:endParaRPr lang="zh-CN" altLang="en-US" dirty="0"/>
          </a:p>
        </p:txBody>
      </p:sp>
      <p:pic>
        <p:nvPicPr>
          <p:cNvPr id="11" name="图片 10">
            <a:extLst>
              <a:ext uri="{FF2B5EF4-FFF2-40B4-BE49-F238E27FC236}">
                <a16:creationId xmlns:a16="http://schemas.microsoft.com/office/drawing/2014/main" id="{7742387E-181C-4E7F-8EFC-41878413A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5" y="2027081"/>
            <a:ext cx="8096250" cy="3009900"/>
          </a:xfrm>
          <a:prstGeom prst="rect">
            <a:avLst/>
          </a:prstGeom>
        </p:spPr>
      </p:pic>
    </p:spTree>
    <p:extLst>
      <p:ext uri="{BB962C8B-B14F-4D97-AF65-F5344CB8AC3E}">
        <p14:creationId xmlns:p14="http://schemas.microsoft.com/office/powerpoint/2010/main" val="367277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B281492-E4E1-422A-BCB6-231674759F00}"/>
              </a:ext>
            </a:extLst>
          </p:cNvPr>
          <p:cNvPicPr>
            <a:picLocks noChangeAspect="1"/>
          </p:cNvPicPr>
          <p:nvPr/>
        </p:nvPicPr>
        <p:blipFill>
          <a:blip r:embed="rId2"/>
          <a:stretch>
            <a:fillRect/>
          </a:stretch>
        </p:blipFill>
        <p:spPr>
          <a:xfrm>
            <a:off x="3382244" y="442962"/>
            <a:ext cx="5464013" cy="4130398"/>
          </a:xfrm>
          <a:prstGeom prst="rect">
            <a:avLst/>
          </a:prstGeom>
        </p:spPr>
      </p:pic>
      <p:pic>
        <p:nvPicPr>
          <p:cNvPr id="5" name="图片 4">
            <a:extLst>
              <a:ext uri="{FF2B5EF4-FFF2-40B4-BE49-F238E27FC236}">
                <a16:creationId xmlns:a16="http://schemas.microsoft.com/office/drawing/2014/main" id="{65821DD2-3999-424B-ADA6-02B52FF9CEEA}"/>
              </a:ext>
            </a:extLst>
          </p:cNvPr>
          <p:cNvPicPr>
            <a:picLocks noChangeAspect="1"/>
          </p:cNvPicPr>
          <p:nvPr/>
        </p:nvPicPr>
        <p:blipFill>
          <a:blip r:embed="rId3"/>
          <a:stretch>
            <a:fillRect/>
          </a:stretch>
        </p:blipFill>
        <p:spPr>
          <a:xfrm>
            <a:off x="3382244" y="4424761"/>
            <a:ext cx="5387807" cy="2362405"/>
          </a:xfrm>
          <a:prstGeom prst="rect">
            <a:avLst/>
          </a:prstGeom>
        </p:spPr>
      </p:pic>
    </p:spTree>
    <p:extLst>
      <p:ext uri="{BB962C8B-B14F-4D97-AF65-F5344CB8AC3E}">
        <p14:creationId xmlns:p14="http://schemas.microsoft.com/office/powerpoint/2010/main" val="1359538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ECCDB-E042-4079-BCFA-EDFDEE8B6982}"/>
              </a:ext>
            </a:extLst>
          </p:cNvPr>
          <p:cNvSpPr>
            <a:spLocks noGrp="1"/>
          </p:cNvSpPr>
          <p:nvPr>
            <p:ph type="title"/>
          </p:nvPr>
        </p:nvSpPr>
        <p:spPr/>
        <p:txBody>
          <a:bodyPr/>
          <a:lstStyle/>
          <a:p>
            <a:r>
              <a:rPr lang="zh-CN" altLang="en-US" dirty="0"/>
              <a:t>变量类型</a:t>
            </a:r>
          </a:p>
        </p:txBody>
      </p:sp>
      <p:sp>
        <p:nvSpPr>
          <p:cNvPr id="3" name="内容占位符 2">
            <a:extLst>
              <a:ext uri="{FF2B5EF4-FFF2-40B4-BE49-F238E27FC236}">
                <a16:creationId xmlns:a16="http://schemas.microsoft.com/office/drawing/2014/main" id="{90A29FA2-5412-4CEE-9DF4-FEADB1753B23}"/>
              </a:ext>
            </a:extLst>
          </p:cNvPr>
          <p:cNvSpPr>
            <a:spLocks noGrp="1"/>
          </p:cNvSpPr>
          <p:nvPr>
            <p:ph idx="1"/>
          </p:nvPr>
        </p:nvSpPr>
        <p:spPr/>
        <p:txBody>
          <a:bodyPr/>
          <a:lstStyle/>
          <a:p>
            <a:r>
              <a:rPr lang="zh-CN" altLang="en-US" dirty="0"/>
              <a:t>连续（</a:t>
            </a:r>
            <a:r>
              <a:rPr lang="en-US" altLang="zh-CN" dirty="0"/>
              <a:t>……</a:t>
            </a:r>
            <a:r>
              <a:rPr lang="zh-CN" altLang="en-US" dirty="0"/>
              <a:t>） 客观</a:t>
            </a:r>
            <a:endParaRPr lang="en-US" altLang="zh-CN" dirty="0"/>
          </a:p>
          <a:p>
            <a:r>
              <a:rPr lang="zh-CN" altLang="en-US" dirty="0"/>
              <a:t>二分（</a:t>
            </a:r>
            <a:r>
              <a:rPr lang="en-US" altLang="zh-CN" dirty="0"/>
              <a:t>1,0</a:t>
            </a:r>
            <a:r>
              <a:rPr lang="zh-CN" altLang="en-US" dirty="0"/>
              <a:t>）只有两类的离散</a:t>
            </a:r>
            <a:endParaRPr lang="en-US" altLang="zh-CN" dirty="0"/>
          </a:p>
          <a:p>
            <a:r>
              <a:rPr lang="zh-CN" altLang="en-US" dirty="0"/>
              <a:t>分类（</a:t>
            </a:r>
            <a:r>
              <a:rPr lang="en-US" altLang="zh-CN" dirty="0"/>
              <a:t>1,2,3,4,5….</a:t>
            </a:r>
            <a:r>
              <a:rPr lang="zh-CN" altLang="en-US" dirty="0"/>
              <a:t>）彼此相斥</a:t>
            </a:r>
            <a:endParaRPr lang="en-US" altLang="zh-CN" dirty="0"/>
          </a:p>
          <a:p>
            <a:r>
              <a:rPr lang="zh-CN" altLang="en-US" dirty="0"/>
              <a:t>有序（</a:t>
            </a:r>
            <a:r>
              <a:rPr lang="en-US" altLang="zh-CN" dirty="0"/>
              <a:t>1,2,3,4,5</a:t>
            </a:r>
            <a:r>
              <a:rPr lang="zh-CN" altLang="en-US" dirty="0"/>
              <a:t>）能穷尽的短序数级</a:t>
            </a:r>
            <a:endParaRPr lang="en-US" altLang="zh-CN" dirty="0"/>
          </a:p>
          <a:p>
            <a:endParaRPr lang="en-US" altLang="zh-CN" dirty="0"/>
          </a:p>
          <a:p>
            <a:r>
              <a:rPr lang="zh-CN" altLang="en-US" dirty="0"/>
              <a:t>二分，分类，有序均是离散数据</a:t>
            </a:r>
          </a:p>
        </p:txBody>
      </p:sp>
    </p:spTree>
    <p:extLst>
      <p:ext uri="{BB962C8B-B14F-4D97-AF65-F5344CB8AC3E}">
        <p14:creationId xmlns:p14="http://schemas.microsoft.com/office/powerpoint/2010/main" val="53819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normAutofit/>
          </a:bodyPr>
          <a:lstStyle/>
          <a:p>
            <a:r>
              <a:rPr lang="zh-CN" altLang="en-US" sz="4000" dirty="0">
                <a:latin typeface="微软雅黑 Light" panose="020B0502040204020203" charset="-122"/>
                <a:ea typeface="微软雅黑 Light" panose="020B0502040204020203" charset="-122"/>
                <a:sym typeface="+mn-ea"/>
              </a:rPr>
              <a:t>变量分类</a:t>
            </a:r>
            <a:r>
              <a:rPr lang="zh-CN" altLang="en-US" sz="4000" dirty="0">
                <a:latin typeface="微软雅黑 Light" panose="020B0502040204020203" charset="-122"/>
                <a:ea typeface="微软雅黑 Light" panose="020B0502040204020203" charset="-122"/>
              </a:rPr>
              <a:t>：</a:t>
            </a:r>
            <a:r>
              <a:rPr lang="zh-CN" altLang="en-US" sz="4000">
                <a:latin typeface="微软雅黑 Light" panose="020B0502040204020203" charset="-122"/>
                <a:ea typeface="微软雅黑 Light" panose="020B0502040204020203" charset="-122"/>
              </a:rPr>
              <a:t>名义变量</a:t>
            </a:r>
            <a:endParaRPr lang="en-US" sz="4000">
              <a:latin typeface="微软雅黑 Light" panose="020B0502040204020203" charset="-122"/>
              <a:ea typeface="微软雅黑 Light" panose="020B0502040204020203" charset="-122"/>
            </a:endParaRPr>
          </a:p>
        </p:txBody>
      </p:sp>
      <p:sp>
        <p:nvSpPr>
          <p:cNvPr id="13" name="Text Placeholder 12"/>
          <p:cNvSpPr>
            <a:spLocks noGrp="1"/>
          </p:cNvSpPr>
          <p:nvPr>
            <p:ph type="body" idx="1"/>
          </p:nvPr>
        </p:nvSpPr>
        <p:spPr>
          <a:xfrm>
            <a:off x="2365657" y="2708920"/>
            <a:ext cx="3017520" cy="542395"/>
          </a:xfrm>
        </p:spPr>
        <p:txBody>
          <a:bodyPr/>
          <a:lstStyle/>
          <a:p>
            <a:r>
              <a:rPr lang="en-GB" dirty="0">
                <a:solidFill>
                  <a:srgbClr val="00B050"/>
                </a:solidFill>
                <a:latin typeface="微软雅黑 Light" panose="020B0502040204020203" charset="-122"/>
                <a:ea typeface="微软雅黑 Light" panose="020B0502040204020203" charset="-122"/>
              </a:rPr>
              <a:t>CAN DO</a:t>
            </a:r>
          </a:p>
        </p:txBody>
      </p:sp>
      <p:sp>
        <p:nvSpPr>
          <p:cNvPr id="14" name="Text Placeholder 13"/>
          <p:cNvSpPr>
            <a:spLocks noGrp="1"/>
          </p:cNvSpPr>
          <p:nvPr>
            <p:ph type="body" sz="quarter" idx="3"/>
          </p:nvPr>
        </p:nvSpPr>
        <p:spPr>
          <a:xfrm>
            <a:off x="6847681" y="2708920"/>
            <a:ext cx="3014708" cy="542394"/>
          </a:xfrm>
        </p:spPr>
        <p:txBody>
          <a:bodyPr/>
          <a:lstStyle/>
          <a:p>
            <a:r>
              <a:rPr lang="en-GB" dirty="0">
                <a:solidFill>
                  <a:srgbClr val="FF0000"/>
                </a:solidFill>
                <a:latin typeface="微软雅黑 Light" panose="020B0502040204020203" charset="-122"/>
                <a:ea typeface="微软雅黑 Light" panose="020B0502040204020203" charset="-122"/>
              </a:rPr>
              <a:t>CANNOT DO</a:t>
            </a:r>
          </a:p>
        </p:txBody>
      </p:sp>
      <p:sp>
        <p:nvSpPr>
          <p:cNvPr id="5" name="Slide Number Placeholder 4"/>
          <p:cNvSpPr>
            <a:spLocks noGrp="1"/>
          </p:cNvSpPr>
          <p:nvPr>
            <p:ph type="sldNum" sz="quarter" idx="12"/>
          </p:nvPr>
        </p:nvSpPr>
        <p:spPr/>
        <p:txBody>
          <a:bodyPr/>
          <a:lstStyle/>
          <a:p>
            <a:fld id="{4ACECF07-5053-4ADB-B312-909F2FB3B2C1}" type="slidenum">
              <a:rPr lang="en-GB" smtClean="0">
                <a:solidFill>
                  <a:prstClr val="black">
                    <a:lumMod val="50000"/>
                    <a:lumOff val="50000"/>
                  </a:prstClr>
                </a:solidFill>
              </a:rPr>
              <a:t>9</a:t>
            </a:fld>
            <a:endParaRPr lang="en-GB">
              <a:solidFill>
                <a:prstClr val="black">
                  <a:lumMod val="50000"/>
                  <a:lumOff val="50000"/>
                </a:prstClr>
              </a:solidFill>
            </a:endParaRPr>
          </a:p>
        </p:txBody>
      </p:sp>
      <p:sp>
        <p:nvSpPr>
          <p:cNvPr id="10" name="Content Placeholder 9"/>
          <p:cNvSpPr>
            <a:spLocks noGrp="1"/>
          </p:cNvSpPr>
          <p:nvPr>
            <p:ph sz="quarter" idx="13"/>
          </p:nvPr>
        </p:nvSpPr>
        <p:spPr>
          <a:xfrm>
            <a:off x="2135560" y="3356991"/>
            <a:ext cx="3247208" cy="2880321"/>
          </a:xfrm>
        </p:spPr>
        <p:txBody>
          <a:bodyPr>
            <a:normAutofit fontScale="87500" lnSpcReduction="20000"/>
          </a:bodyPr>
          <a:lstStyle/>
          <a:p>
            <a:r>
              <a:rPr lang="en-GB" dirty="0">
                <a:latin typeface="微软雅黑 Light" panose="020B0502040204020203" charset="-122"/>
                <a:ea typeface="微软雅黑 Light" panose="020B0502040204020203" charset="-122"/>
              </a:rPr>
              <a:t>Check whether two objects have the same attribute (</a:t>
            </a:r>
            <a:r>
              <a:rPr lang="en-GB" dirty="0">
                <a:solidFill>
                  <a:srgbClr val="00B050"/>
                </a:solidFill>
                <a:latin typeface="微软雅黑 Light" panose="020B0502040204020203" charset="-122"/>
                <a:ea typeface="微软雅黑 Light" panose="020B0502040204020203" charset="-122"/>
              </a:rPr>
              <a:t>equality</a:t>
            </a:r>
            <a:r>
              <a:rPr lang="en-GB" dirty="0">
                <a:latin typeface="微软雅黑 Light" panose="020B0502040204020203" charset="-122"/>
                <a:ea typeface="微软雅黑 Light" panose="020B0502040204020203" charset="-122"/>
              </a:rPr>
              <a:t>);</a:t>
            </a:r>
          </a:p>
          <a:p>
            <a:r>
              <a:rPr lang="en-GB" dirty="0">
                <a:latin typeface="微软雅黑 Light" panose="020B0502040204020203" charset="-122"/>
                <a:ea typeface="微软雅黑 Light" panose="020B0502040204020203" charset="-122"/>
              </a:rPr>
              <a:t>Find the most common attribute in a group of objects (the </a:t>
            </a:r>
            <a:r>
              <a:rPr lang="en-GB" dirty="0">
                <a:solidFill>
                  <a:srgbClr val="00B050"/>
                </a:solidFill>
                <a:latin typeface="微软雅黑 Light" panose="020B0502040204020203" charset="-122"/>
                <a:ea typeface="微软雅黑 Light" panose="020B0502040204020203" charset="-122"/>
              </a:rPr>
              <a:t>mode</a:t>
            </a:r>
            <a:r>
              <a:rPr lang="en-GB" dirty="0">
                <a:latin typeface="微软雅黑 Light" panose="020B0502040204020203" charset="-122"/>
                <a:ea typeface="微软雅黑 Light" panose="020B0502040204020203" charset="-122"/>
              </a:rPr>
              <a:t>);</a:t>
            </a:r>
          </a:p>
          <a:p>
            <a:r>
              <a:rPr lang="en-GB" dirty="0">
                <a:latin typeface="微软雅黑 Light" panose="020B0502040204020203" charset="-122"/>
                <a:ea typeface="微软雅黑 Light" panose="020B0502040204020203" charset="-122"/>
              </a:rPr>
              <a:t>Count the number of objects in a category (tabulate).</a:t>
            </a:r>
          </a:p>
          <a:p>
            <a:pPr lvl="1"/>
            <a:endParaRPr lang="en-GB" dirty="0">
              <a:latin typeface="微软雅黑 Light" panose="020B0502040204020203" charset="-122"/>
              <a:ea typeface="微软雅黑 Light" panose="020B0502040204020203" charset="-122"/>
            </a:endParaRPr>
          </a:p>
        </p:txBody>
      </p:sp>
      <p:sp>
        <p:nvSpPr>
          <p:cNvPr id="11" name="Content Placeholder 10"/>
          <p:cNvSpPr>
            <a:spLocks noGrp="1"/>
          </p:cNvSpPr>
          <p:nvPr>
            <p:ph sz="quarter" idx="14"/>
          </p:nvPr>
        </p:nvSpPr>
        <p:spPr>
          <a:xfrm>
            <a:off x="6827341" y="3429000"/>
            <a:ext cx="3017520" cy="2632328"/>
          </a:xfrm>
        </p:spPr>
        <p:txBody>
          <a:bodyPr>
            <a:normAutofit/>
          </a:bodyPr>
          <a:lstStyle/>
          <a:p>
            <a:r>
              <a:rPr lang="en-GB" sz="2200" dirty="0">
                <a:latin typeface="微软雅黑 Light" panose="020B0502040204020203" charset="-122"/>
                <a:ea typeface="微软雅黑 Light" panose="020B0502040204020203" charset="-122"/>
              </a:rPr>
              <a:t>Say whether the attribute is smaller or larger than another (rank order or difference);</a:t>
            </a:r>
          </a:p>
          <a:p>
            <a:r>
              <a:rPr lang="en-GB" sz="2200" dirty="0">
                <a:latin typeface="微软雅黑 Light" panose="020B0502040204020203" charset="-122"/>
                <a:ea typeface="微软雅黑 Light" panose="020B0502040204020203" charset="-122"/>
              </a:rPr>
              <a:t>Compute an "average attribute".</a:t>
            </a:r>
          </a:p>
        </p:txBody>
      </p:sp>
      <p:sp>
        <p:nvSpPr>
          <p:cNvPr id="12" name="Rectangle 11"/>
          <p:cNvSpPr/>
          <p:nvPr/>
        </p:nvSpPr>
        <p:spPr>
          <a:xfrm>
            <a:off x="2423592" y="1351508"/>
            <a:ext cx="7416824" cy="1069975"/>
          </a:xfrm>
          <a:prstGeom prst="rect">
            <a:avLst/>
          </a:prstGeom>
          <a:ln>
            <a:solidFill>
              <a:srgbClr val="00B050"/>
            </a:solidFill>
          </a:ln>
        </p:spPr>
        <p:txBody>
          <a:bodyPr wrap="square">
            <a:spAutoFit/>
          </a:bodyPr>
          <a:lstStyle/>
          <a:p>
            <a:r>
              <a:rPr lang="en-US" sz="2400" dirty="0">
                <a:solidFill>
                  <a:srgbClr val="00B050"/>
                </a:solidFill>
                <a:latin typeface="微软雅黑 Light" panose="020B0502040204020203" charset="-122"/>
                <a:ea typeface="微软雅黑 Light" panose="020B0502040204020203" charset="-122"/>
              </a:rPr>
              <a:t>Examples:</a:t>
            </a:r>
          </a:p>
          <a:p>
            <a:pPr lvl="1"/>
            <a:r>
              <a:rPr lang="zh-CN" altLang="en-US" sz="2000" dirty="0">
                <a:latin typeface="微软雅黑 Light" panose="020B0502040204020203" charset="-122"/>
                <a:ea typeface="微软雅黑 Light" panose="020B0502040204020203" charset="-122"/>
              </a:rPr>
              <a:t>性别</a:t>
            </a:r>
            <a:r>
              <a:rPr lang="en-US" sz="2000" dirty="0">
                <a:latin typeface="微软雅黑 Light" panose="020B0502040204020203" charset="-122"/>
                <a:ea typeface="微软雅黑 Light" panose="020B0502040204020203" charset="-122"/>
              </a:rPr>
              <a:t>:    </a:t>
            </a:r>
            <a:r>
              <a:rPr lang="zh-CN" altLang="en-US" sz="2000" dirty="0">
                <a:latin typeface="微软雅黑 Light" panose="020B0502040204020203" charset="-122"/>
                <a:ea typeface="微软雅黑 Light" panose="020B0502040204020203" charset="-122"/>
              </a:rPr>
              <a:t>男</a:t>
            </a:r>
            <a:r>
              <a:rPr lang="en-US" sz="2000" dirty="0">
                <a:latin typeface="微软雅黑 Light" panose="020B0502040204020203" charset="-122"/>
                <a:ea typeface="微软雅黑 Light" panose="020B0502040204020203" charset="-122"/>
              </a:rPr>
              <a:t>/</a:t>
            </a:r>
            <a:r>
              <a:rPr lang="zh-CN" altLang="en-US" sz="2000" dirty="0">
                <a:latin typeface="微软雅黑 Light" panose="020B0502040204020203" charset="-122"/>
                <a:ea typeface="微软雅黑 Light" panose="020B0502040204020203" charset="-122"/>
              </a:rPr>
              <a:t>女</a:t>
            </a:r>
            <a:r>
              <a:rPr lang="en-US" sz="2000" dirty="0">
                <a:latin typeface="微软雅黑 Light" panose="020B0502040204020203" charset="-122"/>
                <a:ea typeface="微软雅黑 Light" panose="020B0502040204020203" charset="-122"/>
              </a:rPr>
              <a:t>   </a:t>
            </a:r>
            <a:r>
              <a:rPr lang="en-US" sz="2000" dirty="0">
                <a:latin typeface="微软雅黑 Light" panose="020B0502040204020203" charset="-122"/>
                <a:ea typeface="微软雅黑 Light" panose="020B0502040204020203" charset="-122"/>
                <a:sym typeface="Symbol" panose="05050102010706020507"/>
              </a:rPr>
              <a:t></a:t>
            </a:r>
            <a:r>
              <a:rPr lang="en-US" sz="2000" dirty="0">
                <a:latin typeface="微软雅黑 Light" panose="020B0502040204020203" charset="-122"/>
                <a:ea typeface="微软雅黑 Light" panose="020B0502040204020203" charset="-122"/>
              </a:rPr>
              <a:t>    1/2  (</a:t>
            </a:r>
            <a:r>
              <a:rPr lang="zh-CN" altLang="en-US" sz="2000" dirty="0">
                <a:latin typeface="微软雅黑 Light" panose="020B0502040204020203" charset="-122"/>
                <a:ea typeface="微软雅黑 Light" panose="020B0502040204020203" charset="-122"/>
              </a:rPr>
              <a:t>或</a:t>
            </a:r>
            <a:r>
              <a:rPr lang="en-US" sz="2000" dirty="0">
                <a:latin typeface="微软雅黑 Light" panose="020B0502040204020203" charset="-122"/>
                <a:ea typeface="微软雅黑 Light" panose="020B0502040204020203" charset="-122"/>
              </a:rPr>
              <a:t> 0/1)</a:t>
            </a:r>
          </a:p>
          <a:p>
            <a:pPr lvl="1"/>
            <a:r>
              <a:rPr lang="zh-CN" altLang="en-US" sz="2000" dirty="0">
                <a:latin typeface="微软雅黑 Light" panose="020B0502040204020203" charset="-122"/>
                <a:ea typeface="微软雅黑 Light" panose="020B0502040204020203" charset="-122"/>
              </a:rPr>
              <a:t>血型</a:t>
            </a:r>
            <a:r>
              <a:rPr lang="en-US" sz="2000" dirty="0">
                <a:latin typeface="微软雅黑 Light" panose="020B0502040204020203" charset="-122"/>
                <a:ea typeface="微软雅黑 Light" panose="020B0502040204020203" charset="-122"/>
              </a:rPr>
              <a:t>:    A/B/AB/O </a:t>
            </a:r>
            <a:r>
              <a:rPr lang="en-US" sz="2000" dirty="0">
                <a:latin typeface="微软雅黑 Light" panose="020B0502040204020203" charset="-122"/>
                <a:ea typeface="微软雅黑 Light" panose="020B0502040204020203" charset="-122"/>
                <a:sym typeface="Symbol" panose="05050102010706020507"/>
              </a:rPr>
              <a:t></a:t>
            </a:r>
            <a:r>
              <a:rPr lang="en-US" sz="2000" dirty="0">
                <a:latin typeface="微软雅黑 Light" panose="020B0502040204020203" charset="-122"/>
                <a:ea typeface="微软雅黑 Light" panose="020B0502040204020203" charset="-122"/>
              </a:rPr>
              <a:t>    1/2/3/4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55"/>
</p:tagLst>
</file>

<file path=ppt/tags/tag10.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7"/>
</p:tagLst>
</file>

<file path=ppt/tags/tag11.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8"/>
</p:tagLst>
</file>

<file path=ppt/tags/tag12.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KSO_WM_TEMPLATE_THUMBS_INDEX" val="1、4、5、10、12、14、21、25、26、27、28"/>
  <p:tag name="KSO_WM_TEMPLATE_CATEGORY" val="custom"/>
  <p:tag name="KSO_WM_TEMPLATE_INDEX" val="160555"/>
  <p:tag name="KSO_WM_TAG_VERSION" val="1.0"/>
  <p:tag name="KSO_WM_SLIDE_ID" val="custom160555_1"/>
  <p:tag name="KSO_WM_SLIDE_INDEX" val="1"/>
  <p:tag name="KSO_WM_SLIDE_ITEM_CNT" val="2"/>
  <p:tag name="KSO_WM_SLIDE_LAYOUT" val="a_b"/>
  <p:tag name="KSO_WM_SLIDE_LAYOUT_CNT" val="1_1"/>
  <p:tag name="KSO_WM_SLIDE_TYPE" val="title"/>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5"/>
  <p:tag name="KSO_WM_UNIT_TYPE" val="b"/>
  <p:tag name="KSO_WM_UNIT_INDEX" val="1"/>
  <p:tag name="KSO_WM_UNIT_ID" val="custom160555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555"/>
  <p:tag name="KSO_WM_TAG_VERSION" val="1.0"/>
  <p:tag name="KSO_WM_SLIDE_ID" val="custom160555_2"/>
  <p:tag name="KSO_WM_SLIDE_INDEX" val="2"/>
  <p:tag name="KSO_WM_SLIDE_ITEM_CNT" val="1"/>
  <p:tag name="KSO_WM_SLIDE_LAYOUT" val="a_f"/>
  <p:tag name="KSO_WM_SLIDE_LAYOUT_CNT" val="1_1"/>
  <p:tag name="KSO_WM_SLIDE_TYPE" val="text"/>
  <p:tag name="KSO_WM_BEAUTIFY_FLAG" val="#wm#"/>
  <p:tag name="KSO_WM_SLIDE_POSITION" val="66*118"/>
  <p:tag name="KSO_WM_SLIDE_SIZE" val="828*368"/>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555"/>
  <p:tag name="KSO_WM_UNIT_TYPE" val="a"/>
  <p:tag name="KSO_WM_UNIT_INDEX" val="1"/>
  <p:tag name="KSO_WM_UNIT_ID" val="custom160555_2*a*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555"/>
</p:tagLst>
</file>

<file path=ppt/tags/tag3.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3"/>
</p:tagLst>
</file>

<file path=ppt/tags/tag5.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7"/>
</p:tagLst>
</file>

<file path=ppt/tags/tag7.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7"/>
</p:tagLst>
</file>

<file path=ppt/tags/tag8.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50810150004"/>
  <p:tag name="MH_LIBRARY" val="GRAPHIC"/>
  <p:tag name="MH_TYPE" val="Other"/>
  <p:tag name="MH_ORDER" val="5"/>
</p:tagLst>
</file>

<file path=ppt/theme/theme1.xml><?xml version="1.0" encoding="utf-8"?>
<a:theme xmlns:a="http://schemas.openxmlformats.org/drawingml/2006/main" name="1_Office 主题">
  <a:themeElements>
    <a:clrScheme name="160555">
      <a:dk1>
        <a:srgbClr val="FFFFFF"/>
      </a:dk1>
      <a:lt1>
        <a:srgbClr val="5A5A5A"/>
      </a:lt1>
      <a:dk2>
        <a:srgbClr val="FFFFFF"/>
      </a:dk2>
      <a:lt2>
        <a:srgbClr val="5A5A5A"/>
      </a:lt2>
      <a:accent1>
        <a:srgbClr val="60BDF7"/>
      </a:accent1>
      <a:accent2>
        <a:srgbClr val="5FB4CF"/>
      </a:accent2>
      <a:accent3>
        <a:srgbClr val="659F8C"/>
      </a:accent3>
      <a:accent4>
        <a:srgbClr val="83738D"/>
      </a:accent4>
      <a:accent5>
        <a:srgbClr val="5959A7"/>
      </a:accent5>
      <a:accent6>
        <a:srgbClr val="F49100"/>
      </a:accent6>
      <a:hlink>
        <a:srgbClr val="C764EE"/>
      </a:hlink>
      <a:folHlink>
        <a:srgbClr val="85DFD0"/>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1783</Words>
  <Application>Microsoft Office PowerPoint</Application>
  <PresentationFormat>宽屏</PresentationFormat>
  <Paragraphs>215</Paragraphs>
  <Slides>36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黑体</vt:lpstr>
      <vt:lpstr>宋体</vt:lpstr>
      <vt:lpstr>微软雅黑</vt:lpstr>
      <vt:lpstr>微软雅黑 Light</vt:lpstr>
      <vt:lpstr>Arial</vt:lpstr>
      <vt:lpstr>Calibri</vt:lpstr>
      <vt:lpstr>Symbol</vt:lpstr>
      <vt:lpstr>Wingdings</vt:lpstr>
      <vt:lpstr>1_Office 主题</vt:lpstr>
      <vt:lpstr>（新手入门的）回归分析（其一） Regression analysis</vt:lpstr>
      <vt:lpstr>目录（第1期）</vt:lpstr>
      <vt:lpstr>模型建立与理论证实</vt:lpstr>
      <vt:lpstr>回归模型</vt:lpstr>
      <vt:lpstr>PowerPoint 演示文稿</vt:lpstr>
      <vt:lpstr>估计方法：最小二乘 Least Square</vt:lpstr>
      <vt:lpstr>PowerPoint 演示文稿</vt:lpstr>
      <vt:lpstr>变量类型</vt:lpstr>
      <vt:lpstr>变量分类：名义变量</vt:lpstr>
      <vt:lpstr>变量分类：有序-定序变量</vt:lpstr>
      <vt:lpstr>变量分类：等距变量</vt:lpstr>
      <vt:lpstr>变量分类：等比变量</vt:lpstr>
      <vt:lpstr>变量类型</vt:lpstr>
      <vt:lpstr>OLS回归：普通最小二乘线性回归</vt:lpstr>
      <vt:lpstr>OLS回归：简单/一元线性回归 Unary linear regression</vt:lpstr>
      <vt:lpstr>OLS回归：多元线性回归/多重线性回归/多因素线性回归 Multiple/Multivariable linear regression</vt:lpstr>
      <vt:lpstr>OLS回归：多元线性回归/多重线性回归/多因素线性回归 Multiple/Multivariable linear regression</vt:lpstr>
      <vt:lpstr>OLS回归：多元线性回归/多重线性回归/多因素线性回归 Multiple/Multivariable linear regression</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高斯-马尔科夫假设 Gauss-Markov Theorem</vt:lpstr>
      <vt:lpstr>回归诊断</vt:lpstr>
      <vt:lpstr>回归诊断</vt:lpstr>
      <vt:lpstr>离群值（Outlier）与强影响数据（Influential cases）</vt:lpstr>
      <vt:lpstr>回归诊断</vt:lpstr>
      <vt:lpstr>多重共线性与异方差性诊断</vt:lpstr>
      <vt:lpstr>回归诊断</vt:lpstr>
      <vt:lpstr>非正态数据</vt:lpstr>
      <vt:lpstr>非线性数据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clevo</dc:creator>
  <cp:lastModifiedBy>Admin</cp:lastModifiedBy>
  <cp:revision>18</cp:revision>
  <dcterms:created xsi:type="dcterms:W3CDTF">2017-04-12T01:00:35Z</dcterms:created>
  <dcterms:modified xsi:type="dcterms:W3CDTF">2022-09-16T13:50:44Z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2052-10.1.0.6382</vt:lpwstr>
  </property>
</Properties>
</file>