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321" r:id="rId4"/>
    <p:sldId id="274" r:id="rId5"/>
    <p:sldId id="273" r:id="rId6"/>
    <p:sldId id="275" r:id="rId7"/>
    <p:sldId id="308" r:id="rId8"/>
    <p:sldId id="276" r:id="rId9"/>
    <p:sldId id="280" r:id="rId10"/>
    <p:sldId id="291" r:id="rId11"/>
    <p:sldId id="296" r:id="rId12"/>
    <p:sldId id="297" r:id="rId13"/>
    <p:sldId id="333" r:id="rId14"/>
    <p:sldId id="334" r:id="rId15"/>
    <p:sldId id="327" r:id="rId16"/>
    <p:sldId id="335" r:id="rId17"/>
    <p:sldId id="328" r:id="rId18"/>
    <p:sldId id="329" r:id="rId19"/>
    <p:sldId id="330" r:id="rId20"/>
    <p:sldId id="306" r:id="rId21"/>
    <p:sldId id="303" r:id="rId22"/>
    <p:sldId id="307" r:id="rId23"/>
    <p:sldId id="262" r:id="rId24"/>
    <p:sldId id="320" r:id="rId25"/>
    <p:sldId id="313" r:id="rId26"/>
    <p:sldId id="314" r:id="rId27"/>
    <p:sldId id="315" r:id="rId28"/>
    <p:sldId id="316" r:id="rId29"/>
    <p:sldId id="317" r:id="rId30"/>
    <p:sldId id="318" r:id="rId31"/>
    <p:sldId id="319" r:id="rId32"/>
    <p:sldId id="322" r:id="rId33"/>
    <p:sldId id="323" r:id="rId34"/>
    <p:sldId id="324" r:id="rId35"/>
    <p:sldId id="285"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5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1B1BD22-B34E-42C9-9067-99228969AD55}" type="datetimeFigureOut">
              <a:rPr lang="zh-CN" altLang="en-US" smtClean="0"/>
              <a:pPr/>
              <a:t>2019/4/27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6F341A-6C09-4103-A96F-C038ADA411C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B1BD22-B34E-42C9-9067-99228969AD55}" type="datetimeFigureOut">
              <a:rPr lang="zh-CN" altLang="en-US" smtClean="0"/>
              <a:pPr/>
              <a:t>2019/4/27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6F341A-6C09-4103-A96F-C038ADA411C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B1BD22-B34E-42C9-9067-99228969AD55}" type="datetimeFigureOut">
              <a:rPr lang="zh-CN" altLang="en-US" smtClean="0"/>
              <a:pPr/>
              <a:t>2019/4/27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6F341A-6C09-4103-A96F-C038ADA411C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B1BD22-B34E-42C9-9067-99228969AD55}" type="datetimeFigureOut">
              <a:rPr lang="zh-CN" altLang="en-US" smtClean="0"/>
              <a:pPr/>
              <a:t>2019/4/27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6F341A-6C09-4103-A96F-C038ADA411C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1B1BD22-B34E-42C9-9067-99228969AD55}" type="datetimeFigureOut">
              <a:rPr lang="zh-CN" altLang="en-US" smtClean="0"/>
              <a:pPr/>
              <a:t>2019/4/27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6F341A-6C09-4103-A96F-C038ADA411C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1B1BD22-B34E-42C9-9067-99228969AD55}" type="datetimeFigureOut">
              <a:rPr lang="zh-CN" altLang="en-US" smtClean="0"/>
              <a:pPr/>
              <a:t>2019/4/27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6F341A-6C09-4103-A96F-C038ADA411C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1B1BD22-B34E-42C9-9067-99228969AD55}" type="datetimeFigureOut">
              <a:rPr lang="zh-CN" altLang="en-US" smtClean="0"/>
              <a:pPr/>
              <a:t>2019/4/27 Saturday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96F341A-6C09-4103-A96F-C038ADA411C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1B1BD22-B34E-42C9-9067-99228969AD55}" type="datetimeFigureOut">
              <a:rPr lang="zh-CN" altLang="en-US" smtClean="0"/>
              <a:pPr/>
              <a:t>2019/4/27 Saturday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6F341A-6C09-4103-A96F-C038ADA411C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B1BD22-B34E-42C9-9067-99228969AD55}" type="datetimeFigureOut">
              <a:rPr lang="zh-CN" altLang="en-US" smtClean="0"/>
              <a:pPr/>
              <a:t>2019/4/27 Saturday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6F341A-6C09-4103-A96F-C038ADA411C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1B1BD22-B34E-42C9-9067-99228969AD55}" type="datetimeFigureOut">
              <a:rPr lang="zh-CN" altLang="en-US" smtClean="0"/>
              <a:pPr/>
              <a:t>2019/4/27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6F341A-6C09-4103-A96F-C038ADA411C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1B1BD22-B34E-42C9-9067-99228969AD55}" type="datetimeFigureOut">
              <a:rPr lang="zh-CN" altLang="en-US" smtClean="0"/>
              <a:pPr/>
              <a:t>2019/4/27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6F341A-6C09-4103-A96F-C038ADA411C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1BD22-B34E-42C9-9067-99228969AD55}" type="datetimeFigureOut">
              <a:rPr lang="zh-CN" altLang="en-US" smtClean="0"/>
              <a:pPr/>
              <a:t>2019/4/27 Saturday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6F341A-6C09-4103-A96F-C038ADA411C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img1.dxycdn.com/2018/1115/945/3312057985190812363-8w.p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cran.r-project.org/web/packages/pheatma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1700808"/>
            <a:ext cx="8064896" cy="2331690"/>
          </a:xfrm>
        </p:spPr>
        <p:txBody>
          <a:bodyPr>
            <a:noAutofit/>
          </a:bodyPr>
          <a:lstStyle/>
          <a:p>
            <a:r>
              <a:rPr lang="zh-CN" altLang="en-US" sz="4000" b="1" dirty="0" smtClean="0">
                <a:latin typeface="微软雅黑" pitchFamily="34" charset="-122"/>
                <a:ea typeface="微软雅黑" pitchFamily="34" charset="-122"/>
              </a:rPr>
              <a:t>肿瘤检</a:t>
            </a:r>
            <a:r>
              <a:rPr lang="zh-CN" altLang="en-US" sz="4000" b="1" dirty="0" smtClean="0">
                <a:latin typeface="微软雅黑" pitchFamily="34" charset="-122"/>
                <a:ea typeface="微软雅黑" pitchFamily="34" charset="-122"/>
              </a:rPr>
              <a:t>测标记的发现与验</a:t>
            </a:r>
            <a:r>
              <a:rPr lang="zh-CN" altLang="en-US" sz="4000" b="1" dirty="0" smtClean="0">
                <a:latin typeface="微软雅黑" pitchFamily="34" charset="-122"/>
                <a:ea typeface="微软雅黑" pitchFamily="34" charset="-122"/>
              </a:rPr>
              <a:t>证</a:t>
            </a:r>
            <a:endParaRPr lang="zh-CN" altLang="en-US" sz="4000" dirty="0"/>
          </a:p>
        </p:txBody>
      </p:sp>
      <p:sp>
        <p:nvSpPr>
          <p:cNvPr id="4" name="TextBox 3"/>
          <p:cNvSpPr txBox="1"/>
          <p:nvPr/>
        </p:nvSpPr>
        <p:spPr>
          <a:xfrm>
            <a:off x="2267744" y="4509120"/>
            <a:ext cx="5256584" cy="523220"/>
          </a:xfrm>
          <a:prstGeom prst="rect">
            <a:avLst/>
          </a:prstGeom>
          <a:noFill/>
        </p:spPr>
        <p:txBody>
          <a:bodyPr wrap="square" rtlCol="0">
            <a:spAutoFit/>
          </a:bodyPr>
          <a:lstStyle/>
          <a:p>
            <a:r>
              <a:rPr lang="zh-CN" altLang="en-US" sz="2800" dirty="0" smtClean="0">
                <a:latin typeface="楷体" pitchFamily="49" charset="-122"/>
                <a:ea typeface="楷体" pitchFamily="49" charset="-122"/>
              </a:rPr>
              <a:t>武汉艾米森生命科技有限公司</a:t>
            </a:r>
            <a:endParaRPr lang="zh-CN" altLang="en-US" sz="2800" dirty="0">
              <a:latin typeface="楷体" pitchFamily="49" charset="-122"/>
              <a:ea typeface="楷体" pitchFamily="49" charset="-122"/>
            </a:endParaRPr>
          </a:p>
        </p:txBody>
      </p:sp>
      <p:sp>
        <p:nvSpPr>
          <p:cNvPr id="7" name="TextBox 6"/>
          <p:cNvSpPr txBox="1"/>
          <p:nvPr/>
        </p:nvSpPr>
        <p:spPr>
          <a:xfrm>
            <a:off x="3059832" y="5373216"/>
            <a:ext cx="2952328" cy="523220"/>
          </a:xfrm>
          <a:prstGeom prst="rect">
            <a:avLst/>
          </a:prstGeom>
          <a:noFill/>
        </p:spPr>
        <p:txBody>
          <a:bodyPr wrap="square" rtlCol="0">
            <a:spAutoFit/>
          </a:bodyPr>
          <a:lstStyle/>
          <a:p>
            <a:r>
              <a:rPr lang="en-US" altLang="zh-CN" sz="2800" dirty="0" smtClean="0"/>
              <a:t>2019</a:t>
            </a:r>
            <a:r>
              <a:rPr lang="zh-CN" altLang="en-US" sz="2800" dirty="0" smtClean="0"/>
              <a:t>年</a:t>
            </a:r>
            <a:r>
              <a:rPr lang="en-US" altLang="zh-CN" sz="2800" dirty="0" smtClean="0"/>
              <a:t>4</a:t>
            </a:r>
            <a:r>
              <a:rPr lang="zh-CN" altLang="en-US" sz="2800" dirty="0" smtClean="0"/>
              <a:t>月</a:t>
            </a:r>
            <a:r>
              <a:rPr lang="en-US" altLang="zh-CN" sz="2800" dirty="0" smtClean="0"/>
              <a:t>27</a:t>
            </a:r>
            <a:r>
              <a:rPr lang="zh-CN" altLang="en-US" sz="2800" dirty="0" smtClean="0"/>
              <a:t>日</a:t>
            </a:r>
            <a:endParaRPr lang="zh-CN" altLang="en-US" sz="2800" dirty="0"/>
          </a:p>
        </p:txBody>
      </p:sp>
      <p:pic>
        <p:nvPicPr>
          <p:cNvPr id="8" name="图片 7" descr="微信图片_20190427111554.png"/>
          <p:cNvPicPr>
            <a:picLocks noChangeAspect="1"/>
          </p:cNvPicPr>
          <p:nvPr/>
        </p:nvPicPr>
        <p:blipFill>
          <a:blip r:embed="rId2" cstate="print"/>
          <a:stretch>
            <a:fillRect/>
          </a:stretch>
        </p:blipFill>
        <p:spPr>
          <a:xfrm>
            <a:off x="611560" y="908720"/>
            <a:ext cx="2389659" cy="81143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75656" y="2780928"/>
            <a:ext cx="6408712" cy="2985195"/>
          </a:xfrm>
        </p:spPr>
        <p:txBody>
          <a:bodyPr>
            <a:normAutofit/>
          </a:bodyPr>
          <a:lstStyle/>
          <a:p>
            <a:pPr>
              <a:buNone/>
            </a:pPr>
            <a:r>
              <a:rPr lang="zh-CN" altLang="en-US" sz="3600" dirty="0" smtClean="0"/>
              <a:t>第二部分 相关技术</a:t>
            </a:r>
            <a:r>
              <a:rPr lang="zh-CN" altLang="en-US" sz="3600" dirty="0" smtClean="0"/>
              <a:t>与分析方</a:t>
            </a:r>
            <a:r>
              <a:rPr lang="zh-CN" altLang="en-US" sz="3600" dirty="0" smtClean="0"/>
              <a:t>法</a:t>
            </a:r>
            <a:endParaRPr lang="zh-CN" altLang="en-US" sz="3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355160" cy="1143000"/>
          </a:xfrm>
        </p:spPr>
        <p:txBody>
          <a:bodyPr/>
          <a:lstStyle/>
          <a:p>
            <a:r>
              <a:rPr lang="zh-CN" altLang="en-US" dirty="0" smtClean="0"/>
              <a:t>（一）</a:t>
            </a:r>
            <a:r>
              <a:rPr lang="en-US" altLang="zh-CN" dirty="0" smtClean="0"/>
              <a:t>DNA</a:t>
            </a:r>
            <a:r>
              <a:rPr lang="zh-CN" altLang="en-US" dirty="0" smtClean="0"/>
              <a:t>甲基化检测技术</a:t>
            </a:r>
            <a:endParaRPr lang="zh-CN" altLang="en-US" dirty="0"/>
          </a:p>
        </p:txBody>
      </p:sp>
      <p:sp>
        <p:nvSpPr>
          <p:cNvPr id="3" name="内容占位符 2"/>
          <p:cNvSpPr>
            <a:spLocks noGrp="1"/>
          </p:cNvSpPr>
          <p:nvPr>
            <p:ph idx="1"/>
          </p:nvPr>
        </p:nvSpPr>
        <p:spPr>
          <a:xfrm>
            <a:off x="827584" y="1600200"/>
            <a:ext cx="7859216" cy="4525963"/>
          </a:xfrm>
        </p:spPr>
        <p:txBody>
          <a:bodyPr>
            <a:normAutofit fontScale="77500" lnSpcReduction="20000"/>
          </a:bodyPr>
          <a:lstStyle/>
          <a:p>
            <a:r>
              <a:rPr lang="en-US" altLang="zh-CN" dirty="0" smtClean="0"/>
              <a:t>1</a:t>
            </a:r>
            <a:r>
              <a:rPr lang="zh-CN" altLang="en-US" dirty="0" smtClean="0"/>
              <a:t>、特异位点的甲基化检测</a:t>
            </a:r>
            <a:endParaRPr lang="en-US" altLang="zh-CN" dirty="0" smtClean="0"/>
          </a:p>
          <a:p>
            <a:pPr>
              <a:buNone/>
            </a:pPr>
            <a:endParaRPr lang="en-US" altLang="zh-CN" dirty="0" smtClean="0"/>
          </a:p>
          <a:p>
            <a:pPr marL="514350" indent="-514350">
              <a:buFont typeface="+mj-ea"/>
              <a:buAutoNum type="circleNumDbPlain"/>
            </a:pPr>
            <a:r>
              <a:rPr lang="zh-CN" altLang="en-US" sz="2600" dirty="0" smtClean="0"/>
              <a:t>甲基化特异性</a:t>
            </a:r>
            <a:r>
              <a:rPr lang="en-US" altLang="zh-CN" sz="2600" dirty="0" smtClean="0"/>
              <a:t>PCR</a:t>
            </a:r>
            <a:r>
              <a:rPr lang="zh-CN" altLang="en-US" sz="2600" dirty="0" smtClean="0"/>
              <a:t>（</a:t>
            </a:r>
            <a:r>
              <a:rPr lang="en-US" altLang="zh-CN" sz="2600" dirty="0" smtClean="0"/>
              <a:t>MS-PCR</a:t>
            </a:r>
            <a:r>
              <a:rPr lang="zh-CN" altLang="en-US" sz="2600" dirty="0" smtClean="0"/>
              <a:t>） </a:t>
            </a:r>
            <a:endParaRPr lang="en-US" altLang="zh-CN" sz="2600" dirty="0" smtClean="0"/>
          </a:p>
          <a:p>
            <a:pPr marL="514350" indent="-514350">
              <a:buFont typeface="+mj-ea"/>
              <a:buAutoNum type="circleNumDbPlain"/>
            </a:pPr>
            <a:r>
              <a:rPr lang="zh-CN" altLang="en-US" sz="2600" dirty="0" smtClean="0"/>
              <a:t> 亚硫酸氢盐测序</a:t>
            </a:r>
            <a:r>
              <a:rPr lang="en-US" altLang="zh-CN" sz="2600" dirty="0" smtClean="0"/>
              <a:t>PCR(BSP)</a:t>
            </a:r>
            <a:r>
              <a:rPr lang="zh-CN" altLang="en-US" sz="2600" dirty="0" smtClean="0"/>
              <a:t> </a:t>
            </a:r>
            <a:endParaRPr lang="en-US" altLang="zh-CN" sz="2600" dirty="0" smtClean="0"/>
          </a:p>
          <a:p>
            <a:pPr marL="514350" indent="-514350">
              <a:buFont typeface="+mj-ea"/>
              <a:buAutoNum type="circleNumDbPlain"/>
            </a:pPr>
            <a:r>
              <a:rPr lang="zh-CN" altLang="en-US" sz="2600" dirty="0" smtClean="0"/>
              <a:t>甲基化敏感性高分辨率熔解曲线分析</a:t>
            </a:r>
            <a:r>
              <a:rPr lang="en-US" altLang="zh-CN" sz="2600" dirty="0" smtClean="0"/>
              <a:t>(MS-HRM)</a:t>
            </a:r>
            <a:r>
              <a:rPr lang="zh-CN" altLang="en-US" sz="2600" dirty="0" smtClean="0"/>
              <a:t>  </a:t>
            </a:r>
            <a:endParaRPr lang="en-US" altLang="zh-CN" sz="2600" dirty="0" smtClean="0"/>
          </a:p>
          <a:p>
            <a:pPr marL="514350" indent="-514350">
              <a:buFont typeface="+mj-ea"/>
              <a:buAutoNum type="circleNumDbPlain"/>
            </a:pPr>
            <a:r>
              <a:rPr lang="zh-CN" altLang="en-US" sz="2600" dirty="0" smtClean="0"/>
              <a:t>联合亚硫酸氢钠的限制性内切酶分析法（</a:t>
            </a:r>
            <a:r>
              <a:rPr lang="en-US" altLang="zh-CN" sz="2600" dirty="0" smtClean="0"/>
              <a:t>COBRA</a:t>
            </a:r>
            <a:r>
              <a:rPr lang="zh-CN" altLang="en-US" sz="2600" dirty="0" smtClean="0"/>
              <a:t>）  </a:t>
            </a:r>
            <a:endParaRPr lang="en-US" altLang="zh-CN" sz="2600" dirty="0" smtClean="0"/>
          </a:p>
          <a:p>
            <a:pPr marL="514350" indent="-514350">
              <a:buFont typeface="+mj-ea"/>
              <a:buAutoNum type="circleNumDbPlain"/>
            </a:pPr>
            <a:r>
              <a:rPr lang="zh-CN" altLang="en-US" sz="2600" dirty="0" smtClean="0"/>
              <a:t>荧光定量法（</a:t>
            </a:r>
            <a:r>
              <a:rPr lang="en-US" altLang="zh-CN" sz="2600" dirty="0" err="1" smtClean="0"/>
              <a:t>Methylight</a:t>
            </a:r>
            <a:r>
              <a:rPr lang="zh-CN" altLang="en-US" sz="2600" dirty="0" smtClean="0"/>
              <a:t>）</a:t>
            </a:r>
            <a:endParaRPr lang="en-US" altLang="zh-CN" sz="2600" dirty="0" smtClean="0"/>
          </a:p>
          <a:p>
            <a:pPr marL="514350" indent="-514350">
              <a:buFont typeface="+mj-ea"/>
              <a:buAutoNum type="circleNumDbPlain"/>
            </a:pPr>
            <a:r>
              <a:rPr lang="zh-CN" altLang="en-US" sz="2600" dirty="0" smtClean="0"/>
              <a:t> 焦磷酸测序</a:t>
            </a:r>
            <a:r>
              <a:rPr lang="en-US" altLang="zh-CN" sz="2600" dirty="0" smtClean="0"/>
              <a:t>(</a:t>
            </a:r>
            <a:r>
              <a:rPr lang="en-US" altLang="zh-CN" sz="2600" dirty="0" err="1" smtClean="0"/>
              <a:t>Pyrosequencing</a:t>
            </a:r>
            <a:r>
              <a:rPr lang="en-US" altLang="zh-CN" sz="2600" dirty="0" smtClean="0"/>
              <a:t>) </a:t>
            </a:r>
          </a:p>
          <a:p>
            <a:pPr>
              <a:buNone/>
            </a:pPr>
            <a:endParaRPr lang="en-US" altLang="zh-CN" sz="2600" dirty="0" smtClean="0"/>
          </a:p>
          <a:p>
            <a:pPr>
              <a:buNone/>
            </a:pPr>
            <a:r>
              <a:rPr lang="en-US" altLang="zh-CN" dirty="0" smtClean="0"/>
              <a:t>2</a:t>
            </a:r>
            <a:r>
              <a:rPr lang="zh-CN" altLang="en-US" dirty="0" smtClean="0"/>
              <a:t>、全基因组的甲基化分析，也称为甲基化图谱分析</a:t>
            </a:r>
            <a:r>
              <a:rPr lang="en-US" altLang="zh-CN" dirty="0" smtClean="0"/>
              <a:t>(</a:t>
            </a:r>
            <a:r>
              <a:rPr lang="en-US" altLang="zh-CN" dirty="0" err="1" smtClean="0"/>
              <a:t>methylation</a:t>
            </a:r>
            <a:r>
              <a:rPr lang="en-US" altLang="zh-CN" dirty="0" smtClean="0"/>
              <a:t> profiling)</a:t>
            </a:r>
            <a:r>
              <a:rPr lang="zh-CN" altLang="en-US" dirty="0" smtClean="0"/>
              <a:t>。</a:t>
            </a:r>
            <a:endParaRPr lang="en-US" altLang="zh-CN" dirty="0" smtClean="0"/>
          </a:p>
          <a:p>
            <a:pPr marL="457200" indent="-457200">
              <a:buFont typeface="+mj-ea"/>
              <a:buAutoNum type="circleNumDbPlain"/>
            </a:pPr>
            <a:r>
              <a:rPr lang="zh-CN" altLang="en-US" sz="2300" dirty="0" smtClean="0"/>
              <a:t>芯片法</a:t>
            </a:r>
            <a:endParaRPr lang="en-US" altLang="zh-CN" sz="2300" dirty="0" smtClean="0"/>
          </a:p>
          <a:p>
            <a:pPr marL="457200" indent="-457200">
              <a:buFont typeface="+mj-ea"/>
              <a:buAutoNum type="circleNumDbPlain"/>
            </a:pPr>
            <a:r>
              <a:rPr lang="zh-CN" altLang="en-US" sz="2300" dirty="0" smtClean="0"/>
              <a:t>测序法</a:t>
            </a:r>
            <a:endParaRPr lang="en-US" altLang="zh-CN" sz="2300" dirty="0" smtClean="0"/>
          </a:p>
          <a:p>
            <a:pPr marL="457200" indent="-457200">
              <a:buFont typeface="+mj-ea"/>
              <a:buAutoNum type="circleNumDbPlain"/>
            </a:pPr>
            <a:r>
              <a:rPr lang="zh-CN" altLang="en-US" sz="2300" dirty="0" smtClean="0"/>
              <a:t>飞行质谱法</a:t>
            </a:r>
            <a:endParaRPr lang="zh-CN" altLang="en-US" sz="23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556792"/>
            <a:ext cx="7859216" cy="648072"/>
          </a:xfrm>
        </p:spPr>
        <p:txBody>
          <a:bodyPr>
            <a:normAutofit fontScale="90000"/>
          </a:bodyPr>
          <a:lstStyle/>
          <a:p>
            <a:r>
              <a:rPr lang="zh-CN" altLang="en-US" dirty="0" smtClean="0">
                <a:latin typeface="微软雅黑" pitchFamily="34" charset="-122"/>
                <a:ea typeface="微软雅黑" pitchFamily="34" charset="-122"/>
              </a:rPr>
              <a:t>甲基化图谱分析（芯片法）</a:t>
            </a:r>
            <a:r>
              <a:rPr lang="en-US" altLang="zh-CN" dirty="0" smtClean="0"/>
              <a:t/>
            </a:r>
            <a:br>
              <a:rPr lang="en-US" altLang="zh-CN" dirty="0" smtClean="0"/>
            </a:br>
            <a:endParaRPr lang="zh-CN" altLang="en-US" dirty="0"/>
          </a:p>
        </p:txBody>
      </p:sp>
      <p:graphicFrame>
        <p:nvGraphicFramePr>
          <p:cNvPr id="4" name="表格 3"/>
          <p:cNvGraphicFramePr>
            <a:graphicFrameLocks noGrp="1"/>
          </p:cNvGraphicFramePr>
          <p:nvPr/>
        </p:nvGraphicFramePr>
        <p:xfrm>
          <a:off x="323528" y="2276872"/>
          <a:ext cx="8280920" cy="2595344"/>
        </p:xfrm>
        <a:graphic>
          <a:graphicData uri="http://schemas.openxmlformats.org/drawingml/2006/table">
            <a:tbl>
              <a:tblPr firstRow="1" bandRow="1">
                <a:tableStyleId>{5C22544A-7EE6-4342-B048-85BDC9FD1C3A}</a:tableStyleId>
              </a:tblPr>
              <a:tblGrid>
                <a:gridCol w="2281478"/>
                <a:gridCol w="5999442"/>
              </a:tblGrid>
              <a:tr h="419320">
                <a:tc>
                  <a:txBody>
                    <a:bodyPr/>
                    <a:lstStyle/>
                    <a:p>
                      <a:pPr algn="ctr"/>
                      <a:r>
                        <a:rPr lang="zh-CN" altLang="en-US" sz="2800" dirty="0" smtClean="0"/>
                        <a:t>公司</a:t>
                      </a:r>
                      <a:endParaRPr lang="zh-CN" altLang="en-US" sz="2800" dirty="0"/>
                    </a:p>
                  </a:txBody>
                  <a:tcPr/>
                </a:tc>
                <a:tc>
                  <a:txBody>
                    <a:bodyPr/>
                    <a:lstStyle/>
                    <a:p>
                      <a:pPr algn="ctr"/>
                      <a:r>
                        <a:rPr lang="zh-CN" altLang="en-US" sz="2800" dirty="0" smtClean="0"/>
                        <a:t>芯片产品</a:t>
                      </a:r>
                      <a:endParaRPr lang="zh-CN" altLang="en-US" sz="2800" dirty="0"/>
                    </a:p>
                  </a:txBody>
                  <a:tcPr/>
                </a:tc>
              </a:tr>
              <a:tr h="4447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安捷伦</a:t>
                      </a:r>
                    </a:p>
                    <a:p>
                      <a:endParaRPr lang="zh-CN" altLang="en-US" sz="2000" dirty="0"/>
                    </a:p>
                  </a:txBody>
                  <a:tcPr/>
                </a:tc>
                <a:tc>
                  <a:txBody>
                    <a:bodyPr/>
                    <a:lstStyle/>
                    <a:p>
                      <a:r>
                        <a:rPr lang="en-US" altLang="zh-CN" sz="2000" dirty="0" smtClean="0"/>
                        <a:t>Human </a:t>
                      </a:r>
                      <a:r>
                        <a:rPr lang="en-US" altLang="zh-CN" sz="2000" dirty="0" err="1" smtClean="0"/>
                        <a:t>CpG</a:t>
                      </a:r>
                      <a:r>
                        <a:rPr lang="en-US" altLang="zh-CN" sz="2000" dirty="0" smtClean="0"/>
                        <a:t> Island Microarray Kit</a:t>
                      </a:r>
                      <a:endParaRPr lang="zh-CN" altLang="en-US" sz="2000" dirty="0"/>
                    </a:p>
                  </a:txBody>
                  <a:tcPr/>
                </a:tc>
              </a:tr>
              <a:tr h="524776">
                <a:tc>
                  <a:txBody>
                    <a:bodyPr/>
                    <a:lstStyle/>
                    <a:p>
                      <a:r>
                        <a:rPr lang="en-US" altLang="zh-CN" sz="2000" dirty="0" err="1" smtClean="0"/>
                        <a:t>Illumina</a:t>
                      </a:r>
                      <a:endParaRPr lang="zh-CN" altLang="en-US" sz="2000" dirty="0"/>
                    </a:p>
                  </a:txBody>
                  <a:tcPr/>
                </a:tc>
                <a:tc>
                  <a:txBody>
                    <a:bodyPr/>
                    <a:lstStyle/>
                    <a:p>
                      <a:r>
                        <a:rPr lang="en-US" altLang="zh-CN" sz="2000" dirty="0" smtClean="0"/>
                        <a:t>HumanMethylation27 DNA analysis </a:t>
                      </a:r>
                      <a:r>
                        <a:rPr lang="en-US" altLang="zh-CN" sz="2000" dirty="0" err="1" smtClean="0"/>
                        <a:t>BeadChip</a:t>
                      </a:r>
                      <a:endParaRPr lang="zh-CN" altLang="en-US" sz="2000" dirty="0"/>
                    </a:p>
                  </a:txBody>
                  <a:tcPr/>
                </a:tc>
              </a:tr>
              <a:tr h="432048">
                <a:tc>
                  <a:txBody>
                    <a:bodyPr/>
                    <a:lstStyle/>
                    <a:p>
                      <a:r>
                        <a:rPr lang="en-US" altLang="zh-CN" sz="2000" dirty="0" smtClean="0"/>
                        <a:t>Roche </a:t>
                      </a:r>
                      <a:r>
                        <a:rPr lang="en-US" altLang="zh-CN" sz="2000" dirty="0" err="1" smtClean="0"/>
                        <a:t>NimbleGen</a:t>
                      </a:r>
                      <a:endParaRPr lang="zh-CN" altLang="en-US" sz="2000" dirty="0"/>
                    </a:p>
                  </a:txBody>
                  <a:tcPr/>
                </a:tc>
                <a:tc>
                  <a:txBody>
                    <a:bodyPr/>
                    <a:lstStyle/>
                    <a:p>
                      <a:r>
                        <a:rPr lang="en-US" altLang="zh-CN" sz="2000" dirty="0" smtClean="0"/>
                        <a:t>Human DNA Meth 2.1M Deluxe Promoter Array</a:t>
                      </a:r>
                      <a:endParaRPr lang="zh-CN" altLang="en-US" sz="2000" dirty="0"/>
                    </a:p>
                  </a:txBody>
                  <a:tcPr/>
                </a:tc>
              </a:tr>
              <a:tr h="419320">
                <a:tc>
                  <a:txBody>
                    <a:bodyPr/>
                    <a:lstStyle/>
                    <a:p>
                      <a:r>
                        <a:rPr lang="en-US" altLang="zh-CN" sz="2000" dirty="0" err="1" smtClean="0"/>
                        <a:t>Affymetrix</a:t>
                      </a:r>
                      <a:endParaRPr lang="zh-CN" altLang="en-US" sz="2000" dirty="0"/>
                    </a:p>
                  </a:txBody>
                  <a:tcPr/>
                </a:tc>
                <a:tc>
                  <a:txBody>
                    <a:bodyPr/>
                    <a:lstStyle/>
                    <a:p>
                      <a:r>
                        <a:rPr lang="en-US" altLang="zh-CN" sz="2000" dirty="0" smtClean="0"/>
                        <a:t>seven-array </a:t>
                      </a:r>
                      <a:r>
                        <a:rPr lang="en-US" altLang="zh-CN" sz="2000" dirty="0" err="1" smtClean="0"/>
                        <a:t>GeneChip</a:t>
                      </a:r>
                      <a:r>
                        <a:rPr lang="en-US" altLang="zh-CN" sz="2000" dirty="0" smtClean="0"/>
                        <a:t>® Human Tiling 2.0R Array Set</a:t>
                      </a:r>
                      <a:endParaRPr lang="zh-CN" altLang="en-US" sz="2000"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96752"/>
            <a:ext cx="8136904" cy="4929411"/>
          </a:xfrm>
        </p:spPr>
        <p:txBody>
          <a:bodyPr>
            <a:noAutofit/>
          </a:bodyPr>
          <a:lstStyle/>
          <a:p>
            <a:pPr algn="ctr">
              <a:buNone/>
            </a:pPr>
            <a:r>
              <a:rPr lang="zh-CN" altLang="en-US" sz="2800" dirty="0" smtClean="0">
                <a:latin typeface="楷体" pitchFamily="49" charset="-122"/>
                <a:ea typeface="楷体" pitchFamily="49" charset="-122"/>
              </a:rPr>
              <a:t>（二）芯片甲基化数据的整</a:t>
            </a:r>
            <a:r>
              <a:rPr lang="zh-CN" altLang="en-US" sz="2800" dirty="0" smtClean="0">
                <a:latin typeface="楷体" pitchFamily="49" charset="-122"/>
                <a:ea typeface="楷体" pitchFamily="49" charset="-122"/>
              </a:rPr>
              <a:t>理</a:t>
            </a:r>
            <a:endParaRPr lang="en-US" altLang="zh-CN" sz="2800" dirty="0" smtClean="0">
              <a:latin typeface="楷体" pitchFamily="49" charset="-122"/>
              <a:ea typeface="楷体" pitchFamily="49" charset="-122"/>
            </a:endParaRPr>
          </a:p>
          <a:p>
            <a:pPr algn="ctr">
              <a:buNone/>
            </a:pPr>
            <a:endParaRPr lang="en-US" altLang="zh-CN" sz="2800" dirty="0" smtClean="0">
              <a:latin typeface="楷体" pitchFamily="49" charset="-122"/>
              <a:ea typeface="楷体" pitchFamily="49" charset="-122"/>
            </a:endParaRPr>
          </a:p>
          <a:p>
            <a:pPr>
              <a:buNone/>
            </a:pPr>
            <a:r>
              <a:rPr lang="en-US" altLang="zh-CN" sz="2800" dirty="0" smtClean="0">
                <a:latin typeface="楷体" pitchFamily="49" charset="-122"/>
                <a:ea typeface="楷体" pitchFamily="49" charset="-122"/>
              </a:rPr>
              <a:t>1</a:t>
            </a:r>
            <a:r>
              <a:rPr lang="zh-CN" altLang="en-US" sz="2800" dirty="0" smtClean="0">
                <a:latin typeface="楷体" pitchFamily="49" charset="-122"/>
                <a:ea typeface="楷体" pitchFamily="49" charset="-122"/>
              </a:rPr>
              <a:t>、数据输出</a:t>
            </a:r>
            <a:endParaRPr lang="en-US" altLang="zh-CN" sz="2800" dirty="0" smtClean="0">
              <a:latin typeface="楷体" pitchFamily="49" charset="-122"/>
              <a:ea typeface="楷体" pitchFamily="49" charset="-122"/>
            </a:endParaRPr>
          </a:p>
          <a:p>
            <a:pPr>
              <a:buNone/>
            </a:pPr>
            <a:endParaRPr lang="en-US" altLang="zh-CN" sz="2000" dirty="0" smtClean="0">
              <a:latin typeface="楷体" pitchFamily="49" charset="-122"/>
              <a:ea typeface="楷体" pitchFamily="49" charset="-122"/>
            </a:endParaRPr>
          </a:p>
          <a:p>
            <a:r>
              <a:rPr lang="zh-CN" altLang="en-US" sz="2000" dirty="0" smtClean="0">
                <a:latin typeface="楷体" pitchFamily="49" charset="-122"/>
                <a:ea typeface="楷体" pitchFamily="49" charset="-122"/>
              </a:rPr>
              <a:t>使用 </a:t>
            </a:r>
            <a:r>
              <a:rPr lang="en-US" altLang="zh-CN" sz="2000" dirty="0" smtClean="0">
                <a:latin typeface="楷体" pitchFamily="49" charset="-122"/>
                <a:ea typeface="楷体" pitchFamily="49" charset="-122"/>
              </a:rPr>
              <a:t>R</a:t>
            </a:r>
            <a:r>
              <a:rPr lang="zh-CN" altLang="en-US" sz="2000" dirty="0" smtClean="0">
                <a:latin typeface="楷体" pitchFamily="49" charset="-122"/>
                <a:ea typeface="楷体" pitchFamily="49" charset="-122"/>
              </a:rPr>
              <a:t>包比较所有癌症组织及正常组织，寻找所有</a:t>
            </a:r>
            <a:r>
              <a:rPr lang="en-US" altLang="zh-CN" sz="2000" dirty="0" err="1" smtClean="0">
                <a:latin typeface="楷体" pitchFamily="49" charset="-122"/>
                <a:ea typeface="楷体" pitchFamily="49" charset="-122"/>
              </a:rPr>
              <a:t>hypermethylated</a:t>
            </a:r>
            <a:r>
              <a:rPr lang="zh-CN" altLang="en-US" sz="2000" dirty="0" smtClean="0">
                <a:latin typeface="楷体" pitchFamily="49" charset="-122"/>
                <a:ea typeface="楷体" pitchFamily="49" charset="-122"/>
              </a:rPr>
              <a:t>及</a:t>
            </a:r>
            <a:r>
              <a:rPr lang="en-US" altLang="zh-CN" sz="2000" dirty="0" err="1" smtClean="0">
                <a:latin typeface="楷体" pitchFamily="49" charset="-122"/>
                <a:ea typeface="楷体" pitchFamily="49" charset="-122"/>
              </a:rPr>
              <a:t>hypomethylated</a:t>
            </a:r>
            <a:r>
              <a:rPr lang="en-US" altLang="zh-CN" sz="2000" dirty="0" smtClean="0">
                <a:latin typeface="楷体" pitchFamily="49" charset="-122"/>
                <a:ea typeface="楷体" pitchFamily="49" charset="-122"/>
              </a:rPr>
              <a:t> </a:t>
            </a:r>
            <a:r>
              <a:rPr lang="zh-CN" altLang="en-US" sz="2000" dirty="0" smtClean="0">
                <a:latin typeface="楷体" pitchFamily="49" charset="-122"/>
                <a:ea typeface="楷体" pitchFamily="49" charset="-122"/>
              </a:rPr>
              <a:t>的基因（过滤条件为</a:t>
            </a:r>
            <a:r>
              <a:rPr lang="en-US" altLang="zh-CN" sz="2000" dirty="0" err="1" smtClean="0">
                <a:latin typeface="楷体" pitchFamily="49" charset="-122"/>
                <a:ea typeface="楷体" pitchFamily="49" charset="-122"/>
              </a:rPr>
              <a:t>fdr</a:t>
            </a:r>
            <a:r>
              <a:rPr lang="en-US" altLang="zh-CN" sz="2000" dirty="0" smtClean="0">
                <a:latin typeface="楷体" pitchFamily="49" charset="-122"/>
                <a:ea typeface="楷体" pitchFamily="49" charset="-122"/>
              </a:rPr>
              <a:t>&lt;0.05</a:t>
            </a:r>
            <a:r>
              <a:rPr lang="zh-CN" altLang="en-US" sz="2000" dirty="0" smtClean="0">
                <a:latin typeface="楷体" pitchFamily="49" charset="-122"/>
                <a:ea typeface="楷体" pitchFamily="49" charset="-122"/>
              </a:rPr>
              <a:t>），并对</a:t>
            </a:r>
            <a:r>
              <a:rPr lang="en-US" altLang="zh-CN" sz="2000" dirty="0" err="1" smtClean="0">
                <a:latin typeface="楷体" pitchFamily="49" charset="-122"/>
                <a:ea typeface="楷体" pitchFamily="49" charset="-122"/>
              </a:rPr>
              <a:t>hypermethylated</a:t>
            </a:r>
            <a:r>
              <a:rPr lang="zh-CN" altLang="en-US" sz="2000" dirty="0" smtClean="0">
                <a:latin typeface="楷体" pitchFamily="49" charset="-122"/>
                <a:ea typeface="楷体" pitchFamily="49" charset="-122"/>
              </a:rPr>
              <a:t>及</a:t>
            </a:r>
            <a:r>
              <a:rPr lang="en-US" altLang="zh-CN" sz="2000" dirty="0" err="1" smtClean="0">
                <a:latin typeface="楷体" pitchFamily="49" charset="-122"/>
                <a:ea typeface="楷体" pitchFamily="49" charset="-122"/>
              </a:rPr>
              <a:t>hypomethylated</a:t>
            </a:r>
            <a:r>
              <a:rPr lang="zh-CN" altLang="en-US" sz="2000" dirty="0" smtClean="0">
                <a:latin typeface="楷体" pitchFamily="49" charset="-122"/>
                <a:ea typeface="楷体" pitchFamily="49" charset="-122"/>
              </a:rPr>
              <a:t>的基因绘制图形。</a:t>
            </a:r>
            <a:endParaRPr lang="en-US" altLang="zh-CN" sz="2000" dirty="0" smtClean="0">
              <a:latin typeface="楷体" pitchFamily="49" charset="-122"/>
              <a:ea typeface="楷体" pitchFamily="49" charset="-122"/>
            </a:endParaRPr>
          </a:p>
          <a:p>
            <a:r>
              <a:rPr lang="en-US" altLang="zh-CN" sz="2000" dirty="0" err="1" smtClean="0">
                <a:latin typeface="楷体" pitchFamily="49" charset="-122"/>
                <a:ea typeface="楷体" pitchFamily="49" charset="-122"/>
              </a:rPr>
              <a:t>Hypermethylated</a:t>
            </a:r>
            <a:r>
              <a:rPr lang="zh-CN" altLang="en-US" sz="2000" dirty="0" smtClean="0">
                <a:latin typeface="楷体" pitchFamily="49" charset="-122"/>
                <a:ea typeface="楷体" pitchFamily="49" charset="-122"/>
              </a:rPr>
              <a:t>基因保存在</a:t>
            </a:r>
            <a:r>
              <a:rPr lang="en-US" altLang="zh-CN" sz="2000" dirty="0" smtClean="0">
                <a:latin typeface="楷体" pitchFamily="49" charset="-122"/>
                <a:ea typeface="楷体" pitchFamily="49" charset="-122"/>
              </a:rPr>
              <a:t>02.diff/hypermethylated.xlsx</a:t>
            </a:r>
            <a:r>
              <a:rPr lang="zh-CN" altLang="en-US" sz="2000" dirty="0" smtClean="0">
                <a:latin typeface="楷体" pitchFamily="49" charset="-122"/>
                <a:ea typeface="楷体" pitchFamily="49" charset="-122"/>
              </a:rPr>
              <a:t>，</a:t>
            </a:r>
            <a:r>
              <a:rPr lang="en-US" altLang="zh-CN" sz="2000" dirty="0" err="1" smtClean="0">
                <a:latin typeface="楷体" pitchFamily="49" charset="-122"/>
                <a:ea typeface="楷体" pitchFamily="49" charset="-122"/>
              </a:rPr>
              <a:t>hypomethylated</a:t>
            </a:r>
            <a:r>
              <a:rPr lang="zh-CN" altLang="en-US" sz="2000" dirty="0" smtClean="0">
                <a:latin typeface="楷体" pitchFamily="49" charset="-122"/>
                <a:ea typeface="楷体" pitchFamily="49" charset="-122"/>
              </a:rPr>
              <a:t>基因保存在</a:t>
            </a:r>
            <a:r>
              <a:rPr lang="en-US" altLang="zh-CN" sz="2000" dirty="0" smtClean="0">
                <a:latin typeface="楷体" pitchFamily="49" charset="-122"/>
                <a:ea typeface="楷体" pitchFamily="49" charset="-122"/>
              </a:rPr>
              <a:t>02.diff/hypomethylated.xlsx</a:t>
            </a:r>
            <a:r>
              <a:rPr lang="zh-CN" altLang="en-US" sz="2000" dirty="0" smtClean="0">
                <a:latin typeface="楷体" pitchFamily="49" charset="-122"/>
                <a:ea typeface="楷体" pitchFamily="49" charset="-122"/>
              </a:rPr>
              <a:t>。 </a:t>
            </a:r>
            <a:r>
              <a:rPr lang="en-US" altLang="zh-CN" sz="2000" dirty="0" err="1" smtClean="0">
                <a:latin typeface="楷体" pitchFamily="49" charset="-122"/>
                <a:ea typeface="楷体" pitchFamily="49" charset="-122"/>
              </a:rPr>
              <a:t>Hypermethylated</a:t>
            </a:r>
            <a:r>
              <a:rPr lang="zh-CN" altLang="en-US" sz="2000" dirty="0" smtClean="0">
                <a:latin typeface="楷体" pitchFamily="49" charset="-122"/>
                <a:ea typeface="楷体" pitchFamily="49" charset="-122"/>
              </a:rPr>
              <a:t>基因的图形保存在</a:t>
            </a:r>
            <a:r>
              <a:rPr lang="en-US" altLang="zh-CN" sz="2000" dirty="0" smtClean="0">
                <a:latin typeface="楷体" pitchFamily="49" charset="-122"/>
                <a:ea typeface="楷体" pitchFamily="49" charset="-122"/>
              </a:rPr>
              <a:t>02.diff/hypermethylated</a:t>
            </a:r>
            <a:r>
              <a:rPr lang="zh-CN" altLang="en-US" sz="2000" dirty="0" smtClean="0">
                <a:latin typeface="楷体" pitchFamily="49" charset="-122"/>
                <a:ea typeface="楷体" pitchFamily="49" charset="-122"/>
              </a:rPr>
              <a:t>目录下，</a:t>
            </a:r>
            <a:r>
              <a:rPr lang="en-US" altLang="zh-CN" sz="2000" dirty="0" err="1" smtClean="0">
                <a:latin typeface="楷体" pitchFamily="49" charset="-122"/>
                <a:ea typeface="楷体" pitchFamily="49" charset="-122"/>
              </a:rPr>
              <a:t>hypomethylated</a:t>
            </a:r>
            <a:r>
              <a:rPr lang="zh-CN" altLang="en-US" sz="2000" dirty="0" smtClean="0">
                <a:latin typeface="楷体" pitchFamily="49" charset="-122"/>
                <a:ea typeface="楷体" pitchFamily="49" charset="-122"/>
              </a:rPr>
              <a:t>基因的图形保存在</a:t>
            </a:r>
            <a:r>
              <a:rPr lang="en-US" altLang="zh-CN" sz="2000" dirty="0" smtClean="0">
                <a:latin typeface="楷体" pitchFamily="49" charset="-122"/>
                <a:ea typeface="楷体" pitchFamily="49" charset="-122"/>
              </a:rPr>
              <a:t>02.diff/hypomethylated</a:t>
            </a:r>
            <a:r>
              <a:rPr lang="zh-CN" altLang="en-US" sz="2000" dirty="0" smtClean="0">
                <a:latin typeface="楷体" pitchFamily="49" charset="-122"/>
                <a:ea typeface="楷体" pitchFamily="49" charset="-122"/>
              </a:rPr>
              <a:t>目录下。</a:t>
            </a:r>
            <a:endParaRPr lang="zh-CN" altLang="en-US" sz="20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003232" cy="4525963"/>
          </a:xfrm>
        </p:spPr>
        <p:txBody>
          <a:bodyPr>
            <a:normAutofit/>
          </a:bodyPr>
          <a:lstStyle/>
          <a:p>
            <a:pPr fontAlgn="base"/>
            <a:r>
              <a:rPr lang="zh-CN" altLang="en-US" sz="2000" dirty="0" smtClean="0">
                <a:latin typeface="楷体" pitchFamily="49" charset="-122"/>
                <a:ea typeface="楷体" pitchFamily="49" charset="-122"/>
              </a:rPr>
              <a:t>对差异甲基化的基因，计算基因甲基化程度和基因表达的相关性，得到相关性检验的结果</a:t>
            </a:r>
            <a:r>
              <a:rPr lang="en-US" altLang="zh-CN" sz="2000" dirty="0" smtClean="0">
                <a:latin typeface="楷体" pitchFamily="49" charset="-122"/>
                <a:ea typeface="楷体" pitchFamily="49" charset="-122"/>
              </a:rPr>
              <a:t>(</a:t>
            </a:r>
            <a:r>
              <a:rPr lang="zh-CN" altLang="en-US" sz="2000" dirty="0" smtClean="0">
                <a:latin typeface="楷体" pitchFamily="49" charset="-122"/>
                <a:ea typeface="楷体" pitchFamily="49" charset="-122"/>
              </a:rPr>
              <a:t>过滤条件为</a:t>
            </a:r>
            <a:r>
              <a:rPr lang="en-US" altLang="zh-CN" sz="2000" dirty="0" err="1" smtClean="0">
                <a:latin typeface="楷体" pitchFamily="49" charset="-122"/>
                <a:ea typeface="楷体" pitchFamily="49" charset="-122"/>
              </a:rPr>
              <a:t>cor</a:t>
            </a:r>
            <a:r>
              <a:rPr lang="en-US" altLang="zh-CN" sz="2000" dirty="0" smtClean="0">
                <a:latin typeface="楷体" pitchFamily="49" charset="-122"/>
                <a:ea typeface="楷体" pitchFamily="49" charset="-122"/>
              </a:rPr>
              <a:t>&lt; -0.3 &amp; </a:t>
            </a:r>
            <a:r>
              <a:rPr lang="en-US" altLang="zh-CN" sz="2000" dirty="0" err="1" smtClean="0">
                <a:latin typeface="楷体" pitchFamily="49" charset="-122"/>
                <a:ea typeface="楷体" pitchFamily="49" charset="-122"/>
              </a:rPr>
              <a:t>Pvalue</a:t>
            </a:r>
            <a:r>
              <a:rPr lang="en-US" altLang="zh-CN" sz="2000" dirty="0" smtClean="0">
                <a:latin typeface="楷体" pitchFamily="49" charset="-122"/>
                <a:ea typeface="楷体" pitchFamily="49" charset="-122"/>
              </a:rPr>
              <a:t> &lt; 0.05)</a:t>
            </a:r>
            <a:r>
              <a:rPr lang="zh-CN" altLang="en-US" sz="2000" dirty="0" smtClean="0">
                <a:latin typeface="楷体" pitchFamily="49" charset="-122"/>
                <a:ea typeface="楷体" pitchFamily="49" charset="-122"/>
              </a:rPr>
              <a:t>。</a:t>
            </a:r>
            <a:endParaRPr lang="en-US" altLang="zh-CN" sz="2000" dirty="0" smtClean="0">
              <a:latin typeface="楷体" pitchFamily="49" charset="-122"/>
              <a:ea typeface="楷体" pitchFamily="49" charset="-122"/>
            </a:endParaRPr>
          </a:p>
          <a:p>
            <a:pPr fontAlgn="base"/>
            <a:r>
              <a:rPr lang="zh-CN" altLang="en-US" sz="2000" dirty="0" smtClean="0">
                <a:latin typeface="楷体" pitchFamily="49" charset="-122"/>
                <a:ea typeface="楷体" pitchFamily="49" charset="-122"/>
              </a:rPr>
              <a:t>相关性结果保存在</a:t>
            </a:r>
            <a:r>
              <a:rPr lang="en-US" altLang="zh-CN" sz="2000" dirty="0" smtClean="0">
                <a:latin typeface="楷体" pitchFamily="49" charset="-122"/>
                <a:ea typeface="楷体" pitchFamily="49" charset="-122"/>
              </a:rPr>
              <a:t>03.cor/cor.xlsx</a:t>
            </a:r>
            <a:r>
              <a:rPr lang="zh-CN" altLang="en-US" sz="2000" dirty="0" smtClean="0">
                <a:latin typeface="楷体" pitchFamily="49" charset="-122"/>
                <a:ea typeface="楷体" pitchFamily="49" charset="-122"/>
              </a:rPr>
              <a:t>中，</a:t>
            </a:r>
            <a:r>
              <a:rPr lang="en-US" altLang="zh-CN" sz="2000" dirty="0" err="1" smtClean="0">
                <a:latin typeface="楷体" pitchFamily="49" charset="-122"/>
                <a:ea typeface="楷体" pitchFamily="49" charset="-122"/>
              </a:rPr>
              <a:t>hypermethylated</a:t>
            </a:r>
            <a:r>
              <a:rPr lang="zh-CN" altLang="en-US" sz="2000" dirty="0" smtClean="0">
                <a:latin typeface="楷体" pitchFamily="49" charset="-122"/>
                <a:ea typeface="楷体" pitchFamily="49" charset="-122"/>
              </a:rPr>
              <a:t>基因相关性的图片保存在</a:t>
            </a:r>
            <a:r>
              <a:rPr lang="en-US" altLang="zh-CN" sz="2000" dirty="0" smtClean="0">
                <a:latin typeface="楷体" pitchFamily="49" charset="-122"/>
                <a:ea typeface="楷体" pitchFamily="49" charset="-122"/>
              </a:rPr>
              <a:t>03.cor/hypermethylatedCor</a:t>
            </a:r>
            <a:r>
              <a:rPr lang="zh-CN" altLang="en-US" sz="2000" dirty="0" smtClean="0">
                <a:latin typeface="楷体" pitchFamily="49" charset="-122"/>
                <a:ea typeface="楷体" pitchFamily="49" charset="-122"/>
              </a:rPr>
              <a:t>目录下，</a:t>
            </a:r>
            <a:r>
              <a:rPr lang="en-US" altLang="zh-CN" sz="2000" dirty="0" err="1" smtClean="0">
                <a:latin typeface="楷体" pitchFamily="49" charset="-122"/>
                <a:ea typeface="楷体" pitchFamily="49" charset="-122"/>
              </a:rPr>
              <a:t>hypomethylated</a:t>
            </a:r>
            <a:r>
              <a:rPr lang="zh-CN" altLang="en-US" sz="2000" dirty="0" smtClean="0">
                <a:latin typeface="楷体" pitchFamily="49" charset="-122"/>
                <a:ea typeface="楷体" pitchFamily="49" charset="-122"/>
              </a:rPr>
              <a:t>基因相关性的图片保存在</a:t>
            </a:r>
            <a:r>
              <a:rPr lang="en-US" altLang="zh-CN" sz="2000" dirty="0" smtClean="0">
                <a:latin typeface="楷体" pitchFamily="49" charset="-122"/>
                <a:ea typeface="楷体" pitchFamily="49" charset="-122"/>
              </a:rPr>
              <a:t>03.cor/hypomethylatedCor</a:t>
            </a:r>
            <a:r>
              <a:rPr lang="zh-CN" altLang="en-US" sz="2000" dirty="0" smtClean="0">
                <a:latin typeface="楷体" pitchFamily="49" charset="-122"/>
                <a:ea typeface="楷体" pitchFamily="49" charset="-122"/>
              </a:rPr>
              <a:t>目录下。 </a:t>
            </a:r>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nvGraphicFramePr>
        <p:xfrm>
          <a:off x="683568" y="980728"/>
          <a:ext cx="7848870" cy="2376271"/>
        </p:xfrm>
        <a:graphic>
          <a:graphicData uri="http://schemas.openxmlformats.org/drawingml/2006/table">
            <a:tbl>
              <a:tblPr/>
              <a:tblGrid>
                <a:gridCol w="871278"/>
                <a:gridCol w="872199"/>
                <a:gridCol w="872199"/>
                <a:gridCol w="872199"/>
                <a:gridCol w="872199"/>
                <a:gridCol w="872199"/>
                <a:gridCol w="872199"/>
                <a:gridCol w="872199"/>
                <a:gridCol w="872199"/>
              </a:tblGrid>
              <a:tr h="528061">
                <a:tc>
                  <a:txBody>
                    <a:bodyPr/>
                    <a:lstStyle/>
                    <a:p>
                      <a:pPr algn="just">
                        <a:spcAft>
                          <a:spcPts val="0"/>
                        </a:spcAft>
                      </a:pPr>
                      <a:endParaRPr lang="en-US" sz="105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Calibri"/>
                          <a:ea typeface="宋体"/>
                          <a:cs typeface="Times New Roman"/>
                        </a:rPr>
                        <a:t>基因位点</a:t>
                      </a:r>
                      <a:r>
                        <a:rPr lang="en-US" sz="1400" kern="100" dirty="0">
                          <a:latin typeface="Calibri"/>
                          <a:ea typeface="宋体"/>
                          <a:cs typeface="Times New Roman"/>
                        </a:rPr>
                        <a:t>1</a:t>
                      </a:r>
                      <a:endParaRPr lang="zh-CN" sz="1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Calibri"/>
                          <a:ea typeface="宋体"/>
                          <a:cs typeface="Times New Roman"/>
                        </a:rPr>
                        <a:t>基因位点</a:t>
                      </a:r>
                      <a:r>
                        <a:rPr lang="en-US" sz="1400" kern="100" dirty="0">
                          <a:latin typeface="Calibri"/>
                          <a:ea typeface="宋体"/>
                          <a:cs typeface="Times New Roman"/>
                        </a:rPr>
                        <a:t>2</a:t>
                      </a:r>
                      <a:endParaRPr lang="zh-CN" sz="1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Calibri"/>
                          <a:ea typeface="宋体"/>
                          <a:cs typeface="Times New Roman"/>
                        </a:rPr>
                        <a:t>基因位点</a:t>
                      </a:r>
                      <a:r>
                        <a:rPr lang="en-US" sz="1400" kern="100" dirty="0">
                          <a:latin typeface="Calibri"/>
                          <a:ea typeface="宋体"/>
                          <a:cs typeface="Times New Roman"/>
                        </a:rPr>
                        <a:t>3</a:t>
                      </a:r>
                      <a:endParaRPr lang="zh-CN" sz="1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Calibri"/>
                          <a:ea typeface="宋体"/>
                          <a:cs typeface="Times New Roman"/>
                        </a:rPr>
                        <a:t>基因位点</a:t>
                      </a:r>
                      <a:r>
                        <a:rPr lang="en-US" sz="1400" kern="100" dirty="0">
                          <a:latin typeface="Calibri"/>
                          <a:ea typeface="宋体"/>
                          <a:cs typeface="Times New Roman"/>
                        </a:rPr>
                        <a:t>4</a:t>
                      </a:r>
                      <a:endParaRPr lang="zh-CN" sz="1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Calibri"/>
                          <a:ea typeface="宋体"/>
                          <a:cs typeface="Times New Roman"/>
                        </a:rPr>
                        <a:t>基因位点</a:t>
                      </a:r>
                      <a:r>
                        <a:rPr lang="en-US" sz="1400" kern="100" dirty="0">
                          <a:latin typeface="Calibri"/>
                          <a:ea typeface="宋体"/>
                          <a:cs typeface="Times New Roman"/>
                        </a:rPr>
                        <a:t>5</a:t>
                      </a:r>
                      <a:endParaRPr lang="zh-CN" sz="1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Calibri"/>
                          <a:ea typeface="宋体"/>
                          <a:cs typeface="Times New Roman"/>
                        </a:rPr>
                        <a:t>基因位点</a:t>
                      </a:r>
                      <a:r>
                        <a:rPr lang="en-US" sz="1400" kern="100" dirty="0">
                          <a:latin typeface="Calibri"/>
                          <a:ea typeface="宋体"/>
                          <a:cs typeface="Times New Roman"/>
                        </a:rPr>
                        <a:t>6</a:t>
                      </a:r>
                      <a:endParaRPr lang="zh-CN" sz="1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Calibri"/>
                          <a:ea typeface="宋体"/>
                          <a:cs typeface="Times New Roman"/>
                        </a:rPr>
                        <a:t>基因位点</a:t>
                      </a:r>
                      <a:r>
                        <a:rPr lang="en-US" sz="1400" kern="100" dirty="0">
                          <a:latin typeface="Calibri"/>
                          <a:ea typeface="宋体"/>
                          <a:cs typeface="Times New Roman"/>
                        </a:rPr>
                        <a:t>7</a:t>
                      </a:r>
                      <a:endParaRPr lang="zh-CN" sz="1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Calibri"/>
                          <a:ea typeface="宋体"/>
                          <a:cs typeface="Times New Roman"/>
                        </a:rPr>
                        <a:t>基因位点</a:t>
                      </a:r>
                      <a:r>
                        <a:rPr lang="en-US" sz="1400" kern="100" dirty="0">
                          <a:latin typeface="Calibri"/>
                          <a:ea typeface="宋体"/>
                          <a:cs typeface="Times New Roman"/>
                        </a:rPr>
                        <a:t>8</a:t>
                      </a:r>
                      <a:endParaRPr lang="zh-CN" sz="1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4030">
                <a:tc>
                  <a:txBody>
                    <a:bodyPr/>
                    <a:lstStyle/>
                    <a:p>
                      <a:pPr algn="just">
                        <a:spcAft>
                          <a:spcPts val="0"/>
                        </a:spcAft>
                      </a:pPr>
                      <a:r>
                        <a:rPr lang="zh-CN" sz="1600" kern="100" dirty="0">
                          <a:latin typeface="Calibri"/>
                          <a:ea typeface="宋体"/>
                          <a:cs typeface="Times New Roman"/>
                        </a:rPr>
                        <a:t>患者</a:t>
                      </a:r>
                      <a:r>
                        <a:rPr lang="en-US" sz="1600" kern="100" dirty="0">
                          <a:latin typeface="Calibri"/>
                          <a:ea typeface="宋体"/>
                          <a:cs typeface="Times New Roman"/>
                        </a:rPr>
                        <a:t>1</a:t>
                      </a:r>
                      <a:endParaRPr lang="zh-CN" sz="16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4030">
                <a:tc>
                  <a:txBody>
                    <a:bodyPr/>
                    <a:lstStyle/>
                    <a:p>
                      <a:pPr algn="just">
                        <a:spcAft>
                          <a:spcPts val="0"/>
                        </a:spcAft>
                      </a:pPr>
                      <a:r>
                        <a:rPr lang="zh-CN" sz="1600" kern="100" dirty="0">
                          <a:latin typeface="Calibri"/>
                          <a:ea typeface="宋体"/>
                          <a:cs typeface="Times New Roman"/>
                        </a:rPr>
                        <a:t>患者</a:t>
                      </a:r>
                      <a:r>
                        <a:rPr lang="en-US" sz="1600" kern="100" dirty="0">
                          <a:latin typeface="Calibri"/>
                          <a:ea typeface="宋体"/>
                          <a:cs typeface="Times New Roman"/>
                        </a:rPr>
                        <a:t>2</a:t>
                      </a:r>
                      <a:endParaRPr lang="zh-CN" sz="16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4030">
                <a:tc>
                  <a:txBody>
                    <a:bodyPr/>
                    <a:lstStyle/>
                    <a:p>
                      <a:pPr algn="just">
                        <a:spcAft>
                          <a:spcPts val="0"/>
                        </a:spcAft>
                      </a:pPr>
                      <a:r>
                        <a:rPr lang="zh-CN" sz="1600" kern="100" dirty="0">
                          <a:latin typeface="Calibri"/>
                          <a:ea typeface="宋体"/>
                          <a:cs typeface="Times New Roman"/>
                        </a:rPr>
                        <a:t>患者</a:t>
                      </a:r>
                      <a:r>
                        <a:rPr lang="en-US" sz="1600" kern="100" dirty="0">
                          <a:latin typeface="Calibri"/>
                          <a:ea typeface="宋体"/>
                          <a:cs typeface="Times New Roman"/>
                        </a:rPr>
                        <a:t>3</a:t>
                      </a:r>
                      <a:endParaRPr lang="zh-CN" sz="16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4030">
                <a:tc>
                  <a:txBody>
                    <a:bodyPr/>
                    <a:lstStyle/>
                    <a:p>
                      <a:pPr algn="just">
                        <a:spcAft>
                          <a:spcPts val="0"/>
                        </a:spcAft>
                      </a:pPr>
                      <a:r>
                        <a:rPr lang="zh-CN" sz="1600" kern="100" dirty="0">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4030">
                <a:tc>
                  <a:txBody>
                    <a:bodyPr/>
                    <a:lstStyle/>
                    <a:p>
                      <a:pPr algn="just">
                        <a:spcAft>
                          <a:spcPts val="0"/>
                        </a:spcAft>
                      </a:pPr>
                      <a:r>
                        <a:rPr lang="zh-CN" sz="1600" b="1" kern="100" dirty="0">
                          <a:latin typeface="Calibri"/>
                          <a:ea typeface="宋体"/>
                          <a:cs typeface="Times New Roman"/>
                        </a:rPr>
                        <a:t>阳性率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4030">
                <a:tc>
                  <a:txBody>
                    <a:bodyPr/>
                    <a:lstStyle/>
                    <a:p>
                      <a:pPr algn="just">
                        <a:spcAft>
                          <a:spcPts val="0"/>
                        </a:spcAft>
                      </a:pPr>
                      <a:r>
                        <a:rPr lang="zh-CN" sz="1600" b="1" kern="100" dirty="0">
                          <a:latin typeface="Calibri"/>
                          <a:ea typeface="宋体"/>
                          <a:cs typeface="Times New Roman"/>
                        </a:rPr>
                        <a:t>平均值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4030">
                <a:tc>
                  <a:txBody>
                    <a:bodyPr/>
                    <a:lstStyle/>
                    <a:p>
                      <a:pPr algn="just">
                        <a:spcAft>
                          <a:spcPts val="0"/>
                        </a:spcAft>
                      </a:pPr>
                      <a:r>
                        <a:rPr lang="zh-CN" sz="1600" b="1" kern="100" dirty="0">
                          <a:latin typeface="Calibri"/>
                          <a:ea typeface="宋体"/>
                          <a:cs typeface="Times New Roman"/>
                        </a:rPr>
                        <a:t>标准差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6" name="Rectangle 2"/>
          <p:cNvSpPr>
            <a:spLocks noChangeArrowheads="1"/>
          </p:cNvSpPr>
          <p:nvPr/>
        </p:nvSpPr>
        <p:spPr bwMode="auto">
          <a:xfrm>
            <a:off x="683568" y="404664"/>
            <a:ext cx="7776864"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32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输出数据结构为：</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p:txBody>
      </p:sp>
      <p:graphicFrame>
        <p:nvGraphicFramePr>
          <p:cNvPr id="9" name="表格 8"/>
          <p:cNvGraphicFramePr>
            <a:graphicFrameLocks noGrp="1"/>
          </p:cNvGraphicFramePr>
          <p:nvPr/>
        </p:nvGraphicFramePr>
        <p:xfrm>
          <a:off x="683568" y="3573016"/>
          <a:ext cx="7848870" cy="2128252"/>
        </p:xfrm>
        <a:graphic>
          <a:graphicData uri="http://schemas.openxmlformats.org/drawingml/2006/table">
            <a:tbl>
              <a:tblPr/>
              <a:tblGrid>
                <a:gridCol w="864096"/>
                <a:gridCol w="879381"/>
                <a:gridCol w="872199"/>
                <a:gridCol w="872199"/>
                <a:gridCol w="872199"/>
                <a:gridCol w="872199"/>
                <a:gridCol w="872199"/>
                <a:gridCol w="872199"/>
                <a:gridCol w="872199"/>
              </a:tblGrid>
              <a:tr h="304036">
                <a:tc>
                  <a:txBody>
                    <a:bodyPr/>
                    <a:lstStyle/>
                    <a:p>
                      <a:pPr algn="just">
                        <a:spcAft>
                          <a:spcPts val="0"/>
                        </a:spcAft>
                      </a:pPr>
                      <a:r>
                        <a:rPr lang="zh-CN" sz="1600" kern="100" dirty="0">
                          <a:latin typeface="Calibri"/>
                          <a:ea typeface="宋体"/>
                          <a:cs typeface="Times New Roman"/>
                        </a:rPr>
                        <a:t>非患者</a:t>
                      </a:r>
                      <a:r>
                        <a:rPr lang="en-US" sz="1600" kern="100" dirty="0">
                          <a:latin typeface="Calibri"/>
                          <a:ea typeface="宋体"/>
                          <a:cs typeface="Times New Roman"/>
                        </a:rPr>
                        <a:t>1</a:t>
                      </a:r>
                      <a:endParaRPr lang="zh-CN" sz="16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36">
                <a:tc>
                  <a:txBody>
                    <a:bodyPr/>
                    <a:lstStyle/>
                    <a:p>
                      <a:pPr algn="just">
                        <a:spcAft>
                          <a:spcPts val="0"/>
                        </a:spcAft>
                      </a:pPr>
                      <a:r>
                        <a:rPr lang="zh-CN" sz="1600" kern="100" dirty="0">
                          <a:latin typeface="Calibri"/>
                          <a:ea typeface="宋体"/>
                          <a:cs typeface="Times New Roman"/>
                        </a:rPr>
                        <a:t>非患者</a:t>
                      </a:r>
                      <a:r>
                        <a:rPr lang="en-US" sz="1600" kern="100" dirty="0">
                          <a:latin typeface="Calibri"/>
                          <a:ea typeface="宋体"/>
                          <a:cs typeface="Times New Roman"/>
                        </a:rPr>
                        <a:t>2</a:t>
                      </a:r>
                      <a:endParaRPr lang="zh-CN" sz="16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36">
                <a:tc>
                  <a:txBody>
                    <a:bodyPr/>
                    <a:lstStyle/>
                    <a:p>
                      <a:pPr algn="just">
                        <a:spcAft>
                          <a:spcPts val="0"/>
                        </a:spcAft>
                      </a:pPr>
                      <a:r>
                        <a:rPr lang="zh-CN" sz="1600" kern="100" dirty="0">
                          <a:latin typeface="Calibri"/>
                          <a:ea typeface="宋体"/>
                          <a:cs typeface="Times New Roman"/>
                        </a:rPr>
                        <a:t>非患者</a:t>
                      </a:r>
                      <a:r>
                        <a:rPr lang="en-US" sz="1600" kern="100" dirty="0">
                          <a:latin typeface="Calibri"/>
                          <a:ea typeface="宋体"/>
                          <a:cs typeface="Times New Roman"/>
                        </a:rPr>
                        <a:t>3</a:t>
                      </a:r>
                      <a:endParaRPr lang="zh-CN" sz="16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36">
                <a:tc>
                  <a:txBody>
                    <a:bodyPr/>
                    <a:lstStyle/>
                    <a:p>
                      <a:pPr algn="just">
                        <a:spcAft>
                          <a:spcPts val="0"/>
                        </a:spcAft>
                      </a:pPr>
                      <a:r>
                        <a:rPr lang="zh-CN" sz="1600" kern="100" dirty="0">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36">
                <a:tc>
                  <a:txBody>
                    <a:bodyPr/>
                    <a:lstStyle/>
                    <a:p>
                      <a:pPr algn="just">
                        <a:spcAft>
                          <a:spcPts val="0"/>
                        </a:spcAft>
                      </a:pPr>
                      <a:r>
                        <a:rPr lang="zh-CN" sz="1600" b="1" kern="100" dirty="0">
                          <a:latin typeface="Calibri"/>
                          <a:ea typeface="宋体"/>
                          <a:cs typeface="Times New Roman"/>
                        </a:rPr>
                        <a:t>阳性率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36">
                <a:tc>
                  <a:txBody>
                    <a:bodyPr/>
                    <a:lstStyle/>
                    <a:p>
                      <a:pPr algn="just">
                        <a:spcAft>
                          <a:spcPts val="0"/>
                        </a:spcAft>
                      </a:pPr>
                      <a:r>
                        <a:rPr lang="zh-CN" sz="1600" b="1" kern="100" dirty="0">
                          <a:latin typeface="Calibri"/>
                          <a:ea typeface="宋体"/>
                          <a:cs typeface="Times New Roman"/>
                        </a:rPr>
                        <a:t>平均值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36">
                <a:tc>
                  <a:txBody>
                    <a:bodyPr/>
                    <a:lstStyle/>
                    <a:p>
                      <a:pPr algn="just">
                        <a:spcAft>
                          <a:spcPts val="0"/>
                        </a:spcAft>
                      </a:pPr>
                      <a:r>
                        <a:rPr lang="zh-CN" sz="1600" b="1" kern="100" dirty="0">
                          <a:latin typeface="Calibri"/>
                          <a:ea typeface="宋体"/>
                          <a:cs typeface="Times New Roman"/>
                        </a:rPr>
                        <a:t>标准差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124744"/>
            <a:ext cx="8229600" cy="4525963"/>
          </a:xfrm>
        </p:spPr>
        <p:txBody>
          <a:bodyPr>
            <a:normAutofit/>
          </a:bodyPr>
          <a:lstStyle/>
          <a:p>
            <a:pPr>
              <a:buNone/>
            </a:pPr>
            <a:r>
              <a:rPr lang="en-US" altLang="zh-CN" dirty="0" smtClean="0"/>
              <a:t>2</a:t>
            </a:r>
            <a:r>
              <a:rPr lang="zh-CN" altLang="en-US" dirty="0" smtClean="0"/>
              <a:t>、数据处理</a:t>
            </a:r>
            <a:endParaRPr lang="en-US" altLang="zh-CN" dirty="0" smtClean="0"/>
          </a:p>
          <a:p>
            <a:r>
              <a:rPr lang="zh-CN" altLang="en-US" dirty="0" smtClean="0"/>
              <a:t>芯</a:t>
            </a:r>
            <a:r>
              <a:rPr lang="zh-CN" altLang="en-US" dirty="0" smtClean="0"/>
              <a:t>片原始信号</a:t>
            </a:r>
            <a:r>
              <a:rPr lang="zh-CN" altLang="en-US" dirty="0" smtClean="0"/>
              <a:t>值</a:t>
            </a:r>
            <a:r>
              <a:rPr lang="en-US" altLang="zh-CN" dirty="0" smtClean="0"/>
              <a:t>——</a:t>
            </a:r>
            <a:r>
              <a:rPr lang="zh-CN" altLang="zh-CN" dirty="0" smtClean="0"/>
              <a:t>β值</a:t>
            </a:r>
            <a:r>
              <a:rPr lang="en-US" altLang="zh-CN" dirty="0" smtClean="0"/>
              <a:t>——</a:t>
            </a:r>
            <a:r>
              <a:rPr lang="zh-CN" altLang="en-US" dirty="0" smtClean="0"/>
              <a:t>正</a:t>
            </a:r>
            <a:r>
              <a:rPr lang="zh-CN" altLang="en-US" dirty="0" smtClean="0"/>
              <a:t>规化转</a:t>
            </a:r>
            <a:r>
              <a:rPr lang="zh-CN" altLang="en-US" dirty="0" smtClean="0"/>
              <a:t>换</a:t>
            </a:r>
            <a:r>
              <a:rPr lang="zh-CN" altLang="zh-CN" dirty="0" smtClean="0"/>
              <a:t>β</a:t>
            </a:r>
            <a:r>
              <a:rPr lang="zh-CN" altLang="en-US" dirty="0" smtClean="0"/>
              <a:t>值</a:t>
            </a:r>
            <a:endParaRPr lang="zh-CN" altLang="en-US" dirty="0" smtClean="0"/>
          </a:p>
        </p:txBody>
      </p:sp>
      <p:sp>
        <p:nvSpPr>
          <p:cNvPr id="5" name="矩形 4"/>
          <p:cNvSpPr/>
          <p:nvPr/>
        </p:nvSpPr>
        <p:spPr>
          <a:xfrm>
            <a:off x="1043608" y="3284984"/>
            <a:ext cx="7200800" cy="1477328"/>
          </a:xfrm>
          <a:prstGeom prst="rect">
            <a:avLst/>
          </a:prstGeom>
        </p:spPr>
        <p:txBody>
          <a:bodyPr wrap="square">
            <a:spAutoFit/>
          </a:bodyPr>
          <a:lstStyle/>
          <a:p>
            <a:pPr fontAlgn="base"/>
            <a:r>
              <a:rPr lang="zh-CN" altLang="zh-CN" dirty="0" smtClean="0">
                <a:solidFill>
                  <a:srgbClr val="C7254E"/>
                </a:solidFill>
                <a:latin typeface="Arial Unicode MS"/>
                <a:ea typeface="Arial Unicode MS"/>
              </a:rPr>
              <a:t>β</a:t>
            </a:r>
            <a:r>
              <a:rPr lang="zh-CN" altLang="zh-CN" dirty="0" smtClean="0">
                <a:solidFill>
                  <a:srgbClr val="C7254E"/>
                </a:solidFill>
                <a:latin typeface="Arial Unicode MS"/>
                <a:ea typeface="Source Code Pro"/>
              </a:rPr>
              <a:t>值</a:t>
            </a:r>
            <a:r>
              <a:rPr lang="zh-CN" altLang="zh-CN" dirty="0" smtClean="0">
                <a:solidFill>
                  <a:srgbClr val="C7254E"/>
                </a:solidFill>
                <a:latin typeface="Arial Unicode MS"/>
                <a:ea typeface="Arial Unicode MS"/>
              </a:rPr>
              <a:t>=</a:t>
            </a:r>
            <a:r>
              <a:rPr lang="zh-CN" altLang="zh-CN" dirty="0" smtClean="0">
                <a:solidFill>
                  <a:srgbClr val="C7254E"/>
                </a:solidFill>
                <a:latin typeface="Arial Unicode MS"/>
                <a:ea typeface="Source Code Pro"/>
              </a:rPr>
              <a:t>来自甲基化珠粒类型的强度值</a:t>
            </a:r>
            <a:r>
              <a:rPr lang="en-US" altLang="zh-CN" dirty="0" smtClean="0">
                <a:solidFill>
                  <a:srgbClr val="C7254E"/>
                </a:solidFill>
                <a:latin typeface="Arial Unicode MS"/>
                <a:ea typeface="Source Code Pro"/>
              </a:rPr>
              <a:t> </a:t>
            </a:r>
            <a:r>
              <a:rPr lang="zh-CN" altLang="zh-CN" dirty="0" smtClean="0">
                <a:solidFill>
                  <a:srgbClr val="C7254E"/>
                </a:solidFill>
                <a:latin typeface="Arial Unicode MS"/>
                <a:ea typeface="Arial Unicode MS"/>
              </a:rPr>
              <a:t>/</a:t>
            </a:r>
            <a:r>
              <a:rPr lang="zh-CN" altLang="zh-CN" dirty="0" smtClean="0">
                <a:solidFill>
                  <a:srgbClr val="C7254E"/>
                </a:solidFill>
                <a:latin typeface="Arial Unicode MS"/>
                <a:ea typeface="Source Code Pro"/>
              </a:rPr>
              <a:t>（来自甲基化的强度值</a:t>
            </a:r>
            <a:r>
              <a:rPr lang="zh-CN" altLang="zh-CN" dirty="0" smtClean="0">
                <a:solidFill>
                  <a:srgbClr val="C7254E"/>
                </a:solidFill>
                <a:latin typeface="Arial Unicode MS"/>
                <a:ea typeface="Arial Unicode MS"/>
              </a:rPr>
              <a:t>+</a:t>
            </a:r>
            <a:r>
              <a:rPr lang="zh-CN" altLang="zh-CN" dirty="0" smtClean="0">
                <a:solidFill>
                  <a:srgbClr val="C7254E"/>
                </a:solidFill>
                <a:latin typeface="Arial Unicode MS"/>
                <a:ea typeface="Source Code Pro"/>
              </a:rPr>
              <a:t>来自未甲基化珠粒类型的强度值</a:t>
            </a:r>
            <a:r>
              <a:rPr lang="zh-CN" altLang="zh-CN" dirty="0" smtClean="0">
                <a:solidFill>
                  <a:srgbClr val="C7254E"/>
                </a:solidFill>
                <a:latin typeface="Arial Unicode MS"/>
                <a:ea typeface="Arial Unicode MS"/>
              </a:rPr>
              <a:t>+ 100</a:t>
            </a:r>
            <a:r>
              <a:rPr lang="zh-CN" altLang="zh-CN" dirty="0" smtClean="0">
                <a:solidFill>
                  <a:srgbClr val="C7254E"/>
                </a:solidFill>
                <a:latin typeface="Arial Unicode MS"/>
                <a:ea typeface="Source Code Pro"/>
              </a:rPr>
              <a:t>）</a:t>
            </a:r>
            <a:r>
              <a:rPr lang="zh-CN" altLang="zh-CN" dirty="0" smtClean="0">
                <a:solidFill>
                  <a:srgbClr val="4F4F4F"/>
                </a:solidFill>
                <a:latin typeface="微软雅黑"/>
                <a:ea typeface="微软雅黑"/>
              </a:rPr>
              <a:t>。</a:t>
            </a:r>
            <a:r>
              <a:rPr lang="zh-CN" altLang="zh-CN" dirty="0" smtClean="0">
                <a:solidFill>
                  <a:srgbClr val="4F4F4F"/>
                </a:solidFill>
                <a:latin typeface="Arial"/>
                <a:ea typeface="Arial"/>
              </a:rPr>
              <a:t> </a:t>
            </a:r>
            <a:endParaRPr lang="en-US" altLang="zh-CN" dirty="0" smtClean="0">
              <a:solidFill>
                <a:srgbClr val="4F4F4F"/>
              </a:solidFill>
              <a:latin typeface="Arial"/>
              <a:ea typeface="Arial"/>
            </a:endParaRPr>
          </a:p>
          <a:p>
            <a:pPr fontAlgn="base"/>
            <a:r>
              <a:rPr lang="zh-CN" altLang="zh-CN" dirty="0" smtClean="0">
                <a:latin typeface="Arial"/>
                <a:ea typeface="Arial"/>
              </a:rPr>
              <a:t/>
            </a:r>
            <a:br>
              <a:rPr lang="zh-CN" altLang="zh-CN" dirty="0" smtClean="0">
                <a:latin typeface="Arial"/>
                <a:ea typeface="Arial"/>
              </a:rPr>
            </a:br>
            <a:r>
              <a:rPr lang="zh-CN" altLang="zh-CN" dirty="0" smtClean="0">
                <a:solidFill>
                  <a:srgbClr val="4F4F4F"/>
                </a:solidFill>
                <a:latin typeface="微软雅黑"/>
                <a:ea typeface="微软雅黑"/>
              </a:rPr>
              <a:t>然后使用p值对数据进行质量过滤。</a:t>
            </a:r>
            <a:r>
              <a:rPr lang="zh-CN" altLang="zh-CN" dirty="0" smtClean="0">
                <a:solidFill>
                  <a:srgbClr val="4F4F4F"/>
                </a:solidFill>
                <a:latin typeface="Arial"/>
                <a:ea typeface="Arial"/>
              </a:rPr>
              <a:t> </a:t>
            </a:r>
            <a:r>
              <a:rPr lang="zh-CN" altLang="zh-CN" dirty="0" smtClean="0">
                <a:latin typeface="Arial"/>
                <a:ea typeface="Arial"/>
              </a:rPr>
              <a:t/>
            </a:r>
            <a:br>
              <a:rPr lang="zh-CN" altLang="zh-CN" dirty="0" smtClean="0">
                <a:latin typeface="Arial"/>
                <a:ea typeface="Arial"/>
              </a:rPr>
            </a:br>
            <a:r>
              <a:rPr lang="zh-CN" altLang="zh-CN" dirty="0" smtClean="0">
                <a:solidFill>
                  <a:srgbClr val="4F4F4F"/>
                </a:solidFill>
                <a:latin typeface="微软雅黑"/>
                <a:ea typeface="微软雅黑"/>
              </a:rPr>
              <a:t>p值大于0.01的β值被认为低于最小强度，阈值显示为</a:t>
            </a:r>
            <a:r>
              <a:rPr lang="zh-CN" altLang="zh-CN" dirty="0" smtClean="0">
                <a:solidFill>
                  <a:srgbClr val="4F4F4F"/>
                </a:solidFill>
                <a:latin typeface="Arial"/>
                <a:ea typeface="Arial"/>
              </a:rPr>
              <a:t>“</a:t>
            </a:r>
            <a:r>
              <a:rPr lang="zh-CN" altLang="zh-CN" dirty="0" smtClean="0">
                <a:solidFill>
                  <a:srgbClr val="4F4F4F"/>
                </a:solidFill>
                <a:latin typeface="微软雅黑"/>
                <a:ea typeface="微软雅黑"/>
              </a:rPr>
              <a:t>NA</a:t>
            </a:r>
            <a:r>
              <a:rPr lang="zh-CN" altLang="zh-CN" dirty="0" smtClean="0">
                <a:solidFill>
                  <a:srgbClr val="4F4F4F"/>
                </a:solidFill>
                <a:latin typeface="Arial"/>
                <a:ea typeface="Arial"/>
              </a:rPr>
              <a:t>”</a:t>
            </a:r>
            <a:r>
              <a:rPr lang="zh-CN" altLang="zh-CN" dirty="0" smtClean="0">
                <a:latin typeface="Arial"/>
                <a:ea typeface="Arial"/>
              </a:rPr>
              <a:t> </a:t>
            </a:r>
            <a:endParaRPr lang="zh-CN"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08720"/>
            <a:ext cx="8229600" cy="4525963"/>
          </a:xfrm>
        </p:spPr>
        <p:txBody>
          <a:bodyPr/>
          <a:lstStyle/>
          <a:p>
            <a:pPr lvl="0" algn="ctr">
              <a:buNone/>
            </a:pPr>
            <a:r>
              <a:rPr lang="zh-CN" altLang="en-US" sz="3600" dirty="0" smtClean="0">
                <a:latin typeface="+mj-ea"/>
                <a:ea typeface="+mj-ea"/>
              </a:rPr>
              <a:t>（三）</a:t>
            </a:r>
            <a:r>
              <a:rPr lang="zh-CN" altLang="zh-CN" sz="3600" dirty="0" smtClean="0">
                <a:latin typeface="+mj-ea"/>
                <a:ea typeface="+mj-ea"/>
              </a:rPr>
              <a:t>甲基化</a:t>
            </a:r>
            <a:r>
              <a:rPr lang="zh-CN" altLang="en-US" sz="3600" dirty="0" smtClean="0">
                <a:latin typeface="+mj-ea"/>
                <a:ea typeface="+mj-ea"/>
              </a:rPr>
              <a:t>水平</a:t>
            </a:r>
            <a:r>
              <a:rPr lang="zh-CN" altLang="zh-CN" sz="3600" dirty="0" smtClean="0">
                <a:latin typeface="+mj-ea"/>
                <a:ea typeface="+mj-ea"/>
              </a:rPr>
              <a:t>分</a:t>
            </a:r>
            <a:r>
              <a:rPr lang="zh-CN" altLang="zh-CN" sz="3600" dirty="0" smtClean="0">
                <a:latin typeface="+mj-ea"/>
                <a:ea typeface="+mj-ea"/>
              </a:rPr>
              <a:t>析</a:t>
            </a:r>
            <a:endParaRPr lang="en-US" altLang="zh-CN" sz="3600" dirty="0" smtClean="0">
              <a:latin typeface="+mj-ea"/>
              <a:ea typeface="+mj-ea"/>
            </a:endParaRPr>
          </a:p>
          <a:p>
            <a:pPr lvl="0" algn="ctr">
              <a:buNone/>
            </a:pPr>
            <a:endParaRPr lang="en-US" altLang="zh-CN" sz="3600" dirty="0" smtClean="0">
              <a:latin typeface="+mj-ea"/>
              <a:ea typeface="+mj-ea"/>
            </a:endParaRPr>
          </a:p>
          <a:p>
            <a:pPr lvl="0">
              <a:buNone/>
            </a:pPr>
            <a:r>
              <a:rPr lang="zh-CN" altLang="zh-CN" sz="2400" dirty="0" smtClean="0">
                <a:latin typeface="楷体" pitchFamily="49" charset="-122"/>
                <a:ea typeface="楷体" pitchFamily="49" charset="-122"/>
              </a:rPr>
              <a:t>计算</a:t>
            </a:r>
            <a:r>
              <a:rPr lang="en-US" altLang="zh-CN" sz="2400" dirty="0" smtClean="0">
                <a:latin typeface="楷体" pitchFamily="49" charset="-122"/>
                <a:ea typeface="楷体" pitchFamily="49" charset="-122"/>
              </a:rPr>
              <a:t>7</a:t>
            </a:r>
            <a:r>
              <a:rPr lang="zh-CN" altLang="zh-CN" sz="2400" dirty="0" smtClean="0">
                <a:latin typeface="楷体" pitchFamily="49" charset="-122"/>
                <a:ea typeface="楷体" pitchFamily="49" charset="-122"/>
              </a:rPr>
              <a:t>个基因</a:t>
            </a:r>
            <a:r>
              <a:rPr lang="en-US" altLang="zh-CN" sz="2400" dirty="0" smtClean="0">
                <a:latin typeface="楷体" pitchFamily="49" charset="-122"/>
                <a:ea typeface="楷体" pitchFamily="49" charset="-122"/>
              </a:rPr>
              <a:t>(ADCYAP1, ASCL2, CDH13, HS3ST2,HTR1B, MME</a:t>
            </a:r>
            <a:r>
              <a:rPr lang="zh-CN" altLang="zh-CN" sz="2400" dirty="0" smtClean="0">
                <a:latin typeface="楷体" pitchFamily="49" charset="-122"/>
                <a:ea typeface="楷体" pitchFamily="49" charset="-122"/>
              </a:rPr>
              <a:t>和</a:t>
            </a:r>
            <a:r>
              <a:rPr lang="en-US" altLang="zh-CN" sz="2400" dirty="0" smtClean="0">
                <a:latin typeface="楷体" pitchFamily="49" charset="-122"/>
                <a:ea typeface="楷体" pitchFamily="49" charset="-122"/>
              </a:rPr>
              <a:t> NPY)</a:t>
            </a:r>
            <a:r>
              <a:rPr lang="zh-CN" altLang="zh-CN" sz="2400" dirty="0" smtClean="0">
                <a:latin typeface="楷体" pitchFamily="49" charset="-122"/>
                <a:ea typeface="楷体" pitchFamily="49" charset="-122"/>
              </a:rPr>
              <a:t>的甲基化</a:t>
            </a:r>
            <a:r>
              <a:rPr lang="zh-CN" altLang="en-US" sz="2400" dirty="0" smtClean="0">
                <a:latin typeface="楷体" pitchFamily="49" charset="-122"/>
                <a:ea typeface="楷体" pitchFamily="49" charset="-122"/>
              </a:rPr>
              <a:t>水平</a:t>
            </a:r>
            <a:r>
              <a:rPr lang="zh-CN" altLang="zh-CN" sz="2400" dirty="0" smtClean="0">
                <a:latin typeface="楷体" pitchFamily="49" charset="-122"/>
                <a:ea typeface="楷体" pitchFamily="49" charset="-122"/>
              </a:rPr>
              <a:t>。（</a:t>
            </a:r>
            <a:r>
              <a:rPr lang="zh-CN" altLang="zh-CN" sz="2400" dirty="0" smtClean="0">
                <a:latin typeface="楷体" pitchFamily="49" charset="-122"/>
                <a:ea typeface="楷体" pitchFamily="49" charset="-122"/>
              </a:rPr>
              <a:t>患者与非患者分别统计）。</a:t>
            </a:r>
          </a:p>
          <a:p>
            <a:pPr>
              <a:buNone/>
            </a:pPr>
            <a:r>
              <a:rPr lang="zh-CN" altLang="en-US" sz="2000" i="1" dirty="0" smtClean="0"/>
              <a:t>      </a:t>
            </a:r>
            <a:endParaRPr lang="en-US" altLang="zh-CN" sz="2000" i="1" dirty="0" smtClean="0"/>
          </a:p>
        </p:txBody>
      </p:sp>
      <p:graphicFrame>
        <p:nvGraphicFramePr>
          <p:cNvPr id="5" name="表格 4"/>
          <p:cNvGraphicFramePr>
            <a:graphicFrameLocks noGrp="1"/>
          </p:cNvGraphicFramePr>
          <p:nvPr/>
        </p:nvGraphicFramePr>
        <p:xfrm>
          <a:off x="1475656" y="3429000"/>
          <a:ext cx="6408711" cy="2067956"/>
        </p:xfrm>
        <a:graphic>
          <a:graphicData uri="http://schemas.openxmlformats.org/drawingml/2006/table">
            <a:tbl>
              <a:tblPr/>
              <a:tblGrid>
                <a:gridCol w="1143463"/>
                <a:gridCol w="378938"/>
                <a:gridCol w="378938"/>
                <a:gridCol w="378938"/>
                <a:gridCol w="378938"/>
                <a:gridCol w="378938"/>
                <a:gridCol w="378938"/>
                <a:gridCol w="378938"/>
                <a:gridCol w="378938"/>
                <a:gridCol w="1090281"/>
                <a:gridCol w="1143463"/>
              </a:tblGrid>
              <a:tr h="872592">
                <a:tc gridSpan="11">
                  <a:txBody>
                    <a:bodyPr/>
                    <a:lstStyle/>
                    <a:p>
                      <a:pPr algn="just" fontAlgn="t"/>
                      <a:r>
                        <a:rPr lang="zh-CN" altLang="en-US" sz="1050" b="0" i="0" u="none" strike="noStrike" dirty="0">
                          <a:solidFill>
                            <a:srgbClr val="000000"/>
                          </a:solidFill>
                          <a:latin typeface="宋体"/>
                        </a:rPr>
                        <a:t>　</a:t>
                      </a:r>
                      <a:r>
                        <a:rPr lang="zh-CN" altLang="en-US" sz="2400" b="0" i="0" u="none" strike="noStrike" dirty="0" smtClean="0">
                          <a:solidFill>
                            <a:srgbClr val="000000"/>
                          </a:solidFill>
                          <a:latin typeface="宋体"/>
                        </a:rPr>
                        <a:t>不同靶标位点正规化甲基化</a:t>
                      </a:r>
                      <a:r>
                        <a:rPr lang="zh-CN" altLang="zh-CN" sz="2400" b="0" i="0" u="none" strike="noStrike" kern="1200" dirty="0" smtClean="0">
                          <a:solidFill>
                            <a:srgbClr val="000000"/>
                          </a:solidFill>
                          <a:latin typeface="宋体"/>
                          <a:ea typeface="+mn-ea"/>
                          <a:cs typeface="+mn-cs"/>
                        </a:rPr>
                        <a:t>β值</a:t>
                      </a:r>
                      <a:r>
                        <a:rPr lang="zh-CN" altLang="en-US" sz="2400" b="0" i="0" u="none" strike="noStrike" kern="1200" dirty="0" smtClean="0">
                          <a:solidFill>
                            <a:srgbClr val="000000"/>
                          </a:solidFill>
                          <a:latin typeface="宋体"/>
                          <a:ea typeface="+mn-ea"/>
                          <a:cs typeface="+mn-cs"/>
                        </a:rPr>
                        <a:t>统计表</a:t>
                      </a:r>
                      <a:endParaRPr lang="zh-CN" altLang="en-US" sz="2400" b="0" i="0" u="none" strike="noStrike" kern="1200" dirty="0">
                        <a:solidFill>
                          <a:srgbClr val="000000"/>
                        </a:solidFill>
                        <a:latin typeface="宋体"/>
                        <a:ea typeface="+mn-ea"/>
                        <a:cs typeface="+mn-cs"/>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pPr algn="just" fontAlgn="t"/>
                      <a:endParaRPr lang="zh-CN" altLang="en-US" sz="1050" b="0" i="0" u="none" strike="noStrike" dirty="0">
                        <a:solidFill>
                          <a:srgbClr val="000000"/>
                        </a:solidFill>
                        <a:latin typeface="宋体"/>
                      </a:endParaRP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ctr"/>
                      <a:endParaRPr lang="zh-CN" altLang="en-US" sz="1100" b="0" i="0" u="none" strike="noStrike" dirty="0">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ctr"/>
                      <a:endParaRPr lang="zh-CN" altLang="en-US" sz="1100" b="0" i="0" u="none" strike="noStrike" dirty="0">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ctr"/>
                      <a:endParaRPr lang="zh-CN" altLang="en-US" sz="1100" b="0" i="0" u="none" strike="noStrike" dirty="0">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ctr"/>
                      <a:endParaRPr lang="zh-CN" altLang="en-US" sz="1100" b="0" i="0" u="none" strike="noStrike" dirty="0">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ctr"/>
                      <a:endParaRPr lang="zh-CN" altLang="en-US" sz="1100" b="0" i="0" u="none" strike="noStrike" dirty="0">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ctr"/>
                      <a:endParaRPr lang="zh-CN" altLang="en-US" sz="1100" b="0" i="0" u="none" strike="noStrike" dirty="0">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ctr"/>
                      <a:endParaRPr lang="zh-CN" altLang="en-US" sz="1100" b="0" i="0" u="none" strike="noStrike" dirty="0">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ctr"/>
                      <a:endParaRPr lang="zh-CN" altLang="en-US" sz="1100" b="0" i="0" u="none" strike="noStrike" dirty="0">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r>
              <a:tr h="301677">
                <a:tc>
                  <a:txBody>
                    <a:bodyPr/>
                    <a:lstStyle/>
                    <a:p>
                      <a:pPr algn="just" fontAlgn="ctr"/>
                      <a:r>
                        <a:rPr lang="zh-CN" altLang="en-US" sz="1800" b="0" i="0" u="none" strike="noStrike" dirty="0">
                          <a:solidFill>
                            <a:srgbClr val="000000"/>
                          </a:solidFill>
                          <a:latin typeface="宋体"/>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9">
                  <a:txBody>
                    <a:bodyPr/>
                    <a:lstStyle/>
                    <a:p>
                      <a:pPr algn="ctr" fontAlgn="ctr"/>
                      <a:r>
                        <a:rPr lang="zh-CN" altLang="en-US" sz="1800" b="0" i="0" u="none" strike="noStrike" dirty="0">
                          <a:solidFill>
                            <a:srgbClr val="000000"/>
                          </a:solidFill>
                          <a:latin typeface="宋体"/>
                        </a:rPr>
                        <a:t>甲基化位点</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ctr"/>
                      <a:r>
                        <a:rPr lang="zh-CN" altLang="en-US" sz="1800" b="0" i="0" u="none" strike="noStrike">
                          <a:solidFill>
                            <a:srgbClr val="000000"/>
                          </a:solidFill>
                          <a:latin typeface="宋体"/>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114">
                <a:tc>
                  <a:txBody>
                    <a:bodyPr/>
                    <a:lstStyle/>
                    <a:p>
                      <a:pPr algn="l" fontAlgn="ctr"/>
                      <a:r>
                        <a:rPr lang="zh-CN" altLang="en-US" sz="1800" b="0" i="0" u="none" strike="noStrike" dirty="0">
                          <a:solidFill>
                            <a:srgbClr val="000000"/>
                          </a:solidFill>
                          <a:latin typeface="宋体"/>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dirty="0">
                          <a:solidFill>
                            <a:srgbClr val="000000"/>
                          </a:solidFill>
                          <a:latin typeface="Calibri"/>
                        </a:rPr>
                        <a:t>1</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dirty="0">
                          <a:solidFill>
                            <a:srgbClr val="000000"/>
                          </a:solidFill>
                          <a:latin typeface="Calibri"/>
                        </a:rPr>
                        <a:t>2</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a:solidFill>
                            <a:srgbClr val="000000"/>
                          </a:solidFill>
                          <a:latin typeface="Calibri"/>
                        </a:rPr>
                        <a:t>3</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a:solidFill>
                            <a:srgbClr val="000000"/>
                          </a:solidFill>
                          <a:latin typeface="Calibri"/>
                        </a:rPr>
                        <a:t>4</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a:solidFill>
                            <a:srgbClr val="000000"/>
                          </a:solidFill>
                          <a:latin typeface="Calibri"/>
                        </a:rPr>
                        <a:t>5</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dirty="0">
                          <a:solidFill>
                            <a:srgbClr val="000000"/>
                          </a:solidFill>
                          <a:latin typeface="Calibri"/>
                        </a:rPr>
                        <a:t>6</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dirty="0">
                          <a:solidFill>
                            <a:srgbClr val="000000"/>
                          </a:solidFill>
                          <a:latin typeface="Calibri"/>
                        </a:rPr>
                        <a:t>7</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dirty="0">
                          <a:solidFill>
                            <a:srgbClr val="000000"/>
                          </a:solidFill>
                          <a:latin typeface="Calibri"/>
                        </a:rPr>
                        <a:t>8</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zh-CN" altLang="en-US" sz="1800" b="0" i="0" u="none" strike="noStrike" dirty="0">
                          <a:solidFill>
                            <a:srgbClr val="000000"/>
                          </a:solidFill>
                          <a:latin typeface="宋体"/>
                        </a:rPr>
                        <a:t>平均值</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solidFill>
                            <a:srgbClr val="000000"/>
                          </a:solidFill>
                          <a:latin typeface="宋体"/>
                        </a:rPr>
                        <a:t>标准差</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8165">
                <a:tc>
                  <a:txBody>
                    <a:bodyPr/>
                    <a:lstStyle/>
                    <a:p>
                      <a:pPr algn="just" fontAlgn="t"/>
                      <a:r>
                        <a:rPr lang="zh-CN" altLang="en-US" sz="1800" b="0" i="0" u="none" strike="noStrike" dirty="0">
                          <a:solidFill>
                            <a:srgbClr val="000000"/>
                          </a:solidFill>
                          <a:latin typeface="宋体"/>
                        </a:rPr>
                        <a:t>患者</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just" fontAlgn="t"/>
                      <a:r>
                        <a:rPr lang="en-US" sz="1800" b="0" i="0" u="none" strike="noStrike">
                          <a:solidFill>
                            <a:srgbClr val="000000"/>
                          </a:solidFill>
                          <a:latin typeface="Calibri"/>
                        </a:rPr>
                        <a:t>　</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just" fontAlgn="t"/>
                      <a:r>
                        <a:rPr lang="en-US" sz="1800" b="0" i="0" u="none" strike="noStrike" dirty="0">
                          <a:solidFill>
                            <a:srgbClr val="000000"/>
                          </a:solidFill>
                          <a:latin typeface="Calibri"/>
                        </a:rPr>
                        <a:t>　</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just" fontAlgn="t"/>
                      <a:r>
                        <a:rPr lang="en-US" sz="1800" b="0" i="0" u="none" strike="noStrike" dirty="0">
                          <a:solidFill>
                            <a:srgbClr val="000000"/>
                          </a:solidFill>
                          <a:latin typeface="Calibri"/>
                        </a:rPr>
                        <a:t>　</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just" fontAlgn="t"/>
                      <a:r>
                        <a:rPr lang="en-US" sz="1800" b="0" i="0" u="none" strike="noStrike" dirty="0">
                          <a:solidFill>
                            <a:srgbClr val="000000"/>
                          </a:solidFill>
                          <a:latin typeface="Calibri"/>
                        </a:rPr>
                        <a:t>　</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just" fontAlgn="t"/>
                      <a:r>
                        <a:rPr lang="en-US" sz="1800" b="0" i="0" u="none" strike="noStrike">
                          <a:solidFill>
                            <a:srgbClr val="000000"/>
                          </a:solidFill>
                          <a:latin typeface="Calibri"/>
                        </a:rPr>
                        <a:t>　</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just" fontAlgn="t"/>
                      <a:r>
                        <a:rPr lang="en-US" sz="1800" b="0" i="0" u="none" strike="noStrike">
                          <a:solidFill>
                            <a:srgbClr val="000000"/>
                          </a:solidFill>
                          <a:latin typeface="Calibri"/>
                        </a:rPr>
                        <a:t>　</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just" fontAlgn="t"/>
                      <a:r>
                        <a:rPr lang="en-US" sz="1800" b="0" i="0" u="none" strike="noStrike">
                          <a:solidFill>
                            <a:srgbClr val="000000"/>
                          </a:solidFill>
                          <a:latin typeface="Calibri"/>
                        </a:rPr>
                        <a:t>　</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just" fontAlgn="t"/>
                      <a:r>
                        <a:rPr lang="en-US" sz="1800" b="0" i="0" u="none" strike="noStrike">
                          <a:solidFill>
                            <a:srgbClr val="000000"/>
                          </a:solidFill>
                          <a:latin typeface="Calibri"/>
                        </a:rPr>
                        <a:t>　</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just" fontAlgn="t"/>
                      <a:r>
                        <a:rPr lang="en-US" sz="1800" b="0" i="0" u="none" strike="noStrike" dirty="0">
                          <a:solidFill>
                            <a:srgbClr val="000000"/>
                          </a:solidFill>
                          <a:latin typeface="Calibri"/>
                        </a:rPr>
                        <a:t>　</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zh-CN" altLang="en-US" sz="1800" b="0" i="0" u="none" strike="noStrike" dirty="0">
                          <a:solidFill>
                            <a:srgbClr val="000000"/>
                          </a:solidFill>
                          <a:latin typeface="宋体"/>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r>
              <a:tr h="301677">
                <a:tc>
                  <a:txBody>
                    <a:bodyPr/>
                    <a:lstStyle/>
                    <a:p>
                      <a:pPr algn="l" fontAlgn="ctr"/>
                      <a:r>
                        <a:rPr lang="zh-CN" altLang="en-US" sz="1800" b="0" i="0" u="none" strike="noStrike">
                          <a:solidFill>
                            <a:srgbClr val="000000"/>
                          </a:solidFill>
                          <a:latin typeface="宋体"/>
                        </a:rPr>
                        <a:t>非患者</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a:solidFill>
                            <a:srgbClr val="000000"/>
                          </a:solidFill>
                          <a:latin typeface="宋体"/>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a:solidFill>
                            <a:srgbClr val="000000"/>
                          </a:solidFill>
                          <a:latin typeface="宋体"/>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a:solidFill>
                            <a:srgbClr val="000000"/>
                          </a:solidFill>
                          <a:latin typeface="宋体"/>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dirty="0">
                          <a:solidFill>
                            <a:srgbClr val="000000"/>
                          </a:solidFill>
                          <a:latin typeface="宋体"/>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dirty="0">
                          <a:solidFill>
                            <a:srgbClr val="000000"/>
                          </a:solidFill>
                          <a:latin typeface="宋体"/>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dirty="0">
                          <a:solidFill>
                            <a:srgbClr val="000000"/>
                          </a:solidFill>
                          <a:latin typeface="宋体"/>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dirty="0">
                          <a:solidFill>
                            <a:srgbClr val="000000"/>
                          </a:solidFill>
                          <a:latin typeface="宋体"/>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dirty="0">
                          <a:solidFill>
                            <a:srgbClr val="000000"/>
                          </a:solidFill>
                          <a:latin typeface="宋体"/>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dirty="0">
                          <a:solidFill>
                            <a:srgbClr val="000000"/>
                          </a:solidFill>
                          <a:latin typeface="宋体"/>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dirty="0">
                          <a:solidFill>
                            <a:srgbClr val="000000"/>
                          </a:solidFill>
                          <a:latin typeface="宋体"/>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5085184"/>
            <a:ext cx="7632848" cy="782960"/>
          </a:xfrm>
        </p:spPr>
        <p:txBody>
          <a:bodyPr>
            <a:normAutofit fontScale="90000"/>
          </a:bodyPr>
          <a:lstStyle/>
          <a:p>
            <a:pPr algn="l"/>
            <a:r>
              <a:rPr lang="zh-CN" altLang="en-US" sz="2200" dirty="0" smtClean="0"/>
              <a:t>横坐标是甲基化程度，纵坐标是甲基化样品数目，柱状图代表癌症组甲基化分布，曲线是癌症组甲基化分布模拟的趋势曲线。图形上方的黑色水平线是正常样品的甲基化水平分布，从图中可以明显看出相对于正常样品，癌症样品甲基化程度的分布情况</a:t>
            </a:r>
            <a:r>
              <a:rPr lang="zh-CN" altLang="en-US" dirty="0" smtClean="0"/>
              <a:t>。</a:t>
            </a:r>
            <a:endParaRPr lang="zh-CN" altLang="en-US" dirty="0"/>
          </a:p>
        </p:txBody>
      </p:sp>
      <p:pic>
        <p:nvPicPr>
          <p:cNvPr id="1026" name="Picture 2" descr="https://img1.dxycdn.com/2018/1115/945/3312057985190812363-8w.png!w640">
            <a:hlinkClick r:id="rId2"/>
          </p:cNvPr>
          <p:cNvPicPr>
            <a:picLocks noChangeAspect="1" noChangeArrowheads="1"/>
          </p:cNvPicPr>
          <p:nvPr/>
        </p:nvPicPr>
        <p:blipFill>
          <a:blip r:embed="rId3" cstate="print"/>
          <a:srcRect/>
          <a:stretch>
            <a:fillRect/>
          </a:stretch>
        </p:blipFill>
        <p:spPr bwMode="auto">
          <a:xfrm>
            <a:off x="1259632" y="188640"/>
            <a:ext cx="7200798" cy="3600400"/>
          </a:xfrm>
          <a:prstGeom prst="rect">
            <a:avLst/>
          </a:prstGeom>
          <a:noFill/>
        </p:spPr>
      </p:pic>
      <p:sp>
        <p:nvSpPr>
          <p:cNvPr id="6" name="矩形 5"/>
          <p:cNvSpPr/>
          <p:nvPr/>
        </p:nvSpPr>
        <p:spPr>
          <a:xfrm>
            <a:off x="3131840" y="3933056"/>
            <a:ext cx="2770310" cy="369332"/>
          </a:xfrm>
          <a:prstGeom prst="rect">
            <a:avLst/>
          </a:prstGeom>
        </p:spPr>
        <p:txBody>
          <a:bodyPr wrap="none">
            <a:spAutoFit/>
          </a:bodyPr>
          <a:lstStyle/>
          <a:p>
            <a:r>
              <a:rPr lang="zh-CN" altLang="en-US" dirty="0" smtClean="0"/>
              <a:t>图 </a:t>
            </a:r>
            <a:r>
              <a:rPr lang="en-US" altLang="zh-CN" dirty="0" err="1" smtClean="0"/>
              <a:t>hypermethylated</a:t>
            </a:r>
            <a:r>
              <a:rPr lang="zh-CN" altLang="en-US" dirty="0" smtClean="0"/>
              <a:t>基因图</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C:\Users\Administrator\Pictures\微信图片_20190427090900.png"/>
          <p:cNvPicPr>
            <a:picLocks noGrp="1" noChangeAspect="1" noChangeArrowheads="1"/>
          </p:cNvPicPr>
          <p:nvPr>
            <p:ph idx="1"/>
          </p:nvPr>
        </p:nvPicPr>
        <p:blipFill>
          <a:blip r:embed="rId2" cstate="print"/>
          <a:srcRect/>
          <a:stretch>
            <a:fillRect/>
          </a:stretch>
        </p:blipFill>
        <p:spPr bwMode="auto">
          <a:xfrm>
            <a:off x="1475656" y="0"/>
            <a:ext cx="6407705" cy="5303756"/>
          </a:xfrm>
          <a:prstGeom prst="rect">
            <a:avLst/>
          </a:prstGeom>
          <a:noFill/>
        </p:spPr>
      </p:pic>
      <p:sp>
        <p:nvSpPr>
          <p:cNvPr id="5" name="矩形 4"/>
          <p:cNvSpPr/>
          <p:nvPr/>
        </p:nvSpPr>
        <p:spPr>
          <a:xfrm>
            <a:off x="971600" y="5301208"/>
            <a:ext cx="7776864" cy="923330"/>
          </a:xfrm>
          <a:prstGeom prst="rect">
            <a:avLst/>
          </a:prstGeom>
        </p:spPr>
        <p:txBody>
          <a:bodyPr wrap="square">
            <a:spAutoFit/>
          </a:bodyPr>
          <a:lstStyle/>
          <a:p>
            <a:pPr fontAlgn="base"/>
            <a:r>
              <a:rPr lang="zh-CN" altLang="en-US" dirty="0" smtClean="0"/>
              <a:t>图 相关性图形</a:t>
            </a:r>
          </a:p>
          <a:p>
            <a:pPr fontAlgn="base"/>
            <a:r>
              <a:rPr lang="zh-CN" altLang="en-US" dirty="0" smtClean="0"/>
              <a:t>横坐标坐标是基因的甲基化程度</a:t>
            </a:r>
            <a:r>
              <a:rPr lang="en-US" altLang="zh-CN" dirty="0" smtClean="0"/>
              <a:t>beta</a:t>
            </a:r>
            <a:r>
              <a:rPr lang="zh-CN" altLang="en-US" dirty="0" smtClean="0"/>
              <a:t>值，纵坐标是该基因的表达量。</a:t>
            </a:r>
            <a:r>
              <a:rPr lang="en-US" altLang="zh-CN" dirty="0" err="1" smtClean="0"/>
              <a:t>Cor</a:t>
            </a:r>
            <a:r>
              <a:rPr lang="zh-CN" altLang="en-US" dirty="0" smtClean="0"/>
              <a:t>是相关系数，</a:t>
            </a:r>
            <a:r>
              <a:rPr lang="en-US" altLang="zh-CN" dirty="0" smtClean="0"/>
              <a:t>p-value</a:t>
            </a:r>
            <a:r>
              <a:rPr lang="zh-CN" altLang="en-US" dirty="0" smtClean="0"/>
              <a:t>是相关性的检验值。</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772816"/>
            <a:ext cx="7776864" cy="796950"/>
          </a:xfrm>
        </p:spPr>
        <p:txBody>
          <a:bodyPr>
            <a:normAutofit fontScale="90000"/>
          </a:bodyPr>
          <a:lstStyle/>
          <a:p>
            <a:r>
              <a:rPr lang="zh-CN" altLang="en-US" b="1" dirty="0" smtClean="0"/>
              <a:t>研究目的</a:t>
            </a:r>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457200" y="2636912"/>
            <a:ext cx="8075240" cy="2572718"/>
          </a:xfrm>
        </p:spPr>
        <p:txBody>
          <a:bodyPr/>
          <a:lstStyle/>
          <a:p>
            <a:pPr>
              <a:buNone/>
            </a:pPr>
            <a:r>
              <a:rPr lang="zh-CN" altLang="en-US" dirty="0" smtClean="0"/>
              <a:t>    </a:t>
            </a:r>
            <a:r>
              <a:rPr lang="zh-CN" altLang="en-US" dirty="0" smtClean="0"/>
              <a:t>以</a:t>
            </a:r>
            <a:r>
              <a:rPr lang="zh-CN" altLang="en-US" dirty="0" smtClean="0">
                <a:latin typeface="楷体" pitchFamily="49" charset="-122"/>
                <a:ea typeface="楷体" pitchFamily="49" charset="-122"/>
              </a:rPr>
              <a:t>子</a:t>
            </a:r>
            <a:r>
              <a:rPr lang="zh-CN" altLang="en-US" dirty="0" smtClean="0">
                <a:latin typeface="楷体" pitchFamily="49" charset="-122"/>
                <a:ea typeface="楷体" pitchFamily="49" charset="-122"/>
              </a:rPr>
              <a:t>宫内膜</a:t>
            </a:r>
            <a:r>
              <a:rPr lang="zh-CN" altLang="en-US" dirty="0" smtClean="0">
                <a:latin typeface="楷体" pitchFamily="49" charset="-122"/>
                <a:ea typeface="楷体" pitchFamily="49" charset="-122"/>
              </a:rPr>
              <a:t>癌为例，通过组</a:t>
            </a:r>
            <a:r>
              <a:rPr lang="zh-CN" altLang="en-US" dirty="0" smtClean="0">
                <a:latin typeface="楷体" pitchFamily="49" charset="-122"/>
                <a:ea typeface="楷体" pitchFamily="49" charset="-122"/>
              </a:rPr>
              <a:t>织</a:t>
            </a:r>
            <a:r>
              <a:rPr lang="en-US" altLang="zh-CN" dirty="0" smtClean="0">
                <a:latin typeface="楷体" pitchFamily="49" charset="-122"/>
                <a:ea typeface="楷体" pitchFamily="49" charset="-122"/>
              </a:rPr>
              <a:t>DNA</a:t>
            </a:r>
            <a:r>
              <a:rPr lang="zh-CN" altLang="en-US" dirty="0" smtClean="0">
                <a:latin typeface="楷体" pitchFamily="49" charset="-122"/>
                <a:ea typeface="楷体" pitchFamily="49" charset="-122"/>
              </a:rPr>
              <a:t>甲基化图谱数据的分析，开发子宫内膜癌早期检测用的分子标记。</a:t>
            </a:r>
            <a:endParaRPr lang="en-US" altLang="zh-CN" dirty="0" smtClean="0">
              <a:latin typeface="楷体" pitchFamily="49" charset="-122"/>
              <a:ea typeface="楷体" pitchFamily="49" charset="-122"/>
            </a:endParaRPr>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a:t>
            </a:r>
            <a:r>
              <a:rPr lang="en-US" altLang="zh-CN" dirty="0" smtClean="0"/>
              <a:t>ROC</a:t>
            </a:r>
            <a:r>
              <a:rPr lang="zh-CN" altLang="en-US" dirty="0" smtClean="0"/>
              <a:t>曲线分析</a:t>
            </a:r>
            <a:endParaRPr lang="zh-CN" altLang="en-US" dirty="0"/>
          </a:p>
        </p:txBody>
      </p:sp>
      <p:sp>
        <p:nvSpPr>
          <p:cNvPr id="3" name="内容占位符 2"/>
          <p:cNvSpPr>
            <a:spLocks noGrp="1"/>
          </p:cNvSpPr>
          <p:nvPr>
            <p:ph idx="1"/>
          </p:nvPr>
        </p:nvSpPr>
        <p:spPr/>
        <p:txBody>
          <a:bodyPr/>
          <a:lstStyle/>
          <a:p>
            <a:r>
              <a:rPr lang="zh-CN" altLang="en-US" dirty="0" smtClean="0"/>
              <a:t>软件</a:t>
            </a:r>
            <a:r>
              <a:rPr lang="en-US" altLang="zh-CN" dirty="0" smtClean="0"/>
              <a:t>SPSS</a:t>
            </a:r>
          </a:p>
          <a:p>
            <a:r>
              <a:rPr lang="zh-CN" altLang="en-US" dirty="0" smtClean="0"/>
              <a:t>输入数据：各基因的</a:t>
            </a:r>
            <a:r>
              <a:rPr lang="en-US" altLang="zh-CN" dirty="0" smtClean="0"/>
              <a:t>BETA</a:t>
            </a:r>
            <a:r>
              <a:rPr lang="zh-CN" altLang="en-US" dirty="0" smtClean="0"/>
              <a:t>值</a:t>
            </a:r>
            <a:endParaRPr lang="en-US" altLang="zh-CN" dirty="0" smtClean="0"/>
          </a:p>
          <a:p>
            <a:r>
              <a:rPr lang="zh-CN" altLang="en-US" dirty="0" smtClean="0"/>
              <a:t>输出数据：</a:t>
            </a:r>
            <a:r>
              <a:rPr lang="en-US" altLang="zh-CN" dirty="0" smtClean="0"/>
              <a:t>ROC</a:t>
            </a:r>
            <a:r>
              <a:rPr lang="zh-CN" altLang="en-US" dirty="0" smtClean="0"/>
              <a:t>曲线，面积标准误、置信区间</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268760"/>
            <a:ext cx="7848872" cy="4525963"/>
          </a:xfrm>
        </p:spPr>
        <p:txBody>
          <a:bodyPr>
            <a:normAutofit fontScale="77500" lnSpcReduction="20000"/>
          </a:bodyPr>
          <a:lstStyle/>
          <a:p>
            <a:r>
              <a:rPr lang="zh-CN" altLang="en-US" sz="2900" dirty="0" smtClean="0">
                <a:latin typeface="楷体" pitchFamily="49" charset="-122"/>
                <a:ea typeface="楷体" pitchFamily="49" charset="-122"/>
              </a:rPr>
              <a:t>确定测定值的上下限、组距以及截断点（</a:t>
            </a:r>
            <a:r>
              <a:rPr lang="en-US" altLang="zh-CN" sz="2900" dirty="0" smtClean="0">
                <a:latin typeface="楷体" pitchFamily="49" charset="-122"/>
                <a:ea typeface="楷体" pitchFamily="49" charset="-122"/>
              </a:rPr>
              <a:t>cut-off point</a:t>
            </a:r>
            <a:r>
              <a:rPr lang="zh-CN" altLang="en-US" sz="2900" dirty="0" smtClean="0">
                <a:latin typeface="楷体" pitchFamily="49" charset="-122"/>
                <a:ea typeface="楷体" pitchFamily="49" charset="-122"/>
              </a:rPr>
              <a:t>），按选择的组距间隔列出</a:t>
            </a:r>
            <a:r>
              <a:rPr lang="zh-CN" altLang="en-US" sz="2900" dirty="0" smtClean="0">
                <a:solidFill>
                  <a:srgbClr val="FF0000"/>
                </a:solidFill>
                <a:latin typeface="楷体" pitchFamily="49" charset="-122"/>
                <a:ea typeface="楷体" pitchFamily="49" charset="-122"/>
              </a:rPr>
              <a:t>累积频数分布表，</a:t>
            </a:r>
            <a:r>
              <a:rPr lang="zh-CN" altLang="en-US" sz="2900" dirty="0" smtClean="0">
                <a:latin typeface="楷体" pitchFamily="49" charset="-122"/>
                <a:ea typeface="楷体" pitchFamily="49" charset="-122"/>
              </a:rPr>
              <a:t>分别计算出所有截断点的敏感性、特异性和假阳性率（</a:t>
            </a:r>
            <a:r>
              <a:rPr lang="en-US" altLang="zh-CN" sz="2900" dirty="0" smtClean="0">
                <a:latin typeface="楷体" pitchFamily="49" charset="-122"/>
                <a:ea typeface="楷体" pitchFamily="49" charset="-122"/>
              </a:rPr>
              <a:t>1-</a:t>
            </a:r>
            <a:r>
              <a:rPr lang="zh-CN" altLang="en-US" sz="2900" dirty="0" smtClean="0">
                <a:latin typeface="楷体" pitchFamily="49" charset="-122"/>
                <a:ea typeface="楷体" pitchFamily="49" charset="-122"/>
              </a:rPr>
              <a:t>特异性）。以敏感性为纵坐标代表真阳性率，（</a:t>
            </a:r>
            <a:r>
              <a:rPr lang="en-US" altLang="zh-CN" sz="2900" dirty="0" smtClean="0">
                <a:latin typeface="楷体" pitchFamily="49" charset="-122"/>
                <a:ea typeface="楷体" pitchFamily="49" charset="-122"/>
              </a:rPr>
              <a:t>1-</a:t>
            </a:r>
            <a:r>
              <a:rPr lang="zh-CN" altLang="en-US" sz="2900" dirty="0" smtClean="0">
                <a:latin typeface="楷体" pitchFamily="49" charset="-122"/>
                <a:ea typeface="楷体" pitchFamily="49" charset="-122"/>
              </a:rPr>
              <a:t>特异性）为横坐标代表假阳性率，作图绘成</a:t>
            </a:r>
            <a:r>
              <a:rPr lang="en-US" altLang="zh-CN" sz="2900" dirty="0" smtClean="0">
                <a:latin typeface="楷体" pitchFamily="49" charset="-122"/>
                <a:ea typeface="楷体" pitchFamily="49" charset="-122"/>
              </a:rPr>
              <a:t>ROC</a:t>
            </a:r>
            <a:r>
              <a:rPr lang="zh-CN" altLang="en-US" sz="2900" dirty="0" smtClean="0">
                <a:latin typeface="楷体" pitchFamily="49" charset="-122"/>
                <a:ea typeface="楷体" pitchFamily="49" charset="-122"/>
              </a:rPr>
              <a:t>曲线。</a:t>
            </a:r>
          </a:p>
          <a:p>
            <a:r>
              <a:rPr lang="en-US" altLang="zh-CN" sz="2900" dirty="0" smtClean="0">
                <a:latin typeface="楷体" pitchFamily="49" charset="-122"/>
                <a:ea typeface="楷体" pitchFamily="49" charset="-122"/>
              </a:rPr>
              <a:t>2.ROC</a:t>
            </a:r>
            <a:r>
              <a:rPr lang="zh-CN" altLang="en-US" sz="2900" dirty="0" smtClean="0">
                <a:latin typeface="楷体" pitchFamily="49" charset="-122"/>
                <a:ea typeface="楷体" pitchFamily="49" charset="-122"/>
              </a:rPr>
              <a:t>曲线评价统计量计算。</a:t>
            </a:r>
            <a:r>
              <a:rPr lang="en-US" altLang="zh-CN" sz="2900" dirty="0" smtClean="0">
                <a:latin typeface="楷体" pitchFamily="49" charset="-122"/>
                <a:ea typeface="楷体" pitchFamily="49" charset="-122"/>
              </a:rPr>
              <a:t>ROC</a:t>
            </a:r>
            <a:r>
              <a:rPr lang="zh-CN" altLang="en-US" sz="2900" dirty="0" smtClean="0">
                <a:latin typeface="楷体" pitchFamily="49" charset="-122"/>
                <a:ea typeface="楷体" pitchFamily="49" charset="-122"/>
              </a:rPr>
              <a:t>曲线下的面积值在</a:t>
            </a:r>
            <a:r>
              <a:rPr lang="en-US" altLang="zh-CN" sz="2900" dirty="0" smtClean="0">
                <a:latin typeface="楷体" pitchFamily="49" charset="-122"/>
                <a:ea typeface="楷体" pitchFamily="49" charset="-122"/>
              </a:rPr>
              <a:t>1.0</a:t>
            </a:r>
            <a:r>
              <a:rPr lang="zh-CN" altLang="en-US" sz="2900" dirty="0" smtClean="0">
                <a:latin typeface="楷体" pitchFamily="49" charset="-122"/>
                <a:ea typeface="楷体" pitchFamily="49" charset="-122"/>
              </a:rPr>
              <a:t>和</a:t>
            </a:r>
            <a:r>
              <a:rPr lang="en-US" altLang="zh-CN" sz="2900" dirty="0" smtClean="0">
                <a:latin typeface="楷体" pitchFamily="49" charset="-122"/>
                <a:ea typeface="楷体" pitchFamily="49" charset="-122"/>
              </a:rPr>
              <a:t>0.5</a:t>
            </a:r>
            <a:r>
              <a:rPr lang="zh-CN" altLang="en-US" sz="2900" dirty="0" smtClean="0">
                <a:latin typeface="楷体" pitchFamily="49" charset="-122"/>
                <a:ea typeface="楷体" pitchFamily="49" charset="-122"/>
              </a:rPr>
              <a:t>之间。在</a:t>
            </a:r>
            <a:r>
              <a:rPr lang="en-US" altLang="zh-CN" sz="2900" dirty="0" smtClean="0">
                <a:latin typeface="楷体" pitchFamily="49" charset="-122"/>
                <a:ea typeface="楷体" pitchFamily="49" charset="-122"/>
              </a:rPr>
              <a:t>AUC</a:t>
            </a:r>
            <a:r>
              <a:rPr lang="zh-CN" altLang="en-US" sz="2900" dirty="0" smtClean="0">
                <a:latin typeface="楷体" pitchFamily="49" charset="-122"/>
                <a:ea typeface="楷体" pitchFamily="49" charset="-122"/>
              </a:rPr>
              <a:t>＞</a:t>
            </a:r>
            <a:r>
              <a:rPr lang="en-US" altLang="zh-CN" sz="2900" dirty="0" smtClean="0">
                <a:latin typeface="楷体" pitchFamily="49" charset="-122"/>
                <a:ea typeface="楷体" pitchFamily="49" charset="-122"/>
              </a:rPr>
              <a:t>0.5</a:t>
            </a:r>
            <a:r>
              <a:rPr lang="zh-CN" altLang="en-US" sz="2900" dirty="0" smtClean="0">
                <a:latin typeface="楷体" pitchFamily="49" charset="-122"/>
                <a:ea typeface="楷体" pitchFamily="49" charset="-122"/>
              </a:rPr>
              <a:t>的情况下，</a:t>
            </a:r>
            <a:r>
              <a:rPr lang="en-US" altLang="zh-CN" sz="2900" dirty="0" smtClean="0">
                <a:latin typeface="楷体" pitchFamily="49" charset="-122"/>
                <a:ea typeface="楷体" pitchFamily="49" charset="-122"/>
              </a:rPr>
              <a:t>AUC</a:t>
            </a:r>
            <a:r>
              <a:rPr lang="zh-CN" altLang="en-US" sz="2900" dirty="0" smtClean="0">
                <a:latin typeface="楷体" pitchFamily="49" charset="-122"/>
                <a:ea typeface="楷体" pitchFamily="49" charset="-122"/>
              </a:rPr>
              <a:t>越接近于</a:t>
            </a:r>
            <a:r>
              <a:rPr lang="en-US" altLang="zh-CN" sz="2900" dirty="0" smtClean="0">
                <a:latin typeface="楷体" pitchFamily="49" charset="-122"/>
                <a:ea typeface="楷体" pitchFamily="49" charset="-122"/>
              </a:rPr>
              <a:t>1</a:t>
            </a:r>
            <a:r>
              <a:rPr lang="zh-CN" altLang="en-US" sz="2900" dirty="0" smtClean="0">
                <a:latin typeface="楷体" pitchFamily="49" charset="-122"/>
                <a:ea typeface="楷体" pitchFamily="49" charset="-122"/>
              </a:rPr>
              <a:t>，说明诊断效果越好。</a:t>
            </a:r>
            <a:r>
              <a:rPr lang="en-US" altLang="zh-CN" sz="2900" dirty="0" smtClean="0">
                <a:latin typeface="楷体" pitchFamily="49" charset="-122"/>
                <a:ea typeface="楷体" pitchFamily="49" charset="-122"/>
              </a:rPr>
              <a:t>AUC</a:t>
            </a:r>
            <a:r>
              <a:rPr lang="zh-CN" altLang="en-US" sz="2900" dirty="0" smtClean="0">
                <a:latin typeface="楷体" pitchFamily="49" charset="-122"/>
                <a:ea typeface="楷体" pitchFamily="49" charset="-122"/>
              </a:rPr>
              <a:t>在 </a:t>
            </a:r>
            <a:r>
              <a:rPr lang="en-US" altLang="zh-CN" sz="2900" dirty="0" smtClean="0">
                <a:latin typeface="楷体" pitchFamily="49" charset="-122"/>
                <a:ea typeface="楷体" pitchFamily="49" charset="-122"/>
              </a:rPr>
              <a:t>0.5</a:t>
            </a:r>
            <a:r>
              <a:rPr lang="zh-CN" altLang="en-US" sz="2900" dirty="0" smtClean="0">
                <a:latin typeface="楷体" pitchFamily="49" charset="-122"/>
                <a:ea typeface="楷体" pitchFamily="49" charset="-122"/>
              </a:rPr>
              <a:t>～</a:t>
            </a:r>
            <a:r>
              <a:rPr lang="en-US" altLang="zh-CN" sz="2900" dirty="0" smtClean="0">
                <a:latin typeface="楷体" pitchFamily="49" charset="-122"/>
                <a:ea typeface="楷体" pitchFamily="49" charset="-122"/>
              </a:rPr>
              <a:t>0.7</a:t>
            </a:r>
            <a:r>
              <a:rPr lang="zh-CN" altLang="en-US" sz="2900" dirty="0" smtClean="0">
                <a:latin typeface="楷体" pitchFamily="49" charset="-122"/>
                <a:ea typeface="楷体" pitchFamily="49" charset="-122"/>
              </a:rPr>
              <a:t>时有较低准确性，</a:t>
            </a:r>
            <a:r>
              <a:rPr lang="en-US" altLang="zh-CN" sz="2900" dirty="0" smtClean="0">
                <a:latin typeface="楷体" pitchFamily="49" charset="-122"/>
                <a:ea typeface="楷体" pitchFamily="49" charset="-122"/>
              </a:rPr>
              <a:t>AUC</a:t>
            </a:r>
            <a:r>
              <a:rPr lang="zh-CN" altLang="en-US" sz="2900" dirty="0" smtClean="0">
                <a:latin typeface="楷体" pitchFamily="49" charset="-122"/>
                <a:ea typeface="楷体" pitchFamily="49" charset="-122"/>
              </a:rPr>
              <a:t>在</a:t>
            </a:r>
            <a:r>
              <a:rPr lang="en-US" altLang="zh-CN" sz="2900" dirty="0" smtClean="0">
                <a:latin typeface="楷体" pitchFamily="49" charset="-122"/>
                <a:ea typeface="楷体" pitchFamily="49" charset="-122"/>
              </a:rPr>
              <a:t>0.7</a:t>
            </a:r>
            <a:r>
              <a:rPr lang="zh-CN" altLang="en-US" sz="2900" dirty="0" smtClean="0">
                <a:latin typeface="楷体" pitchFamily="49" charset="-122"/>
                <a:ea typeface="楷体" pitchFamily="49" charset="-122"/>
              </a:rPr>
              <a:t>～</a:t>
            </a:r>
            <a:r>
              <a:rPr lang="en-US" altLang="zh-CN" sz="2900" dirty="0" smtClean="0">
                <a:latin typeface="楷体" pitchFamily="49" charset="-122"/>
                <a:ea typeface="楷体" pitchFamily="49" charset="-122"/>
              </a:rPr>
              <a:t>0.9</a:t>
            </a:r>
            <a:r>
              <a:rPr lang="zh-CN" altLang="en-US" sz="2900" dirty="0" smtClean="0">
                <a:latin typeface="楷体" pitchFamily="49" charset="-122"/>
                <a:ea typeface="楷体" pitchFamily="49" charset="-122"/>
              </a:rPr>
              <a:t>时有一定准确性，</a:t>
            </a:r>
            <a:r>
              <a:rPr lang="en-US" altLang="zh-CN" sz="2900" dirty="0" smtClean="0">
                <a:solidFill>
                  <a:srgbClr val="FF0000"/>
                </a:solidFill>
                <a:latin typeface="楷体" pitchFamily="49" charset="-122"/>
                <a:ea typeface="楷体" pitchFamily="49" charset="-122"/>
              </a:rPr>
              <a:t>AUC</a:t>
            </a:r>
            <a:r>
              <a:rPr lang="zh-CN" altLang="en-US" sz="2900" dirty="0" smtClean="0">
                <a:solidFill>
                  <a:srgbClr val="FF0000"/>
                </a:solidFill>
                <a:latin typeface="楷体" pitchFamily="49" charset="-122"/>
                <a:ea typeface="楷体" pitchFamily="49" charset="-122"/>
              </a:rPr>
              <a:t>在</a:t>
            </a:r>
            <a:r>
              <a:rPr lang="en-US" altLang="zh-CN" sz="2900" dirty="0" smtClean="0">
                <a:solidFill>
                  <a:srgbClr val="FF0000"/>
                </a:solidFill>
                <a:latin typeface="楷体" pitchFamily="49" charset="-122"/>
                <a:ea typeface="楷体" pitchFamily="49" charset="-122"/>
              </a:rPr>
              <a:t>0.9</a:t>
            </a:r>
            <a:r>
              <a:rPr lang="zh-CN" altLang="en-US" sz="2900" dirty="0" smtClean="0">
                <a:solidFill>
                  <a:srgbClr val="FF0000"/>
                </a:solidFill>
                <a:latin typeface="楷体" pitchFamily="49" charset="-122"/>
                <a:ea typeface="楷体" pitchFamily="49" charset="-122"/>
              </a:rPr>
              <a:t>以上时有较高准确性。</a:t>
            </a:r>
            <a:r>
              <a:rPr lang="en-US" altLang="zh-CN" sz="2900" dirty="0" smtClean="0">
                <a:latin typeface="楷体" pitchFamily="49" charset="-122"/>
                <a:ea typeface="楷体" pitchFamily="49" charset="-122"/>
              </a:rPr>
              <a:t>AUC</a:t>
            </a:r>
            <a:r>
              <a:rPr lang="zh-CN" altLang="en-US" sz="2900" dirty="0" smtClean="0">
                <a:latin typeface="楷体" pitchFamily="49" charset="-122"/>
                <a:ea typeface="楷体" pitchFamily="49" charset="-122"/>
              </a:rPr>
              <a:t>＝</a:t>
            </a:r>
            <a:r>
              <a:rPr lang="en-US" altLang="zh-CN" sz="2900" dirty="0" smtClean="0">
                <a:latin typeface="楷体" pitchFamily="49" charset="-122"/>
                <a:ea typeface="楷体" pitchFamily="49" charset="-122"/>
              </a:rPr>
              <a:t>0.5</a:t>
            </a:r>
            <a:r>
              <a:rPr lang="zh-CN" altLang="en-US" sz="2900" dirty="0" smtClean="0">
                <a:latin typeface="楷体" pitchFamily="49" charset="-122"/>
                <a:ea typeface="楷体" pitchFamily="49" charset="-122"/>
              </a:rPr>
              <a:t>时，说明诊断方法完全不起作用，无诊断价值。</a:t>
            </a:r>
            <a:r>
              <a:rPr lang="en-US" altLang="zh-CN" sz="2900" dirty="0" smtClean="0">
                <a:latin typeface="楷体" pitchFamily="49" charset="-122"/>
                <a:ea typeface="楷体" pitchFamily="49" charset="-122"/>
              </a:rPr>
              <a:t>AUC</a:t>
            </a:r>
            <a:r>
              <a:rPr lang="zh-CN" altLang="en-US" sz="2900" dirty="0" smtClean="0">
                <a:latin typeface="楷体" pitchFamily="49" charset="-122"/>
                <a:ea typeface="楷体" pitchFamily="49" charset="-122"/>
              </a:rPr>
              <a:t>＜</a:t>
            </a:r>
            <a:r>
              <a:rPr lang="en-US" altLang="zh-CN" sz="2900" dirty="0" smtClean="0">
                <a:latin typeface="楷体" pitchFamily="49" charset="-122"/>
                <a:ea typeface="楷体" pitchFamily="49" charset="-122"/>
              </a:rPr>
              <a:t>0.5</a:t>
            </a:r>
            <a:r>
              <a:rPr lang="zh-CN" altLang="en-US" sz="2900" dirty="0" smtClean="0">
                <a:latin typeface="楷体" pitchFamily="49" charset="-122"/>
                <a:ea typeface="楷体" pitchFamily="49" charset="-122"/>
              </a:rPr>
              <a:t>不符合真实情况，在实际中极少出现。</a:t>
            </a:r>
          </a:p>
          <a:p>
            <a:r>
              <a:rPr lang="en-US" altLang="zh-CN" sz="2900" dirty="0" smtClean="0">
                <a:latin typeface="楷体" pitchFamily="49" charset="-122"/>
                <a:ea typeface="楷体" pitchFamily="49" charset="-122"/>
              </a:rPr>
              <a:t>3.</a:t>
            </a:r>
            <a:r>
              <a:rPr lang="zh-CN" altLang="en-US" sz="2900" dirty="0" smtClean="0">
                <a:latin typeface="楷体" pitchFamily="49" charset="-122"/>
                <a:ea typeface="楷体" pitchFamily="49" charset="-122"/>
              </a:rPr>
              <a:t>两种诊断方法的统计学比较。两种诊断方法的比较时，根据不同的试验设计可采用以下两种方法：①当两种诊断方法分别在不同受试者身上进行时，采用成组比较法。②如果两种诊断方法在同一受试者身上进行时，采用配对比较法。</a:t>
            </a:r>
          </a:p>
          <a:p>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cstate="print"/>
          <a:srcRect/>
          <a:stretch>
            <a:fillRect/>
          </a:stretch>
        </p:blipFill>
        <p:spPr bwMode="auto">
          <a:xfrm>
            <a:off x="1259632" y="908720"/>
            <a:ext cx="6801901" cy="5111312"/>
          </a:xfrm>
          <a:prstGeom prst="rect">
            <a:avLst/>
          </a:prstGeom>
          <a:noFill/>
          <a:ln w="9525">
            <a:noFill/>
            <a:miter lim="800000"/>
            <a:headEnd/>
            <a:tailEnd/>
          </a:ln>
        </p:spPr>
      </p:pic>
      <p:sp>
        <p:nvSpPr>
          <p:cNvPr id="3" name="矩形 2"/>
          <p:cNvSpPr/>
          <p:nvPr/>
        </p:nvSpPr>
        <p:spPr>
          <a:xfrm>
            <a:off x="1403648" y="908720"/>
            <a:ext cx="216024" cy="2160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04664"/>
            <a:ext cx="8136904" cy="5904656"/>
          </a:xfrm>
        </p:spPr>
        <p:txBody>
          <a:bodyPr>
            <a:noAutofit/>
          </a:bodyPr>
          <a:lstStyle/>
          <a:p>
            <a:pPr>
              <a:buNone/>
            </a:pPr>
            <a:r>
              <a:rPr lang="zh-CN" altLang="en-US" sz="2000" dirty="0" smtClean="0"/>
              <a:t>本例</a:t>
            </a:r>
            <a:endParaRPr lang="en-US" altLang="zh-CN" sz="2000" dirty="0" smtClean="0"/>
          </a:p>
          <a:p>
            <a:pPr>
              <a:buNone/>
            </a:pPr>
            <a:endParaRPr lang="en-US" altLang="zh-CN" sz="2000" dirty="0" smtClean="0"/>
          </a:p>
          <a:p>
            <a:pPr>
              <a:buNone/>
            </a:pPr>
            <a:r>
              <a:rPr lang="en-US" altLang="zh-CN" sz="2000" dirty="0" smtClean="0"/>
              <a:t>ROC</a:t>
            </a:r>
            <a:r>
              <a:rPr lang="zh-CN" altLang="en-US" sz="2000" dirty="0" smtClean="0"/>
              <a:t>曲线：将</a:t>
            </a:r>
            <a:r>
              <a:rPr lang="en-US" altLang="zh-CN" sz="2000" dirty="0" smtClean="0"/>
              <a:t>69</a:t>
            </a:r>
            <a:r>
              <a:rPr lang="zh-CN" altLang="en-US" sz="2000" dirty="0" smtClean="0"/>
              <a:t>份来自</a:t>
            </a:r>
            <a:r>
              <a:rPr lang="en-US" altLang="zh-CN" sz="2000" dirty="0" smtClean="0"/>
              <a:t>EH</a:t>
            </a:r>
            <a:r>
              <a:rPr lang="zh-CN" altLang="en-US" sz="2000" dirty="0" smtClean="0"/>
              <a:t>的内膜癌数据与</a:t>
            </a:r>
            <a:r>
              <a:rPr lang="en-US" altLang="zh-CN" sz="2000" dirty="0" smtClean="0"/>
              <a:t>40</a:t>
            </a:r>
            <a:r>
              <a:rPr lang="zh-CN" altLang="en-US" sz="2000" dirty="0" smtClean="0"/>
              <a:t>份来自</a:t>
            </a:r>
            <a:r>
              <a:rPr lang="en-US" altLang="zh-CN" sz="2000" dirty="0" smtClean="0"/>
              <a:t>BRTE</a:t>
            </a:r>
            <a:r>
              <a:rPr lang="zh-CN" altLang="en-US" sz="2000" dirty="0" smtClean="0"/>
              <a:t>的良性数据进行比较产生出两个接受者操作（</a:t>
            </a:r>
            <a:r>
              <a:rPr lang="en-US" altLang="zh-CN" sz="2000" dirty="0" smtClean="0"/>
              <a:t>ROC</a:t>
            </a:r>
            <a:r>
              <a:rPr lang="zh-CN" altLang="en-US" sz="2000" dirty="0" smtClean="0"/>
              <a:t>）特征曲线，并用来确定根据步骤</a:t>
            </a:r>
            <a:r>
              <a:rPr lang="en-US" altLang="zh-CN" sz="2000" dirty="0" smtClean="0"/>
              <a:t>1</a:t>
            </a:r>
            <a:r>
              <a:rPr lang="zh-CN" altLang="en-US" sz="2000" dirty="0" smtClean="0"/>
              <a:t>得到的那些参数 </a:t>
            </a:r>
            <a:r>
              <a:rPr lang="en-US" altLang="zh-CN" sz="2000" dirty="0" smtClean="0"/>
              <a:t>S </a:t>
            </a:r>
            <a:r>
              <a:rPr lang="zh-CN" altLang="en-US" sz="2000" dirty="0" smtClean="0"/>
              <a:t>和</a:t>
            </a:r>
            <a:r>
              <a:rPr lang="en-US" altLang="zh-CN" sz="2000" dirty="0" smtClean="0"/>
              <a:t>S*</a:t>
            </a:r>
            <a:r>
              <a:rPr lang="zh-CN" altLang="en-US" sz="2000" dirty="0" smtClean="0"/>
              <a:t>是否能够较好地区别癌症与良性组织。</a:t>
            </a:r>
            <a:endParaRPr lang="en-US" altLang="zh-CN" sz="2000" dirty="0" smtClean="0"/>
          </a:p>
          <a:p>
            <a:pPr>
              <a:buNone/>
            </a:pPr>
            <a:r>
              <a:rPr lang="zh-CN" altLang="en-US" sz="2000" dirty="0" smtClean="0"/>
              <a:t>     在第一条曲线中：灵敏度和特异性是指良性组织中参数</a:t>
            </a:r>
            <a:r>
              <a:rPr lang="en-US" altLang="zh-CN" sz="2000" dirty="0" smtClean="0"/>
              <a:t>S</a:t>
            </a:r>
            <a:r>
              <a:rPr lang="zh-CN" altLang="en-US" sz="2000" dirty="0" smtClean="0"/>
              <a:t>值大于阈值的肿瘤的比值；</a:t>
            </a:r>
            <a:endParaRPr lang="en-US" altLang="zh-CN" sz="2000" dirty="0" smtClean="0"/>
          </a:p>
          <a:p>
            <a:pPr>
              <a:buNone/>
            </a:pPr>
            <a:r>
              <a:rPr lang="en-US" altLang="zh-CN" sz="2000" dirty="0" smtClean="0"/>
              <a:t>     </a:t>
            </a:r>
            <a:r>
              <a:rPr lang="zh-CN" altLang="en-US" sz="2000" dirty="0" smtClean="0"/>
              <a:t>第二条曲线重复相同过程（但包含芯片中的所有基因）</a:t>
            </a:r>
            <a:endParaRPr lang="en-US" altLang="zh-CN" sz="2000" dirty="0" smtClean="0"/>
          </a:p>
          <a:p>
            <a:r>
              <a:rPr lang="zh-CN" altLang="en-US" sz="2000" dirty="0" smtClean="0"/>
              <a:t>计算</a:t>
            </a:r>
            <a:r>
              <a:rPr lang="en-US" altLang="zh-CN" sz="2000" dirty="0" smtClean="0"/>
              <a:t>ROC</a:t>
            </a:r>
            <a:r>
              <a:rPr lang="zh-CN" altLang="en-US" sz="2000" dirty="0" smtClean="0"/>
              <a:t>曲线下面积</a:t>
            </a:r>
            <a:r>
              <a:rPr lang="en-US" altLang="zh-CN" sz="2000" dirty="0" smtClean="0"/>
              <a:t>AUC</a:t>
            </a:r>
            <a:r>
              <a:rPr lang="zh-CN" altLang="en-US" sz="2000" dirty="0" smtClean="0"/>
              <a:t>和基于</a:t>
            </a:r>
            <a:r>
              <a:rPr lang="en-US" altLang="zh-CN" sz="2000" dirty="0" smtClean="0"/>
              <a:t>bootstrap</a:t>
            </a:r>
            <a:r>
              <a:rPr lang="zh-CN" altLang="en-US" sz="2000" dirty="0" smtClean="0"/>
              <a:t>的置信区间。</a:t>
            </a:r>
            <a:endParaRPr lang="en-US" altLang="zh-CN" sz="2000" dirty="0" smtClean="0"/>
          </a:p>
          <a:p>
            <a:r>
              <a:rPr lang="zh-CN" altLang="en-US" sz="2000" dirty="0" smtClean="0"/>
              <a:t>比值比（</a:t>
            </a:r>
            <a:r>
              <a:rPr lang="en-US" altLang="zh-CN" sz="2000" dirty="0" smtClean="0"/>
              <a:t>Odds ratio</a:t>
            </a:r>
            <a:r>
              <a:rPr lang="zh-CN" altLang="en-US" sz="2000" dirty="0" smtClean="0"/>
              <a:t>）：为了分析八个单独的标记，我们根据对照组和计算出的比值比，将甲基化水平分为高和中</a:t>
            </a:r>
            <a:r>
              <a:rPr lang="en-US" altLang="zh-CN" sz="2000" dirty="0" smtClean="0"/>
              <a:t>/</a:t>
            </a:r>
            <a:r>
              <a:rPr lang="zh-CN" altLang="en-US" sz="2000" dirty="0" smtClean="0"/>
              <a:t>低三分位数，比较样本来源于癌症的几率，假设样本属于高甲基化组，而同样的几率假定其属于低甲基化组。年龄调整后的比值比：我们计算了发现集（从步骤</a:t>
            </a:r>
            <a:r>
              <a:rPr lang="en-US" altLang="zh-CN" sz="2000" dirty="0" smtClean="0"/>
              <a:t>1</a:t>
            </a:r>
            <a:r>
              <a:rPr lang="zh-CN" altLang="en-US" sz="2000" dirty="0" smtClean="0"/>
              <a:t>开始）、复制集和这两个集的原始和年龄调整后的比值比。</a:t>
            </a:r>
            <a:endParaRPr lang="zh-CN" alt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36712"/>
            <a:ext cx="8229600" cy="792088"/>
          </a:xfrm>
        </p:spPr>
        <p:txBody>
          <a:bodyPr>
            <a:normAutofit fontScale="90000"/>
          </a:bodyPr>
          <a:lstStyle/>
          <a:p>
            <a:r>
              <a:rPr lang="zh-CN" altLang="en-US" dirty="0" smtClean="0"/>
              <a:t>（五）</a:t>
            </a:r>
            <a:r>
              <a:rPr lang="zh-CN" altLang="en-US" dirty="0" smtClean="0"/>
              <a:t>热图</a:t>
            </a:r>
            <a:br>
              <a:rPr lang="zh-CN" altLang="en-US" dirty="0" smtClean="0"/>
            </a:br>
            <a:endParaRPr lang="zh-CN" altLang="en-US" dirty="0"/>
          </a:p>
        </p:txBody>
      </p:sp>
      <p:sp>
        <p:nvSpPr>
          <p:cNvPr id="3" name="内容占位符 2"/>
          <p:cNvSpPr>
            <a:spLocks noGrp="1"/>
          </p:cNvSpPr>
          <p:nvPr>
            <p:ph idx="1"/>
          </p:nvPr>
        </p:nvSpPr>
        <p:spPr/>
        <p:txBody>
          <a:bodyPr/>
          <a:lstStyle/>
          <a:p>
            <a:pPr fontAlgn="base"/>
            <a:r>
              <a:rPr lang="zh-CN" altLang="en-US" sz="2800" dirty="0" smtClean="0">
                <a:latin typeface="楷体" pitchFamily="49" charset="-122"/>
                <a:ea typeface="楷体" pitchFamily="49" charset="-122"/>
              </a:rPr>
              <a:t>使用</a:t>
            </a:r>
            <a:r>
              <a:rPr lang="en-US" altLang="zh-CN" sz="2800" dirty="0" err="1" smtClean="0">
                <a:latin typeface="楷体" pitchFamily="49" charset="-122"/>
                <a:ea typeface="楷体" pitchFamily="49" charset="-122"/>
              </a:rPr>
              <a:t>pheatmap</a:t>
            </a:r>
            <a:r>
              <a:rPr lang="en-US" altLang="zh-CN" sz="2800" dirty="0" smtClean="0">
                <a:latin typeface="楷体" pitchFamily="49" charset="-122"/>
                <a:ea typeface="楷体" pitchFamily="49" charset="-122"/>
              </a:rPr>
              <a:t> R</a:t>
            </a:r>
            <a:r>
              <a:rPr lang="zh-CN" altLang="en-US" sz="2800" dirty="0" smtClean="0">
                <a:latin typeface="楷体" pitchFamily="49" charset="-122"/>
                <a:ea typeface="楷体" pitchFamily="49" charset="-122"/>
              </a:rPr>
              <a:t>包</a:t>
            </a:r>
            <a:r>
              <a:rPr lang="en-US" altLang="zh-CN" sz="2800" dirty="0" smtClean="0">
                <a:latin typeface="楷体" pitchFamily="49" charset="-122"/>
                <a:ea typeface="楷体" pitchFamily="49" charset="-122"/>
              </a:rPr>
              <a:t>(</a:t>
            </a:r>
            <a:r>
              <a:rPr lang="en-US" altLang="zh-CN" sz="2800" dirty="0" smtClean="0">
                <a:latin typeface="楷体" pitchFamily="49" charset="-122"/>
                <a:ea typeface="楷体" pitchFamily="49" charset="-122"/>
                <a:hlinkClick r:id="rId2"/>
              </a:rPr>
              <a:t>https://cran.r-project.org/web/packages/pheatmap/</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对差异基因进行聚类分析</a:t>
            </a:r>
            <a:r>
              <a:rPr lang="en-US" altLang="zh-CN" sz="2800" dirty="0" smtClean="0">
                <a:latin typeface="楷体" pitchFamily="49" charset="-122"/>
                <a:ea typeface="楷体" pitchFamily="49" charset="-122"/>
              </a:rPr>
              <a:t>(Bidirectional hierarchical clustering)</a:t>
            </a:r>
            <a:r>
              <a:rPr lang="zh-CN" altLang="en-US" sz="2800" dirty="0" smtClean="0">
                <a:latin typeface="楷体" pitchFamily="49" charset="-122"/>
                <a:ea typeface="楷体" pitchFamily="49" charset="-122"/>
              </a:rPr>
              <a:t>，差异基因聚类图如</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保存在</a:t>
            </a:r>
            <a:r>
              <a:rPr lang="en-US" altLang="zh-CN" sz="2800" dirty="0" smtClean="0">
                <a:latin typeface="楷体" pitchFamily="49" charset="-122"/>
                <a:ea typeface="楷体" pitchFamily="49" charset="-122"/>
              </a:rPr>
              <a:t>02.heatmap/heatmap.tiff)</a:t>
            </a:r>
            <a:r>
              <a:rPr lang="zh-CN" altLang="en-US" sz="2800" dirty="0" smtClean="0">
                <a:latin typeface="楷体" pitchFamily="49" charset="-122"/>
                <a:ea typeface="楷体" pitchFamily="49" charset="-122"/>
              </a:rPr>
              <a:t>。在聚类图中，红色代表基因在该样品中高表达，绿色代表基因在该样品中低表达。</a:t>
            </a:r>
          </a:p>
          <a:p>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5733256"/>
            <a:ext cx="7848872" cy="646331"/>
          </a:xfrm>
          <a:prstGeom prst="rect">
            <a:avLst/>
          </a:prstGeom>
        </p:spPr>
        <p:txBody>
          <a:bodyPr wrap="square">
            <a:spAutoFit/>
          </a:bodyPr>
          <a:lstStyle/>
          <a:p>
            <a:r>
              <a:rPr lang="zh-CN" altLang="en-US" dirty="0" smtClean="0"/>
              <a:t>图 红色代表高表达，绿色代表低表达。图形上方正方形颜色代表样品，蓝色代表</a:t>
            </a:r>
            <a:r>
              <a:rPr lang="en-US" altLang="zh-CN" dirty="0" smtClean="0"/>
              <a:t>AIP</a:t>
            </a:r>
            <a:r>
              <a:rPr lang="zh-CN" altLang="en-US" dirty="0" smtClean="0"/>
              <a:t>样品，红色代表</a:t>
            </a:r>
            <a:r>
              <a:rPr lang="en-US" altLang="zh-CN" dirty="0" smtClean="0"/>
              <a:t>PP</a:t>
            </a:r>
            <a:r>
              <a:rPr lang="zh-CN" altLang="en-US" dirty="0" smtClean="0"/>
              <a:t>样品。</a:t>
            </a:r>
            <a:endParaRPr lang="zh-CN" altLang="en-US" dirty="0"/>
          </a:p>
        </p:txBody>
      </p:sp>
      <p:pic>
        <p:nvPicPr>
          <p:cNvPr id="47106" name="Picture 2" descr="C:\Users\Administrator\Pictures\微信图片_20190427092240.png"/>
          <p:cNvPicPr>
            <a:picLocks noChangeAspect="1" noChangeArrowheads="1"/>
          </p:cNvPicPr>
          <p:nvPr/>
        </p:nvPicPr>
        <p:blipFill>
          <a:blip r:embed="rId2" cstate="print"/>
          <a:srcRect/>
          <a:stretch>
            <a:fillRect/>
          </a:stretch>
        </p:blipFill>
        <p:spPr bwMode="auto">
          <a:xfrm>
            <a:off x="0" y="0"/>
            <a:ext cx="6372200" cy="5554968"/>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484784"/>
            <a:ext cx="7920880" cy="4165923"/>
          </a:xfrm>
        </p:spPr>
        <p:txBody>
          <a:bodyPr>
            <a:normAutofit fontScale="77500" lnSpcReduction="20000"/>
          </a:bodyPr>
          <a:lstStyle/>
          <a:p>
            <a:pPr fontAlgn="base">
              <a:buNone/>
            </a:pPr>
            <a:endParaRPr lang="zh-CN" altLang="en-US" dirty="0" smtClean="0">
              <a:latin typeface="楷体" pitchFamily="49" charset="-122"/>
              <a:ea typeface="楷体" pitchFamily="49" charset="-122"/>
            </a:endParaRPr>
          </a:p>
          <a:p>
            <a:pPr fontAlgn="base"/>
            <a:r>
              <a:rPr lang="zh-CN" altLang="en-US" dirty="0" smtClean="0">
                <a:latin typeface="楷体" pitchFamily="49" charset="-122"/>
                <a:ea typeface="楷体" pitchFamily="49" charset="-122"/>
              </a:rPr>
              <a:t>生存期（</a:t>
            </a:r>
            <a:r>
              <a:rPr lang="en-US" altLang="zh-CN" dirty="0" smtClean="0">
                <a:latin typeface="楷体" pitchFamily="49" charset="-122"/>
                <a:ea typeface="楷体" pitchFamily="49" charset="-122"/>
              </a:rPr>
              <a:t>survival time</a:t>
            </a:r>
            <a:r>
              <a:rPr lang="zh-CN" altLang="en-US" dirty="0" smtClean="0">
                <a:latin typeface="楷体" pitchFamily="49" charset="-122"/>
                <a:ea typeface="楷体" pitchFamily="49" charset="-122"/>
              </a:rPr>
              <a:t>）是指从某个标准时刻</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如发病</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确诊</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开始治 疗或进行手术的时间</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算起至死亡或复发为止的时间。生存曲线以时间为横轴、生存率为纵轴，将各个时点的生存率连接在一起的曲线图。通过绘制生存曲线，可以直观地展示病人的生存期。</a:t>
            </a:r>
          </a:p>
          <a:p>
            <a:pPr fontAlgn="base"/>
            <a:r>
              <a:rPr lang="zh-CN" altLang="en-US" dirty="0" smtClean="0">
                <a:latin typeface="楷体" pitchFamily="49" charset="-122"/>
                <a:ea typeface="楷体" pitchFamily="49" charset="-122"/>
              </a:rPr>
              <a:t>使用</a:t>
            </a:r>
            <a:r>
              <a:rPr lang="en-US" altLang="zh-CN" dirty="0" smtClean="0">
                <a:latin typeface="楷体" pitchFamily="49" charset="-122"/>
                <a:ea typeface="楷体" pitchFamily="49" charset="-122"/>
              </a:rPr>
              <a:t>survival R</a:t>
            </a:r>
            <a:r>
              <a:rPr lang="zh-CN" altLang="en-US" dirty="0" smtClean="0">
                <a:latin typeface="楷体" pitchFamily="49" charset="-122"/>
                <a:ea typeface="楷体" pitchFamily="49" charset="-122"/>
              </a:rPr>
              <a:t>包对差异基因分别做生存分析</a:t>
            </a:r>
            <a:r>
              <a:rPr lang="en-US" altLang="zh-CN" dirty="0" smtClean="0">
                <a:latin typeface="楷体" pitchFamily="49" charset="-122"/>
                <a:ea typeface="楷体" pitchFamily="49" charset="-122"/>
              </a:rPr>
              <a:t>(KM</a:t>
            </a:r>
            <a:r>
              <a:rPr lang="zh-CN" altLang="en-US" dirty="0" smtClean="0">
                <a:latin typeface="楷体" pitchFamily="49" charset="-122"/>
                <a:ea typeface="楷体" pitchFamily="49" charset="-122"/>
              </a:rPr>
              <a:t>分析</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，采用</a:t>
            </a:r>
            <a:r>
              <a:rPr lang="en-US" altLang="zh-CN" dirty="0" smtClean="0">
                <a:latin typeface="楷体" pitchFamily="49" charset="-122"/>
                <a:ea typeface="楷体" pitchFamily="49" charset="-122"/>
              </a:rPr>
              <a:t>log-rank</a:t>
            </a:r>
            <a:r>
              <a:rPr lang="zh-CN" altLang="en-US" dirty="0" smtClean="0">
                <a:latin typeface="楷体" pitchFamily="49" charset="-122"/>
                <a:ea typeface="楷体" pitchFamily="49" charset="-122"/>
              </a:rPr>
              <a:t>方法。我们以</a:t>
            </a:r>
            <a:r>
              <a:rPr lang="en-US" altLang="zh-CN" dirty="0" smtClean="0">
                <a:latin typeface="楷体" pitchFamily="49" charset="-122"/>
                <a:ea typeface="楷体" pitchFamily="49" charset="-122"/>
              </a:rPr>
              <a:t>P&lt;0.05</a:t>
            </a:r>
            <a:r>
              <a:rPr lang="zh-CN" altLang="en-US" dirty="0" smtClean="0">
                <a:latin typeface="楷体" pitchFamily="49" charset="-122"/>
                <a:ea typeface="楷体" pitchFamily="49" charset="-122"/>
              </a:rPr>
              <a:t>作为筛选条件，得到</a:t>
            </a:r>
            <a:r>
              <a:rPr lang="en-US" altLang="zh-CN" dirty="0" smtClean="0">
                <a:latin typeface="楷体" pitchFamily="49" charset="-122"/>
                <a:ea typeface="楷体" pitchFamily="49" charset="-122"/>
              </a:rPr>
              <a:t>230</a:t>
            </a:r>
            <a:r>
              <a:rPr lang="zh-CN" altLang="en-US" dirty="0" smtClean="0">
                <a:latin typeface="楷体" pitchFamily="49" charset="-122"/>
                <a:ea typeface="楷体" pitchFamily="49" charset="-122"/>
              </a:rPr>
              <a:t>个与生存相关的基因，结果保存在</a:t>
            </a:r>
            <a:r>
              <a:rPr lang="en-US" altLang="zh-CN" dirty="0" smtClean="0">
                <a:latin typeface="楷体" pitchFamily="49" charset="-122"/>
                <a:ea typeface="楷体" pitchFamily="49" charset="-122"/>
              </a:rPr>
              <a:t>02_survival/survival.xlsx</a:t>
            </a:r>
            <a:r>
              <a:rPr lang="zh-CN" altLang="en-US" dirty="0" smtClean="0">
                <a:latin typeface="楷体" pitchFamily="49" charset="-122"/>
                <a:ea typeface="楷体" pitchFamily="49" charset="-122"/>
              </a:rPr>
              <a:t>，这些生存相关基因的生存曲线保存在</a:t>
            </a:r>
            <a:r>
              <a:rPr lang="en-US" altLang="zh-CN" dirty="0" smtClean="0">
                <a:latin typeface="楷体" pitchFamily="49" charset="-122"/>
                <a:ea typeface="楷体" pitchFamily="49" charset="-122"/>
              </a:rPr>
              <a:t>02_survival/Picture</a:t>
            </a:r>
            <a:r>
              <a:rPr lang="zh-CN" altLang="en-US" dirty="0" smtClean="0">
                <a:latin typeface="楷体" pitchFamily="49" charset="-122"/>
                <a:ea typeface="楷体" pitchFamily="49" charset="-122"/>
              </a:rPr>
              <a:t>目录下。</a:t>
            </a:r>
            <a:endParaRPr lang="zh-CN" altLang="en-US" dirty="0">
              <a:latin typeface="楷体" pitchFamily="49" charset="-122"/>
              <a:ea typeface="楷体" pitchFamily="49" charset="-122"/>
            </a:endParaRPr>
          </a:p>
        </p:txBody>
      </p:sp>
      <p:sp>
        <p:nvSpPr>
          <p:cNvPr id="4" name="矩形 3"/>
          <p:cNvSpPr/>
          <p:nvPr/>
        </p:nvSpPr>
        <p:spPr>
          <a:xfrm>
            <a:off x="2555776" y="908720"/>
            <a:ext cx="3600400" cy="584775"/>
          </a:xfrm>
          <a:prstGeom prst="rect">
            <a:avLst/>
          </a:prstGeom>
        </p:spPr>
        <p:txBody>
          <a:bodyPr wrap="square">
            <a:spAutoFit/>
          </a:bodyPr>
          <a:lstStyle/>
          <a:p>
            <a:pPr marL="342900" lvl="0" indent="-342900" fontAlgn="base">
              <a:spcBef>
                <a:spcPct val="20000"/>
              </a:spcBef>
            </a:pPr>
            <a:r>
              <a:rPr lang="zh-CN" altLang="en-US" sz="3200" dirty="0" smtClean="0">
                <a:solidFill>
                  <a:prstClr val="black"/>
                </a:solidFill>
              </a:rPr>
              <a:t>（六）</a:t>
            </a:r>
            <a:r>
              <a:rPr lang="zh-CN" altLang="en-US" sz="3200" dirty="0" smtClean="0">
                <a:solidFill>
                  <a:prstClr val="black"/>
                </a:solidFill>
              </a:rPr>
              <a:t>生存分析</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C:\Users\Administrator\Pictures\微信图片_20190427092534.png"/>
          <p:cNvPicPr>
            <a:picLocks noChangeAspect="1" noChangeArrowheads="1"/>
          </p:cNvPicPr>
          <p:nvPr/>
        </p:nvPicPr>
        <p:blipFill>
          <a:blip r:embed="rId2" cstate="print"/>
          <a:srcRect/>
          <a:stretch>
            <a:fillRect/>
          </a:stretch>
        </p:blipFill>
        <p:spPr bwMode="auto">
          <a:xfrm>
            <a:off x="1979712" y="116632"/>
            <a:ext cx="4727848" cy="4727848"/>
          </a:xfrm>
          <a:prstGeom prst="rect">
            <a:avLst/>
          </a:prstGeom>
          <a:noFill/>
        </p:spPr>
      </p:pic>
      <p:sp>
        <p:nvSpPr>
          <p:cNvPr id="5" name="矩形 4"/>
          <p:cNvSpPr/>
          <p:nvPr/>
        </p:nvSpPr>
        <p:spPr>
          <a:xfrm>
            <a:off x="827584" y="5085184"/>
            <a:ext cx="7776864" cy="1200329"/>
          </a:xfrm>
          <a:prstGeom prst="rect">
            <a:avLst/>
          </a:prstGeom>
        </p:spPr>
        <p:txBody>
          <a:bodyPr wrap="square">
            <a:spAutoFit/>
          </a:bodyPr>
          <a:lstStyle/>
          <a:p>
            <a:pPr fontAlgn="base"/>
            <a:r>
              <a:rPr lang="zh-CN" altLang="en-US" dirty="0" smtClean="0"/>
              <a:t>图 生存曲线</a:t>
            </a:r>
          </a:p>
          <a:p>
            <a:pPr fontAlgn="base"/>
            <a:r>
              <a:rPr lang="zh-CN" altLang="en-US" dirty="0" smtClean="0"/>
              <a:t>横坐标是生存时间，纵坐标是生存率。根据基因表达的中位值，将病人分为高低两组图中，红色代表高表达组，蓝色代表低表达组。从图中可以看出，</a:t>
            </a:r>
            <a:r>
              <a:rPr lang="en-US" altLang="zh-CN" dirty="0" smtClean="0"/>
              <a:t>p&lt;0.05</a:t>
            </a:r>
            <a:r>
              <a:rPr lang="zh-CN" altLang="en-US" dirty="0" smtClean="0"/>
              <a:t>，说明高低组差异显著。</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664"/>
            <a:ext cx="8229600" cy="1012974"/>
          </a:xfrm>
        </p:spPr>
        <p:txBody>
          <a:bodyPr>
            <a:normAutofit/>
          </a:bodyPr>
          <a:lstStyle/>
          <a:p>
            <a:r>
              <a:rPr lang="zh-CN" altLang="en-US" dirty="0" smtClean="0"/>
              <a:t>（七）</a:t>
            </a:r>
            <a:r>
              <a:rPr lang="en-US" altLang="zh-CN" dirty="0" smtClean="0"/>
              <a:t>GO</a:t>
            </a:r>
            <a:r>
              <a:rPr lang="zh-CN" altLang="en-US" dirty="0" smtClean="0"/>
              <a:t>富集分析</a:t>
            </a:r>
            <a:endParaRPr lang="zh-CN" altLang="en-US" dirty="0"/>
          </a:p>
        </p:txBody>
      </p:sp>
      <p:sp>
        <p:nvSpPr>
          <p:cNvPr id="3" name="内容占位符 2"/>
          <p:cNvSpPr>
            <a:spLocks noGrp="1"/>
          </p:cNvSpPr>
          <p:nvPr>
            <p:ph idx="1"/>
          </p:nvPr>
        </p:nvSpPr>
        <p:spPr/>
        <p:txBody>
          <a:bodyPr>
            <a:normAutofit fontScale="77500" lnSpcReduction="20000"/>
          </a:bodyPr>
          <a:lstStyle/>
          <a:p>
            <a:pPr fontAlgn="base"/>
            <a:r>
              <a:rPr lang="en-US" altLang="zh-CN" dirty="0" smtClean="0">
                <a:latin typeface="楷体" pitchFamily="49" charset="-122"/>
                <a:ea typeface="楷体" pitchFamily="49" charset="-122"/>
              </a:rPr>
              <a:t>Gene Ontology </a:t>
            </a:r>
            <a:r>
              <a:rPr lang="zh-CN" altLang="en-US" dirty="0" smtClean="0">
                <a:latin typeface="楷体" pitchFamily="49" charset="-122"/>
                <a:ea typeface="楷体" pitchFamily="49" charset="-122"/>
              </a:rPr>
              <a:t>可分为分子功能，生物过程 和细胞组成三个部分，它常用于提供基因功能分类标签和基因功能研究的背景知识。通过物种和基因信息，用 </a:t>
            </a:r>
            <a:r>
              <a:rPr lang="en-US" altLang="zh-CN" dirty="0" smtClean="0">
                <a:latin typeface="楷体" pitchFamily="49" charset="-122"/>
                <a:ea typeface="楷体" pitchFamily="49" charset="-122"/>
              </a:rPr>
              <a:t>Gene Ontology </a:t>
            </a:r>
            <a:r>
              <a:rPr lang="zh-CN" altLang="en-US" dirty="0" smtClean="0">
                <a:latin typeface="楷体" pitchFamily="49" charset="-122"/>
                <a:ea typeface="楷体" pitchFamily="49" charset="-122"/>
              </a:rPr>
              <a:t>数据库进行查找，从而得到基因的 </a:t>
            </a:r>
            <a:r>
              <a:rPr lang="en-US" altLang="zh-CN" dirty="0" smtClean="0">
                <a:latin typeface="楷体" pitchFamily="49" charset="-122"/>
                <a:ea typeface="楷体" pitchFamily="49" charset="-122"/>
              </a:rPr>
              <a:t>GO </a:t>
            </a:r>
            <a:r>
              <a:rPr lang="zh-CN" altLang="en-US" dirty="0" smtClean="0">
                <a:latin typeface="楷体" pitchFamily="49" charset="-122"/>
                <a:ea typeface="楷体" pitchFamily="49" charset="-122"/>
              </a:rPr>
              <a:t>注释信息（功能信息）。</a:t>
            </a:r>
          </a:p>
          <a:p>
            <a:pPr fontAlgn="base"/>
            <a:r>
              <a:rPr lang="zh-CN" altLang="en-US" dirty="0" smtClean="0">
                <a:latin typeface="楷体" pitchFamily="49" charset="-122"/>
                <a:ea typeface="楷体" pitchFamily="49" charset="-122"/>
              </a:rPr>
              <a:t>根据基因的 </a:t>
            </a:r>
            <a:r>
              <a:rPr lang="en-US" altLang="zh-CN" dirty="0" smtClean="0">
                <a:latin typeface="楷体" pitchFamily="49" charset="-122"/>
                <a:ea typeface="楷体" pitchFamily="49" charset="-122"/>
              </a:rPr>
              <a:t>GO </a:t>
            </a:r>
            <a:r>
              <a:rPr lang="zh-CN" altLang="en-US" dirty="0" smtClean="0">
                <a:latin typeface="楷体" pitchFamily="49" charset="-122"/>
                <a:ea typeface="楷体" pitchFamily="49" charset="-122"/>
              </a:rPr>
              <a:t>注释，选择本物种的所有基因作为背景基因，使用统计方法计算 </a:t>
            </a:r>
            <a:r>
              <a:rPr lang="en-US" altLang="zh-CN" dirty="0" smtClean="0">
                <a:latin typeface="楷体" pitchFamily="49" charset="-122"/>
                <a:ea typeface="楷体" pitchFamily="49" charset="-122"/>
              </a:rPr>
              <a:t>P </a:t>
            </a:r>
            <a:r>
              <a:rPr lang="zh-CN" altLang="en-US" dirty="0" smtClean="0">
                <a:latin typeface="楷体" pitchFamily="49" charset="-122"/>
                <a:ea typeface="楷体" pitchFamily="49" charset="-122"/>
              </a:rPr>
              <a:t>值，通过设定显著性阈值分别得到相对于背景具有统计意义的高频率注释，从而得到基因集合在 </a:t>
            </a:r>
            <a:r>
              <a:rPr lang="en-US" altLang="zh-CN" dirty="0" smtClean="0">
                <a:latin typeface="楷体" pitchFamily="49" charset="-122"/>
                <a:ea typeface="楷体" pitchFamily="49" charset="-122"/>
              </a:rPr>
              <a:t>GO </a:t>
            </a:r>
            <a:r>
              <a:rPr lang="zh-CN" altLang="en-US" dirty="0" smtClean="0">
                <a:latin typeface="楷体" pitchFamily="49" charset="-122"/>
                <a:ea typeface="楷体" pitchFamily="49" charset="-122"/>
              </a:rPr>
              <a:t>类别上的分布信息和显著性情况。</a:t>
            </a:r>
          </a:p>
          <a:p>
            <a:pPr fontAlgn="base"/>
            <a:r>
              <a:rPr lang="zh-CN" altLang="en-US" dirty="0" smtClean="0">
                <a:latin typeface="楷体" pitchFamily="49" charset="-122"/>
                <a:ea typeface="楷体" pitchFamily="49" charset="-122"/>
              </a:rPr>
              <a:t>使用</a:t>
            </a:r>
            <a:r>
              <a:rPr lang="en-US" altLang="zh-CN" dirty="0" smtClean="0">
                <a:latin typeface="楷体" pitchFamily="49" charset="-122"/>
                <a:ea typeface="楷体" pitchFamily="49" charset="-122"/>
              </a:rPr>
              <a:t>DAVID</a:t>
            </a:r>
            <a:r>
              <a:rPr lang="zh-CN" altLang="en-US" dirty="0" smtClean="0">
                <a:latin typeface="楷体" pitchFamily="49" charset="-122"/>
                <a:ea typeface="楷体" pitchFamily="49" charset="-122"/>
              </a:rPr>
              <a:t>对甲基化差异基因进行</a:t>
            </a:r>
            <a:r>
              <a:rPr lang="en-US" altLang="zh-CN" dirty="0" smtClean="0">
                <a:latin typeface="楷体" pitchFamily="49" charset="-122"/>
                <a:ea typeface="楷体" pitchFamily="49" charset="-122"/>
              </a:rPr>
              <a:t>GO</a:t>
            </a:r>
            <a:r>
              <a:rPr lang="zh-CN" altLang="en-US" dirty="0" smtClean="0">
                <a:latin typeface="楷体" pitchFamily="49" charset="-122"/>
                <a:ea typeface="楷体" pitchFamily="49" charset="-122"/>
              </a:rPr>
              <a:t>功能富集分析，</a:t>
            </a:r>
            <a:r>
              <a:rPr lang="en-US" altLang="zh-CN" dirty="0" smtClean="0">
                <a:latin typeface="楷体" pitchFamily="49" charset="-122"/>
                <a:ea typeface="楷体" pitchFamily="49" charset="-122"/>
              </a:rPr>
              <a:t>P&lt;0.05</a:t>
            </a:r>
            <a:r>
              <a:rPr lang="zh-CN" altLang="en-US" dirty="0" smtClean="0">
                <a:latin typeface="楷体" pitchFamily="49" charset="-122"/>
                <a:ea typeface="楷体" pitchFamily="49" charset="-122"/>
              </a:rPr>
              <a:t>被作为筛选条件。同时，我们使用</a:t>
            </a:r>
            <a:r>
              <a:rPr lang="en-US" altLang="zh-CN" dirty="0" err="1" smtClean="0">
                <a:latin typeface="楷体" pitchFamily="49" charset="-122"/>
                <a:ea typeface="楷体" pitchFamily="49" charset="-122"/>
              </a:rPr>
              <a:t>GOplot</a:t>
            </a:r>
            <a:r>
              <a:rPr lang="en-US" altLang="zh-CN" dirty="0" smtClean="0">
                <a:latin typeface="楷体" pitchFamily="49" charset="-122"/>
                <a:ea typeface="楷体" pitchFamily="49" charset="-122"/>
              </a:rPr>
              <a:t> R</a:t>
            </a:r>
            <a:r>
              <a:rPr lang="zh-CN" altLang="en-US" dirty="0" smtClean="0">
                <a:latin typeface="楷体" pitchFamily="49" charset="-122"/>
                <a:ea typeface="楷体" pitchFamily="49" charset="-122"/>
              </a:rPr>
              <a:t>包绘制富集结果的图形。我们找到了显著富集的</a:t>
            </a:r>
            <a:r>
              <a:rPr lang="en-US" altLang="zh-CN" dirty="0" smtClean="0">
                <a:latin typeface="楷体" pitchFamily="49" charset="-122"/>
                <a:ea typeface="楷体" pitchFamily="49" charset="-122"/>
              </a:rPr>
              <a:t>GO</a:t>
            </a:r>
            <a:r>
              <a:rPr lang="zh-CN" altLang="en-US" dirty="0" smtClean="0">
                <a:latin typeface="楷体" pitchFamily="49" charset="-122"/>
                <a:ea typeface="楷体" pitchFamily="49" charset="-122"/>
              </a:rPr>
              <a:t>，富集的表格如表</a:t>
            </a:r>
            <a:r>
              <a:rPr lang="en-US" altLang="zh-CN" dirty="0" smtClean="0">
                <a:latin typeface="楷体" pitchFamily="49" charset="-122"/>
                <a:ea typeface="楷体" pitchFamily="49" charset="-122"/>
              </a:rPr>
              <a:t>(05.GO/GO.xlsx)</a:t>
            </a:r>
            <a:r>
              <a:rPr lang="zh-CN" altLang="en-US" dirty="0" smtClean="0">
                <a:latin typeface="楷体" pitchFamily="49" charset="-122"/>
                <a:ea typeface="楷体" pitchFamily="49" charset="-122"/>
              </a:rPr>
              <a:t>，</a:t>
            </a:r>
            <a:r>
              <a:rPr lang="en-US" altLang="zh-CN" dirty="0" smtClean="0">
                <a:latin typeface="楷体" pitchFamily="49" charset="-122"/>
                <a:ea typeface="楷体" pitchFamily="49" charset="-122"/>
              </a:rPr>
              <a:t>GO</a:t>
            </a:r>
            <a:r>
              <a:rPr lang="zh-CN" altLang="en-US" dirty="0" smtClean="0">
                <a:latin typeface="楷体" pitchFamily="49" charset="-122"/>
                <a:ea typeface="楷体" pitchFamily="49" charset="-122"/>
              </a:rPr>
              <a:t>的富集图形如图</a:t>
            </a:r>
            <a:r>
              <a:rPr lang="en-US" altLang="zh-CN" dirty="0" smtClean="0">
                <a:latin typeface="楷体" pitchFamily="49" charset="-122"/>
                <a:ea typeface="楷体" pitchFamily="49" charset="-122"/>
              </a:rPr>
              <a:t>(05.GO/GO.tiff)</a:t>
            </a:r>
            <a:r>
              <a:rPr lang="zh-CN" altLang="en-US" dirty="0" smtClean="0">
                <a:latin typeface="楷体" pitchFamily="49" charset="-122"/>
                <a:ea typeface="楷体" pitchFamily="49" charset="-122"/>
              </a:rPr>
              <a:t>。</a:t>
            </a:r>
          </a:p>
          <a:p>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445224"/>
            <a:ext cx="8229600" cy="1143000"/>
          </a:xfrm>
        </p:spPr>
        <p:txBody>
          <a:bodyPr>
            <a:normAutofit/>
          </a:bodyPr>
          <a:lstStyle/>
          <a:p>
            <a:pPr fontAlgn="base"/>
            <a:r>
              <a:rPr lang="zh-CN" altLang="en-US" sz="1600" dirty="0" smtClean="0"/>
              <a:t>图 </a:t>
            </a:r>
            <a:r>
              <a:rPr lang="en-US" altLang="zh-CN" sz="1600" dirty="0" smtClean="0"/>
              <a:t>GO</a:t>
            </a:r>
            <a:r>
              <a:rPr lang="zh-CN" altLang="en-US" sz="1600" dirty="0" smtClean="0"/>
              <a:t>富集图</a:t>
            </a:r>
            <a:br>
              <a:rPr lang="zh-CN" altLang="en-US" sz="1600" dirty="0" smtClean="0"/>
            </a:br>
            <a:r>
              <a:rPr lang="zh-CN" altLang="en-US" sz="1600" dirty="0" smtClean="0"/>
              <a:t>圆圈左边是基因，右边是通路。不同的颜色代表不同的通路，各个通路的颜色在圆圈下方有注释。如果基因属于某个通路，那么基因和通路之间就会有连线。</a:t>
            </a:r>
            <a:br>
              <a:rPr lang="zh-CN" altLang="en-US" sz="1600" dirty="0" smtClean="0"/>
            </a:br>
            <a:endParaRPr lang="zh-CN" altLang="en-US" sz="1600" dirty="0"/>
          </a:p>
        </p:txBody>
      </p:sp>
      <p:pic>
        <p:nvPicPr>
          <p:cNvPr id="49154" name="Picture 2" descr="C:\Users\Administrator\Pictures\微信图片_20190427092653.png"/>
          <p:cNvPicPr>
            <a:picLocks noChangeAspect="1" noChangeArrowheads="1"/>
          </p:cNvPicPr>
          <p:nvPr/>
        </p:nvPicPr>
        <p:blipFill>
          <a:blip r:embed="rId2" cstate="print"/>
          <a:srcRect/>
          <a:stretch>
            <a:fillRect/>
          </a:stretch>
        </p:blipFill>
        <p:spPr bwMode="auto">
          <a:xfrm>
            <a:off x="1331640" y="0"/>
            <a:ext cx="5112568" cy="5112568"/>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844824"/>
            <a:ext cx="8229600" cy="1143000"/>
          </a:xfrm>
        </p:spPr>
        <p:txBody>
          <a:bodyPr/>
          <a:lstStyle/>
          <a:p>
            <a:r>
              <a:rPr lang="zh-CN" altLang="en-US" dirty="0" smtClean="0"/>
              <a:t>第一部分</a:t>
            </a:r>
            <a:endParaRPr lang="zh-CN" altLang="en-US" dirty="0"/>
          </a:p>
        </p:txBody>
      </p:sp>
      <p:sp>
        <p:nvSpPr>
          <p:cNvPr id="3" name="内容占位符 2"/>
          <p:cNvSpPr>
            <a:spLocks noGrp="1"/>
          </p:cNvSpPr>
          <p:nvPr>
            <p:ph idx="1"/>
          </p:nvPr>
        </p:nvSpPr>
        <p:spPr>
          <a:xfrm>
            <a:off x="1691680" y="3356992"/>
            <a:ext cx="7056784" cy="1761059"/>
          </a:xfrm>
        </p:spPr>
        <p:txBody>
          <a:bodyPr/>
          <a:lstStyle/>
          <a:p>
            <a:r>
              <a:rPr lang="zh-CN" altLang="en-US" dirty="0" smtClean="0"/>
              <a:t>靶标基因发现与验证流程</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08720"/>
            <a:ext cx="7643192" cy="720080"/>
          </a:xfrm>
        </p:spPr>
        <p:txBody>
          <a:bodyPr>
            <a:normAutofit fontScale="90000"/>
          </a:bodyPr>
          <a:lstStyle/>
          <a:p>
            <a:r>
              <a:rPr lang="zh-CN" altLang="en-US" dirty="0" smtClean="0"/>
              <a:t>（六）</a:t>
            </a:r>
            <a:r>
              <a:rPr lang="en-US" altLang="zh-CN" dirty="0" smtClean="0"/>
              <a:t>PATHWAY</a:t>
            </a:r>
            <a:r>
              <a:rPr lang="zh-CN" altLang="en-US" dirty="0" smtClean="0"/>
              <a:t>分析</a:t>
            </a:r>
            <a:br>
              <a:rPr lang="zh-CN" altLang="en-US" dirty="0" smtClean="0"/>
            </a:br>
            <a:endParaRPr lang="zh-CN" altLang="en-US" dirty="0"/>
          </a:p>
        </p:txBody>
      </p:sp>
      <p:sp>
        <p:nvSpPr>
          <p:cNvPr id="3" name="内容占位符 2"/>
          <p:cNvSpPr>
            <a:spLocks noGrp="1"/>
          </p:cNvSpPr>
          <p:nvPr>
            <p:ph idx="1"/>
          </p:nvPr>
        </p:nvSpPr>
        <p:spPr/>
        <p:txBody>
          <a:bodyPr>
            <a:normAutofit/>
          </a:bodyPr>
          <a:lstStyle/>
          <a:p>
            <a:pPr fontAlgn="base"/>
            <a:r>
              <a:rPr lang="zh-CN" altLang="en-US" sz="2600" dirty="0" smtClean="0">
                <a:latin typeface="楷体" pitchFamily="49" charset="-122"/>
                <a:ea typeface="楷体" pitchFamily="49" charset="-122"/>
              </a:rPr>
              <a:t>从复杂调控网络的角度出发，基于常见生物学通路数据库，对正常组和癌症组差异甲基化基因集合进行基于</a:t>
            </a:r>
            <a:r>
              <a:rPr lang="en-US" altLang="zh-CN" sz="2600" dirty="0" smtClean="0">
                <a:latin typeface="楷体" pitchFamily="49" charset="-122"/>
                <a:ea typeface="楷体" pitchFamily="49" charset="-122"/>
              </a:rPr>
              <a:t>PATHWAY</a:t>
            </a:r>
            <a:r>
              <a:rPr lang="zh-CN" altLang="en-US" sz="2600" dirty="0" smtClean="0">
                <a:latin typeface="楷体" pitchFamily="49" charset="-122"/>
                <a:ea typeface="楷体" pitchFamily="49" charset="-122"/>
              </a:rPr>
              <a:t>数据库的生物通路富集分析，从而提取出最相关的生物通路上的基因，更加有利于下游实验的开展。</a:t>
            </a:r>
          </a:p>
          <a:p>
            <a:pPr fontAlgn="base"/>
            <a:r>
              <a:rPr lang="zh-CN" altLang="en-US" sz="2600" dirty="0" smtClean="0">
                <a:latin typeface="楷体" pitchFamily="49" charset="-122"/>
                <a:ea typeface="楷体" pitchFamily="49" charset="-122"/>
              </a:rPr>
              <a:t>使用</a:t>
            </a:r>
            <a:r>
              <a:rPr lang="en-US" altLang="zh-CN" sz="2600" dirty="0" err="1" smtClean="0">
                <a:latin typeface="楷体" pitchFamily="49" charset="-122"/>
                <a:ea typeface="楷体" pitchFamily="49" charset="-122"/>
              </a:rPr>
              <a:t>ConsensusPathDB</a:t>
            </a:r>
            <a:r>
              <a:rPr lang="zh-CN" altLang="en-US" sz="2600" dirty="0" smtClean="0">
                <a:latin typeface="楷体" pitchFamily="49" charset="-122"/>
                <a:ea typeface="楷体" pitchFamily="49" charset="-122"/>
              </a:rPr>
              <a:t>分别对差异甲基化基因进行</a:t>
            </a:r>
            <a:r>
              <a:rPr lang="en-US" altLang="zh-CN" sz="2600" dirty="0" smtClean="0">
                <a:latin typeface="楷体" pitchFamily="49" charset="-122"/>
                <a:ea typeface="楷体" pitchFamily="49" charset="-122"/>
              </a:rPr>
              <a:t>PATHWAY</a:t>
            </a:r>
            <a:r>
              <a:rPr lang="zh-CN" altLang="en-US" sz="2600" dirty="0" smtClean="0">
                <a:latin typeface="楷体" pitchFamily="49" charset="-122"/>
                <a:ea typeface="楷体" pitchFamily="49" charset="-122"/>
              </a:rPr>
              <a:t>通路富集分析，</a:t>
            </a:r>
            <a:r>
              <a:rPr lang="en-US" altLang="zh-CN" sz="2600" dirty="0" smtClean="0">
                <a:latin typeface="楷体" pitchFamily="49" charset="-122"/>
                <a:ea typeface="楷体" pitchFamily="49" charset="-122"/>
              </a:rPr>
              <a:t>p-value &lt;0.05</a:t>
            </a:r>
            <a:r>
              <a:rPr lang="zh-CN" altLang="en-US" sz="2600" dirty="0" smtClean="0">
                <a:latin typeface="楷体" pitchFamily="49" charset="-122"/>
                <a:ea typeface="楷体" pitchFamily="49" charset="-122"/>
              </a:rPr>
              <a:t>被作为筛选条件。富集的通路保存在</a:t>
            </a:r>
            <a:r>
              <a:rPr lang="en-US" altLang="zh-CN" sz="2600" dirty="0" smtClean="0">
                <a:latin typeface="楷体" pitchFamily="49" charset="-122"/>
                <a:ea typeface="楷体" pitchFamily="49" charset="-122"/>
              </a:rPr>
              <a:t>06.PATHWAY/PATHWAY.xlsx</a:t>
            </a:r>
            <a:r>
              <a:rPr lang="zh-CN" altLang="en-US" sz="2600" dirty="0" smtClean="0">
                <a:latin typeface="楷体" pitchFamily="49" charset="-122"/>
                <a:ea typeface="楷体" pitchFamily="49" charset="-122"/>
              </a:rPr>
              <a:t>，图形保存在</a:t>
            </a:r>
            <a:r>
              <a:rPr lang="en-US" altLang="zh-CN" sz="2600" dirty="0" smtClean="0">
                <a:latin typeface="楷体" pitchFamily="49" charset="-122"/>
                <a:ea typeface="楷体" pitchFamily="49" charset="-122"/>
              </a:rPr>
              <a:t>06.PATHWAY/PATHWAY.png</a:t>
            </a:r>
            <a:r>
              <a:rPr lang="zh-CN" altLang="en-US" sz="2600" dirty="0" smtClean="0">
                <a:latin typeface="楷体" pitchFamily="49" charset="-122"/>
                <a:ea typeface="楷体" pitchFamily="49" charset="-122"/>
              </a:rPr>
              <a:t>。 </a:t>
            </a:r>
          </a:p>
          <a:p>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0178" name="Picture 2" descr="C:\Users\Administrator\Pictures\微信图片_20190427092832.png"/>
          <p:cNvPicPr>
            <a:picLocks noGrp="1" noChangeAspect="1" noChangeArrowheads="1"/>
          </p:cNvPicPr>
          <p:nvPr>
            <p:ph idx="1"/>
          </p:nvPr>
        </p:nvPicPr>
        <p:blipFill>
          <a:blip r:embed="rId2" cstate="print"/>
          <a:srcRect/>
          <a:stretch>
            <a:fillRect/>
          </a:stretch>
        </p:blipFill>
        <p:spPr bwMode="auto">
          <a:xfrm>
            <a:off x="1331640" y="476672"/>
            <a:ext cx="6096000" cy="3838575"/>
          </a:xfrm>
          <a:prstGeom prst="rect">
            <a:avLst/>
          </a:prstGeom>
          <a:noFill/>
        </p:spPr>
      </p:pic>
      <p:sp>
        <p:nvSpPr>
          <p:cNvPr id="5" name="矩形 4"/>
          <p:cNvSpPr/>
          <p:nvPr/>
        </p:nvSpPr>
        <p:spPr>
          <a:xfrm>
            <a:off x="1187624" y="4869160"/>
            <a:ext cx="7488832" cy="1477328"/>
          </a:xfrm>
          <a:prstGeom prst="rect">
            <a:avLst/>
          </a:prstGeom>
        </p:spPr>
        <p:txBody>
          <a:bodyPr wrap="square">
            <a:spAutoFit/>
          </a:bodyPr>
          <a:lstStyle/>
          <a:p>
            <a:pPr fontAlgn="base"/>
            <a:r>
              <a:rPr lang="zh-CN" altLang="en-US" dirty="0" smtClean="0"/>
              <a:t>图 </a:t>
            </a:r>
            <a:r>
              <a:rPr lang="en-US" altLang="zh-CN" dirty="0" smtClean="0"/>
              <a:t>PATHWAY</a:t>
            </a:r>
            <a:r>
              <a:rPr lang="zh-CN" altLang="en-US" dirty="0" smtClean="0"/>
              <a:t>图</a:t>
            </a:r>
          </a:p>
          <a:p>
            <a:pPr fontAlgn="base"/>
            <a:r>
              <a:rPr lang="zh-CN" altLang="en-US" dirty="0" smtClean="0"/>
              <a:t>图中圆圈代表通路，连线代表通路之间存在关系。圆圈大小代表通路的基因数目，越大代表通路基因数据越多；圆圈颜色代表富集显著</a:t>
            </a:r>
            <a:r>
              <a:rPr lang="en-US" altLang="zh-CN" dirty="0" smtClean="0"/>
              <a:t>p</a:t>
            </a:r>
            <a:r>
              <a:rPr lang="zh-CN" altLang="en-US" dirty="0" smtClean="0"/>
              <a:t>值，越红代表富集程度越高。线条粗线代表通路相同基因的数目，线条颜色通路之前相同差异的数目。</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87624" y="2276872"/>
            <a:ext cx="6696744" cy="3993307"/>
          </a:xfrm>
        </p:spPr>
        <p:txBody>
          <a:bodyPr>
            <a:normAutofit/>
          </a:bodyPr>
          <a:lstStyle/>
          <a:p>
            <a:pPr>
              <a:buNone/>
            </a:pPr>
            <a:r>
              <a:rPr lang="zh-CN" altLang="en-US" sz="4000" dirty="0" smtClean="0"/>
              <a:t>五、第三部分</a:t>
            </a:r>
            <a:endParaRPr lang="en-US" altLang="zh-CN" sz="4000" dirty="0" smtClean="0"/>
          </a:p>
          <a:p>
            <a:pPr>
              <a:buNone/>
            </a:pPr>
            <a:r>
              <a:rPr lang="zh-CN" altLang="en-US" sz="4000" dirty="0" smtClean="0"/>
              <a:t>关于宫颈癌论文补充数据的建议</a:t>
            </a:r>
            <a:endParaRPr lang="zh-CN" altLang="en-US" sz="4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4857403"/>
          </a:xfrm>
        </p:spPr>
        <p:txBody>
          <a:bodyPr/>
          <a:lstStyle/>
          <a:p>
            <a:pPr>
              <a:buNone/>
            </a:pPr>
            <a:r>
              <a:rPr lang="zh-CN" altLang="en-US" dirty="0" smtClean="0"/>
              <a:t>已有数据</a:t>
            </a:r>
            <a:endParaRPr lang="en-US" altLang="zh-CN" dirty="0" smtClean="0"/>
          </a:p>
          <a:p>
            <a:r>
              <a:rPr lang="en-US" altLang="zh-CN" sz="2800" dirty="0" smtClean="0">
                <a:latin typeface="楷体" pitchFamily="49" charset="-122"/>
                <a:ea typeface="楷体" pitchFamily="49" charset="-122"/>
              </a:rPr>
              <a:t>SOX1</a:t>
            </a:r>
            <a:r>
              <a:rPr lang="zh-CN" altLang="en-US" sz="2800" dirty="0" smtClean="0">
                <a:latin typeface="楷体" pitchFamily="49" charset="-122"/>
                <a:ea typeface="楷体" pitchFamily="49" charset="-122"/>
              </a:rPr>
              <a:t>和</a:t>
            </a:r>
            <a:r>
              <a:rPr lang="en-US" altLang="zh-CN" sz="2800" dirty="0" smtClean="0">
                <a:latin typeface="楷体" pitchFamily="49" charset="-122"/>
                <a:ea typeface="楷体" pitchFamily="49" charset="-122"/>
              </a:rPr>
              <a:t>PAX1 </a:t>
            </a:r>
            <a:r>
              <a:rPr lang="zh-CN" altLang="en-US" sz="2800" dirty="0" smtClean="0">
                <a:latin typeface="楷体" pitchFamily="49" charset="-122"/>
                <a:ea typeface="楷体" pitchFamily="49" charset="-122"/>
              </a:rPr>
              <a:t>的</a:t>
            </a:r>
            <a:r>
              <a:rPr lang="en-US" altLang="zh-CN" sz="2800" dirty="0" smtClean="0">
                <a:latin typeface="楷体" pitchFamily="49" charset="-122"/>
                <a:ea typeface="楷体" pitchFamily="49" charset="-122"/>
              </a:rPr>
              <a:t>RT-PCR</a:t>
            </a:r>
            <a:r>
              <a:rPr lang="zh-CN" altLang="en-US" sz="2800" dirty="0" smtClean="0">
                <a:latin typeface="楷体" pitchFamily="49" charset="-122"/>
                <a:ea typeface="楷体" pitchFamily="49" charset="-122"/>
              </a:rPr>
              <a:t>甲基化检测试剂盒及其检测方法。但缺乏</a:t>
            </a:r>
            <a:r>
              <a:rPr lang="en-US" altLang="zh-CN" sz="2800" dirty="0" smtClean="0">
                <a:latin typeface="楷体" pitchFamily="49" charset="-122"/>
                <a:ea typeface="楷体" pitchFamily="49" charset="-122"/>
              </a:rPr>
              <a:t>SOX1</a:t>
            </a:r>
            <a:r>
              <a:rPr lang="zh-CN" altLang="en-US" sz="2800" dirty="0" smtClean="0">
                <a:latin typeface="楷体" pitchFamily="49" charset="-122"/>
                <a:ea typeface="楷体" pitchFamily="49" charset="-122"/>
              </a:rPr>
              <a:t>和</a:t>
            </a:r>
            <a:r>
              <a:rPr lang="en-US" altLang="zh-CN" sz="2800" dirty="0" smtClean="0">
                <a:latin typeface="楷体" pitchFamily="49" charset="-122"/>
                <a:ea typeface="楷体" pitchFamily="49" charset="-122"/>
              </a:rPr>
              <a:t>PAX1 </a:t>
            </a:r>
            <a:r>
              <a:rPr lang="zh-CN" altLang="en-US" sz="2800" dirty="0" smtClean="0">
                <a:latin typeface="楷体" pitchFamily="49" charset="-122"/>
                <a:ea typeface="楷体" pitchFamily="49" charset="-122"/>
              </a:rPr>
              <a:t>位点的发现依据的数据。</a:t>
            </a:r>
            <a:endParaRPr lang="en-US" altLang="zh-CN" sz="2800" dirty="0" smtClean="0">
              <a:latin typeface="楷体" pitchFamily="49" charset="-122"/>
              <a:ea typeface="楷体" pitchFamily="49" charset="-122"/>
            </a:endParaRPr>
          </a:p>
          <a:p>
            <a:endParaRPr lang="en-US" altLang="zh-CN" sz="2800" dirty="0" smtClean="0">
              <a:latin typeface="楷体" pitchFamily="49" charset="-122"/>
              <a:ea typeface="楷体" pitchFamily="49" charset="-122"/>
            </a:endParaRPr>
          </a:p>
          <a:p>
            <a:pPr>
              <a:buNone/>
            </a:pPr>
            <a:r>
              <a:rPr lang="zh-CN" altLang="en-US" dirty="0" smtClean="0"/>
              <a:t>建议补充的数据</a:t>
            </a:r>
            <a:endParaRPr lang="en-US" altLang="zh-CN" dirty="0" smtClean="0"/>
          </a:p>
          <a:p>
            <a:r>
              <a:rPr lang="zh-CN" altLang="en-US" sz="2800" dirty="0" smtClean="0">
                <a:latin typeface="楷体" pitchFamily="49" charset="-122"/>
                <a:ea typeface="楷体" pitchFamily="49" charset="-122"/>
              </a:rPr>
              <a:t>正常组织与癌组织的</a:t>
            </a:r>
            <a:r>
              <a:rPr lang="en-US" altLang="zh-CN" sz="2800" dirty="0" smtClean="0">
                <a:latin typeface="楷体" pitchFamily="49" charset="-122"/>
                <a:ea typeface="楷体" pitchFamily="49" charset="-122"/>
              </a:rPr>
              <a:t>SOX1</a:t>
            </a:r>
            <a:r>
              <a:rPr lang="zh-CN" altLang="en-US" sz="2800" dirty="0" smtClean="0">
                <a:latin typeface="楷体" pitchFamily="49" charset="-122"/>
                <a:ea typeface="楷体" pitchFamily="49" charset="-122"/>
              </a:rPr>
              <a:t>和</a:t>
            </a:r>
            <a:r>
              <a:rPr lang="en-US" altLang="zh-CN" sz="2800" dirty="0" smtClean="0">
                <a:latin typeface="楷体" pitchFamily="49" charset="-122"/>
                <a:ea typeface="楷体" pitchFamily="49" charset="-122"/>
              </a:rPr>
              <a:t>PAX1</a:t>
            </a:r>
            <a:r>
              <a:rPr lang="zh-CN" altLang="en-US" sz="2800" dirty="0" smtClean="0">
                <a:latin typeface="楷体" pitchFamily="49" charset="-122"/>
                <a:ea typeface="楷体" pitchFamily="49" charset="-122"/>
              </a:rPr>
              <a:t>甲基化水平与转录水平数据</a:t>
            </a:r>
            <a:endParaRPr lang="en-US" altLang="zh-CN" sz="2800" dirty="0" smtClean="0">
              <a:latin typeface="楷体" pitchFamily="49" charset="-122"/>
              <a:ea typeface="楷体" pitchFamily="49" charset="-122"/>
            </a:endParaRPr>
          </a:p>
          <a:p>
            <a:r>
              <a:rPr lang="en-US" altLang="zh-CN" sz="2800" dirty="0" smtClean="0">
                <a:latin typeface="楷体" pitchFamily="49" charset="-122"/>
                <a:ea typeface="楷体" pitchFamily="49" charset="-122"/>
              </a:rPr>
              <a:t>SOX1</a:t>
            </a:r>
            <a:r>
              <a:rPr lang="zh-CN" altLang="en-US" sz="2800" dirty="0" smtClean="0">
                <a:latin typeface="楷体" pitchFamily="49" charset="-122"/>
                <a:ea typeface="楷体" pitchFamily="49" charset="-122"/>
              </a:rPr>
              <a:t>和</a:t>
            </a:r>
            <a:r>
              <a:rPr lang="en-US" altLang="zh-CN" sz="2800" dirty="0" smtClean="0">
                <a:latin typeface="楷体" pitchFamily="49" charset="-122"/>
                <a:ea typeface="楷体" pitchFamily="49" charset="-122"/>
              </a:rPr>
              <a:t>PAX1</a:t>
            </a:r>
            <a:r>
              <a:rPr lang="zh-CN" altLang="en-US" sz="2800" dirty="0" smtClean="0">
                <a:latin typeface="楷体" pitchFamily="49" charset="-122"/>
                <a:ea typeface="楷体" pitchFamily="49" charset="-122"/>
              </a:rPr>
              <a:t>的</a:t>
            </a:r>
            <a:r>
              <a:rPr lang="en-US" altLang="zh-CN" sz="2800" dirty="0" smtClean="0">
                <a:latin typeface="楷体" pitchFamily="49" charset="-122"/>
                <a:ea typeface="楷体" pitchFamily="49" charset="-122"/>
              </a:rPr>
              <a:t>ROC</a:t>
            </a:r>
            <a:r>
              <a:rPr lang="zh-CN" altLang="en-US" sz="2800" dirty="0" smtClean="0">
                <a:latin typeface="楷体" pitchFamily="49" charset="-122"/>
                <a:ea typeface="楷体" pitchFamily="49" charset="-122"/>
              </a:rPr>
              <a:t>曲线和</a:t>
            </a:r>
            <a:r>
              <a:rPr lang="en-US" altLang="zh-CN" sz="2800" dirty="0" smtClean="0">
                <a:latin typeface="楷体" pitchFamily="49" charset="-122"/>
                <a:ea typeface="楷体" pitchFamily="49" charset="-122"/>
              </a:rPr>
              <a:t>AUC</a:t>
            </a:r>
            <a:r>
              <a:rPr lang="zh-CN" altLang="en-US" sz="2800" dirty="0" smtClean="0">
                <a:latin typeface="楷体" pitchFamily="49" charset="-122"/>
                <a:ea typeface="楷体" pitchFamily="49" charset="-122"/>
              </a:rPr>
              <a:t>曲线数据</a:t>
            </a:r>
            <a:endParaRPr lang="en-US" altLang="zh-CN" sz="2800" dirty="0" smtClean="0">
              <a:latin typeface="楷体" pitchFamily="49" charset="-122"/>
              <a:ea typeface="楷体" pitchFamily="49" charset="-122"/>
            </a:endParaRPr>
          </a:p>
          <a:p>
            <a:r>
              <a:rPr lang="zh-CN" altLang="en-US" sz="2800" dirty="0" smtClean="0">
                <a:latin typeface="楷体" pitchFamily="49" charset="-122"/>
                <a:ea typeface="楷体" pitchFamily="49" charset="-122"/>
              </a:rPr>
              <a:t>两基因的二元对数回归诊断方程。</a:t>
            </a:r>
            <a:endParaRPr lang="en-US" altLang="zh-CN" sz="2800" dirty="0" smtClean="0">
              <a:latin typeface="楷体" pitchFamily="49" charset="-122"/>
              <a:ea typeface="楷体" pitchFamily="49" charset="-122"/>
            </a:endParaRPr>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52736"/>
            <a:ext cx="7931224" cy="504056"/>
          </a:xfrm>
        </p:spPr>
        <p:txBody>
          <a:bodyPr>
            <a:normAutofit fontScale="90000"/>
          </a:bodyPr>
          <a:lstStyle/>
          <a:p>
            <a:pPr algn="l"/>
            <a:r>
              <a:rPr lang="zh-CN" altLang="en-US" dirty="0" smtClean="0"/>
              <a:t>宫颈癌补充数据内容与步骤：</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normAutofit/>
          </a:bodyPr>
          <a:lstStyle/>
          <a:p>
            <a:r>
              <a:rPr lang="en-US" altLang="zh-CN" dirty="0" smtClean="0"/>
              <a:t>1</a:t>
            </a:r>
            <a:r>
              <a:rPr lang="zh-CN" altLang="en-US" dirty="0" smtClean="0"/>
              <a:t>、  </a:t>
            </a:r>
            <a:r>
              <a:rPr lang="zh-CN" altLang="en-US" sz="2200" dirty="0" smtClean="0">
                <a:latin typeface="楷体" pitchFamily="49" charset="-122"/>
                <a:ea typeface="楷体" pitchFamily="49" charset="-122"/>
              </a:rPr>
              <a:t>查找数据：下载</a:t>
            </a:r>
            <a:r>
              <a:rPr lang="en-US" altLang="zh-CN" sz="2200" dirty="0" smtClean="0">
                <a:latin typeface="楷体" pitchFamily="49" charset="-122"/>
                <a:ea typeface="楷体" pitchFamily="49" charset="-122"/>
              </a:rPr>
              <a:t>TCGA</a:t>
            </a:r>
            <a:r>
              <a:rPr lang="zh-CN" altLang="en-US" sz="2200" dirty="0" smtClean="0">
                <a:latin typeface="楷体" pitchFamily="49" charset="-122"/>
                <a:ea typeface="楷体" pitchFamily="49" charset="-122"/>
              </a:rPr>
              <a:t>中</a:t>
            </a:r>
            <a:r>
              <a:rPr lang="en-US" altLang="zh-CN" sz="2200" dirty="0" smtClean="0">
                <a:latin typeface="楷体" pitchFamily="49" charset="-122"/>
                <a:ea typeface="楷体" pitchFamily="49" charset="-122"/>
              </a:rPr>
              <a:t>GBM</a:t>
            </a:r>
            <a:r>
              <a:rPr lang="zh-CN" altLang="en-US" sz="2200" dirty="0" smtClean="0">
                <a:latin typeface="楷体" pitchFamily="49" charset="-122"/>
                <a:ea typeface="楷体" pitchFamily="49" charset="-122"/>
              </a:rPr>
              <a:t>的</a:t>
            </a:r>
            <a:r>
              <a:rPr lang="en-US" altLang="zh-CN" sz="2200" dirty="0" smtClean="0">
                <a:latin typeface="楷体" pitchFamily="49" charset="-122"/>
                <a:ea typeface="楷体" pitchFamily="49" charset="-122"/>
              </a:rPr>
              <a:t>RNA-</a:t>
            </a:r>
            <a:r>
              <a:rPr lang="en-US" altLang="zh-CN" sz="2200" dirty="0" err="1" smtClean="0">
                <a:latin typeface="楷体" pitchFamily="49" charset="-122"/>
                <a:ea typeface="楷体" pitchFamily="49" charset="-122"/>
              </a:rPr>
              <a:t>seq</a:t>
            </a:r>
            <a:r>
              <a:rPr lang="zh-CN" altLang="en-US" sz="2200" dirty="0" smtClean="0">
                <a:latin typeface="楷体" pitchFamily="49" charset="-122"/>
                <a:ea typeface="楷体" pitchFamily="49" charset="-122"/>
              </a:rPr>
              <a:t>和甲基化数据</a:t>
            </a:r>
            <a:endParaRPr lang="en-US" altLang="zh-CN" sz="2200" dirty="0" smtClean="0">
              <a:latin typeface="楷体" pitchFamily="49" charset="-122"/>
              <a:ea typeface="楷体" pitchFamily="49" charset="-122"/>
            </a:endParaRPr>
          </a:p>
          <a:p>
            <a:r>
              <a:rPr lang="en-US" altLang="zh-CN" sz="2200" dirty="0" smtClean="0">
                <a:latin typeface="楷体" pitchFamily="49" charset="-122"/>
                <a:ea typeface="楷体" pitchFamily="49" charset="-122"/>
              </a:rPr>
              <a:t>2</a:t>
            </a:r>
            <a:r>
              <a:rPr lang="zh-CN" altLang="en-US" sz="2200" dirty="0" smtClean="0">
                <a:latin typeface="楷体" pitchFamily="49" charset="-122"/>
                <a:ea typeface="楷体" pitchFamily="49" charset="-122"/>
              </a:rPr>
              <a:t>、  甲基化数据分析，正常肿瘤对比，进行差异甲基化分析，找出肿瘤样本中高甲基化区域</a:t>
            </a:r>
            <a:endParaRPr lang="en-US" altLang="zh-CN" sz="2200" dirty="0" smtClean="0">
              <a:latin typeface="楷体" pitchFamily="49" charset="-122"/>
              <a:ea typeface="楷体" pitchFamily="49" charset="-122"/>
            </a:endParaRPr>
          </a:p>
          <a:p>
            <a:r>
              <a:rPr lang="en-US" altLang="zh-CN" sz="2200" dirty="0" smtClean="0">
                <a:latin typeface="楷体" pitchFamily="49" charset="-122"/>
                <a:ea typeface="楷体" pitchFamily="49" charset="-122"/>
              </a:rPr>
              <a:t>3</a:t>
            </a:r>
            <a:r>
              <a:rPr lang="zh-CN" altLang="en-US" sz="2200" dirty="0" smtClean="0">
                <a:latin typeface="楷体" pitchFamily="49" charset="-122"/>
                <a:ea typeface="楷体" pitchFamily="49" charset="-122"/>
              </a:rPr>
              <a:t>、  对</a:t>
            </a:r>
            <a:r>
              <a:rPr lang="en-US" altLang="zh-CN" sz="2200" dirty="0" smtClean="0">
                <a:latin typeface="楷体" pitchFamily="49" charset="-122"/>
                <a:ea typeface="楷体" pitchFamily="49" charset="-122"/>
              </a:rPr>
              <a:t>RNA-</a:t>
            </a:r>
            <a:r>
              <a:rPr lang="en-US" altLang="zh-CN" sz="2200" dirty="0" err="1" smtClean="0">
                <a:latin typeface="楷体" pitchFamily="49" charset="-122"/>
                <a:ea typeface="楷体" pitchFamily="49" charset="-122"/>
              </a:rPr>
              <a:t>seq</a:t>
            </a:r>
            <a:r>
              <a:rPr lang="zh-CN" altLang="en-US" sz="2200" dirty="0" smtClean="0">
                <a:latin typeface="楷体" pitchFamily="49" charset="-122"/>
                <a:ea typeface="楷体" pitchFamily="49" charset="-122"/>
              </a:rPr>
              <a:t>数据进行分析，正常肿瘤对比，差异表达基因的筛选，找出肿瘤样本中低表达基因。</a:t>
            </a:r>
            <a:endParaRPr lang="en-US" altLang="zh-CN" sz="2200" dirty="0" smtClean="0">
              <a:latin typeface="楷体" pitchFamily="49" charset="-122"/>
              <a:ea typeface="楷体" pitchFamily="49" charset="-122"/>
            </a:endParaRPr>
          </a:p>
          <a:p>
            <a:r>
              <a:rPr lang="en-US" altLang="zh-CN" sz="2200" dirty="0" smtClean="0">
                <a:latin typeface="楷体" pitchFamily="49" charset="-122"/>
                <a:ea typeface="楷体" pitchFamily="49" charset="-122"/>
              </a:rPr>
              <a:t>4</a:t>
            </a:r>
            <a:r>
              <a:rPr lang="zh-CN" altLang="en-US" sz="2200" dirty="0" smtClean="0">
                <a:latin typeface="楷体" pitchFamily="49" charset="-122"/>
                <a:ea typeface="楷体" pitchFamily="49" charset="-122"/>
              </a:rPr>
              <a:t>、  结合甲基化和</a:t>
            </a:r>
            <a:r>
              <a:rPr lang="en-US" altLang="zh-CN" sz="2200" dirty="0" smtClean="0">
                <a:latin typeface="楷体" pitchFamily="49" charset="-122"/>
                <a:ea typeface="楷体" pitchFamily="49" charset="-122"/>
              </a:rPr>
              <a:t>RNA-</a:t>
            </a:r>
            <a:r>
              <a:rPr lang="en-US" altLang="zh-CN" sz="2200" dirty="0" err="1" smtClean="0">
                <a:latin typeface="楷体" pitchFamily="49" charset="-122"/>
                <a:ea typeface="楷体" pitchFamily="49" charset="-122"/>
              </a:rPr>
              <a:t>seq</a:t>
            </a:r>
            <a:r>
              <a:rPr lang="zh-CN" altLang="en-US" sz="2200" dirty="0" smtClean="0">
                <a:latin typeface="楷体" pitchFamily="49" charset="-122"/>
                <a:ea typeface="楷体" pitchFamily="49" charset="-122"/>
              </a:rPr>
              <a:t>数据，将</a:t>
            </a:r>
            <a:r>
              <a:rPr lang="zh-CN" altLang="en-US" sz="2200" dirty="0" smtClean="0">
                <a:solidFill>
                  <a:srgbClr val="C00000"/>
                </a:solidFill>
                <a:latin typeface="楷体" pitchFamily="49" charset="-122"/>
                <a:ea typeface="楷体" pitchFamily="49" charset="-122"/>
              </a:rPr>
              <a:t>高甲基化和低表达基因取交集</a:t>
            </a:r>
            <a:r>
              <a:rPr lang="zh-CN" altLang="en-US" sz="2200" dirty="0" smtClean="0">
                <a:latin typeface="楷体" pitchFamily="49" charset="-122"/>
                <a:ea typeface="楷体" pitchFamily="49" charset="-122"/>
              </a:rPr>
              <a:t>，这些基因很可能属于抑癌基因，与抑癌基因取交集，再结合启动子区域的</a:t>
            </a:r>
            <a:r>
              <a:rPr lang="en-US" altLang="zh-CN" sz="2200" dirty="0" err="1" smtClean="0">
                <a:latin typeface="楷体" pitchFamily="49" charset="-122"/>
                <a:ea typeface="楷体" pitchFamily="49" charset="-122"/>
              </a:rPr>
              <a:t>CpG</a:t>
            </a:r>
            <a:r>
              <a:rPr lang="zh-CN" altLang="en-US" sz="2200" dirty="0" smtClean="0">
                <a:latin typeface="楷体" pitchFamily="49" charset="-122"/>
                <a:ea typeface="楷体" pitchFamily="49" charset="-122"/>
              </a:rPr>
              <a:t>整合分析，寻找候选靶标。</a:t>
            </a:r>
            <a:endParaRPr lang="en-US" altLang="zh-CN" sz="2200" dirty="0" smtClean="0">
              <a:latin typeface="楷体" pitchFamily="49" charset="-122"/>
              <a:ea typeface="楷体" pitchFamily="49" charset="-122"/>
            </a:endParaRPr>
          </a:p>
          <a:p>
            <a:r>
              <a:rPr lang="en-US" altLang="zh-CN" sz="2200" dirty="0" smtClean="0">
                <a:latin typeface="楷体" pitchFamily="49" charset="-122"/>
                <a:ea typeface="楷体" pitchFamily="49" charset="-122"/>
              </a:rPr>
              <a:t>5</a:t>
            </a:r>
            <a:r>
              <a:rPr lang="zh-CN" altLang="en-US" sz="2200" dirty="0" smtClean="0">
                <a:latin typeface="楷体" pitchFamily="49" charset="-122"/>
                <a:ea typeface="楷体" pitchFamily="49" charset="-122"/>
              </a:rPr>
              <a:t>、  对找出的靶标进行验证，利用</a:t>
            </a:r>
            <a:r>
              <a:rPr lang="en-US" altLang="zh-CN" sz="2200" dirty="0" err="1" smtClean="0">
                <a:latin typeface="楷体" pitchFamily="49" charset="-122"/>
                <a:ea typeface="楷体" pitchFamily="49" charset="-122"/>
              </a:rPr>
              <a:t>pubmed</a:t>
            </a:r>
            <a:r>
              <a:rPr lang="zh-CN" altLang="en-US" sz="2200" dirty="0" smtClean="0">
                <a:latin typeface="楷体" pitchFamily="49" charset="-122"/>
                <a:ea typeface="楷体" pitchFamily="49" charset="-122"/>
              </a:rPr>
              <a:t>以及其他数据库，反向验证靶标的可靠性。</a:t>
            </a:r>
            <a:endParaRPr lang="en-US" altLang="zh-CN" sz="2200" dirty="0" smtClean="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63888" y="2348880"/>
            <a:ext cx="2592288" cy="3489251"/>
          </a:xfrm>
        </p:spPr>
        <p:txBody>
          <a:bodyPr>
            <a:normAutofit/>
          </a:bodyPr>
          <a:lstStyle/>
          <a:p>
            <a:r>
              <a:rPr lang="zh-CN" altLang="en-US" sz="7200" dirty="0" smtClean="0"/>
              <a:t>完</a:t>
            </a:r>
            <a:endParaRPr lang="zh-CN" altLang="en-US" sz="7200" dirty="0"/>
          </a:p>
        </p:txBody>
      </p:sp>
      <p:sp>
        <p:nvSpPr>
          <p:cNvPr id="4" name="TextBox 3"/>
          <p:cNvSpPr txBox="1"/>
          <p:nvPr/>
        </p:nvSpPr>
        <p:spPr>
          <a:xfrm>
            <a:off x="3131840" y="4797152"/>
            <a:ext cx="4968552" cy="584775"/>
          </a:xfrm>
          <a:prstGeom prst="rect">
            <a:avLst/>
          </a:prstGeom>
          <a:noFill/>
        </p:spPr>
        <p:txBody>
          <a:bodyPr wrap="square" rtlCol="0">
            <a:spAutoFit/>
          </a:bodyPr>
          <a:lstStyle/>
          <a:p>
            <a:r>
              <a:rPr lang="en-US" altLang="zh-CN" sz="3200" dirty="0" smtClean="0"/>
              <a:t>2019</a:t>
            </a:r>
            <a:r>
              <a:rPr lang="zh-CN" altLang="en-US" sz="3200" dirty="0" smtClean="0"/>
              <a:t>年</a:t>
            </a:r>
            <a:r>
              <a:rPr lang="en-US" altLang="zh-CN" sz="3200" dirty="0" smtClean="0"/>
              <a:t>4</a:t>
            </a:r>
            <a:r>
              <a:rPr lang="zh-CN" altLang="en-US" sz="3200" dirty="0" smtClean="0"/>
              <a:t>月</a:t>
            </a:r>
            <a:r>
              <a:rPr lang="en-US" altLang="zh-CN" sz="3200" dirty="0" smtClean="0"/>
              <a:t>27</a:t>
            </a:r>
            <a:r>
              <a:rPr lang="zh-CN" altLang="en-US" sz="3200" dirty="0" smtClean="0"/>
              <a:t>日</a:t>
            </a:r>
            <a:endParaRPr lang="zh-CN" alt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600200"/>
            <a:ext cx="7931224" cy="4525963"/>
          </a:xfrm>
        </p:spPr>
        <p:txBody>
          <a:bodyPr>
            <a:normAutofit/>
          </a:bodyPr>
          <a:lstStyle/>
          <a:p>
            <a:pPr>
              <a:buNone/>
            </a:pPr>
            <a:r>
              <a:rPr lang="zh-CN" altLang="en-US" b="1" dirty="0" smtClean="0"/>
              <a:t>一、靶标的发现</a:t>
            </a:r>
            <a:endParaRPr lang="en-US" altLang="zh-CN" b="1" dirty="0" smtClean="0"/>
          </a:p>
          <a:p>
            <a:pPr>
              <a:buNone/>
            </a:pPr>
            <a:r>
              <a:rPr lang="zh-CN" altLang="en-US" sz="2200" dirty="0" smtClean="0">
                <a:latin typeface="楷体" pitchFamily="49" charset="-122"/>
                <a:ea typeface="楷体" pitchFamily="49" charset="-122"/>
              </a:rPr>
              <a:t>目的：从基因组</a:t>
            </a:r>
            <a:r>
              <a:rPr lang="en-US" altLang="zh-CN" sz="2200" dirty="0" smtClean="0">
                <a:latin typeface="楷体" pitchFamily="49" charset="-122"/>
                <a:ea typeface="楷体" pitchFamily="49" charset="-122"/>
              </a:rPr>
              <a:t>DNA</a:t>
            </a:r>
            <a:r>
              <a:rPr lang="zh-CN" altLang="en-US" sz="2200" dirty="0" smtClean="0">
                <a:latin typeface="楷体" pitchFamily="49" charset="-122"/>
                <a:ea typeface="楷体" pitchFamily="49" charset="-122"/>
              </a:rPr>
              <a:t>中发现可能与癌症有关的位点。</a:t>
            </a:r>
            <a:endParaRPr lang="en-US" altLang="zh-CN" sz="2200" dirty="0" smtClean="0">
              <a:latin typeface="楷体" pitchFamily="49" charset="-122"/>
              <a:ea typeface="楷体" pitchFamily="49" charset="-122"/>
            </a:endParaRPr>
          </a:p>
          <a:p>
            <a:pPr>
              <a:buNone/>
            </a:pPr>
            <a:endParaRPr lang="en-US" altLang="zh-CN" sz="2200" dirty="0" smtClean="0">
              <a:latin typeface="楷体" pitchFamily="49" charset="-122"/>
              <a:ea typeface="楷体" pitchFamily="49" charset="-122"/>
            </a:endParaRPr>
          </a:p>
          <a:p>
            <a:pPr>
              <a:buNone/>
            </a:pPr>
            <a:r>
              <a:rPr lang="zh-CN" altLang="en-US" b="1" dirty="0" smtClean="0"/>
              <a:t>二、靶标的验证</a:t>
            </a:r>
            <a:endParaRPr lang="en-US" altLang="zh-CN" b="1" dirty="0" smtClean="0"/>
          </a:p>
          <a:p>
            <a:pPr>
              <a:buNone/>
            </a:pPr>
            <a:r>
              <a:rPr lang="zh-CN" altLang="en-US" sz="2000" dirty="0" smtClean="0">
                <a:latin typeface="楷体" pitchFamily="49" charset="-122"/>
                <a:ea typeface="楷体" pitchFamily="49" charset="-122"/>
              </a:rPr>
              <a:t>目的：证明以上位点与癌症的关联性和重要性。</a:t>
            </a:r>
            <a:endParaRPr lang="en-US" altLang="zh-CN" sz="2000" dirty="0" smtClean="0">
              <a:latin typeface="楷体" pitchFamily="49" charset="-122"/>
              <a:ea typeface="楷体" pitchFamily="49" charset="-122"/>
            </a:endParaRPr>
          </a:p>
          <a:p>
            <a:pPr>
              <a:buNone/>
            </a:pPr>
            <a:endParaRPr lang="en-US" altLang="zh-CN" sz="2000" dirty="0" smtClean="0">
              <a:latin typeface="楷体" pitchFamily="49" charset="-122"/>
              <a:ea typeface="楷体" pitchFamily="49" charset="-122"/>
            </a:endParaRPr>
          </a:p>
          <a:p>
            <a:pPr>
              <a:buNone/>
            </a:pPr>
            <a:r>
              <a:rPr lang="zh-CN" altLang="en-US" b="1" dirty="0" smtClean="0"/>
              <a:t>三、结果的综合评判</a:t>
            </a:r>
            <a:endParaRPr lang="en-US" altLang="zh-CN" b="1" dirty="0" smtClean="0"/>
          </a:p>
          <a:p>
            <a:pPr>
              <a:buNone/>
            </a:pPr>
            <a:r>
              <a:rPr lang="zh-CN" altLang="en-US" sz="2000" dirty="0" smtClean="0">
                <a:latin typeface="楷体" pitchFamily="49" charset="-122"/>
                <a:ea typeface="楷体" pitchFamily="49" charset="-122"/>
              </a:rPr>
              <a:t>目的：通过对多个位点数据的综合评判，对某人患癌症的风险做出结论。</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举例数</a:t>
            </a:r>
            <a:r>
              <a:rPr lang="zh-CN" altLang="en-US" dirty="0" smtClean="0">
                <a:latin typeface="微软雅黑" pitchFamily="34" charset="-122"/>
                <a:ea typeface="微软雅黑" pitchFamily="34" charset="-122"/>
              </a:rPr>
              <a:t>据来源</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827584" y="1600200"/>
            <a:ext cx="7704856" cy="4525963"/>
          </a:xfrm>
        </p:spPr>
        <p:txBody>
          <a:bodyPr>
            <a:normAutofit/>
          </a:bodyPr>
          <a:lstStyle/>
          <a:p>
            <a:pPr>
              <a:buNone/>
            </a:pPr>
            <a:r>
              <a:rPr lang="zh-CN" altLang="en-US" b="1" dirty="0" smtClean="0"/>
              <a:t>发现标记用的数据</a:t>
            </a:r>
            <a:r>
              <a:rPr lang="zh-CN" altLang="en-US" dirty="0" smtClean="0"/>
              <a:t>：</a:t>
            </a:r>
            <a:endParaRPr lang="en-US" altLang="zh-CN" dirty="0" smtClean="0"/>
          </a:p>
          <a:p>
            <a:pPr>
              <a:buNone/>
            </a:pPr>
            <a:r>
              <a:rPr lang="zh-CN" altLang="en-US" sz="2400" dirty="0" smtClean="0">
                <a:latin typeface="楷体" pitchFamily="49" charset="-122"/>
                <a:ea typeface="楷体" pitchFamily="49" charset="-122"/>
              </a:rPr>
              <a:t>数据库</a:t>
            </a:r>
            <a:r>
              <a:rPr lang="en-US" altLang="zh-CN" sz="2400" dirty="0" smtClean="0">
                <a:latin typeface="楷体" pitchFamily="49" charset="-122"/>
                <a:ea typeface="楷体" pitchFamily="49" charset="-122"/>
              </a:rPr>
              <a:t>1 PECS </a:t>
            </a:r>
            <a:r>
              <a:rPr lang="zh-CN" altLang="en-US" sz="2400" dirty="0" smtClean="0">
                <a:latin typeface="楷体" pitchFamily="49" charset="-122"/>
                <a:ea typeface="楷体" pitchFamily="49" charset="-122"/>
              </a:rPr>
              <a:t>：</a:t>
            </a:r>
            <a:r>
              <a:rPr lang="en-US" altLang="zh-CN" sz="2400" dirty="0" smtClean="0">
                <a:latin typeface="楷体" pitchFamily="49" charset="-122"/>
                <a:ea typeface="楷体" pitchFamily="49" charset="-122"/>
              </a:rPr>
              <a:t>148</a:t>
            </a:r>
            <a:r>
              <a:rPr lang="zh-CN" altLang="en-US" sz="2400" dirty="0" smtClean="0">
                <a:latin typeface="楷体" pitchFamily="49" charset="-122"/>
                <a:ea typeface="楷体" pitchFamily="49" charset="-122"/>
              </a:rPr>
              <a:t>份癌组织样本</a:t>
            </a:r>
            <a:r>
              <a:rPr lang="en-US" altLang="zh-CN" sz="2400" dirty="0" smtClean="0">
                <a:latin typeface="楷体" pitchFamily="49" charset="-122"/>
                <a:ea typeface="楷体" pitchFamily="49" charset="-122"/>
              </a:rPr>
              <a:t>+ 23</a:t>
            </a:r>
            <a:r>
              <a:rPr lang="zh-CN" altLang="en-US" sz="2400" dirty="0" smtClean="0">
                <a:latin typeface="楷体" pitchFamily="49" charset="-122"/>
                <a:ea typeface="楷体" pitchFamily="49" charset="-122"/>
              </a:rPr>
              <a:t>份良性组织样本，</a:t>
            </a:r>
            <a:endParaRPr lang="en-US" altLang="zh-CN" sz="2400" dirty="0" smtClean="0">
              <a:latin typeface="楷体" pitchFamily="49" charset="-122"/>
              <a:ea typeface="楷体" pitchFamily="49" charset="-122"/>
            </a:endParaRPr>
          </a:p>
          <a:p>
            <a:pPr>
              <a:buNone/>
            </a:pPr>
            <a:r>
              <a:rPr lang="zh-CN" altLang="en-US" sz="2400" dirty="0" smtClean="0">
                <a:latin typeface="楷体" pitchFamily="49" charset="-122"/>
                <a:ea typeface="楷体" pitchFamily="49" charset="-122"/>
              </a:rPr>
              <a:t>数据库</a:t>
            </a:r>
            <a:r>
              <a:rPr lang="en-US" altLang="zh-CN" sz="2400" dirty="0" smtClean="0">
                <a:latin typeface="楷体" pitchFamily="49" charset="-122"/>
                <a:ea typeface="楷体" pitchFamily="49" charset="-122"/>
              </a:rPr>
              <a:t>2 EH </a:t>
            </a:r>
            <a:r>
              <a:rPr lang="zh-CN" altLang="en-US" sz="2400" dirty="0" smtClean="0">
                <a:latin typeface="楷体" pitchFamily="49" charset="-122"/>
                <a:ea typeface="楷体" pitchFamily="49" charset="-122"/>
              </a:rPr>
              <a:t>： </a:t>
            </a:r>
            <a:r>
              <a:rPr lang="en-US" altLang="zh-CN" sz="2400" dirty="0" smtClean="0">
                <a:latin typeface="楷体" pitchFamily="49" charset="-122"/>
                <a:ea typeface="楷体" pitchFamily="49" charset="-122"/>
              </a:rPr>
              <a:t>69</a:t>
            </a:r>
            <a:r>
              <a:rPr lang="zh-CN" altLang="en-US" sz="2400" dirty="0" smtClean="0">
                <a:latin typeface="楷体" pitchFamily="49" charset="-122"/>
                <a:ea typeface="楷体" pitchFamily="49" charset="-122"/>
              </a:rPr>
              <a:t>份癌组织样本 </a:t>
            </a:r>
            <a:r>
              <a:rPr lang="en-US" altLang="zh-CN" sz="2400" dirty="0" smtClean="0">
                <a:latin typeface="楷体" pitchFamily="49" charset="-122"/>
                <a:ea typeface="楷体" pitchFamily="49" charset="-122"/>
              </a:rPr>
              <a:t>+ 40</a:t>
            </a:r>
            <a:r>
              <a:rPr lang="zh-CN" altLang="en-US" sz="2400" dirty="0" smtClean="0">
                <a:latin typeface="楷体" pitchFamily="49" charset="-122"/>
                <a:ea typeface="楷体" pitchFamily="49" charset="-122"/>
              </a:rPr>
              <a:t>份良性组织样本，</a:t>
            </a:r>
            <a:endParaRPr lang="en-US" altLang="zh-CN" sz="2400" dirty="0" smtClean="0">
              <a:latin typeface="楷体" pitchFamily="49" charset="-122"/>
              <a:ea typeface="楷体" pitchFamily="49" charset="-122"/>
            </a:endParaRPr>
          </a:p>
          <a:p>
            <a:pPr>
              <a:buNone/>
            </a:pPr>
            <a:r>
              <a:rPr lang="zh-CN" altLang="en-US" sz="2400" dirty="0" smtClean="0">
                <a:latin typeface="楷体" pitchFamily="49" charset="-122"/>
                <a:ea typeface="楷体" pitchFamily="49" charset="-122"/>
              </a:rPr>
              <a:t>数据库</a:t>
            </a:r>
            <a:r>
              <a:rPr lang="en-US" altLang="zh-CN" sz="2400" dirty="0" smtClean="0">
                <a:latin typeface="楷体" pitchFamily="49" charset="-122"/>
                <a:ea typeface="楷体" pitchFamily="49" charset="-122"/>
              </a:rPr>
              <a:t>3 BRTE </a:t>
            </a:r>
            <a:r>
              <a:rPr lang="zh-CN" altLang="en-US" sz="2400" dirty="0" smtClean="0">
                <a:latin typeface="楷体" pitchFamily="49" charset="-122"/>
                <a:ea typeface="楷体" pitchFamily="49" charset="-122"/>
              </a:rPr>
              <a:t>：</a:t>
            </a:r>
            <a:r>
              <a:rPr lang="en-US" altLang="zh-CN" sz="2400" dirty="0" smtClean="0">
                <a:latin typeface="楷体" pitchFamily="49" charset="-122"/>
                <a:ea typeface="楷体" pitchFamily="49" charset="-122"/>
              </a:rPr>
              <a:t>63</a:t>
            </a:r>
            <a:r>
              <a:rPr lang="zh-CN" altLang="en-US" sz="2400" dirty="0" smtClean="0">
                <a:latin typeface="楷体" pitchFamily="49" charset="-122"/>
                <a:ea typeface="楷体" pitchFamily="49" charset="-122"/>
              </a:rPr>
              <a:t>份良性组织样本 </a:t>
            </a:r>
            <a:endParaRPr lang="en-US" altLang="zh-CN" sz="2400" dirty="0" smtClean="0">
              <a:latin typeface="楷体" pitchFamily="49" charset="-122"/>
              <a:ea typeface="楷体" pitchFamily="49" charset="-122"/>
            </a:endParaRPr>
          </a:p>
          <a:p>
            <a:pPr>
              <a:buNone/>
            </a:pPr>
            <a:endParaRPr lang="en-US" altLang="zh-CN" dirty="0" smtClean="0"/>
          </a:p>
          <a:p>
            <a:pPr>
              <a:buNone/>
            </a:pPr>
            <a:r>
              <a:rPr lang="zh-CN" altLang="en-US" b="1" dirty="0" smtClean="0"/>
              <a:t>候选标记验证用数据：</a:t>
            </a:r>
            <a:r>
              <a:rPr lang="en-US" altLang="zh-CN" dirty="0" smtClean="0"/>
              <a:t> TCGA</a:t>
            </a:r>
            <a:r>
              <a:rPr lang="zh-CN" altLang="en-US" dirty="0" smtClean="0"/>
              <a:t>，</a:t>
            </a:r>
            <a:r>
              <a:rPr lang="zh-CN" altLang="en-US" sz="2400" dirty="0" smtClean="0">
                <a:latin typeface="楷体" pitchFamily="49" charset="-122"/>
                <a:ea typeface="楷体" pitchFamily="49" charset="-122"/>
              </a:rPr>
              <a:t>包含</a:t>
            </a:r>
            <a:r>
              <a:rPr lang="en-US" altLang="zh-CN" sz="2400" dirty="0" smtClean="0">
                <a:latin typeface="楷体" pitchFamily="49" charset="-122"/>
                <a:ea typeface="楷体" pitchFamily="49" charset="-122"/>
              </a:rPr>
              <a:t>444</a:t>
            </a:r>
            <a:r>
              <a:rPr lang="zh-CN" altLang="en-US" sz="2400" dirty="0" smtClean="0">
                <a:latin typeface="楷体" pitchFamily="49" charset="-122"/>
                <a:ea typeface="楷体" pitchFamily="49" charset="-122"/>
              </a:rPr>
              <a:t>份子宫内膜癌组织和</a:t>
            </a:r>
            <a:r>
              <a:rPr lang="en-US" altLang="zh-CN" sz="2400" dirty="0" smtClean="0">
                <a:latin typeface="楷体" pitchFamily="49" charset="-122"/>
                <a:ea typeface="楷体" pitchFamily="49" charset="-122"/>
              </a:rPr>
              <a:t>43</a:t>
            </a:r>
            <a:r>
              <a:rPr lang="zh-CN" altLang="en-US" sz="2400" dirty="0" smtClean="0">
                <a:latin typeface="楷体" pitchFamily="49" charset="-122"/>
                <a:ea typeface="楷体" pitchFamily="49" charset="-122"/>
              </a:rPr>
              <a:t>份正常组织。</a:t>
            </a:r>
            <a:endParaRPr lang="en-US" altLang="zh-CN" sz="2400" dirty="0" smtClean="0">
              <a:latin typeface="楷体" pitchFamily="49" charset="-122"/>
              <a:ea typeface="楷体" pitchFamily="49" charset="-122"/>
            </a:endParaRPr>
          </a:p>
          <a:p>
            <a:endParaRPr lang="zh-CN" altLang="en-US" dirty="0"/>
          </a:p>
        </p:txBody>
      </p:sp>
      <p:sp>
        <p:nvSpPr>
          <p:cNvPr id="4" name="副标题 2"/>
          <p:cNvSpPr txBox="1">
            <a:spLocks/>
          </p:cNvSpPr>
          <p:nvPr/>
        </p:nvSpPr>
        <p:spPr>
          <a:xfrm>
            <a:off x="1331640" y="5517232"/>
            <a:ext cx="6400800" cy="265584"/>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smtClean="0">
                <a:ln>
                  <a:noFill/>
                </a:ln>
                <a:solidFill>
                  <a:schemeClr val="tx1"/>
                </a:solidFill>
                <a:effectLst/>
                <a:uLnTx/>
                <a:uFillTx/>
                <a:latin typeface="+mn-lt"/>
                <a:ea typeface="+mn-ea"/>
                <a:cs typeface="+mn-cs"/>
              </a:rPr>
              <a:t>Int J Cancer. 2014 October 15; 135(8): 1860–1868</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268760"/>
            <a:ext cx="8229600" cy="4525963"/>
          </a:xfrm>
        </p:spPr>
        <p:txBody>
          <a:bodyPr>
            <a:normAutofit lnSpcReduction="10000"/>
          </a:bodyPr>
          <a:lstStyle/>
          <a:p>
            <a:r>
              <a:rPr lang="zh-CN" altLang="zh-CN" b="1" dirty="0" smtClean="0"/>
              <a:t>一、发现靶标</a:t>
            </a:r>
            <a:endParaRPr lang="en-US" altLang="zh-CN" b="1" dirty="0" smtClean="0"/>
          </a:p>
          <a:p>
            <a:pPr>
              <a:buNone/>
            </a:pPr>
            <a:r>
              <a:rPr lang="zh-CN" altLang="en-US" sz="2000" b="1" dirty="0" smtClean="0"/>
              <a:t>        准备来自不同患者的癌组织和正常组织样本。</a:t>
            </a:r>
            <a:endParaRPr lang="zh-CN" altLang="zh-CN" sz="2000" dirty="0" smtClean="0"/>
          </a:p>
          <a:p>
            <a:r>
              <a:rPr lang="en-US" altLang="zh-CN" sz="2600" dirty="0" smtClean="0">
                <a:latin typeface="楷体" pitchFamily="49" charset="-122"/>
                <a:ea typeface="楷体" pitchFamily="49" charset="-122"/>
              </a:rPr>
              <a:t>1</a:t>
            </a:r>
            <a:r>
              <a:rPr lang="zh-CN" altLang="zh-CN" sz="2600" dirty="0" smtClean="0">
                <a:latin typeface="楷体" pitchFamily="49" charset="-122"/>
                <a:ea typeface="楷体" pitchFamily="49" charset="-122"/>
              </a:rPr>
              <a:t>、</a:t>
            </a:r>
            <a:r>
              <a:rPr lang="zh-CN" altLang="zh-CN" sz="2600" b="1" dirty="0" smtClean="0">
                <a:latin typeface="楷体" pitchFamily="49" charset="-122"/>
                <a:ea typeface="楷体" pitchFamily="49" charset="-122"/>
              </a:rPr>
              <a:t>甲基化检测</a:t>
            </a:r>
            <a:r>
              <a:rPr lang="zh-CN" altLang="zh-CN" sz="2600" dirty="0" smtClean="0">
                <a:latin typeface="楷体" pitchFamily="49" charset="-122"/>
                <a:ea typeface="楷体" pitchFamily="49" charset="-122"/>
              </a:rPr>
              <a:t>：用含有</a:t>
            </a:r>
            <a:r>
              <a:rPr lang="en-US" altLang="zh-CN" sz="2600" dirty="0" smtClean="0">
                <a:latin typeface="楷体" pitchFamily="49" charset="-122"/>
                <a:ea typeface="楷体" pitchFamily="49" charset="-122"/>
              </a:rPr>
              <a:t>807</a:t>
            </a:r>
            <a:r>
              <a:rPr lang="zh-CN" altLang="zh-CN" sz="2600" dirty="0" smtClean="0">
                <a:latin typeface="楷体" pitchFamily="49" charset="-122"/>
                <a:ea typeface="楷体" pitchFamily="49" charset="-122"/>
              </a:rPr>
              <a:t>个基因</a:t>
            </a:r>
            <a:r>
              <a:rPr lang="en-US" altLang="zh-CN" sz="2600" dirty="0" smtClean="0">
                <a:latin typeface="楷体" pitchFamily="49" charset="-122"/>
                <a:ea typeface="楷体" pitchFamily="49" charset="-122"/>
              </a:rPr>
              <a:t>1500</a:t>
            </a:r>
            <a:r>
              <a:rPr lang="zh-CN" altLang="zh-CN" sz="2600" dirty="0" smtClean="0">
                <a:latin typeface="楷体" pitchFamily="49" charset="-122"/>
                <a:ea typeface="楷体" pitchFamily="49" charset="-122"/>
              </a:rPr>
              <a:t>个探针的高密度芯片，获取基因组甲基化图谱数据； </a:t>
            </a:r>
          </a:p>
          <a:p>
            <a:r>
              <a:rPr lang="en-US" altLang="zh-CN" sz="2600" dirty="0" smtClean="0">
                <a:latin typeface="楷体" pitchFamily="49" charset="-122"/>
                <a:ea typeface="楷体" pitchFamily="49" charset="-122"/>
              </a:rPr>
              <a:t>2</a:t>
            </a:r>
            <a:r>
              <a:rPr lang="zh-CN" altLang="zh-CN" sz="2600" dirty="0" smtClean="0">
                <a:latin typeface="楷体" pitchFamily="49" charset="-122"/>
                <a:ea typeface="楷体" pitchFamily="49" charset="-122"/>
              </a:rPr>
              <a:t>、</a:t>
            </a:r>
            <a:r>
              <a:rPr lang="zh-CN" altLang="zh-CN" sz="2600" b="1" dirty="0" smtClean="0">
                <a:latin typeface="楷体" pitchFamily="49" charset="-122"/>
                <a:ea typeface="楷体" pitchFamily="49" charset="-122"/>
              </a:rPr>
              <a:t>数据分析</a:t>
            </a:r>
            <a:r>
              <a:rPr lang="zh-CN" altLang="zh-CN" sz="2600" dirty="0" smtClean="0">
                <a:latin typeface="楷体" pitchFamily="49" charset="-122"/>
                <a:ea typeface="楷体" pitchFamily="49" charset="-122"/>
              </a:rPr>
              <a:t>：分别计算癌组织与正常组织的各甲基化位点的平均数，进行差异显著性测验； </a:t>
            </a:r>
          </a:p>
          <a:p>
            <a:r>
              <a:rPr lang="en-US" altLang="zh-CN" sz="2600" dirty="0" smtClean="0">
                <a:latin typeface="楷体" pitchFamily="49" charset="-122"/>
                <a:ea typeface="楷体" pitchFamily="49" charset="-122"/>
              </a:rPr>
              <a:t>3</a:t>
            </a:r>
            <a:r>
              <a:rPr lang="zh-CN" altLang="zh-CN" sz="2600" dirty="0" smtClean="0">
                <a:latin typeface="楷体" pitchFamily="49" charset="-122"/>
                <a:ea typeface="楷体" pitchFamily="49" charset="-122"/>
              </a:rPr>
              <a:t>、</a:t>
            </a:r>
            <a:r>
              <a:rPr lang="zh-CN" altLang="zh-CN" sz="2600" b="1" dirty="0" smtClean="0">
                <a:latin typeface="楷体" pitchFamily="49" charset="-122"/>
                <a:ea typeface="楷体" pitchFamily="49" charset="-122"/>
              </a:rPr>
              <a:t>结果判定：</a:t>
            </a:r>
            <a:r>
              <a:rPr lang="en-US" altLang="zh-CN" sz="2600" dirty="0" smtClean="0">
                <a:latin typeface="楷体" pitchFamily="49" charset="-122"/>
                <a:ea typeface="楷体" pitchFamily="49" charset="-122"/>
              </a:rPr>
              <a:t> p</a:t>
            </a:r>
            <a:r>
              <a:rPr lang="zh-CN" altLang="zh-CN" sz="2600" dirty="0" smtClean="0">
                <a:latin typeface="楷体" pitchFamily="49" charset="-122"/>
                <a:ea typeface="楷体" pitchFamily="49" charset="-122"/>
              </a:rPr>
              <a:t>值</a:t>
            </a:r>
            <a:r>
              <a:rPr lang="en-US" altLang="zh-CN" sz="2600" dirty="0" smtClean="0">
                <a:latin typeface="楷体" pitchFamily="49" charset="-122"/>
                <a:ea typeface="楷体" pitchFamily="49" charset="-122"/>
              </a:rPr>
              <a:t> ≤10 </a:t>
            </a:r>
            <a:r>
              <a:rPr lang="en-US" altLang="zh-CN" sz="2600" baseline="30000" dirty="0" smtClean="0">
                <a:latin typeface="楷体" pitchFamily="49" charset="-122"/>
                <a:ea typeface="楷体" pitchFamily="49" charset="-122"/>
              </a:rPr>
              <a:t>−7 </a:t>
            </a:r>
            <a:r>
              <a:rPr lang="zh-CN" altLang="zh-CN" sz="2600" dirty="0" smtClean="0">
                <a:latin typeface="楷体" pitchFamily="49" charset="-122"/>
                <a:ea typeface="楷体" pitchFamily="49" charset="-122"/>
              </a:rPr>
              <a:t>的甲基位点入选为靶标。 </a:t>
            </a:r>
          </a:p>
          <a:p>
            <a:pPr>
              <a:buNone/>
            </a:pPr>
            <a:endParaRPr lang="en-US" altLang="zh-CN" sz="2600" dirty="0" smtClean="0">
              <a:latin typeface="楷体" pitchFamily="49" charset="-122"/>
              <a:ea typeface="楷体" pitchFamily="49" charset="-122"/>
            </a:endParaRPr>
          </a:p>
          <a:p>
            <a:pPr algn="ctr">
              <a:buNone/>
            </a:pPr>
            <a:r>
              <a:rPr lang="zh-CN" altLang="zh-CN" sz="2600" dirty="0" smtClean="0">
                <a:latin typeface="楷体" pitchFamily="49" charset="-122"/>
                <a:ea typeface="楷体" pitchFamily="49" charset="-122"/>
              </a:rPr>
              <a:t>从</a:t>
            </a:r>
            <a:r>
              <a:rPr lang="en-US" altLang="zh-CN" sz="2600" dirty="0" smtClean="0">
                <a:latin typeface="楷体" pitchFamily="49" charset="-122"/>
                <a:ea typeface="楷体" pitchFamily="49" charset="-122"/>
              </a:rPr>
              <a:t>807</a:t>
            </a:r>
            <a:r>
              <a:rPr lang="zh-CN" altLang="zh-CN" sz="2600" dirty="0" smtClean="0">
                <a:latin typeface="楷体" pitchFamily="49" charset="-122"/>
                <a:ea typeface="楷体" pitchFamily="49" charset="-122"/>
              </a:rPr>
              <a:t>个基因中找出</a:t>
            </a:r>
            <a:r>
              <a:rPr lang="en-US" altLang="zh-CN" sz="2600" dirty="0" smtClean="0">
                <a:latin typeface="楷体" pitchFamily="49" charset="-122"/>
                <a:ea typeface="楷体" pitchFamily="49" charset="-122"/>
              </a:rPr>
              <a:t>114</a:t>
            </a:r>
            <a:r>
              <a:rPr lang="zh-CN" altLang="en-US" sz="2600" dirty="0" smtClean="0">
                <a:latin typeface="楷体" pitchFamily="49" charset="-122"/>
                <a:ea typeface="楷体" pitchFamily="49" charset="-122"/>
              </a:rPr>
              <a:t>个</a:t>
            </a:r>
            <a:r>
              <a:rPr lang="en-US" altLang="zh-CN" sz="2600" dirty="0" err="1" smtClean="0">
                <a:latin typeface="楷体" pitchFamily="49" charset="-122"/>
                <a:ea typeface="楷体" pitchFamily="49" charset="-122"/>
              </a:rPr>
              <a:t>CpG</a:t>
            </a:r>
            <a:r>
              <a:rPr lang="en-US" altLang="zh-CN" sz="2600" dirty="0" smtClean="0">
                <a:latin typeface="楷体" pitchFamily="49" charset="-122"/>
                <a:ea typeface="楷体" pitchFamily="49" charset="-122"/>
              </a:rPr>
              <a:t> </a:t>
            </a:r>
            <a:r>
              <a:rPr lang="zh-CN" altLang="en-US" sz="2600" dirty="0" smtClean="0">
                <a:latin typeface="楷体" pitchFamily="49" charset="-122"/>
                <a:ea typeface="楷体" pitchFamily="49" charset="-122"/>
              </a:rPr>
              <a:t>位点，确定</a:t>
            </a:r>
            <a:endParaRPr lang="en-US" altLang="zh-CN" sz="2600" dirty="0" smtClean="0">
              <a:latin typeface="楷体" pitchFamily="49" charset="-122"/>
              <a:ea typeface="楷体" pitchFamily="49" charset="-122"/>
            </a:endParaRPr>
          </a:p>
          <a:p>
            <a:pPr algn="ctr">
              <a:buNone/>
            </a:pPr>
            <a:r>
              <a:rPr lang="en-US" altLang="zh-CN" sz="2600" dirty="0" smtClean="0">
                <a:latin typeface="楷体" pitchFamily="49" charset="-122"/>
                <a:ea typeface="楷体" pitchFamily="49" charset="-122"/>
              </a:rPr>
              <a:t>8</a:t>
            </a:r>
            <a:r>
              <a:rPr lang="zh-CN" altLang="zh-CN" sz="2600" dirty="0" smtClean="0">
                <a:latin typeface="楷体" pitchFamily="49" charset="-122"/>
                <a:ea typeface="楷体" pitchFamily="49" charset="-122"/>
              </a:rPr>
              <a:t>个候选基因。</a:t>
            </a:r>
            <a:endParaRPr lang="en-US" altLang="zh-CN" sz="2600" dirty="0" smtClean="0">
              <a:latin typeface="楷体" pitchFamily="49" charset="-122"/>
              <a:ea typeface="楷体" pitchFamily="49" charset="-122"/>
            </a:endParaRPr>
          </a:p>
          <a:p>
            <a:pPr algn="ctr">
              <a:buNone/>
            </a:pPr>
            <a:endParaRPr lang="en-US" altLang="zh-CN" sz="2600" dirty="0" smtClean="0">
              <a:latin typeface="楷体" pitchFamily="49" charset="-122"/>
              <a:ea typeface="楷体" pitchFamily="49" charset="-122"/>
            </a:endParaRPr>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196752"/>
            <a:ext cx="8229600" cy="1143000"/>
          </a:xfrm>
        </p:spPr>
        <p:txBody>
          <a:bodyPr>
            <a:normAutofit/>
          </a:bodyPr>
          <a:lstStyle/>
          <a:p>
            <a:r>
              <a:rPr lang="zh-CN" altLang="en-US" dirty="0" smtClean="0"/>
              <a:t>符合甲基化靶标基因的条件</a:t>
            </a:r>
            <a:endParaRPr lang="zh-CN" altLang="en-US" dirty="0"/>
          </a:p>
        </p:txBody>
      </p:sp>
      <p:sp>
        <p:nvSpPr>
          <p:cNvPr id="3" name="内容占位符 2"/>
          <p:cNvSpPr>
            <a:spLocks noGrp="1"/>
          </p:cNvSpPr>
          <p:nvPr>
            <p:ph idx="1"/>
          </p:nvPr>
        </p:nvSpPr>
        <p:spPr>
          <a:xfrm>
            <a:off x="457200" y="2708920"/>
            <a:ext cx="8229600" cy="3417243"/>
          </a:xfrm>
        </p:spPr>
        <p:txBody>
          <a:bodyPr>
            <a:normAutofit/>
          </a:bodyPr>
          <a:lstStyle/>
          <a:p>
            <a:r>
              <a:rPr lang="en-US" altLang="zh-CN" sz="2800" dirty="0" smtClean="0">
                <a:latin typeface="楷体" pitchFamily="49" charset="-122"/>
                <a:ea typeface="楷体" pitchFamily="49" charset="-122"/>
              </a:rPr>
              <a:t>1. </a:t>
            </a:r>
            <a:r>
              <a:rPr lang="zh-CN" altLang="en-US" sz="2800" dirty="0" smtClean="0">
                <a:latin typeface="楷体" pitchFamily="49" charset="-122"/>
                <a:ea typeface="楷体" pitchFamily="49" charset="-122"/>
              </a:rPr>
              <a:t>基因在正常组和癌症组表达具有差异；</a:t>
            </a:r>
            <a:endParaRPr lang="en-US" altLang="zh-CN" sz="2800" dirty="0" smtClean="0">
              <a:latin typeface="楷体" pitchFamily="49" charset="-122"/>
              <a:ea typeface="楷体" pitchFamily="49" charset="-122"/>
            </a:endParaRPr>
          </a:p>
          <a:p>
            <a:r>
              <a:rPr lang="en-US" altLang="zh-CN" sz="2800" dirty="0" smtClean="0">
                <a:latin typeface="楷体" pitchFamily="49" charset="-122"/>
                <a:ea typeface="楷体" pitchFamily="49" charset="-122"/>
              </a:rPr>
              <a:t>2. </a:t>
            </a:r>
            <a:r>
              <a:rPr lang="zh-CN" altLang="en-US" sz="2800" dirty="0" smtClean="0">
                <a:latin typeface="楷体" pitchFamily="49" charset="-122"/>
                <a:ea typeface="楷体" pitchFamily="49" charset="-122"/>
              </a:rPr>
              <a:t>甲基化在正常组和癌症组具有差异；</a:t>
            </a:r>
            <a:endParaRPr lang="en-US" altLang="zh-CN" sz="2800" dirty="0" smtClean="0">
              <a:latin typeface="楷体" pitchFamily="49" charset="-122"/>
              <a:ea typeface="楷体" pitchFamily="49" charset="-122"/>
            </a:endParaRPr>
          </a:p>
          <a:p>
            <a:r>
              <a:rPr lang="en-US" altLang="zh-CN" sz="2800" dirty="0" smtClean="0">
                <a:latin typeface="楷体" pitchFamily="49" charset="-122"/>
                <a:ea typeface="楷体" pitchFamily="49" charset="-122"/>
              </a:rPr>
              <a:t>3. </a:t>
            </a:r>
            <a:r>
              <a:rPr lang="zh-CN" altLang="en-US" sz="2800" dirty="0" smtClean="0">
                <a:latin typeface="楷体" pitchFamily="49" charset="-122"/>
                <a:ea typeface="楷体" pitchFamily="49" charset="-122"/>
              </a:rPr>
              <a:t>基因表达甲基化程度具有相关性。</a:t>
            </a:r>
            <a:endParaRPr lang="zh-CN" altLang="en-US" sz="28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412776"/>
            <a:ext cx="8229600" cy="652934"/>
          </a:xfrm>
        </p:spPr>
        <p:txBody>
          <a:bodyPr>
            <a:normAutofit fontScale="90000"/>
          </a:bodyPr>
          <a:lstStyle/>
          <a:p>
            <a:r>
              <a:rPr lang="zh-CN" altLang="zh-CN" b="1" dirty="0" smtClean="0"/>
              <a:t>二</a:t>
            </a:r>
            <a:r>
              <a:rPr lang="zh-CN" altLang="zh-CN" b="1" dirty="0" smtClean="0"/>
              <a:t>、靶</a:t>
            </a:r>
            <a:r>
              <a:rPr lang="zh-CN" altLang="zh-CN" b="1" dirty="0" smtClean="0"/>
              <a:t>标验证</a:t>
            </a:r>
            <a:r>
              <a:rPr lang="zh-CN" altLang="zh-CN" dirty="0" smtClean="0"/>
              <a:t/>
            </a:r>
            <a:br>
              <a:rPr lang="zh-CN" altLang="zh-CN" dirty="0" smtClean="0"/>
            </a:br>
            <a:endParaRPr lang="zh-CN" altLang="en-US" dirty="0"/>
          </a:p>
        </p:txBody>
      </p:sp>
      <p:sp>
        <p:nvSpPr>
          <p:cNvPr id="3" name="内容占位符 2"/>
          <p:cNvSpPr>
            <a:spLocks noGrp="1"/>
          </p:cNvSpPr>
          <p:nvPr>
            <p:ph idx="1"/>
          </p:nvPr>
        </p:nvSpPr>
        <p:spPr>
          <a:xfrm>
            <a:off x="457200" y="2132856"/>
            <a:ext cx="8229600" cy="3993307"/>
          </a:xfrm>
        </p:spPr>
        <p:txBody>
          <a:bodyPr/>
          <a:lstStyle/>
          <a:p>
            <a:r>
              <a:rPr lang="en-US" altLang="zh-CN" dirty="0" smtClean="0"/>
              <a:t>1</a:t>
            </a:r>
            <a:r>
              <a:rPr lang="zh-CN" altLang="zh-CN" dirty="0" smtClean="0"/>
              <a:t>、对每一个靶标与癌症的关联性进行分析</a:t>
            </a:r>
          </a:p>
          <a:p>
            <a:pPr lvl="0">
              <a:buNone/>
            </a:pPr>
            <a:r>
              <a:rPr lang="zh-CN" altLang="en-US" sz="2400" dirty="0" smtClean="0">
                <a:latin typeface="楷体" pitchFamily="49" charset="-122"/>
                <a:ea typeface="楷体" pitchFamily="49" charset="-122"/>
              </a:rPr>
              <a:t>（</a:t>
            </a:r>
            <a:r>
              <a:rPr lang="en-US" altLang="zh-CN" sz="2400" dirty="0" smtClean="0">
                <a:latin typeface="楷体" pitchFamily="49" charset="-122"/>
                <a:ea typeface="楷体" pitchFamily="49" charset="-122"/>
              </a:rPr>
              <a:t>1</a:t>
            </a:r>
            <a:r>
              <a:rPr lang="zh-CN" altLang="en-US" sz="2400" dirty="0" smtClean="0">
                <a:latin typeface="楷体" pitchFamily="49" charset="-122"/>
                <a:ea typeface="楷体" pitchFamily="49" charset="-122"/>
              </a:rPr>
              <a:t>）</a:t>
            </a:r>
            <a:r>
              <a:rPr lang="zh-CN" altLang="zh-CN" sz="2400" dirty="0" smtClean="0">
                <a:latin typeface="楷体" pitchFamily="49" charset="-122"/>
                <a:ea typeface="楷体" pitchFamily="49" charset="-122"/>
              </a:rPr>
              <a:t>取样：从</a:t>
            </a:r>
            <a:r>
              <a:rPr lang="en-US" altLang="zh-CN" sz="2400" dirty="0" smtClean="0">
                <a:latin typeface="楷体" pitchFamily="49" charset="-122"/>
                <a:ea typeface="楷体" pitchFamily="49" charset="-122"/>
              </a:rPr>
              <a:t>38</a:t>
            </a:r>
            <a:r>
              <a:rPr lang="zh-CN" altLang="zh-CN" sz="2400" dirty="0" smtClean="0">
                <a:latin typeface="楷体" pitchFamily="49" charset="-122"/>
                <a:ea typeface="楷体" pitchFamily="49" charset="-122"/>
              </a:rPr>
              <a:t>个子宫内膜癌患者和</a:t>
            </a:r>
            <a:r>
              <a:rPr lang="en-US" altLang="zh-CN" sz="2400" dirty="0" smtClean="0">
                <a:latin typeface="楷体" pitchFamily="49" charset="-122"/>
                <a:ea typeface="楷体" pitchFamily="49" charset="-122"/>
              </a:rPr>
              <a:t>37</a:t>
            </a:r>
            <a:r>
              <a:rPr lang="zh-CN" altLang="zh-CN" sz="2400" dirty="0" smtClean="0">
                <a:latin typeface="楷体" pitchFamily="49" charset="-122"/>
                <a:ea typeface="楷体" pitchFamily="49" charset="-122"/>
              </a:rPr>
              <a:t>位非癌妇女体内刷取组织样本；</a:t>
            </a:r>
          </a:p>
          <a:p>
            <a:pPr lvl="0">
              <a:buNone/>
            </a:pPr>
            <a:r>
              <a:rPr lang="zh-CN" altLang="en-US" sz="2400" dirty="0" smtClean="0">
                <a:latin typeface="楷体" pitchFamily="49" charset="-122"/>
                <a:ea typeface="楷体" pitchFamily="49" charset="-122"/>
              </a:rPr>
              <a:t>（</a:t>
            </a:r>
            <a:r>
              <a:rPr lang="en-US" altLang="zh-CN" sz="2400" dirty="0" smtClean="0">
                <a:latin typeface="楷体" pitchFamily="49" charset="-122"/>
                <a:ea typeface="楷体" pitchFamily="49" charset="-122"/>
              </a:rPr>
              <a:t>2</a:t>
            </a:r>
            <a:r>
              <a:rPr lang="zh-CN" altLang="en-US" sz="2400" dirty="0" smtClean="0">
                <a:latin typeface="楷体" pitchFamily="49" charset="-122"/>
                <a:ea typeface="楷体" pitchFamily="49" charset="-122"/>
              </a:rPr>
              <a:t>）</a:t>
            </a:r>
            <a:r>
              <a:rPr lang="zh-CN" altLang="zh-CN" sz="2400" dirty="0" smtClean="0">
                <a:latin typeface="楷体" pitchFamily="49" charset="-122"/>
                <a:ea typeface="楷体" pitchFamily="49" charset="-122"/>
              </a:rPr>
              <a:t>甲基化测序：</a:t>
            </a:r>
            <a:r>
              <a:rPr lang="zh-CN" altLang="en-US" sz="2400" dirty="0" smtClean="0">
                <a:latin typeface="楷体" pitchFamily="49" charset="-122"/>
                <a:ea typeface="楷体" pitchFamily="49" charset="-122"/>
              </a:rPr>
              <a:t>对</a:t>
            </a:r>
            <a:r>
              <a:rPr lang="en-US" altLang="zh-CN" sz="2400" dirty="0" smtClean="0">
                <a:latin typeface="楷体" pitchFamily="49" charset="-122"/>
                <a:ea typeface="楷体" pitchFamily="49" charset="-122"/>
              </a:rPr>
              <a:t>7</a:t>
            </a:r>
            <a:r>
              <a:rPr lang="zh-CN" altLang="zh-CN" sz="2400" dirty="0" smtClean="0">
                <a:latin typeface="楷体" pitchFamily="49" charset="-122"/>
                <a:ea typeface="楷体" pitchFamily="49" charset="-122"/>
              </a:rPr>
              <a:t>个候选标记</a:t>
            </a:r>
            <a:r>
              <a:rPr lang="zh-CN" altLang="en-US" sz="2400" dirty="0" smtClean="0">
                <a:latin typeface="楷体" pitchFamily="49" charset="-122"/>
                <a:ea typeface="楷体" pitchFamily="49" charset="-122"/>
              </a:rPr>
              <a:t>位点进行</a:t>
            </a:r>
            <a:r>
              <a:rPr lang="zh-CN" altLang="zh-CN" sz="2400" dirty="0" smtClean="0">
                <a:latin typeface="楷体" pitchFamily="49" charset="-122"/>
                <a:ea typeface="楷体" pitchFamily="49" charset="-122"/>
              </a:rPr>
              <a:t>甲基化测序</a:t>
            </a:r>
            <a:r>
              <a:rPr lang="zh-CN" altLang="en-US" sz="2400" dirty="0" smtClean="0">
                <a:latin typeface="楷体" pitchFamily="49" charset="-122"/>
                <a:ea typeface="楷体" pitchFamily="49" charset="-122"/>
              </a:rPr>
              <a:t>（结果为阳性或阴性）</a:t>
            </a:r>
            <a:endParaRPr lang="en-US" altLang="zh-CN" sz="2400" dirty="0" smtClean="0">
              <a:latin typeface="楷体" pitchFamily="49" charset="-122"/>
              <a:ea typeface="楷体" pitchFamily="49" charset="-122"/>
            </a:endParaRPr>
          </a:p>
          <a:p>
            <a:pPr lvl="0">
              <a:buNone/>
            </a:pPr>
            <a:r>
              <a:rPr lang="zh-CN" altLang="en-US" sz="2400" dirty="0" smtClean="0">
                <a:latin typeface="楷体" pitchFamily="49" charset="-122"/>
                <a:ea typeface="楷体" pitchFamily="49" charset="-122"/>
              </a:rPr>
              <a:t>（</a:t>
            </a:r>
            <a:r>
              <a:rPr lang="en-US" altLang="zh-CN" sz="2400" dirty="0" smtClean="0">
                <a:latin typeface="楷体" pitchFamily="49" charset="-122"/>
                <a:ea typeface="楷体" pitchFamily="49" charset="-122"/>
              </a:rPr>
              <a:t>3</a:t>
            </a:r>
            <a:r>
              <a:rPr lang="zh-CN" altLang="en-US" sz="2400" dirty="0" smtClean="0">
                <a:latin typeface="楷体" pitchFamily="49" charset="-122"/>
                <a:ea typeface="楷体" pitchFamily="49" charset="-122"/>
              </a:rPr>
              <a:t>）测序结果收集</a:t>
            </a:r>
            <a:endParaRPr lang="en-US" altLang="zh-CN" sz="2400" dirty="0" smtClean="0">
              <a:latin typeface="楷体" pitchFamily="49" charset="-122"/>
              <a:ea typeface="楷体" pitchFamily="49" charset="-122"/>
            </a:endParaRPr>
          </a:p>
          <a:p>
            <a:pPr lvl="0">
              <a:buNone/>
            </a:pPr>
            <a:r>
              <a:rPr lang="zh-CN" altLang="en-US" sz="2400" dirty="0" smtClean="0">
                <a:latin typeface="楷体" pitchFamily="49" charset="-122"/>
                <a:ea typeface="楷体" pitchFamily="49" charset="-122"/>
              </a:rPr>
              <a:t>（</a:t>
            </a:r>
            <a:r>
              <a:rPr lang="en-US" altLang="zh-CN" sz="2400" dirty="0" smtClean="0">
                <a:latin typeface="楷体" pitchFamily="49" charset="-122"/>
                <a:ea typeface="楷体" pitchFamily="49" charset="-122"/>
              </a:rPr>
              <a:t>4</a:t>
            </a:r>
            <a:r>
              <a:rPr lang="zh-CN" altLang="en-US" sz="2400" dirty="0" smtClean="0">
                <a:latin typeface="楷体" pitchFamily="49" charset="-122"/>
                <a:ea typeface="楷体" pitchFamily="49" charset="-122"/>
              </a:rPr>
              <a:t>）</a:t>
            </a:r>
            <a:r>
              <a:rPr lang="en-US" altLang="zh-CN" sz="2400" dirty="0" smtClean="0">
                <a:latin typeface="楷体" pitchFamily="49" charset="-122"/>
                <a:ea typeface="楷体" pitchFamily="49" charset="-122"/>
              </a:rPr>
              <a:t>ROC</a:t>
            </a:r>
            <a:r>
              <a:rPr lang="zh-CN" altLang="zh-CN" sz="2400" dirty="0" smtClean="0">
                <a:latin typeface="楷体" pitchFamily="49" charset="-122"/>
                <a:ea typeface="楷体" pitchFamily="49" charset="-122"/>
              </a:rPr>
              <a:t>曲线和</a:t>
            </a:r>
            <a:r>
              <a:rPr lang="en-US" altLang="zh-CN" sz="2400" dirty="0" smtClean="0">
                <a:latin typeface="楷体" pitchFamily="49" charset="-122"/>
                <a:ea typeface="楷体" pitchFamily="49" charset="-122"/>
              </a:rPr>
              <a:t>AUC</a:t>
            </a:r>
            <a:r>
              <a:rPr lang="zh-CN" altLang="zh-CN" sz="2400" dirty="0" smtClean="0">
                <a:latin typeface="楷体" pitchFamily="49" charset="-122"/>
                <a:ea typeface="楷体" pitchFamily="49" charset="-122"/>
              </a:rPr>
              <a:t>值</a:t>
            </a:r>
            <a:r>
              <a:rPr lang="zh-CN" altLang="en-US" sz="2400" dirty="0" smtClean="0">
                <a:latin typeface="楷体" pitchFamily="49" charset="-122"/>
                <a:ea typeface="楷体" pitchFamily="49" charset="-122"/>
              </a:rPr>
              <a:t>分析</a:t>
            </a:r>
            <a:endParaRPr lang="en-US" altLang="zh-CN" sz="2400" dirty="0" smtClean="0">
              <a:latin typeface="楷体" pitchFamily="49" charset="-122"/>
              <a:ea typeface="楷体" pitchFamily="49" charset="-122"/>
            </a:endParaRP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412776"/>
            <a:ext cx="8229600" cy="436910"/>
          </a:xfrm>
        </p:spPr>
        <p:txBody>
          <a:bodyPr>
            <a:normAutofit fontScale="90000"/>
          </a:bodyPr>
          <a:lstStyle/>
          <a:p>
            <a:r>
              <a:rPr lang="zh-CN" altLang="zh-CN" b="1" dirty="0" smtClean="0"/>
              <a:t>三、检测结果的综合评判</a:t>
            </a:r>
            <a:r>
              <a:rPr lang="zh-CN" altLang="zh-CN" dirty="0" smtClean="0"/>
              <a:t/>
            </a:r>
            <a:br>
              <a:rPr lang="zh-CN" altLang="zh-CN" dirty="0" smtClean="0"/>
            </a:br>
            <a:endParaRPr lang="zh-CN" altLang="en-US" dirty="0"/>
          </a:p>
        </p:txBody>
      </p:sp>
      <p:sp>
        <p:nvSpPr>
          <p:cNvPr id="3" name="内容占位符 2"/>
          <p:cNvSpPr>
            <a:spLocks noGrp="1"/>
          </p:cNvSpPr>
          <p:nvPr>
            <p:ph idx="1"/>
          </p:nvPr>
        </p:nvSpPr>
        <p:spPr>
          <a:xfrm>
            <a:off x="457200" y="1988840"/>
            <a:ext cx="8229600" cy="4137323"/>
          </a:xfrm>
        </p:spPr>
        <p:txBody>
          <a:bodyPr>
            <a:normAutofit/>
          </a:bodyPr>
          <a:lstStyle/>
          <a:p>
            <a:r>
              <a:rPr lang="zh-CN" altLang="zh-CN" sz="2400" dirty="0" smtClean="0">
                <a:latin typeface="楷体" pitchFamily="49" charset="-122"/>
                <a:ea typeface="楷体" pitchFamily="49" charset="-122"/>
              </a:rPr>
              <a:t>以上过程是评判每个基因位点对癌症的影响。下一步需要评判所有甲基化位点的综合影响。这个过程用逐步逻辑回归方程法进行。</a:t>
            </a:r>
          </a:p>
          <a:p>
            <a:r>
              <a:rPr lang="zh-CN" altLang="zh-CN" sz="2400" dirty="0" smtClean="0">
                <a:latin typeface="楷体" pitchFamily="49" charset="-122"/>
                <a:ea typeface="楷体" pitchFamily="49" charset="-122"/>
              </a:rPr>
              <a:t>首先建立逐步逻辑回归方程，然后将每个患者的数据输入方程，得到一个参数。作为评判癌症风险的综合指标。</a:t>
            </a:r>
            <a:endParaRPr lang="en-US" altLang="zh-CN" sz="2400" dirty="0" smtClean="0">
              <a:latin typeface="楷体" pitchFamily="49" charset="-122"/>
              <a:ea typeface="楷体" pitchFamily="49" charset="-122"/>
            </a:endParaRPr>
          </a:p>
          <a:p>
            <a:r>
              <a:rPr lang="zh-CN" altLang="en-US" sz="2400" b="1" dirty="0" smtClean="0"/>
              <a:t>诊断参数</a:t>
            </a:r>
            <a:r>
              <a:rPr lang="zh-CN" altLang="en-US" sz="2400" dirty="0" smtClean="0"/>
              <a:t>：根据</a:t>
            </a:r>
            <a:r>
              <a:rPr lang="en-US" altLang="zh-CN" sz="2400" dirty="0" smtClean="0"/>
              <a:t>8</a:t>
            </a:r>
            <a:r>
              <a:rPr lang="zh-CN" altLang="en-US" sz="2400" dirty="0" smtClean="0"/>
              <a:t>个基因的甲基化水平建立多元回归方程，计算参数</a:t>
            </a:r>
            <a:r>
              <a:rPr lang="en-US" altLang="zh-CN" sz="2400" dirty="0" smtClean="0"/>
              <a:t>S</a:t>
            </a:r>
            <a:r>
              <a:rPr lang="zh-CN" altLang="en-US" sz="2400" dirty="0" smtClean="0"/>
              <a:t>和</a:t>
            </a:r>
            <a:r>
              <a:rPr lang="en-US" altLang="zh-CN" sz="2400" dirty="0" smtClean="0"/>
              <a:t>S*</a:t>
            </a:r>
            <a:r>
              <a:rPr lang="zh-CN" altLang="en-US" sz="2400" dirty="0" smtClean="0"/>
              <a:t>，作为内膜癌的诊断指标</a:t>
            </a:r>
            <a:endParaRPr lang="zh-CN" altLang="zh-CN" sz="2400" dirty="0" smtClean="0">
              <a:latin typeface="楷体" pitchFamily="49" charset="-122"/>
              <a:ea typeface="楷体" pitchFamily="49" charset="-122"/>
            </a:endParaRPr>
          </a:p>
          <a:p>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835</TotalTime>
  <Words>2970</Words>
  <Application>Microsoft Office PowerPoint</Application>
  <PresentationFormat>全屏显示(4:3)</PresentationFormat>
  <Paragraphs>201</Paragraphs>
  <Slides>35</Slides>
  <Notes>0</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Office 主题</vt:lpstr>
      <vt:lpstr>肿瘤检测标记的发现与验证</vt:lpstr>
      <vt:lpstr>研究目的 </vt:lpstr>
      <vt:lpstr>第一部分</vt:lpstr>
      <vt:lpstr>幻灯片 4</vt:lpstr>
      <vt:lpstr>举例数据来源</vt:lpstr>
      <vt:lpstr>幻灯片 6</vt:lpstr>
      <vt:lpstr>符合甲基化靶标基因的条件</vt:lpstr>
      <vt:lpstr>二、靶标验证 </vt:lpstr>
      <vt:lpstr>三、检测结果的综合评判 </vt:lpstr>
      <vt:lpstr>幻灯片 10</vt:lpstr>
      <vt:lpstr>（一）DNA甲基化检测技术</vt:lpstr>
      <vt:lpstr>甲基化图谱分析（芯片法） </vt:lpstr>
      <vt:lpstr>幻灯片 13</vt:lpstr>
      <vt:lpstr>幻灯片 14</vt:lpstr>
      <vt:lpstr>幻灯片 15</vt:lpstr>
      <vt:lpstr>幻灯片 16</vt:lpstr>
      <vt:lpstr>幻灯片 17</vt:lpstr>
      <vt:lpstr>横坐标是甲基化程度，纵坐标是甲基化样品数目，柱状图代表癌症组甲基化分布，曲线是癌症组甲基化分布模拟的趋势曲线。图形上方的黑色水平线是正常样品的甲基化水平分布，从图中可以明显看出相对于正常样品，癌症样品甲基化程度的分布情况。</vt:lpstr>
      <vt:lpstr>幻灯片 19</vt:lpstr>
      <vt:lpstr>（四）ROC曲线分析</vt:lpstr>
      <vt:lpstr>幻灯片 21</vt:lpstr>
      <vt:lpstr>幻灯片 22</vt:lpstr>
      <vt:lpstr>幻灯片 23</vt:lpstr>
      <vt:lpstr>（五）热图 </vt:lpstr>
      <vt:lpstr>幻灯片 25</vt:lpstr>
      <vt:lpstr>幻灯片 26</vt:lpstr>
      <vt:lpstr>幻灯片 27</vt:lpstr>
      <vt:lpstr>（七）GO富集分析</vt:lpstr>
      <vt:lpstr>图 GO富集图 圆圈左边是基因，右边是通路。不同的颜色代表不同的通路，各个通路的颜色在圆圈下方有注释。如果基因属于某个通路，那么基因和通路之间就会有连线。 </vt:lpstr>
      <vt:lpstr>（六）PATHWAY分析 </vt:lpstr>
      <vt:lpstr>幻灯片 31</vt:lpstr>
      <vt:lpstr>幻灯片 32</vt:lpstr>
      <vt:lpstr>幻灯片 33</vt:lpstr>
      <vt:lpstr>宫颈癌补充数据内容与步骤： </vt:lpstr>
      <vt:lpstr>幻灯片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子宫内膜癌的发现与验证 Discovery and validation of methylation markers for endometrial cancer</dc:title>
  <dc:creator>Administrator</dc:creator>
  <cp:lastModifiedBy>Administrator</cp:lastModifiedBy>
  <cp:revision>135</cp:revision>
  <dcterms:created xsi:type="dcterms:W3CDTF">2019-04-25T02:38:10Z</dcterms:created>
  <dcterms:modified xsi:type="dcterms:W3CDTF">2019-04-27T03:48:44Z</dcterms:modified>
</cp:coreProperties>
</file>