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Catamaran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Titillium Web"/>
      <p:regular r:id="rId33"/>
      <p:bold r:id="rId34"/>
      <p:italic r:id="rId35"/>
      <p:boldItalic r:id="rId36"/>
    </p:embeddedFont>
    <p:embeddedFont>
      <p:font typeface="Arial Black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YwshF3EH+zbDtQQ6be/5iWIOk4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inar Boolchanda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0CEA44-2677-4CE6-978A-0B1D9C47FA86}">
  <a:tblStyle styleId="{660CEA44-2677-4CE6-978A-0B1D9C47FA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atamaran-bold.fntdata"/><Relationship Id="rId27" Type="http://schemas.openxmlformats.org/officeDocument/2006/relationships/font" Target="fonts/Catamaran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TitilliumWeb-regular.fntdata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35" Type="http://schemas.openxmlformats.org/officeDocument/2006/relationships/font" Target="fonts/TitilliumWeb-italic.fntdata"/><Relationship Id="rId12" Type="http://schemas.openxmlformats.org/officeDocument/2006/relationships/slide" Target="slides/slide5.xml"/><Relationship Id="rId34" Type="http://schemas.openxmlformats.org/officeDocument/2006/relationships/font" Target="fonts/TitilliumWeb-bold.fntdata"/><Relationship Id="rId15" Type="http://schemas.openxmlformats.org/officeDocument/2006/relationships/slide" Target="slides/slide8.xml"/><Relationship Id="rId37" Type="http://schemas.openxmlformats.org/officeDocument/2006/relationships/font" Target="fonts/ArialBlack-regular.fntdata"/><Relationship Id="rId14" Type="http://schemas.openxmlformats.org/officeDocument/2006/relationships/slide" Target="slides/slide7.xml"/><Relationship Id="rId36" Type="http://schemas.openxmlformats.org/officeDocument/2006/relationships/font" Target="fonts/TitilliumWeb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29T00:24:52.369">
    <p:pos x="6000" y="0"/>
    <p:text>Cordell to try changing the pie chart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YnJu8L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09a96aa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09a96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409a96a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694e12da1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694e12d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694e12da1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1fabaa415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1fabaa4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1fabaa415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694e12da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694e12d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1694e12da1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694e12da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694e12d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1694e12da1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694e12da1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694e12d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1694e12da1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409a96aad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409a96a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1409a96aad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409a96aad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409a96aa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1409a96aad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409a96aad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409a96a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1409a96aad_0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09a96aad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09a96aa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1409a96aad_0_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409a96aad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409a96a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1409a96aad_0_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1fabaa415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1fabaa4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d1fabaa415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09a96aa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09a96a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409a96aad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09a96aad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09a96a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1409a96aad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409a96aa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409a96a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409a96aad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409a96aad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409a96a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409a96aad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409a96aad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409a96aa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1409a96aad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409a96aad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409a96a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1409a96aad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409a96aad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409a96a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1409a96aad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ctrTitle"/>
          </p:nvPr>
        </p:nvSpPr>
        <p:spPr>
          <a:xfrm>
            <a:off x="-149835" y="25085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subTitle"/>
          </p:nvPr>
        </p:nvSpPr>
        <p:spPr>
          <a:xfrm>
            <a:off x="1714065" y="3978552"/>
            <a:ext cx="522085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7">
  <p:cSld name="CAPTION_ONLY_8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32"/>
          <p:cNvGrpSpPr/>
          <p:nvPr/>
        </p:nvGrpSpPr>
        <p:grpSpPr>
          <a:xfrm>
            <a:off x="6975703" y="5188702"/>
            <a:ext cx="2167839" cy="1668784"/>
            <a:chOff x="6975702" y="3891625"/>
            <a:chExt cx="2167839" cy="1251620"/>
          </a:xfrm>
        </p:grpSpPr>
        <p:sp>
          <p:nvSpPr>
            <p:cNvPr id="90" name="Google Shape;90;p32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2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32"/>
          <p:cNvSpPr txBox="1"/>
          <p:nvPr>
            <p:ph idx="1" type="body"/>
          </p:nvPr>
        </p:nvSpPr>
        <p:spPr>
          <a:xfrm>
            <a:off x="855300" y="5875067"/>
            <a:ext cx="7433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indent="-406400" lvl="1" marL="9144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Char char="▪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8480584" y="6333135"/>
            <a:ext cx="548700" cy="5247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4509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3505200" y="612616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A71930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0" type="dt"/>
          </p:nvPr>
        </p:nvSpPr>
        <p:spPr>
          <a:xfrm>
            <a:off x="6553200" y="92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457200" y="920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U-SMG-Logo_red_horizontal.eps" id="16" name="Google Shape;16;p20"/>
          <p:cNvPicPr preferRelativeResize="0"/>
          <p:nvPr/>
        </p:nvPicPr>
        <p:blipFill rotWithShape="1">
          <a:blip r:embed="rId1">
            <a:alphaModFix/>
          </a:blip>
          <a:srcRect b="0" l="0" r="74239" t="0"/>
          <a:stretch/>
        </p:blipFill>
        <p:spPr>
          <a:xfrm>
            <a:off x="457200" y="6067425"/>
            <a:ext cx="1038225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SB_black.eps" id="17" name="Google Shape;1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24513" y="5949950"/>
            <a:ext cx="3144837" cy="78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50" y="6034875"/>
            <a:ext cx="1313049" cy="5886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eia.gov/electricity/data.php" TargetMode="External"/><Relationship Id="rId4" Type="http://schemas.openxmlformats.org/officeDocument/2006/relationships/hyperlink" Target="https://www.eia.gov/electricity/data.php" TargetMode="External"/><Relationship Id="rId9" Type="http://schemas.openxmlformats.org/officeDocument/2006/relationships/image" Target="../media/image7.jpg"/><Relationship Id="rId5" Type="http://schemas.openxmlformats.org/officeDocument/2006/relationships/hyperlink" Target="https://www.eia.gov/electricity/data.php" TargetMode="External"/><Relationship Id="rId6" Type="http://schemas.openxmlformats.org/officeDocument/2006/relationships/hyperlink" Target="https://www.eia.gov/electricity/data.php" TargetMode="External"/><Relationship Id="rId7" Type="http://schemas.openxmlformats.org/officeDocument/2006/relationships/hyperlink" Target="https://www.eia.gov/electricity/data.php" TargetMode="External"/><Relationship Id="rId8" Type="http://schemas.openxmlformats.org/officeDocument/2006/relationships/hyperlink" Target="https://www.sciencebase.gov/catalog/item/58209752e4b080404e6fa8f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09a96aad_0_0"/>
          <p:cNvSpPr txBox="1"/>
          <p:nvPr>
            <p:ph type="ctrTitle"/>
          </p:nvPr>
        </p:nvSpPr>
        <p:spPr>
          <a:xfrm>
            <a:off x="111975" y="699800"/>
            <a:ext cx="9032100" cy="194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latin typeface="Times New Roman"/>
                <a:ea typeface="Times New Roman"/>
                <a:cs typeface="Times New Roman"/>
                <a:sym typeface="Times New Roman"/>
              </a:rPr>
              <a:t> Impact of Drought Conditions on Energy Sector</a:t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11409a96aad_0_0"/>
          <p:cNvSpPr txBox="1"/>
          <p:nvPr>
            <p:ph idx="1" type="subTitle"/>
          </p:nvPr>
        </p:nvSpPr>
        <p:spPr>
          <a:xfrm>
            <a:off x="1105675" y="3222775"/>
            <a:ext cx="7571700" cy="143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A1 :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Chinar Boolchandani,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Cordell Williams, Subhiksha Sivasubramanian, Yapei Xiong, Yuxuan Mei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g11409a96aa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1409a96aa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11694e12da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75" y="2078375"/>
            <a:ext cx="4664250" cy="3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1694e12da1_0_5"/>
          <p:cNvSpPr txBox="1"/>
          <p:nvPr/>
        </p:nvSpPr>
        <p:spPr>
          <a:xfrm>
            <a:off x="5234275" y="1647275"/>
            <a:ext cx="400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Consumption vs Temperature relationship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11694e12da1_0_5"/>
          <p:cNvSpPr txBox="1"/>
          <p:nvPr/>
        </p:nvSpPr>
        <p:spPr>
          <a:xfrm>
            <a:off x="889400" y="1647275"/>
            <a:ext cx="400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Temperature vs Precipitation relationship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11694e12da1_0_5"/>
          <p:cNvSpPr txBox="1"/>
          <p:nvPr>
            <p:ph type="title"/>
          </p:nvPr>
        </p:nvSpPr>
        <p:spPr>
          <a:xfrm>
            <a:off x="457200" y="436275"/>
            <a:ext cx="2952900" cy="84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EDA Contd.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g11694e12da1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637" y="2155525"/>
            <a:ext cx="3830576" cy="367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d1fabaa415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25" y="2240237"/>
            <a:ext cx="4889626" cy="32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d1fabaa415_0_8"/>
          <p:cNvSpPr txBox="1"/>
          <p:nvPr/>
        </p:nvSpPr>
        <p:spPr>
          <a:xfrm>
            <a:off x="714625" y="48900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Contd.</a:t>
            </a:r>
            <a:endParaRPr b="1" sz="3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d1fabaa415_0_8"/>
          <p:cNvSpPr txBox="1"/>
          <p:nvPr/>
        </p:nvSpPr>
        <p:spPr>
          <a:xfrm>
            <a:off x="714625" y="1532250"/>
            <a:ext cx="429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State-Wise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electricity consumption per customer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d1fabaa415_0_8"/>
          <p:cNvSpPr txBox="1"/>
          <p:nvPr/>
        </p:nvSpPr>
        <p:spPr>
          <a:xfrm>
            <a:off x="5084413" y="1532250"/>
            <a:ext cx="400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State-Wise Revenue from electricity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gd1fabaa415_0_8"/>
          <p:cNvPicPr preferRelativeResize="0"/>
          <p:nvPr/>
        </p:nvPicPr>
        <p:blipFill rotWithShape="1">
          <a:blip r:embed="rId5">
            <a:alphaModFix/>
          </a:blip>
          <a:srcRect b="0" l="0" r="0" t="9099"/>
          <a:stretch/>
        </p:blipFill>
        <p:spPr>
          <a:xfrm>
            <a:off x="5084425" y="1997400"/>
            <a:ext cx="4000500" cy="37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694e12da1_0_12"/>
          <p:cNvSpPr txBox="1"/>
          <p:nvPr/>
        </p:nvSpPr>
        <p:spPr>
          <a:xfrm>
            <a:off x="576725" y="4764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Contd.</a:t>
            </a:r>
            <a:endParaRPr b="1" sz="3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g11694e12da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00" y="1935021"/>
            <a:ext cx="4547000" cy="417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1694e12da1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000" y="1770151"/>
            <a:ext cx="4254299" cy="432153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1694e12da1_0_12"/>
          <p:cNvSpPr txBox="1"/>
          <p:nvPr/>
        </p:nvSpPr>
        <p:spPr>
          <a:xfrm>
            <a:off x="639400" y="1369950"/>
            <a:ext cx="407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Electricity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prices vs Precipitation variation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11694e12da1_0_12"/>
          <p:cNvSpPr txBox="1"/>
          <p:nvPr/>
        </p:nvSpPr>
        <p:spPr>
          <a:xfrm>
            <a:off x="4952363" y="1369950"/>
            <a:ext cx="40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1694e12da1_0_12"/>
          <p:cNvSpPr txBox="1"/>
          <p:nvPr/>
        </p:nvSpPr>
        <p:spPr>
          <a:xfrm>
            <a:off x="4889625" y="1369950"/>
            <a:ext cx="425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Electricity prices vs Temperature variation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694e12da1_0_24"/>
          <p:cNvSpPr txBox="1"/>
          <p:nvPr/>
        </p:nvSpPr>
        <p:spPr>
          <a:xfrm>
            <a:off x="173013" y="456525"/>
            <a:ext cx="856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b="1" sz="3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3" name="Google Shape;253;g11694e12da1_0_24"/>
          <p:cNvGraphicFramePr/>
          <p:nvPr/>
        </p:nvGraphicFramePr>
        <p:xfrm>
          <a:off x="2084200" y="148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{660CEA44-2677-4CE6-978A-0B1D9C47FA86}</a:tableStyleId>
              </a:tblPr>
              <a:tblGrid>
                <a:gridCol w="2368925"/>
                <a:gridCol w="2368925"/>
              </a:tblGrid>
              <a:tr h="41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Variance Score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86.5%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Absolute Error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0.573 Cents/kWh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4" name="Google Shape;254;g11694e12da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875" y="2883625"/>
            <a:ext cx="4640525" cy="32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1694e12da1_0_24"/>
          <p:cNvSpPr txBox="1"/>
          <p:nvPr/>
        </p:nvSpPr>
        <p:spPr>
          <a:xfrm>
            <a:off x="1955850" y="-75225"/>
            <a:ext cx="5353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Modeling</a:t>
            </a:r>
            <a:endParaRPr sz="3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94e12da1_0_40"/>
          <p:cNvSpPr txBox="1"/>
          <p:nvPr/>
        </p:nvSpPr>
        <p:spPr>
          <a:xfrm>
            <a:off x="291900" y="554350"/>
            <a:ext cx="856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Regressor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2" name="Google Shape;262;g11694e12da1_0_40"/>
          <p:cNvGraphicFramePr/>
          <p:nvPr/>
        </p:nvGraphicFramePr>
        <p:xfrm>
          <a:off x="2011425" y="149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{660CEA44-2677-4CE6-978A-0B1D9C47FA86}</a:tableStyleId>
              </a:tblPr>
              <a:tblGrid>
                <a:gridCol w="2503700"/>
                <a:gridCol w="2503700"/>
              </a:tblGrid>
              <a:tr h="41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Variance score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92.8%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Absolute Error 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 Cents/kWh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3" name="Google Shape;263;g11694e12da1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425" y="2708975"/>
            <a:ext cx="4846625" cy="33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09a96aad_0_82"/>
          <p:cNvSpPr txBox="1"/>
          <p:nvPr>
            <p:ph type="title"/>
          </p:nvPr>
        </p:nvSpPr>
        <p:spPr>
          <a:xfrm>
            <a:off x="457200" y="1743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Feature Importance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g11409a96aad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1409a96aad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1409a96aad_0_82"/>
          <p:cNvSpPr txBox="1"/>
          <p:nvPr/>
        </p:nvSpPr>
        <p:spPr>
          <a:xfrm>
            <a:off x="419375" y="1998200"/>
            <a:ext cx="32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1409a96aad_0_82"/>
          <p:cNvSpPr txBox="1"/>
          <p:nvPr/>
        </p:nvSpPr>
        <p:spPr>
          <a:xfrm>
            <a:off x="246000" y="1469425"/>
            <a:ext cx="837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Feature Importance : Random Forest Regressor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g11409a96aad_0_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400" y="1946425"/>
            <a:ext cx="7134225" cy="1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1409a96aad_0_82"/>
          <p:cNvSpPr txBox="1"/>
          <p:nvPr/>
        </p:nvSpPr>
        <p:spPr>
          <a:xfrm>
            <a:off x="1366575" y="3924225"/>
            <a:ext cx="6645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Important Features impacting electricity prices in our dataset are: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Year : 2011-2020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Water Sources like : Irrigation,acres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irrigated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etc.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Demand- Consumer count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State - Some States have higher prices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409a96aad_0_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Current Challenges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g11409a96aad_0_90"/>
          <p:cNvSpPr txBox="1"/>
          <p:nvPr>
            <p:ph idx="1" type="body"/>
          </p:nvPr>
        </p:nvSpPr>
        <p:spPr>
          <a:xfrm>
            <a:off x="457200" y="1712200"/>
            <a:ext cx="8229600" cy="297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Limited number of observations available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Mismatch of data frequency (yearly vs. monthly) due to limited public data availability, which creates a mismatch with our 1-month prediction window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Missing features that could be important to our analysis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g11409a96aad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1409a96aad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409a96aad_0_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g11409a96aad_0_98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Solution to our challenges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▪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Continue our research into the energy/drought field, and supplement our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▪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Customize data imputation methods to address the data frequency mismatch issue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▪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Use sampling methods to address the sample size problem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Improve model performance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▪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Feature engineering to capture the non-linear interaction relationships between features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▪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Try different models including a Neural Network model with RNN layer, gradient boosted tree model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Final Deliverable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▪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 complete 10-year dataset related to drought and energy in the Northeast region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▪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An interpretable model that predicts the electricity supply price at a monthly level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▪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Easy to understand key statistics and insights for businesses and individuals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g11409a96aad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1409a96aad_0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409a96aad_0_1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g11409a96aad_0_106"/>
          <p:cNvSpPr txBox="1"/>
          <p:nvPr>
            <p:ph idx="1" type="body"/>
          </p:nvPr>
        </p:nvSpPr>
        <p:spPr>
          <a:xfrm>
            <a:off x="457200" y="1600200"/>
            <a:ext cx="8229600" cy="32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▪"/>
            </a:pPr>
            <a:r>
              <a:rPr lang="en-US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https://www.eia.gov/electricity/data.php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▪"/>
            </a:pPr>
            <a:r>
              <a:rPr lang="en-US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https://www.drought.gov/sectors/energy#impacts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▪"/>
            </a:pPr>
            <a:r>
              <a:rPr lang="en-US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https://www.drought.gov/sectors/energy#map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▪"/>
            </a:pPr>
            <a:r>
              <a:rPr lang="en-US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http://nedews.nrcc.cornell.edu/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▪"/>
            </a:pPr>
            <a:r>
              <a:rPr lang="en-US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https://www.altexsoft.com/blog/business/price-forecasting-machine-learning-based-approaches-applied-to-electricity-flights-hotels-real-estate-and-stock-pricing/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▪"/>
            </a:pPr>
            <a:r>
              <a:rPr lang="en-US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https://www.sciencebase.gov/catalog/item/58209752e4b080404e6fa8f0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g11409a96aad_0_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1409a96aad_0_1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409a96aad_0_114"/>
          <p:cNvSpPr txBox="1"/>
          <p:nvPr>
            <p:ph idx="1" type="body"/>
          </p:nvPr>
        </p:nvSpPr>
        <p:spPr>
          <a:xfrm>
            <a:off x="457200" y="1600200"/>
            <a:ext cx="8229600" cy="368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Questions?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g11409a96aad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11409a96aad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d1fabaa41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d1fabaa41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d1fabaa415_0_2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Meet Our Team: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gd1fabaa415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1101" y="3572175"/>
            <a:ext cx="1931700" cy="2007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" name="Google Shape;112;gd1fabaa415_0_29"/>
          <p:cNvPicPr preferRelativeResize="0"/>
          <p:nvPr/>
        </p:nvPicPr>
        <p:blipFill rotWithShape="1">
          <a:blip r:embed="rId6">
            <a:alphaModFix/>
          </a:blip>
          <a:srcRect b="30227" l="4752" r="0" t="10838"/>
          <a:stretch/>
        </p:blipFill>
        <p:spPr>
          <a:xfrm>
            <a:off x="1003000" y="1399100"/>
            <a:ext cx="1729800" cy="1797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" name="Google Shape;113;gd1fabaa415_0_29"/>
          <p:cNvPicPr preferRelativeResize="0"/>
          <p:nvPr/>
        </p:nvPicPr>
        <p:blipFill rotWithShape="1">
          <a:blip r:embed="rId7">
            <a:alphaModFix/>
          </a:blip>
          <a:srcRect b="16626" l="0" r="0" t="16626"/>
          <a:stretch/>
        </p:blipFill>
        <p:spPr>
          <a:xfrm>
            <a:off x="6545725" y="1355375"/>
            <a:ext cx="1931700" cy="193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4" name="Google Shape;114;gd1fabaa415_0_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7250" y="1294075"/>
            <a:ext cx="1931700" cy="20073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gd1fabaa415_0_29"/>
          <p:cNvPicPr preferRelativeResize="0"/>
          <p:nvPr/>
        </p:nvPicPr>
        <p:blipFill rotWithShape="1">
          <a:blip r:embed="rId9">
            <a:alphaModFix/>
          </a:blip>
          <a:srcRect b="6785" l="0" r="0" t="0"/>
          <a:stretch/>
        </p:blipFill>
        <p:spPr>
          <a:xfrm>
            <a:off x="5529175" y="3524475"/>
            <a:ext cx="1931700" cy="188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d1fabaa415_0_29"/>
          <p:cNvSpPr txBox="1"/>
          <p:nvPr/>
        </p:nvSpPr>
        <p:spPr>
          <a:xfrm>
            <a:off x="1255300" y="3290840"/>
            <a:ext cx="1423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Yapei Xiong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7" name="Google Shape;117;gd1fabaa415_0_29"/>
          <p:cNvSpPr txBox="1"/>
          <p:nvPr/>
        </p:nvSpPr>
        <p:spPr>
          <a:xfrm>
            <a:off x="6895447" y="3015139"/>
            <a:ext cx="2302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      </a:t>
            </a:r>
            <a:endParaRPr b="1" sz="1800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Subhiksha Sivasubramanian</a:t>
            </a:r>
            <a:endParaRPr b="1" sz="1800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" name="Google Shape;118;gd1fabaa415_0_29"/>
          <p:cNvSpPr txBox="1"/>
          <p:nvPr/>
        </p:nvSpPr>
        <p:spPr>
          <a:xfrm>
            <a:off x="4156125" y="3323590"/>
            <a:ext cx="1423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Yuxuan Mei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" name="Google Shape;119;gd1fabaa415_0_29"/>
          <p:cNvSpPr txBox="1"/>
          <p:nvPr/>
        </p:nvSpPr>
        <p:spPr>
          <a:xfrm>
            <a:off x="2732925" y="5629400"/>
            <a:ext cx="1423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Chinar Boolchandani</a:t>
            </a:r>
            <a:br>
              <a:rPr lang="en-US">
                <a:latin typeface="Catamaran"/>
                <a:ea typeface="Catamaran"/>
                <a:cs typeface="Catamaran"/>
                <a:sym typeface="Catamaran"/>
              </a:rPr>
            </a:b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0" name="Google Shape;120;gd1fabaa415_0_29"/>
          <p:cNvSpPr txBox="1"/>
          <p:nvPr/>
        </p:nvSpPr>
        <p:spPr>
          <a:xfrm>
            <a:off x="5929700" y="5629403"/>
            <a:ext cx="1423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Cordell Williams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09a96aad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11409a96aad_0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Business Impact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Data Collection and Dataset Information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EDA and Predictive Modeling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Current Challenges and Next Steps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g11409a96aa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1409a96aad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409a96aad_0_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g11409a96aad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1409a96aad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1409a96aad_0_58"/>
          <p:cNvSpPr/>
          <p:nvPr/>
        </p:nvSpPr>
        <p:spPr>
          <a:xfrm>
            <a:off x="3034824" y="1839288"/>
            <a:ext cx="3066900" cy="31029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g11409a96aad_0_58"/>
          <p:cNvGrpSpPr/>
          <p:nvPr/>
        </p:nvGrpSpPr>
        <p:grpSpPr>
          <a:xfrm>
            <a:off x="5348559" y="1455676"/>
            <a:ext cx="2167640" cy="831083"/>
            <a:chOff x="5214050" y="851693"/>
            <a:chExt cx="1795295" cy="680379"/>
          </a:xfrm>
        </p:grpSpPr>
        <p:cxnSp>
          <p:nvCxnSpPr>
            <p:cNvPr id="140" name="Google Shape;140;g11409a96aad_0_58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802017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1" name="Google Shape;141;g11409a96aad_0_58"/>
            <p:cNvSpPr txBox="1"/>
            <p:nvPr/>
          </p:nvSpPr>
          <p:spPr>
            <a:xfrm>
              <a:off x="5514145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INDUSTRY IDENTIFICATION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g11409a96aad_0_58"/>
          <p:cNvGrpSpPr/>
          <p:nvPr/>
        </p:nvGrpSpPr>
        <p:grpSpPr>
          <a:xfrm>
            <a:off x="1591374" y="1455676"/>
            <a:ext cx="2180213" cy="831083"/>
            <a:chOff x="2102252" y="851693"/>
            <a:chExt cx="1805709" cy="680379"/>
          </a:xfrm>
        </p:grpSpPr>
        <p:cxnSp>
          <p:nvCxnSpPr>
            <p:cNvPr id="143" name="Google Shape;143;g11409a96aad_0_58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EDA29B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4" name="Google Shape;144;g11409a96aad_0_58"/>
            <p:cNvSpPr txBox="1"/>
            <p:nvPr/>
          </p:nvSpPr>
          <p:spPr>
            <a:xfrm>
              <a:off x="2102252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INSIGHTS AND ANALYTICS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g11409a96aad_0_58"/>
          <p:cNvGrpSpPr/>
          <p:nvPr/>
        </p:nvGrpSpPr>
        <p:grpSpPr>
          <a:xfrm>
            <a:off x="5845313" y="3574345"/>
            <a:ext cx="2350904" cy="817916"/>
            <a:chOff x="5625475" y="2586174"/>
            <a:chExt cx="1947079" cy="669600"/>
          </a:xfrm>
        </p:grpSpPr>
        <p:cxnSp>
          <p:nvCxnSpPr>
            <p:cNvPr id="146" name="Google Shape;146;g11409a96aad_0_58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D8382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7" name="Google Shape;147;g11409a96aad_0_58"/>
            <p:cNvSpPr txBox="1"/>
            <p:nvPr/>
          </p:nvSpPr>
          <p:spPr>
            <a:xfrm>
              <a:off x="6077354" y="258617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CONDUCT RESEARCH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g11409a96aad_0_58"/>
          <p:cNvGrpSpPr/>
          <p:nvPr/>
        </p:nvGrpSpPr>
        <p:grpSpPr>
          <a:xfrm>
            <a:off x="930007" y="3556624"/>
            <a:ext cx="2360690" cy="817916"/>
            <a:chOff x="1554490" y="2571667"/>
            <a:chExt cx="1955185" cy="669600"/>
          </a:xfrm>
        </p:grpSpPr>
        <p:cxnSp>
          <p:nvCxnSpPr>
            <p:cNvPr id="149" name="Google Shape;149;g11409a96aad_0_58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D8382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0" name="Google Shape;150;g11409a96aad_0_58"/>
            <p:cNvSpPr txBox="1"/>
            <p:nvPr/>
          </p:nvSpPr>
          <p:spPr>
            <a:xfrm>
              <a:off x="1554490" y="257166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MODEL BUILDING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g11409a96aad_0_58"/>
          <p:cNvGrpSpPr/>
          <p:nvPr/>
        </p:nvGrpSpPr>
        <p:grpSpPr>
          <a:xfrm>
            <a:off x="3555150" y="4740665"/>
            <a:ext cx="1997281" cy="1390002"/>
            <a:chOff x="3728702" y="3541000"/>
            <a:chExt cx="1654200" cy="1137947"/>
          </a:xfrm>
        </p:grpSpPr>
        <p:cxnSp>
          <p:nvCxnSpPr>
            <p:cNvPr id="152" name="Google Shape;152;g11409a96aad_0_58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802017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3" name="Google Shape;153;g11409a96aad_0_58"/>
            <p:cNvSpPr txBox="1"/>
            <p:nvPr/>
          </p:nvSpPr>
          <p:spPr>
            <a:xfrm>
              <a:off x="3728702" y="4009347"/>
              <a:ext cx="1654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Roboto"/>
                  <a:ea typeface="Roboto"/>
                  <a:cs typeface="Roboto"/>
                  <a:sym typeface="Roboto"/>
                </a:rPr>
                <a:t>DATA MUNGING/CLEANING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" name="Google Shape;154;g11409a96aad_0_58"/>
          <p:cNvSpPr/>
          <p:nvPr/>
        </p:nvSpPr>
        <p:spPr>
          <a:xfrm rot="1817118">
            <a:off x="2936449" y="1747073"/>
            <a:ext cx="3258736" cy="3277345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802017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1409a96aad_0_58"/>
          <p:cNvSpPr/>
          <p:nvPr/>
        </p:nvSpPr>
        <p:spPr>
          <a:xfrm flipH="1" rot="-8983543">
            <a:off x="2943410" y="1745260"/>
            <a:ext cx="3258023" cy="3276639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D83829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1409a96aad_0_58"/>
          <p:cNvSpPr/>
          <p:nvPr/>
        </p:nvSpPr>
        <p:spPr>
          <a:xfrm rot="-3797760">
            <a:off x="5760721" y="2687031"/>
            <a:ext cx="442609" cy="439420"/>
          </a:xfrm>
          <a:prstGeom prst="rtTriangle">
            <a:avLst/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1409a96aad_0_58"/>
          <p:cNvSpPr/>
          <p:nvPr/>
        </p:nvSpPr>
        <p:spPr>
          <a:xfrm flipH="1" rot="-1817318">
            <a:off x="2930333" y="1742300"/>
            <a:ext cx="3266143" cy="3284750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EDA29B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1409a96aad_0_58"/>
          <p:cNvSpPr/>
          <p:nvPr/>
        </p:nvSpPr>
        <p:spPr>
          <a:xfrm rot="8983543">
            <a:off x="2921208" y="1748710"/>
            <a:ext cx="3258023" cy="3276639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1409a96aad_0_58"/>
          <p:cNvSpPr/>
          <p:nvPr/>
        </p:nvSpPr>
        <p:spPr>
          <a:xfrm flipH="1" rot="-8983543">
            <a:off x="2921449" y="1750573"/>
            <a:ext cx="3258023" cy="3276639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802017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409a96aad_0_58"/>
          <p:cNvSpPr/>
          <p:nvPr/>
        </p:nvSpPr>
        <p:spPr>
          <a:xfrm rot="9226023">
            <a:off x="2932973" y="2684970"/>
            <a:ext cx="439797" cy="442922"/>
          </a:xfrm>
          <a:prstGeom prst="rtTriangle">
            <a:avLst/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409a96aad_0_58"/>
          <p:cNvSpPr/>
          <p:nvPr/>
        </p:nvSpPr>
        <p:spPr>
          <a:xfrm rot="481814">
            <a:off x="5235477" y="4372082"/>
            <a:ext cx="438096" cy="443320"/>
          </a:xfrm>
          <a:prstGeom prst="rtTriangle">
            <a:avLst/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409a96aad_0_58"/>
          <p:cNvSpPr/>
          <p:nvPr/>
        </p:nvSpPr>
        <p:spPr>
          <a:xfrm rot="4865149">
            <a:off x="3462374" y="4374467"/>
            <a:ext cx="443355" cy="438459"/>
          </a:xfrm>
          <a:prstGeom prst="rtTriangle">
            <a:avLst/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1409a96aad_0_58"/>
          <p:cNvSpPr/>
          <p:nvPr/>
        </p:nvSpPr>
        <p:spPr>
          <a:xfrm rot="-8080148">
            <a:off x="4344067" y="1671874"/>
            <a:ext cx="440818" cy="440818"/>
          </a:xfrm>
          <a:prstGeom prst="rtTriangl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409a96aad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11409a96aad_0_12"/>
          <p:cNvSpPr txBox="1"/>
          <p:nvPr>
            <p:ph idx="1" type="body"/>
          </p:nvPr>
        </p:nvSpPr>
        <p:spPr>
          <a:xfrm>
            <a:off x="457200" y="1248025"/>
            <a:ext cx="8229600" cy="48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Understanding the correlation between drought conditions-such as temperature and precipitation with fluctuations in electricity prices.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North-East states under analysis: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360"/>
              </a:spcBef>
              <a:spcAft>
                <a:spcPts val="0"/>
              </a:spcAft>
              <a:buSzPts val="1100"/>
              <a:buFont typeface="Times New Roman"/>
              <a:buChar char="★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Maine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★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Vermont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★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Massachusetts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★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Connecticut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★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New York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★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Rhode Island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g11409a96aa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1409a96aad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1409a96aad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525" y="2795875"/>
            <a:ext cx="3471224" cy="28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409a96aad_0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Business Impact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11409a96aad_0_50"/>
          <p:cNvSpPr txBox="1"/>
          <p:nvPr>
            <p:ph idx="1" type="body"/>
          </p:nvPr>
        </p:nvSpPr>
        <p:spPr>
          <a:xfrm>
            <a:off x="457200" y="1148175"/>
            <a:ext cx="8229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aim to help electricity generating utilities understand some of the most important aspects of electricity price volatility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g11409a96aad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1409a96aad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1409a96aad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963" y="2212275"/>
            <a:ext cx="7256064" cy="34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09a96aad_0_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g11409a96aad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1409a96aad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1409a96aad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06538"/>
            <a:ext cx="8839203" cy="2677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g11409a96aad_0_66"/>
          <p:cNvGraphicFramePr/>
          <p:nvPr/>
        </p:nvGraphicFramePr>
        <p:xfrm>
          <a:off x="5627525" y="4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{660CEA44-2677-4CE6-978A-0B1D9C47FA86}</a:tableStyleId>
              </a:tblPr>
              <a:tblGrid>
                <a:gridCol w="1222825"/>
                <a:gridCol w="1836450"/>
              </a:tblGrid>
              <a:tr h="36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COLUMN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Thousand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Consumption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Megawatt/hour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Precipitation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Inches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Fahrenheit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409a96aad_0_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Dataset Information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g11409a96aad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1409a96aad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1409a96aad_0_74"/>
          <p:cNvSpPr txBox="1"/>
          <p:nvPr/>
        </p:nvSpPr>
        <p:spPr>
          <a:xfrm>
            <a:off x="4572000" y="1417650"/>
            <a:ext cx="3535800" cy="4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of Water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：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Supply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Domestic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Irrigation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Irrigation of Cooperation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Irrigation of Golf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Livestock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Aquaculture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Thermoelectric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Thermoelectric once-through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Thermoelectric recirculating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withdrawals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Irrigation and Thermoelectric.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3" name="Google Shape;203;g11409a96aad_0_74"/>
          <p:cNvSpPr txBox="1"/>
          <p:nvPr/>
        </p:nvSpPr>
        <p:spPr>
          <a:xfrm>
            <a:off x="840000" y="1417650"/>
            <a:ext cx="43254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Columns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840 Rows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Range: 2011-2020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4" name="Google Shape;204;g11409a96aad_0_74"/>
          <p:cNvSpPr txBox="1"/>
          <p:nvPr/>
        </p:nvSpPr>
        <p:spPr>
          <a:xfrm>
            <a:off x="840000" y="2733175"/>
            <a:ext cx="3732000" cy="22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ources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Energy Information Administration (EIA)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Geological Survey (USGS)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Oceanic and Atmospheric Administration (NOAA)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09a96aad_0_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g11409a96aad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45" y="5850300"/>
            <a:ext cx="1027426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1409a96aad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54" y="5920275"/>
            <a:ext cx="992100" cy="7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1409a96aad_0_42"/>
          <p:cNvSpPr txBox="1"/>
          <p:nvPr/>
        </p:nvSpPr>
        <p:spPr>
          <a:xfrm>
            <a:off x="868875" y="1574725"/>
            <a:ext cx="357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4" name="Google Shape;214;g11409a96aad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925" y="1827638"/>
            <a:ext cx="8229601" cy="36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1409a96aad_0_42"/>
          <p:cNvSpPr txBox="1"/>
          <p:nvPr/>
        </p:nvSpPr>
        <p:spPr>
          <a:xfrm>
            <a:off x="767100" y="1350650"/>
            <a:ext cx="791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Intuitively Electricity prices have increased over the years for all states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estrom_Powerpoint_White">
  <a:themeElements>
    <a:clrScheme name="Custom 1">
      <a:dk1>
        <a:srgbClr val="000000"/>
      </a:dk1>
      <a:lt1>
        <a:srgbClr val="FFFFFF"/>
      </a:lt1>
      <a:dk2>
        <a:srgbClr val="A71930"/>
      </a:dk2>
      <a:lt2>
        <a:srgbClr val="52B191"/>
      </a:lt2>
      <a:accent1>
        <a:srgbClr val="009FDA"/>
      </a:accent1>
      <a:accent2>
        <a:srgbClr val="69BE28"/>
      </a:accent2>
      <a:accent3>
        <a:srgbClr val="BFB6AD"/>
      </a:accent3>
      <a:accent4>
        <a:srgbClr val="CA005D"/>
      </a:accent4>
      <a:accent5>
        <a:srgbClr val="FF7900"/>
      </a:accent5>
      <a:accent6>
        <a:srgbClr val="005293"/>
      </a:accent6>
      <a:hlink>
        <a:srgbClr val="009FDA"/>
      </a:hlink>
      <a:folHlink>
        <a:srgbClr val="CA005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LinhTo</dc:creator>
</cp:coreProperties>
</file>