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9144000"/>
  <p:notesSz cx="6858000" cy="9144000"/>
  <p:embeddedFontLst>
    <p:embeddedFont>
      <p:font typeface="Catamaran"/>
      <p:regular r:id="rId32"/>
      <p:bold r:id="rId33"/>
    </p:embeddedFont>
    <p:embeddedFont>
      <p:font typeface="Roboto"/>
      <p:regular r:id="rId34"/>
      <p:bold r:id="rId35"/>
      <p:italic r:id="rId36"/>
      <p:boldItalic r:id="rId37"/>
    </p:embeddedFont>
    <p:embeddedFont>
      <p:font typeface="Titillium Web"/>
      <p:regular r:id="rId38"/>
      <p:bold r:id="rId39"/>
      <p:italic r:id="rId40"/>
      <p:boldItalic r:id="rId41"/>
    </p:embeddedFont>
    <p:embeddedFont>
      <p:font typeface="Arial Black"/>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3" roundtripDataSignature="AMtx7miB46ejB6QsxSwbSlraK5eg05yJ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E4F6346-63B2-4BD2-994D-053DEECBB247}">
  <a:tblStyle styleId="{5E4F6346-63B2-4BD2-994D-053DEECBB24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TitilliumWeb-italic.fntdata"/><Relationship Id="rId20" Type="http://schemas.openxmlformats.org/officeDocument/2006/relationships/slide" Target="slides/slide14.xml"/><Relationship Id="rId42" Type="http://schemas.openxmlformats.org/officeDocument/2006/relationships/font" Target="fonts/ArialBlack-regular.fntdata"/><Relationship Id="rId41" Type="http://schemas.openxmlformats.org/officeDocument/2006/relationships/font" Target="fonts/TitilliumWeb-boldItalic.fntdata"/><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Catamaran-bold.fntdata"/><Relationship Id="rId10" Type="http://schemas.openxmlformats.org/officeDocument/2006/relationships/slide" Target="slides/slide4.xml"/><Relationship Id="rId32" Type="http://schemas.openxmlformats.org/officeDocument/2006/relationships/font" Target="fonts/Catamaran-regular.fntdata"/><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39" Type="http://schemas.openxmlformats.org/officeDocument/2006/relationships/font" Target="fonts/TitilliumWeb-bold.fntdata"/><Relationship Id="rId16" Type="http://schemas.openxmlformats.org/officeDocument/2006/relationships/slide" Target="slides/slide10.xml"/><Relationship Id="rId38" Type="http://schemas.openxmlformats.org/officeDocument/2006/relationships/font" Target="fonts/TitilliumWeb-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409a96aa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409a96aad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7" name="Google Shape;97;g11409a96aad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409a96aad_0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409a96aad_0_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0" name="Google Shape;220;g11409a96aad_0_6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26ba43672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26ba436729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1" name="Google Shape;231;g126ba436729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1409a96aad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1409a96aad_0_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9" name="Google Shape;239;g11409a96aad_0_4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643baa09d_0_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2643baa09d_0_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1" name="Google Shape;251;g12643baa09d_0_5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2643baa09d_0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2643baa09d_0_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2" name="Google Shape;262;g12643baa09d_0_5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2643baa09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2643baa09d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3" name="Google Shape;273;g12643baa09d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1694e12da1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1694e12da1_0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3" name="Google Shape;283;g11694e12da1_0_2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2679dfc271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2679dfc271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3" name="Google Shape;293;g12679dfc271_0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1409a96aad_0_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1409a96aad_0_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2" name="Google Shape;302;g11409a96aad_0_8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26b437b20f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26b437b20f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2" name="Google Shape;312;g126b437b20f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1fabaa415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1fabaa415_0_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6" name="Google Shape;106;gd1fabaa415_0_2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1409a96aad_0_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1409a96aad_0_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2" name="Google Shape;322;g11409a96aad_0_9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26b437b20f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26b437b20f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1" name="Google Shape;331;g126b437b20f_0_1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1409a96aad_0_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1409a96aad_0_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0" name="Google Shape;340;g11409a96aad_0_9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1409a96aad_0_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1409a96aad_0_1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9" name="Google Shape;349;g11409a96aad_0_10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25993180f6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25993180f6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8" name="Google Shape;358;g125993180f6_0_2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1409a96aad_0_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1409a96aad_0_1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9" name="Google Shape;369;g11409a96aad_0_1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409a96aad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409a96aad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4" name="Google Shape;124;g11409a96aad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409a96aad_0_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409a96aad_0_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3" name="Google Shape;133;g11409a96aad_0_5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409a96aad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409a96aad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7" name="Google Shape;167;g11409a96aad_0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409a96aad_0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1409a96aad_0_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8" name="Google Shape;178;g11409a96aad_0_5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5993180f6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5993180f6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8" name="Google Shape;188;g125993180f6_0_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643baa09d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643baa09d_0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7" name="Google Shape;197;g12643baa09d_0_2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643baa09d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643baa09d_0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9" name="Google Shape;209;g12643baa09d_0_3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21"/>
          <p:cNvSpPr txBox="1"/>
          <p:nvPr>
            <p:ph type="ctrTitle"/>
          </p:nvPr>
        </p:nvSpPr>
        <p:spPr>
          <a:xfrm>
            <a:off x="-149835" y="2508527"/>
            <a:ext cx="7772400" cy="1470025"/>
          </a:xfrm>
          <a:prstGeom prst="rect">
            <a:avLst/>
          </a:prstGeom>
          <a:noFill/>
          <a:ln>
            <a:noFill/>
          </a:ln>
        </p:spPr>
        <p:txBody>
          <a:bodyPr anchorCtr="0" anchor="ctr" bIns="45700" lIns="91425" spcFirstLastPara="1" rIns="91425" wrap="square" tIns="45700">
            <a:noAutofit/>
          </a:bodyPr>
          <a:lstStyle>
            <a:lvl1pPr lvl="0" algn="l">
              <a:lnSpc>
                <a:spcPct val="60000"/>
              </a:lnSpc>
              <a:spcBef>
                <a:spcPts val="0"/>
              </a:spcBef>
              <a:spcAft>
                <a:spcPts val="0"/>
              </a:spcAft>
              <a:buSzPts val="1400"/>
              <a:buNone/>
              <a:defRPr b="1" i="0" sz="8000">
                <a:solidFill>
                  <a:schemeClr val="dk2"/>
                </a:solidFill>
                <a:latin typeface="Arial Black"/>
                <a:ea typeface="Arial Black"/>
                <a:cs typeface="Arial Black"/>
                <a:sym typeface="Arial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1"/>
          <p:cNvSpPr txBox="1"/>
          <p:nvPr>
            <p:ph idx="1" type="subTitle"/>
          </p:nvPr>
        </p:nvSpPr>
        <p:spPr>
          <a:xfrm>
            <a:off x="1714065" y="3978552"/>
            <a:ext cx="5220856" cy="1752600"/>
          </a:xfrm>
          <a:prstGeom prst="rect">
            <a:avLst/>
          </a:prstGeom>
          <a:noFill/>
          <a:ln>
            <a:noFill/>
          </a:ln>
        </p:spPr>
        <p:txBody>
          <a:bodyPr anchorCtr="0" anchor="t" bIns="45700" lIns="91425" spcFirstLastPara="1" rIns="91425" wrap="square" tIns="45700">
            <a:noAutofit/>
          </a:bodyPr>
          <a:lstStyle>
            <a:lvl1pPr lvl="0" algn="r">
              <a:lnSpc>
                <a:spcPct val="100000"/>
              </a:lnSpc>
              <a:spcBef>
                <a:spcPts val="640"/>
              </a:spcBef>
              <a:spcAft>
                <a:spcPts val="0"/>
              </a:spcAft>
              <a:buSzPts val="3200"/>
              <a:buNone/>
              <a:defRPr>
                <a:solidFill>
                  <a:schemeClr val="lt2"/>
                </a:solidFill>
              </a:defRPr>
            </a:lvl1pPr>
            <a:lvl2pPr lvl="1" algn="ctr">
              <a:lnSpc>
                <a:spcPct val="100000"/>
              </a:lnSpc>
              <a:spcBef>
                <a:spcPts val="560"/>
              </a:spcBef>
              <a:spcAft>
                <a:spcPts val="0"/>
              </a:spcAft>
              <a:buSzPts val="2800"/>
              <a:buNone/>
              <a:defRPr>
                <a:solidFill>
                  <a:srgbClr val="888888"/>
                </a:solidFill>
              </a:defRPr>
            </a:lvl2pPr>
            <a:lvl3pPr lvl="2" algn="ctr">
              <a:lnSpc>
                <a:spcPct val="100000"/>
              </a:lnSpc>
              <a:spcBef>
                <a:spcPts val="480"/>
              </a:spcBef>
              <a:spcAft>
                <a:spcPts val="0"/>
              </a:spcAft>
              <a:buSzPts val="2400"/>
              <a:buNone/>
              <a:defRPr>
                <a:solidFill>
                  <a:srgbClr val="888888"/>
                </a:solidFill>
              </a:defRPr>
            </a:lvl3pPr>
            <a:lvl4pPr lvl="3" algn="ctr">
              <a:lnSpc>
                <a:spcPct val="100000"/>
              </a:lnSpc>
              <a:spcBef>
                <a:spcPts val="400"/>
              </a:spcBef>
              <a:spcAft>
                <a:spcPts val="0"/>
              </a:spcAft>
              <a:buSzPts val="2000"/>
              <a:buNone/>
              <a:defRPr>
                <a:solidFill>
                  <a:srgbClr val="888888"/>
                </a:solidFill>
              </a:defRPr>
            </a:lvl4pPr>
            <a:lvl5pPr lvl="4" algn="ctr">
              <a:lnSpc>
                <a:spcPct val="100000"/>
              </a:lnSpc>
              <a:spcBef>
                <a:spcPts val="400"/>
              </a:spcBef>
              <a:spcAft>
                <a:spcPts val="0"/>
              </a:spcAft>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2" name="Google Shape;22;p21"/>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1"/>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1"/>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9" name="Google Shape;79;p30"/>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0"/>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0"/>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3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5" name="Google Shape;85;p31"/>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1"/>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1"/>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7">
  <p:cSld name="CAPTION_ONLY_8">
    <p:spTree>
      <p:nvGrpSpPr>
        <p:cNvPr id="88" name="Shape 88"/>
        <p:cNvGrpSpPr/>
        <p:nvPr/>
      </p:nvGrpSpPr>
      <p:grpSpPr>
        <a:xfrm>
          <a:off x="0" y="0"/>
          <a:ext cx="0" cy="0"/>
          <a:chOff x="0" y="0"/>
          <a:chExt cx="0" cy="0"/>
        </a:xfrm>
      </p:grpSpPr>
      <p:grpSp>
        <p:nvGrpSpPr>
          <p:cNvPr id="89" name="Google Shape;89;p32"/>
          <p:cNvGrpSpPr/>
          <p:nvPr/>
        </p:nvGrpSpPr>
        <p:grpSpPr>
          <a:xfrm>
            <a:off x="6975703" y="5188702"/>
            <a:ext cx="2167839" cy="1668784"/>
            <a:chOff x="6975702" y="3891625"/>
            <a:chExt cx="2167839" cy="1251620"/>
          </a:xfrm>
        </p:grpSpPr>
        <p:sp>
          <p:nvSpPr>
            <p:cNvPr id="90" name="Google Shape;90;p32"/>
            <p:cNvSpPr/>
            <p:nvPr/>
          </p:nvSpPr>
          <p:spPr>
            <a:xfrm>
              <a:off x="6975702" y="3891625"/>
              <a:ext cx="2167821" cy="1251611"/>
            </a:xfrm>
            <a:custGeom>
              <a:rect b="b" l="l" r="r" t="t"/>
              <a:pathLst>
                <a:path extrusionOk="0" h="830256" w="1438024">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91" name="Google Shape;91;p32"/>
            <p:cNvSpPr/>
            <p:nvPr/>
          </p:nvSpPr>
          <p:spPr>
            <a:xfrm>
              <a:off x="7066569" y="3933821"/>
              <a:ext cx="2076972" cy="1209424"/>
            </a:xfrm>
            <a:custGeom>
              <a:rect b="b" l="l" r="r" t="t"/>
              <a:pathLst>
                <a:path extrusionOk="0" h="802271" w="1377759">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sp>
        <p:nvSpPr>
          <p:cNvPr id="92" name="Google Shape;92;p32"/>
          <p:cNvSpPr txBox="1"/>
          <p:nvPr>
            <p:ph idx="1" type="body"/>
          </p:nvPr>
        </p:nvSpPr>
        <p:spPr>
          <a:xfrm>
            <a:off x="855300" y="5875067"/>
            <a:ext cx="7433400" cy="4581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SzPts val="1800"/>
              <a:buNone/>
              <a:defRPr sz="2400"/>
            </a:lvl1pPr>
            <a:lvl2pPr indent="-406400" lvl="1" marL="914400" algn="l">
              <a:lnSpc>
                <a:spcPct val="100000"/>
              </a:lnSpc>
              <a:spcBef>
                <a:spcPts val="1333"/>
              </a:spcBef>
              <a:spcAft>
                <a:spcPts val="0"/>
              </a:spcAft>
              <a:buSzPts val="2800"/>
              <a:buChar char="▪"/>
              <a:defRPr/>
            </a:lvl2pPr>
            <a:lvl3pPr indent="-381000" lvl="2" marL="1371600" algn="l">
              <a:lnSpc>
                <a:spcPct val="100000"/>
              </a:lnSpc>
              <a:spcBef>
                <a:spcPts val="480"/>
              </a:spcBef>
              <a:spcAft>
                <a:spcPts val="0"/>
              </a:spcAft>
              <a:buSzPts val="2400"/>
              <a:buChar char="▪"/>
              <a:defRPr/>
            </a:lvl3pPr>
            <a:lvl4pPr indent="-355600" lvl="3" marL="1828800" algn="l">
              <a:lnSpc>
                <a:spcPct val="100000"/>
              </a:lnSpc>
              <a:spcBef>
                <a:spcPts val="400"/>
              </a:spcBef>
              <a:spcAft>
                <a:spcPts val="0"/>
              </a:spcAft>
              <a:buSzPts val="2000"/>
              <a:buChar char="▪"/>
              <a:defRPr/>
            </a:lvl4pPr>
            <a:lvl5pPr indent="-355600" lvl="4" marL="2286000" algn="l">
              <a:lnSpc>
                <a:spcPct val="100000"/>
              </a:lnSpc>
              <a:spcBef>
                <a:spcPts val="400"/>
              </a:spcBef>
              <a:spcAft>
                <a:spcPts val="0"/>
              </a:spcAft>
              <a:buSzPts val="20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sp>
        <p:nvSpPr>
          <p:cNvPr id="93" name="Google Shape;93;p32"/>
          <p:cNvSpPr txBox="1"/>
          <p:nvPr>
            <p:ph idx="12" type="sldNum"/>
          </p:nvPr>
        </p:nvSpPr>
        <p:spPr>
          <a:xfrm>
            <a:off x="8480584" y="6333135"/>
            <a:ext cx="548700" cy="524700"/>
          </a:xfrm>
          <a:prstGeom prst="rect">
            <a:avLst/>
          </a:prstGeom>
          <a:noFill/>
          <a:ln>
            <a:noFill/>
          </a:ln>
          <a:effectLst>
            <a:outerShdw blurRad="14288" rotWithShape="0" algn="bl" dir="5400000" dist="9525">
              <a:schemeClr val="dk1">
                <a:alpha val="34509"/>
              </a:schemeClr>
            </a:outerShdw>
          </a:effectLst>
        </p:spPr>
        <p:txBody>
          <a:bodyPr anchorCtr="0" anchor="ctr" bIns="0" lIns="0" spcFirstLastPara="1" rIns="0" wrap="square" tIns="0">
            <a:noAutofit/>
          </a:bodyPr>
          <a:lstStyle>
            <a:lvl1pPr indent="0" lvl="0" marL="0" marR="0" algn="r">
              <a:lnSpc>
                <a:spcPct val="90000"/>
              </a:lnSpc>
              <a:spcBef>
                <a:spcPts val="0"/>
              </a:spcBef>
              <a:spcAft>
                <a:spcPts val="0"/>
              </a:spcAft>
              <a:buClr>
                <a:srgbClr val="000000"/>
              </a:buClr>
              <a:buSzPts val="1200"/>
              <a:buFont typeface="Arial"/>
              <a:buNone/>
              <a:defRPr b="1" i="0" sz="1600" u="none" cap="none" strike="noStrike">
                <a:solidFill>
                  <a:schemeClr val="lt1"/>
                </a:solidFill>
                <a:latin typeface="Titillium Web"/>
                <a:ea typeface="Titillium Web"/>
                <a:cs typeface="Titillium Web"/>
                <a:sym typeface="Titillium Web"/>
              </a:defRPr>
            </a:lvl1pPr>
            <a:lvl2pPr indent="0" lvl="1" marL="0" marR="0" algn="r">
              <a:lnSpc>
                <a:spcPct val="90000"/>
              </a:lnSpc>
              <a:spcBef>
                <a:spcPts val="0"/>
              </a:spcBef>
              <a:spcAft>
                <a:spcPts val="0"/>
              </a:spcAft>
              <a:buClr>
                <a:srgbClr val="000000"/>
              </a:buClr>
              <a:buSzPts val="1200"/>
              <a:buFont typeface="Arial"/>
              <a:buNone/>
              <a:defRPr b="1" i="0" sz="1600" u="none" cap="none" strike="noStrike">
                <a:solidFill>
                  <a:schemeClr val="lt1"/>
                </a:solidFill>
                <a:latin typeface="Titillium Web"/>
                <a:ea typeface="Titillium Web"/>
                <a:cs typeface="Titillium Web"/>
                <a:sym typeface="Titillium Web"/>
              </a:defRPr>
            </a:lvl2pPr>
            <a:lvl3pPr indent="0" lvl="2" marL="0" marR="0" algn="r">
              <a:lnSpc>
                <a:spcPct val="90000"/>
              </a:lnSpc>
              <a:spcBef>
                <a:spcPts val="0"/>
              </a:spcBef>
              <a:spcAft>
                <a:spcPts val="0"/>
              </a:spcAft>
              <a:buClr>
                <a:srgbClr val="000000"/>
              </a:buClr>
              <a:buSzPts val="1200"/>
              <a:buFont typeface="Arial"/>
              <a:buNone/>
              <a:defRPr b="1" i="0" sz="1600" u="none" cap="none" strike="noStrike">
                <a:solidFill>
                  <a:schemeClr val="lt1"/>
                </a:solidFill>
                <a:latin typeface="Titillium Web"/>
                <a:ea typeface="Titillium Web"/>
                <a:cs typeface="Titillium Web"/>
                <a:sym typeface="Titillium Web"/>
              </a:defRPr>
            </a:lvl3pPr>
            <a:lvl4pPr indent="0" lvl="3" marL="0" marR="0" algn="r">
              <a:lnSpc>
                <a:spcPct val="90000"/>
              </a:lnSpc>
              <a:spcBef>
                <a:spcPts val="0"/>
              </a:spcBef>
              <a:spcAft>
                <a:spcPts val="0"/>
              </a:spcAft>
              <a:buClr>
                <a:srgbClr val="000000"/>
              </a:buClr>
              <a:buSzPts val="1200"/>
              <a:buFont typeface="Arial"/>
              <a:buNone/>
              <a:defRPr b="1" i="0" sz="1600" u="none" cap="none" strike="noStrike">
                <a:solidFill>
                  <a:schemeClr val="lt1"/>
                </a:solidFill>
                <a:latin typeface="Titillium Web"/>
                <a:ea typeface="Titillium Web"/>
                <a:cs typeface="Titillium Web"/>
                <a:sym typeface="Titillium Web"/>
              </a:defRPr>
            </a:lvl4pPr>
            <a:lvl5pPr indent="0" lvl="4" marL="0" marR="0" algn="r">
              <a:lnSpc>
                <a:spcPct val="90000"/>
              </a:lnSpc>
              <a:spcBef>
                <a:spcPts val="0"/>
              </a:spcBef>
              <a:spcAft>
                <a:spcPts val="0"/>
              </a:spcAft>
              <a:buClr>
                <a:srgbClr val="000000"/>
              </a:buClr>
              <a:buSzPts val="1200"/>
              <a:buFont typeface="Arial"/>
              <a:buNone/>
              <a:defRPr b="1" i="0" sz="1600" u="none" cap="none" strike="noStrike">
                <a:solidFill>
                  <a:schemeClr val="lt1"/>
                </a:solidFill>
                <a:latin typeface="Titillium Web"/>
                <a:ea typeface="Titillium Web"/>
                <a:cs typeface="Titillium Web"/>
                <a:sym typeface="Titillium Web"/>
              </a:defRPr>
            </a:lvl5pPr>
            <a:lvl6pPr indent="0" lvl="5" marL="0" marR="0" algn="r">
              <a:lnSpc>
                <a:spcPct val="90000"/>
              </a:lnSpc>
              <a:spcBef>
                <a:spcPts val="0"/>
              </a:spcBef>
              <a:spcAft>
                <a:spcPts val="0"/>
              </a:spcAft>
              <a:buClr>
                <a:srgbClr val="000000"/>
              </a:buClr>
              <a:buSzPts val="1200"/>
              <a:buFont typeface="Arial"/>
              <a:buNone/>
              <a:defRPr b="1" i="0" sz="1600" u="none" cap="none" strike="noStrike">
                <a:solidFill>
                  <a:schemeClr val="lt1"/>
                </a:solidFill>
                <a:latin typeface="Titillium Web"/>
                <a:ea typeface="Titillium Web"/>
                <a:cs typeface="Titillium Web"/>
                <a:sym typeface="Titillium Web"/>
              </a:defRPr>
            </a:lvl6pPr>
            <a:lvl7pPr indent="0" lvl="6" marL="0" marR="0" algn="r">
              <a:lnSpc>
                <a:spcPct val="90000"/>
              </a:lnSpc>
              <a:spcBef>
                <a:spcPts val="0"/>
              </a:spcBef>
              <a:spcAft>
                <a:spcPts val="0"/>
              </a:spcAft>
              <a:buClr>
                <a:srgbClr val="000000"/>
              </a:buClr>
              <a:buSzPts val="1200"/>
              <a:buFont typeface="Arial"/>
              <a:buNone/>
              <a:defRPr b="1" i="0" sz="1600" u="none" cap="none" strike="noStrike">
                <a:solidFill>
                  <a:schemeClr val="lt1"/>
                </a:solidFill>
                <a:latin typeface="Titillium Web"/>
                <a:ea typeface="Titillium Web"/>
                <a:cs typeface="Titillium Web"/>
                <a:sym typeface="Titillium Web"/>
              </a:defRPr>
            </a:lvl7pPr>
            <a:lvl8pPr indent="0" lvl="7" marL="0" marR="0" algn="r">
              <a:lnSpc>
                <a:spcPct val="90000"/>
              </a:lnSpc>
              <a:spcBef>
                <a:spcPts val="0"/>
              </a:spcBef>
              <a:spcAft>
                <a:spcPts val="0"/>
              </a:spcAft>
              <a:buClr>
                <a:srgbClr val="000000"/>
              </a:buClr>
              <a:buSzPts val="1200"/>
              <a:buFont typeface="Arial"/>
              <a:buNone/>
              <a:defRPr b="1" i="0" sz="1600" u="none" cap="none" strike="noStrike">
                <a:solidFill>
                  <a:schemeClr val="lt1"/>
                </a:solidFill>
                <a:latin typeface="Titillium Web"/>
                <a:ea typeface="Titillium Web"/>
                <a:cs typeface="Titillium Web"/>
                <a:sym typeface="Titillium Web"/>
              </a:defRPr>
            </a:lvl8pPr>
            <a:lvl9pPr indent="0" lvl="8" marL="0" marR="0" algn="r">
              <a:lnSpc>
                <a:spcPct val="90000"/>
              </a:lnSpc>
              <a:spcBef>
                <a:spcPts val="0"/>
              </a:spcBef>
              <a:spcAft>
                <a:spcPts val="0"/>
              </a:spcAft>
              <a:buClr>
                <a:srgbClr val="000000"/>
              </a:buClr>
              <a:buSzPts val="1200"/>
              <a:buFont typeface="Arial"/>
              <a:buNone/>
              <a:defRPr b="1" i="0" sz="1600" u="none" cap="none" strike="noStrike">
                <a:solidFill>
                  <a:schemeClr val="lt1"/>
                </a:solidFill>
                <a:latin typeface="Titillium Web"/>
                <a:ea typeface="Titillium Web"/>
                <a:cs typeface="Titillium Web"/>
                <a:sym typeface="Titillium Web"/>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22"/>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2"/>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2"/>
          <p:cNvSpPr txBox="1"/>
          <p:nvPr>
            <p:ph idx="12" type="sldNum"/>
          </p:nvPr>
        </p:nvSpPr>
        <p:spPr>
          <a:xfrm>
            <a:off x="3505200" y="6126163"/>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4" name="Google Shape;34;p2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5" name="Google Shape;35;p23"/>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3"/>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3"/>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2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2000"/>
              <a:buNone/>
              <a:defRPr sz="2000">
                <a:solidFill>
                  <a:srgbClr val="888888"/>
                </a:solidFill>
              </a:defRPr>
            </a:lvl1pPr>
            <a:lvl2pPr indent="-228600" lvl="1" marL="914400" algn="l">
              <a:lnSpc>
                <a:spcPct val="100000"/>
              </a:lnSpc>
              <a:spcBef>
                <a:spcPts val="360"/>
              </a:spcBef>
              <a:spcAft>
                <a:spcPts val="0"/>
              </a:spcAft>
              <a:buSzPts val="1800"/>
              <a:buNone/>
              <a:defRPr sz="1800">
                <a:solidFill>
                  <a:srgbClr val="888888"/>
                </a:solidFill>
              </a:defRPr>
            </a:lvl2pPr>
            <a:lvl3pPr indent="-228600" lvl="2" marL="1371600" algn="l">
              <a:lnSpc>
                <a:spcPct val="100000"/>
              </a:lnSpc>
              <a:spcBef>
                <a:spcPts val="320"/>
              </a:spcBef>
              <a:spcAft>
                <a:spcPts val="0"/>
              </a:spcAft>
              <a:buSzPts val="1600"/>
              <a:buNone/>
              <a:defRPr sz="1600">
                <a:solidFill>
                  <a:srgbClr val="888888"/>
                </a:solidFill>
              </a:defRPr>
            </a:lvl3pPr>
            <a:lvl4pPr indent="-228600" lvl="3" marL="1828800" algn="l">
              <a:lnSpc>
                <a:spcPct val="100000"/>
              </a:lnSpc>
              <a:spcBef>
                <a:spcPts val="280"/>
              </a:spcBef>
              <a:spcAft>
                <a:spcPts val="0"/>
              </a:spcAft>
              <a:buSzPts val="1400"/>
              <a:buNone/>
              <a:defRPr sz="1400">
                <a:solidFill>
                  <a:srgbClr val="888888"/>
                </a:solidFill>
              </a:defRPr>
            </a:lvl4pPr>
            <a:lvl5pPr indent="-228600" lvl="4" marL="2286000" algn="l">
              <a:lnSpc>
                <a:spcPct val="100000"/>
              </a:lnSpc>
              <a:spcBef>
                <a:spcPts val="280"/>
              </a:spcBef>
              <a:spcAft>
                <a:spcPts val="0"/>
              </a:spcAft>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41" name="Google Shape;41;p24"/>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4"/>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2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2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2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25"/>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5"/>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5"/>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6"/>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6"/>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27"/>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7"/>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7"/>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2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Char char="▪"/>
              <a:defRPr sz="3200"/>
            </a:lvl1pPr>
            <a:lvl2pPr indent="-406400" lvl="1" marL="914400" algn="l">
              <a:lnSpc>
                <a:spcPct val="100000"/>
              </a:lnSpc>
              <a:spcBef>
                <a:spcPts val="560"/>
              </a:spcBef>
              <a:spcAft>
                <a:spcPts val="0"/>
              </a:spcAft>
              <a:buSzPts val="280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5" name="Google Shape;65;p2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6" name="Google Shape;66;p28"/>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8"/>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8"/>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9"/>
          <p:cNvSpPr/>
          <p:nvPr>
            <p:ph idx="2" type="pic"/>
          </p:nvPr>
        </p:nvSpPr>
        <p:spPr>
          <a:xfrm>
            <a:off x="1792288" y="612775"/>
            <a:ext cx="5486400" cy="4114800"/>
          </a:xfrm>
          <a:prstGeom prst="rect">
            <a:avLst/>
          </a:prstGeom>
          <a:noFill/>
          <a:ln>
            <a:noFill/>
          </a:ln>
        </p:spPr>
      </p:sp>
      <p:sp>
        <p:nvSpPr>
          <p:cNvPr id="72" name="Google Shape;72;p2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3" name="Google Shape;73;p29"/>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9"/>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9"/>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6" Type="http://schemas.openxmlformats.org/officeDocument/2006/relationships/theme" Target="../theme/theme2.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p:nvPr/>
        </p:nvSpPr>
        <p:spPr>
          <a:xfrm>
            <a:off x="0" y="0"/>
            <a:ext cx="9144000" cy="457200"/>
          </a:xfrm>
          <a:prstGeom prst="rect">
            <a:avLst/>
          </a:prstGeom>
          <a:solidFill>
            <a:srgbClr val="A71930"/>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 name="Google Shape;11;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9pPr>
          </a:lstStyle>
          <a:p/>
        </p:txBody>
      </p:sp>
      <p:sp>
        <p:nvSpPr>
          <p:cNvPr id="12" name="Google Shape;12;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lt2"/>
              </a:buClr>
              <a:buSzPts val="3200"/>
              <a:buFont typeface="Noto Sans Symbols"/>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lt2"/>
              </a:buClr>
              <a:buSzPts val="2800"/>
              <a:buFont typeface="Noto Sans Symbols"/>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lt2"/>
              </a:buClr>
              <a:buSzPts val="2400"/>
              <a:buFont typeface="Noto Sans Symbols"/>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3" name="Google Shape;13;p20"/>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20"/>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5" name="Google Shape;15;p20"/>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descr="BU-SMG-Logo_red_horizontal.eps" id="16" name="Google Shape;16;p20"/>
          <p:cNvPicPr preferRelativeResize="0"/>
          <p:nvPr/>
        </p:nvPicPr>
        <p:blipFill rotWithShape="1">
          <a:blip r:embed="rId1">
            <a:alphaModFix/>
          </a:blip>
          <a:srcRect b="0" l="0" r="74239" t="0"/>
          <a:stretch/>
        </p:blipFill>
        <p:spPr>
          <a:xfrm>
            <a:off x="457200" y="6067425"/>
            <a:ext cx="1038225" cy="469900"/>
          </a:xfrm>
          <a:prstGeom prst="rect">
            <a:avLst/>
          </a:prstGeom>
          <a:noFill/>
          <a:ln>
            <a:noFill/>
          </a:ln>
        </p:spPr>
      </p:pic>
      <p:pic>
        <p:nvPicPr>
          <p:cNvPr descr="QSB_black.eps" id="17" name="Google Shape;17;p20"/>
          <p:cNvPicPr preferRelativeResize="0"/>
          <p:nvPr/>
        </p:nvPicPr>
        <p:blipFill rotWithShape="1">
          <a:blip r:embed="rId2">
            <a:alphaModFix/>
          </a:blip>
          <a:srcRect b="0" l="0" r="0" t="0"/>
          <a:stretch/>
        </p:blipFill>
        <p:spPr>
          <a:xfrm>
            <a:off x="5624513" y="5949950"/>
            <a:ext cx="3144837" cy="785813"/>
          </a:xfrm>
          <a:prstGeom prst="rect">
            <a:avLst/>
          </a:prstGeom>
          <a:noFill/>
          <a:ln>
            <a:noFill/>
          </a:ln>
        </p:spPr>
      </p:pic>
      <p:pic>
        <p:nvPicPr>
          <p:cNvPr id="18" name="Google Shape;18;p20"/>
          <p:cNvPicPr preferRelativeResize="0"/>
          <p:nvPr/>
        </p:nvPicPr>
        <p:blipFill rotWithShape="1">
          <a:blip r:embed="rId3">
            <a:alphaModFix/>
          </a:blip>
          <a:srcRect b="0" l="0" r="0" t="0"/>
          <a:stretch/>
        </p:blipFill>
        <p:spPr>
          <a:xfrm>
            <a:off x="256250" y="6034875"/>
            <a:ext cx="1313049" cy="58867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5.png"/><Relationship Id="rId5" Type="http://schemas.openxmlformats.org/officeDocument/2006/relationships/hyperlink" Target="https://www.eia.gov/" TargetMode="External"/><Relationship Id="rId6" Type="http://schemas.openxmlformats.org/officeDocument/2006/relationships/hyperlink" Target="https://www.usgs.gov/" TargetMode="External"/><Relationship Id="rId7" Type="http://schemas.openxmlformats.org/officeDocument/2006/relationships/hyperlink" Target="https://www.noaa.gov/" TargetMode="External"/><Relationship Id="rId8"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jpg"/><Relationship Id="rId4" Type="http://schemas.openxmlformats.org/officeDocument/2006/relationships/image" Target="../media/image5.png"/><Relationship Id="rId5" Type="http://schemas.openxmlformats.org/officeDocument/2006/relationships/image" Target="../media/image25.png"/><Relationship Id="rId6"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jpg"/><Relationship Id="rId4" Type="http://schemas.openxmlformats.org/officeDocument/2006/relationships/image" Target="../media/image5.png"/><Relationship Id="rId5" Type="http://schemas.openxmlformats.org/officeDocument/2006/relationships/image" Target="../media/image21.png"/><Relationship Id="rId6"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7.jpg"/><Relationship Id="rId5" Type="http://schemas.openxmlformats.org/officeDocument/2006/relationships/image" Target="../media/image5.png"/><Relationship Id="rId6"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jpg"/><Relationship Id="rId4" Type="http://schemas.openxmlformats.org/officeDocument/2006/relationships/image" Target="../media/image5.png"/><Relationship Id="rId5"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jp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jp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jpg"/><Relationship Id="rId4" Type="http://schemas.openxmlformats.org/officeDocument/2006/relationships/image" Target="../media/image5.png"/><Relationship Id="rId5"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7.jp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5.png"/><Relationship Id="rId9" Type="http://schemas.openxmlformats.org/officeDocument/2006/relationships/image" Target="../media/image8.png"/><Relationship Id="rId5" Type="http://schemas.openxmlformats.org/officeDocument/2006/relationships/image" Target="../media/image4.jpg"/><Relationship Id="rId6" Type="http://schemas.openxmlformats.org/officeDocument/2006/relationships/image" Target="../media/image13.jpg"/><Relationship Id="rId7" Type="http://schemas.openxmlformats.org/officeDocument/2006/relationships/image" Target="../media/image15.jpg"/><Relationship Id="rId8"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jp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jp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jp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0"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www.eia.gov/electricity/data.php" TargetMode="External"/><Relationship Id="rId4" Type="http://schemas.openxmlformats.org/officeDocument/2006/relationships/hyperlink" Target="https://www.eia.gov/electricity/data.php" TargetMode="External"/><Relationship Id="rId9" Type="http://schemas.openxmlformats.org/officeDocument/2006/relationships/image" Target="../media/image7.jpg"/><Relationship Id="rId5" Type="http://schemas.openxmlformats.org/officeDocument/2006/relationships/hyperlink" Target="https://www.eia.gov/electricity/data.php" TargetMode="External"/><Relationship Id="rId6" Type="http://schemas.openxmlformats.org/officeDocument/2006/relationships/hyperlink" Target="https://www.eia.gov/electricity/data.php" TargetMode="External"/><Relationship Id="rId7" Type="http://schemas.openxmlformats.org/officeDocument/2006/relationships/hyperlink" Target="https://www.eia.gov/electricity/data.php" TargetMode="External"/><Relationship Id="rId8" Type="http://schemas.openxmlformats.org/officeDocument/2006/relationships/hyperlink" Target="https://www.sciencebase.gov/catalog/item/58209752e4b080404e6fa8f0" TargetMode="External"/></Relationships>
</file>

<file path=ppt/slides/_rels/slide24.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github.com/chinarbu/BU_NIDIS_TeamA1_Capstone" TargetMode="External"/><Relationship Id="rId4" Type="http://schemas.openxmlformats.org/officeDocument/2006/relationships/hyperlink" Target="https://public.tableau.com/app/profile/chinar.boolchandani/viz/BU-NIDIS-NOAA-Capstone-Drought_Energy_Impact/NIDIS-Drought_Electricity_Prices" TargetMode="External"/><Relationship Id="rId9" Type="http://schemas.openxmlformats.org/officeDocument/2006/relationships/hyperlink" Target="https://www.linkedin.com/in/subhiksha/" TargetMode="External"/><Relationship Id="rId5" Type="http://schemas.openxmlformats.org/officeDocument/2006/relationships/hyperlink" Target="https://www.linkedin.com/in/yuxuan-mei/" TargetMode="External"/><Relationship Id="rId6" Type="http://schemas.openxmlformats.org/officeDocument/2006/relationships/hyperlink" Target="https://www.linkedin.com/in/yapeixiong/" TargetMode="External"/><Relationship Id="rId7" Type="http://schemas.openxmlformats.org/officeDocument/2006/relationships/hyperlink" Target="https://www.linkedin.com/in/yapeixiong/" TargetMode="External"/><Relationship Id="rId8" Type="http://schemas.openxmlformats.org/officeDocument/2006/relationships/hyperlink" Target="https://www.linkedin.com/in/cordell-william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5.png"/><Relationship Id="rId5"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image" Target="../media/image5.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7.jp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7.jp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7.jp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1409a96aad_0_0"/>
          <p:cNvSpPr txBox="1"/>
          <p:nvPr>
            <p:ph type="ctrTitle"/>
          </p:nvPr>
        </p:nvSpPr>
        <p:spPr>
          <a:xfrm>
            <a:off x="75" y="699800"/>
            <a:ext cx="9144000" cy="1945500"/>
          </a:xfrm>
          <a:prstGeom prst="rect">
            <a:avLst/>
          </a:prstGeom>
        </p:spPr>
        <p:txBody>
          <a:bodyPr anchorCtr="0" anchor="ctr" bIns="45700" lIns="91425" spcFirstLastPara="1" rIns="91425" wrap="square" tIns="45700">
            <a:noAutofit/>
          </a:bodyPr>
          <a:lstStyle/>
          <a:p>
            <a:pPr indent="0" lvl="0" marL="0" rtl="0" algn="ctr">
              <a:lnSpc>
                <a:spcPct val="100000"/>
              </a:lnSpc>
              <a:spcBef>
                <a:spcPts val="0"/>
              </a:spcBef>
              <a:spcAft>
                <a:spcPts val="0"/>
              </a:spcAft>
              <a:buNone/>
            </a:pPr>
            <a:r>
              <a:rPr lang="en-US" sz="5300">
                <a:latin typeface="Times New Roman"/>
                <a:ea typeface="Times New Roman"/>
                <a:cs typeface="Times New Roman"/>
                <a:sym typeface="Times New Roman"/>
              </a:rPr>
              <a:t> Impact of Drought Conditions on </a:t>
            </a:r>
            <a:r>
              <a:rPr lang="en-US" sz="5300">
                <a:latin typeface="Times New Roman"/>
                <a:ea typeface="Times New Roman"/>
                <a:cs typeface="Times New Roman"/>
                <a:sym typeface="Times New Roman"/>
              </a:rPr>
              <a:t>Electricity</a:t>
            </a:r>
            <a:r>
              <a:rPr lang="en-US" sz="5300">
                <a:latin typeface="Times New Roman"/>
                <a:ea typeface="Times New Roman"/>
                <a:cs typeface="Times New Roman"/>
                <a:sym typeface="Times New Roman"/>
              </a:rPr>
              <a:t> Prices</a:t>
            </a:r>
            <a:endParaRPr sz="5300">
              <a:latin typeface="Times New Roman"/>
              <a:ea typeface="Times New Roman"/>
              <a:cs typeface="Times New Roman"/>
              <a:sym typeface="Times New Roman"/>
            </a:endParaRPr>
          </a:p>
        </p:txBody>
      </p:sp>
      <p:sp>
        <p:nvSpPr>
          <p:cNvPr id="100" name="Google Shape;100;g11409a96aad_0_0"/>
          <p:cNvSpPr txBox="1"/>
          <p:nvPr>
            <p:ph idx="1" type="subTitle"/>
          </p:nvPr>
        </p:nvSpPr>
        <p:spPr>
          <a:xfrm>
            <a:off x="1105675" y="3222775"/>
            <a:ext cx="7571700" cy="1437900"/>
          </a:xfrm>
          <a:prstGeom prst="rect">
            <a:avLst/>
          </a:prstGeom>
        </p:spPr>
        <p:txBody>
          <a:bodyPr anchorCtr="0" anchor="t" bIns="45700" lIns="91425" spcFirstLastPara="1" rIns="91425" wrap="square" tIns="45700">
            <a:noAutofit/>
          </a:bodyPr>
          <a:lstStyle/>
          <a:p>
            <a:pPr indent="0" lvl="0" marL="0" rtl="0" algn="ctr">
              <a:spcBef>
                <a:spcPts val="640"/>
              </a:spcBef>
              <a:spcAft>
                <a:spcPts val="0"/>
              </a:spcAft>
              <a:buNone/>
            </a:pPr>
            <a:r>
              <a:rPr lang="en-US" sz="2200">
                <a:solidFill>
                  <a:schemeClr val="dk1"/>
                </a:solidFill>
                <a:latin typeface="Times New Roman"/>
                <a:ea typeface="Times New Roman"/>
                <a:cs typeface="Times New Roman"/>
                <a:sym typeface="Times New Roman"/>
              </a:rPr>
              <a:t>Team A1 : </a:t>
            </a:r>
            <a:endParaRPr sz="2200">
              <a:solidFill>
                <a:schemeClr val="dk1"/>
              </a:solidFill>
              <a:latin typeface="Times New Roman"/>
              <a:ea typeface="Times New Roman"/>
              <a:cs typeface="Times New Roman"/>
              <a:sym typeface="Times New Roman"/>
            </a:endParaRPr>
          </a:p>
          <a:p>
            <a:pPr indent="0" lvl="0" marL="0" rtl="0" algn="ctr">
              <a:spcBef>
                <a:spcPts val="640"/>
              </a:spcBef>
              <a:spcAft>
                <a:spcPts val="0"/>
              </a:spcAft>
              <a:buNone/>
            </a:pPr>
            <a:r>
              <a:rPr lang="en-US" sz="2200">
                <a:solidFill>
                  <a:schemeClr val="dk1"/>
                </a:solidFill>
                <a:latin typeface="Times New Roman"/>
                <a:ea typeface="Times New Roman"/>
                <a:cs typeface="Times New Roman"/>
                <a:sym typeface="Times New Roman"/>
              </a:rPr>
              <a:t>Chinar Boolchandani, </a:t>
            </a:r>
            <a:r>
              <a:rPr lang="en-US" sz="2200">
                <a:solidFill>
                  <a:schemeClr val="dk1"/>
                </a:solidFill>
                <a:latin typeface="Times New Roman"/>
                <a:ea typeface="Times New Roman"/>
                <a:cs typeface="Times New Roman"/>
                <a:sym typeface="Times New Roman"/>
              </a:rPr>
              <a:t>Cordell Williams, Subhiksha Sivasubramanian, Yapei Xiong, Yuxuan Mei</a:t>
            </a:r>
            <a:endParaRPr sz="2200">
              <a:solidFill>
                <a:schemeClr val="dk1"/>
              </a:solidFill>
              <a:latin typeface="Times New Roman"/>
              <a:ea typeface="Times New Roman"/>
              <a:cs typeface="Times New Roman"/>
              <a:sym typeface="Times New Roman"/>
            </a:endParaRPr>
          </a:p>
        </p:txBody>
      </p:sp>
      <p:pic>
        <p:nvPicPr>
          <p:cNvPr id="101" name="Google Shape;101;g11409a96aad_0_0"/>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102" name="Google Shape;102;g11409a96aad_0_0"/>
          <p:cNvPicPr preferRelativeResize="0"/>
          <p:nvPr/>
        </p:nvPicPr>
        <p:blipFill>
          <a:blip r:embed="rId4">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g11409a96aad_0_66"/>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223" name="Google Shape;223;g11409a96aad_0_66"/>
          <p:cNvPicPr preferRelativeResize="0"/>
          <p:nvPr/>
        </p:nvPicPr>
        <p:blipFill>
          <a:blip r:embed="rId4">
            <a:alphaModFix/>
          </a:blip>
          <a:stretch>
            <a:fillRect/>
          </a:stretch>
        </p:blipFill>
        <p:spPr>
          <a:xfrm>
            <a:off x="2632854" y="5920275"/>
            <a:ext cx="992100" cy="783750"/>
          </a:xfrm>
          <a:prstGeom prst="rect">
            <a:avLst/>
          </a:prstGeom>
          <a:noFill/>
          <a:ln>
            <a:noFill/>
          </a:ln>
        </p:spPr>
      </p:pic>
      <p:sp>
        <p:nvSpPr>
          <p:cNvPr id="224" name="Google Shape;224;g11409a96aad_0_66"/>
          <p:cNvSpPr txBox="1"/>
          <p:nvPr/>
        </p:nvSpPr>
        <p:spPr>
          <a:xfrm>
            <a:off x="152400" y="3433950"/>
            <a:ext cx="5468700" cy="2340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sz="1700">
                <a:solidFill>
                  <a:schemeClr val="dk1"/>
                </a:solidFill>
                <a:latin typeface="Times New Roman"/>
                <a:ea typeface="Times New Roman"/>
                <a:cs typeface="Times New Roman"/>
                <a:sym typeface="Times New Roman"/>
              </a:rPr>
              <a:t>Sources</a:t>
            </a:r>
            <a:r>
              <a:rPr lang="en-US" sz="1700">
                <a:solidFill>
                  <a:schemeClr val="dk1"/>
                </a:solidFill>
                <a:latin typeface="Times New Roman"/>
                <a:ea typeface="Times New Roman"/>
                <a:cs typeface="Times New Roman"/>
                <a:sym typeface="Times New Roman"/>
              </a:rPr>
              <a:t>:</a:t>
            </a:r>
            <a:endParaRPr sz="17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US Energy Information Administration (EIA) </a:t>
            </a:r>
            <a:r>
              <a:rPr lang="en-US" sz="1500" u="sng">
                <a:solidFill>
                  <a:schemeClr val="hlink"/>
                </a:solidFill>
                <a:latin typeface="Times New Roman"/>
                <a:ea typeface="Times New Roman"/>
                <a:cs typeface="Times New Roman"/>
                <a:sym typeface="Times New Roman"/>
                <a:hlinkClick r:id="rId5"/>
              </a:rPr>
              <a:t>https://www.eia.gov/</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US Geological Survey (USGS) </a:t>
            </a:r>
            <a:endParaRPr sz="15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1500" u="sng">
                <a:solidFill>
                  <a:schemeClr val="hlink"/>
                </a:solidFill>
                <a:latin typeface="Times New Roman"/>
                <a:ea typeface="Times New Roman"/>
                <a:cs typeface="Times New Roman"/>
                <a:sym typeface="Times New Roman"/>
                <a:hlinkClick r:id="rId6"/>
              </a:rPr>
              <a:t>https://www.usgs.gov/</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National Oceanic and Atmospheric Administration (NOAA)  </a:t>
            </a:r>
            <a:r>
              <a:rPr lang="en-US" sz="1500" u="sng">
                <a:solidFill>
                  <a:schemeClr val="hlink"/>
                </a:solidFill>
                <a:latin typeface="Times New Roman"/>
                <a:ea typeface="Times New Roman"/>
                <a:cs typeface="Times New Roman"/>
                <a:sym typeface="Times New Roman"/>
                <a:hlinkClick r:id="rId7"/>
              </a:rPr>
              <a:t>https://www.noaa.gov/</a:t>
            </a:r>
            <a:endParaRPr sz="1500">
              <a:solidFill>
                <a:schemeClr val="dk1"/>
              </a:solidFill>
            </a:endParaRPr>
          </a:p>
          <a:p>
            <a:pPr indent="0" lvl="0" marL="0" rtl="0" algn="l">
              <a:lnSpc>
                <a:spcPct val="115000"/>
              </a:lnSpc>
              <a:spcBef>
                <a:spcPts val="0"/>
              </a:spcBef>
              <a:spcAft>
                <a:spcPts val="0"/>
              </a:spcAft>
              <a:buNone/>
            </a:pPr>
            <a:r>
              <a:t/>
            </a:r>
            <a:endParaRPr sz="1700">
              <a:solidFill>
                <a:schemeClr val="dk1"/>
              </a:solidFill>
            </a:endParaRPr>
          </a:p>
        </p:txBody>
      </p:sp>
      <p:sp>
        <p:nvSpPr>
          <p:cNvPr id="225" name="Google Shape;225;g11409a96aad_0_66"/>
          <p:cNvSpPr txBox="1"/>
          <p:nvPr/>
        </p:nvSpPr>
        <p:spPr>
          <a:xfrm>
            <a:off x="5724100" y="3614325"/>
            <a:ext cx="3267600" cy="19116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None/>
            </a:pPr>
            <a:r>
              <a:rPr b="1" lang="en-US" sz="1700">
                <a:solidFill>
                  <a:schemeClr val="dk1"/>
                </a:solidFill>
                <a:latin typeface="Times New Roman"/>
                <a:ea typeface="Times New Roman"/>
                <a:cs typeface="Times New Roman"/>
                <a:sym typeface="Times New Roman"/>
              </a:rPr>
              <a:t>Dimensions:</a:t>
            </a:r>
            <a:endParaRPr b="1" sz="1700">
              <a:solidFill>
                <a:schemeClr val="dk1"/>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20</a:t>
            </a:r>
            <a:r>
              <a:rPr lang="en-US" sz="1700">
                <a:solidFill>
                  <a:schemeClr val="dk1"/>
                </a:solidFill>
                <a:latin typeface="Times New Roman"/>
                <a:ea typeface="Times New Roman"/>
                <a:cs typeface="Times New Roman"/>
                <a:sym typeface="Times New Roman"/>
              </a:rPr>
              <a:t> Columns</a:t>
            </a:r>
            <a:endParaRPr sz="1700">
              <a:solidFill>
                <a:schemeClr val="dk1"/>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842 Rows</a:t>
            </a:r>
            <a:endParaRPr sz="1700">
              <a:solidFill>
                <a:schemeClr val="dk1"/>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Time Range : 2011-2020</a:t>
            </a:r>
            <a:endParaRPr sz="17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700"/>
          </a:p>
          <a:p>
            <a:pPr indent="0" lvl="0" marL="0" rtl="0" algn="l">
              <a:spcBef>
                <a:spcPts val="0"/>
              </a:spcBef>
              <a:spcAft>
                <a:spcPts val="0"/>
              </a:spcAft>
              <a:buNone/>
            </a:pPr>
            <a:r>
              <a:t/>
            </a:r>
            <a:endParaRPr sz="1700"/>
          </a:p>
        </p:txBody>
      </p:sp>
      <p:pic>
        <p:nvPicPr>
          <p:cNvPr id="226" name="Google Shape;226;g11409a96aad_0_66"/>
          <p:cNvPicPr preferRelativeResize="0"/>
          <p:nvPr/>
        </p:nvPicPr>
        <p:blipFill>
          <a:blip r:embed="rId8">
            <a:alphaModFix/>
          </a:blip>
          <a:stretch>
            <a:fillRect/>
          </a:stretch>
        </p:blipFill>
        <p:spPr>
          <a:xfrm>
            <a:off x="588325" y="1690225"/>
            <a:ext cx="7967326" cy="1018047"/>
          </a:xfrm>
          <a:prstGeom prst="rect">
            <a:avLst/>
          </a:prstGeom>
          <a:noFill/>
          <a:ln>
            <a:noFill/>
          </a:ln>
        </p:spPr>
      </p:pic>
      <p:sp>
        <p:nvSpPr>
          <p:cNvPr id="227" name="Google Shape;227;g11409a96aad_0_66"/>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Final Features for Predictive Modeling</a:t>
            </a:r>
            <a:endParaRPr sz="31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126ba436729_0_0"/>
          <p:cNvSpPr txBox="1"/>
          <p:nvPr>
            <p:ph type="title"/>
          </p:nvPr>
        </p:nvSpPr>
        <p:spPr>
          <a:xfrm>
            <a:off x="457200" y="25309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Times New Roman"/>
                <a:ea typeface="Times New Roman"/>
                <a:cs typeface="Times New Roman"/>
                <a:sym typeface="Times New Roman"/>
              </a:rPr>
              <a:t>Exploratory Data Analysis</a:t>
            </a:r>
            <a:br>
              <a:rPr lang="en-US" sz="4000">
                <a:latin typeface="Times New Roman"/>
                <a:ea typeface="Times New Roman"/>
                <a:cs typeface="Times New Roman"/>
                <a:sym typeface="Times New Roman"/>
              </a:rPr>
            </a:br>
            <a:endParaRPr sz="4000">
              <a:latin typeface="Times New Roman"/>
              <a:ea typeface="Times New Roman"/>
              <a:cs typeface="Times New Roman"/>
              <a:sym typeface="Times New Roman"/>
            </a:endParaRPr>
          </a:p>
        </p:txBody>
      </p:sp>
      <p:pic>
        <p:nvPicPr>
          <p:cNvPr id="234" name="Google Shape;234;g126ba436729_0_0"/>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235" name="Google Shape;235;g126ba436729_0_0"/>
          <p:cNvPicPr preferRelativeResize="0"/>
          <p:nvPr/>
        </p:nvPicPr>
        <p:blipFill>
          <a:blip r:embed="rId4">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11409a96aad_0_42"/>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Electricity Price Volatility </a:t>
            </a:r>
            <a:endParaRPr sz="3100">
              <a:latin typeface="Times New Roman"/>
              <a:ea typeface="Times New Roman"/>
              <a:cs typeface="Times New Roman"/>
              <a:sym typeface="Times New Roman"/>
            </a:endParaRPr>
          </a:p>
        </p:txBody>
      </p:sp>
      <p:pic>
        <p:nvPicPr>
          <p:cNvPr id="242" name="Google Shape;242;g11409a96aad_0_42"/>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243" name="Google Shape;243;g11409a96aad_0_42"/>
          <p:cNvPicPr preferRelativeResize="0"/>
          <p:nvPr/>
        </p:nvPicPr>
        <p:blipFill>
          <a:blip r:embed="rId4">
            <a:alphaModFix/>
          </a:blip>
          <a:stretch>
            <a:fillRect/>
          </a:stretch>
        </p:blipFill>
        <p:spPr>
          <a:xfrm>
            <a:off x="2632854" y="5920275"/>
            <a:ext cx="992100" cy="783750"/>
          </a:xfrm>
          <a:prstGeom prst="rect">
            <a:avLst/>
          </a:prstGeom>
          <a:noFill/>
          <a:ln>
            <a:noFill/>
          </a:ln>
        </p:spPr>
      </p:pic>
      <p:sp>
        <p:nvSpPr>
          <p:cNvPr id="244" name="Google Shape;244;g11409a96aad_0_42"/>
          <p:cNvSpPr txBox="1"/>
          <p:nvPr/>
        </p:nvSpPr>
        <p:spPr>
          <a:xfrm>
            <a:off x="868875" y="1574725"/>
            <a:ext cx="3576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p>
        </p:txBody>
      </p:sp>
      <p:sp>
        <p:nvSpPr>
          <p:cNvPr id="245" name="Google Shape;245;g11409a96aad_0_42"/>
          <p:cNvSpPr txBox="1"/>
          <p:nvPr/>
        </p:nvSpPr>
        <p:spPr>
          <a:xfrm>
            <a:off x="457200" y="1274450"/>
            <a:ext cx="7919700" cy="14316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Generally, e</a:t>
            </a:r>
            <a:r>
              <a:rPr lang="en-US" sz="1900">
                <a:solidFill>
                  <a:schemeClr val="dk1"/>
                </a:solidFill>
                <a:latin typeface="Times New Roman"/>
                <a:ea typeface="Times New Roman"/>
                <a:cs typeface="Times New Roman"/>
                <a:sym typeface="Times New Roman"/>
              </a:rPr>
              <a:t>lectricity prices have increased over the years for all states. However, the average price has tended to stay within a fairly tight bound.</a:t>
            </a:r>
            <a:endParaRPr sz="1900">
              <a:solidFill>
                <a:schemeClr val="dk1"/>
              </a:solidFill>
              <a:latin typeface="Times New Roman"/>
              <a:ea typeface="Times New Roman"/>
              <a:cs typeface="Times New Roman"/>
              <a:sym typeface="Times New Roman"/>
            </a:endParaRPr>
          </a:p>
          <a:p>
            <a:pPr indent="-349250" lvl="0" marL="457200" rtl="0" algn="l">
              <a:spcBef>
                <a:spcPts val="600"/>
              </a:spcBef>
              <a:spcAft>
                <a:spcPts val="60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Interestingly, prices tend to fluctuate seasonally with winter months tending to have higher prices on average than summer months</a:t>
            </a:r>
            <a:endParaRPr sz="1900">
              <a:solidFill>
                <a:schemeClr val="dk1"/>
              </a:solidFill>
              <a:latin typeface="Times New Roman"/>
              <a:ea typeface="Times New Roman"/>
              <a:cs typeface="Times New Roman"/>
              <a:sym typeface="Times New Roman"/>
            </a:endParaRPr>
          </a:p>
        </p:txBody>
      </p:sp>
      <p:pic>
        <p:nvPicPr>
          <p:cNvPr id="246" name="Google Shape;246;g11409a96aad_0_42"/>
          <p:cNvPicPr preferRelativeResize="0"/>
          <p:nvPr/>
        </p:nvPicPr>
        <p:blipFill>
          <a:blip r:embed="rId5">
            <a:alphaModFix/>
          </a:blip>
          <a:stretch>
            <a:fillRect/>
          </a:stretch>
        </p:blipFill>
        <p:spPr>
          <a:xfrm>
            <a:off x="5366464" y="2849725"/>
            <a:ext cx="3474271" cy="3247826"/>
          </a:xfrm>
          <a:prstGeom prst="rect">
            <a:avLst/>
          </a:prstGeom>
          <a:noFill/>
          <a:ln>
            <a:noFill/>
          </a:ln>
        </p:spPr>
      </p:pic>
      <p:pic>
        <p:nvPicPr>
          <p:cNvPr id="247" name="Google Shape;247;g11409a96aad_0_42"/>
          <p:cNvPicPr preferRelativeResize="0"/>
          <p:nvPr/>
        </p:nvPicPr>
        <p:blipFill>
          <a:blip r:embed="rId6">
            <a:alphaModFix/>
          </a:blip>
          <a:stretch>
            <a:fillRect/>
          </a:stretch>
        </p:blipFill>
        <p:spPr>
          <a:xfrm>
            <a:off x="152400" y="2849725"/>
            <a:ext cx="4630750" cy="2834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g12643baa09d_0_56"/>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254" name="Google Shape;254;g12643baa09d_0_56"/>
          <p:cNvPicPr preferRelativeResize="0"/>
          <p:nvPr/>
        </p:nvPicPr>
        <p:blipFill>
          <a:blip r:embed="rId4">
            <a:alphaModFix/>
          </a:blip>
          <a:stretch>
            <a:fillRect/>
          </a:stretch>
        </p:blipFill>
        <p:spPr>
          <a:xfrm>
            <a:off x="2632854" y="5920275"/>
            <a:ext cx="992100" cy="783750"/>
          </a:xfrm>
          <a:prstGeom prst="rect">
            <a:avLst/>
          </a:prstGeom>
          <a:noFill/>
          <a:ln>
            <a:noFill/>
          </a:ln>
        </p:spPr>
      </p:pic>
      <p:pic>
        <p:nvPicPr>
          <p:cNvPr id="255" name="Google Shape;255;g12643baa09d_0_56"/>
          <p:cNvPicPr preferRelativeResize="0"/>
          <p:nvPr/>
        </p:nvPicPr>
        <p:blipFill>
          <a:blip r:embed="rId5">
            <a:alphaModFix/>
          </a:blip>
          <a:stretch>
            <a:fillRect/>
          </a:stretch>
        </p:blipFill>
        <p:spPr>
          <a:xfrm>
            <a:off x="4935300" y="2664951"/>
            <a:ext cx="3796400" cy="3509275"/>
          </a:xfrm>
          <a:prstGeom prst="rect">
            <a:avLst/>
          </a:prstGeom>
          <a:noFill/>
          <a:ln>
            <a:noFill/>
          </a:ln>
        </p:spPr>
      </p:pic>
      <p:pic>
        <p:nvPicPr>
          <p:cNvPr id="256" name="Google Shape;256;g12643baa09d_0_56"/>
          <p:cNvPicPr preferRelativeResize="0"/>
          <p:nvPr/>
        </p:nvPicPr>
        <p:blipFill>
          <a:blip r:embed="rId6">
            <a:alphaModFix/>
          </a:blip>
          <a:stretch>
            <a:fillRect/>
          </a:stretch>
        </p:blipFill>
        <p:spPr>
          <a:xfrm>
            <a:off x="176900" y="2953400"/>
            <a:ext cx="4395100" cy="2627608"/>
          </a:xfrm>
          <a:prstGeom prst="rect">
            <a:avLst/>
          </a:prstGeom>
          <a:noFill/>
          <a:ln>
            <a:noFill/>
          </a:ln>
        </p:spPr>
      </p:pic>
      <p:sp>
        <p:nvSpPr>
          <p:cNvPr id="257" name="Google Shape;257;g12643baa09d_0_56"/>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Electricity Revenue and Consumption </a:t>
            </a:r>
            <a:endParaRPr sz="3100">
              <a:latin typeface="Times New Roman"/>
              <a:ea typeface="Times New Roman"/>
              <a:cs typeface="Times New Roman"/>
              <a:sym typeface="Times New Roman"/>
            </a:endParaRPr>
          </a:p>
        </p:txBody>
      </p:sp>
      <p:sp>
        <p:nvSpPr>
          <p:cNvPr id="258" name="Google Shape;258;g12643baa09d_0_56"/>
          <p:cNvSpPr txBox="1"/>
          <p:nvPr/>
        </p:nvSpPr>
        <p:spPr>
          <a:xfrm>
            <a:off x="457200" y="1274450"/>
            <a:ext cx="7919700" cy="14316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Unsurprisingly</a:t>
            </a:r>
            <a:r>
              <a:rPr lang="en-US" sz="1900">
                <a:solidFill>
                  <a:schemeClr val="dk1"/>
                </a:solidFill>
                <a:latin typeface="Times New Roman"/>
                <a:ea typeface="Times New Roman"/>
                <a:cs typeface="Times New Roman"/>
                <a:sym typeface="Times New Roman"/>
              </a:rPr>
              <a:t>, the average revenue per customer tends to be highest in the summer and winter months. </a:t>
            </a:r>
            <a:endParaRPr sz="1900">
              <a:solidFill>
                <a:schemeClr val="dk1"/>
              </a:solidFill>
              <a:latin typeface="Times New Roman"/>
              <a:ea typeface="Times New Roman"/>
              <a:cs typeface="Times New Roman"/>
              <a:sym typeface="Times New Roman"/>
            </a:endParaRPr>
          </a:p>
          <a:p>
            <a:pPr indent="-349250" lvl="0" marL="457200" rtl="0" algn="l">
              <a:spcBef>
                <a:spcPts val="600"/>
              </a:spcBef>
              <a:spcAft>
                <a:spcPts val="60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This coincides with the greatest energy demand </a:t>
            </a:r>
            <a:r>
              <a:rPr lang="en-US" sz="1900">
                <a:solidFill>
                  <a:schemeClr val="dk1"/>
                </a:solidFill>
                <a:latin typeface="Times New Roman"/>
                <a:ea typeface="Times New Roman"/>
                <a:cs typeface="Times New Roman"/>
                <a:sym typeface="Times New Roman"/>
              </a:rPr>
              <a:t>occurring</a:t>
            </a:r>
            <a:r>
              <a:rPr lang="en-US" sz="1900">
                <a:solidFill>
                  <a:schemeClr val="dk1"/>
                </a:solidFill>
                <a:latin typeface="Times New Roman"/>
                <a:ea typeface="Times New Roman"/>
                <a:cs typeface="Times New Roman"/>
                <a:sym typeface="Times New Roman"/>
              </a:rPr>
              <a:t> during periods of high or low average temperatures</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g12643baa09d_0_50"/>
          <p:cNvPicPr preferRelativeResize="0"/>
          <p:nvPr/>
        </p:nvPicPr>
        <p:blipFill>
          <a:blip r:embed="rId3">
            <a:alphaModFix/>
          </a:blip>
          <a:stretch>
            <a:fillRect/>
          </a:stretch>
        </p:blipFill>
        <p:spPr>
          <a:xfrm>
            <a:off x="152400" y="2712424"/>
            <a:ext cx="4417325" cy="3207438"/>
          </a:xfrm>
          <a:prstGeom prst="rect">
            <a:avLst/>
          </a:prstGeom>
          <a:noFill/>
          <a:ln>
            <a:noFill/>
          </a:ln>
        </p:spPr>
      </p:pic>
      <p:pic>
        <p:nvPicPr>
          <p:cNvPr id="265" name="Google Shape;265;g12643baa09d_0_50"/>
          <p:cNvPicPr preferRelativeResize="0"/>
          <p:nvPr/>
        </p:nvPicPr>
        <p:blipFill>
          <a:blip r:embed="rId4">
            <a:alphaModFix/>
          </a:blip>
          <a:stretch>
            <a:fillRect/>
          </a:stretch>
        </p:blipFill>
        <p:spPr>
          <a:xfrm>
            <a:off x="1605420" y="5885287"/>
            <a:ext cx="1027426" cy="853725"/>
          </a:xfrm>
          <a:prstGeom prst="rect">
            <a:avLst/>
          </a:prstGeom>
          <a:noFill/>
          <a:ln>
            <a:noFill/>
          </a:ln>
        </p:spPr>
      </p:pic>
      <p:pic>
        <p:nvPicPr>
          <p:cNvPr id="266" name="Google Shape;266;g12643baa09d_0_50"/>
          <p:cNvPicPr preferRelativeResize="0"/>
          <p:nvPr/>
        </p:nvPicPr>
        <p:blipFill>
          <a:blip r:embed="rId5">
            <a:alphaModFix/>
          </a:blip>
          <a:stretch>
            <a:fillRect/>
          </a:stretch>
        </p:blipFill>
        <p:spPr>
          <a:xfrm>
            <a:off x="2632854" y="5920275"/>
            <a:ext cx="992100" cy="783750"/>
          </a:xfrm>
          <a:prstGeom prst="rect">
            <a:avLst/>
          </a:prstGeom>
          <a:noFill/>
          <a:ln>
            <a:noFill/>
          </a:ln>
        </p:spPr>
      </p:pic>
      <p:pic>
        <p:nvPicPr>
          <p:cNvPr id="267" name="Google Shape;267;g12643baa09d_0_50"/>
          <p:cNvPicPr preferRelativeResize="0"/>
          <p:nvPr/>
        </p:nvPicPr>
        <p:blipFill>
          <a:blip r:embed="rId6">
            <a:alphaModFix/>
          </a:blip>
          <a:stretch>
            <a:fillRect/>
          </a:stretch>
        </p:blipFill>
        <p:spPr>
          <a:xfrm>
            <a:off x="4569737" y="2735850"/>
            <a:ext cx="4496677" cy="3246950"/>
          </a:xfrm>
          <a:prstGeom prst="rect">
            <a:avLst/>
          </a:prstGeom>
          <a:noFill/>
          <a:ln>
            <a:noFill/>
          </a:ln>
        </p:spPr>
      </p:pic>
      <p:sp>
        <p:nvSpPr>
          <p:cNvPr id="268" name="Google Shape;268;g12643baa09d_0_5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Drought Severity by Month and State</a:t>
            </a:r>
            <a:endParaRPr sz="3100">
              <a:latin typeface="Times New Roman"/>
              <a:ea typeface="Times New Roman"/>
              <a:cs typeface="Times New Roman"/>
              <a:sym typeface="Times New Roman"/>
            </a:endParaRPr>
          </a:p>
        </p:txBody>
      </p:sp>
      <p:sp>
        <p:nvSpPr>
          <p:cNvPr id="269" name="Google Shape;269;g12643baa09d_0_50"/>
          <p:cNvSpPr txBox="1"/>
          <p:nvPr/>
        </p:nvSpPr>
        <p:spPr>
          <a:xfrm>
            <a:off x="457200" y="1274450"/>
            <a:ext cx="7919700" cy="14316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The Palmer Drought Severity Index (PDSI) measures drought conditions where &lt;-4 represents extreme drought conditions, and &gt;4 represents very wet conditions</a:t>
            </a:r>
            <a:endParaRPr sz="1900">
              <a:solidFill>
                <a:schemeClr val="dk1"/>
              </a:solidFill>
              <a:latin typeface="Times New Roman"/>
              <a:ea typeface="Times New Roman"/>
              <a:cs typeface="Times New Roman"/>
              <a:sym typeface="Times New Roman"/>
            </a:endParaRPr>
          </a:p>
          <a:p>
            <a:pPr indent="-349250" lvl="0" marL="457200" rtl="0" algn="l">
              <a:spcBef>
                <a:spcPts val="600"/>
              </a:spcBef>
              <a:spcAft>
                <a:spcPts val="60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The Northeast region has generally not experienced drought conditions</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12643baa09d_0_0"/>
          <p:cNvSpPr txBox="1"/>
          <p:nvPr/>
        </p:nvSpPr>
        <p:spPr>
          <a:xfrm>
            <a:off x="447400" y="2699700"/>
            <a:ext cx="192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76" name="Google Shape;276;g12643baa09d_0_0"/>
          <p:cNvSpPr txBox="1"/>
          <p:nvPr>
            <p:ph type="title"/>
          </p:nvPr>
        </p:nvSpPr>
        <p:spPr>
          <a:xfrm>
            <a:off x="624700" y="495074"/>
            <a:ext cx="8229600" cy="558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000">
                <a:latin typeface="Times New Roman"/>
                <a:ea typeface="Times New Roman"/>
                <a:cs typeface="Times New Roman"/>
                <a:sym typeface="Times New Roman"/>
              </a:rPr>
              <a:t>Correlation Heatmap</a:t>
            </a:r>
            <a:endParaRPr sz="3000">
              <a:latin typeface="Times New Roman"/>
              <a:ea typeface="Times New Roman"/>
              <a:cs typeface="Times New Roman"/>
              <a:sym typeface="Times New Roman"/>
            </a:endParaRPr>
          </a:p>
        </p:txBody>
      </p:sp>
      <p:pic>
        <p:nvPicPr>
          <p:cNvPr id="277" name="Google Shape;277;g12643baa09d_0_0"/>
          <p:cNvPicPr preferRelativeResize="0"/>
          <p:nvPr/>
        </p:nvPicPr>
        <p:blipFill>
          <a:blip r:embed="rId3">
            <a:alphaModFix/>
          </a:blip>
          <a:stretch>
            <a:fillRect/>
          </a:stretch>
        </p:blipFill>
        <p:spPr>
          <a:xfrm>
            <a:off x="1567820" y="5885287"/>
            <a:ext cx="1027426" cy="853725"/>
          </a:xfrm>
          <a:prstGeom prst="rect">
            <a:avLst/>
          </a:prstGeom>
          <a:noFill/>
          <a:ln>
            <a:noFill/>
          </a:ln>
        </p:spPr>
      </p:pic>
      <p:pic>
        <p:nvPicPr>
          <p:cNvPr id="278" name="Google Shape;278;g12643baa09d_0_0"/>
          <p:cNvPicPr preferRelativeResize="0"/>
          <p:nvPr/>
        </p:nvPicPr>
        <p:blipFill>
          <a:blip r:embed="rId4">
            <a:alphaModFix/>
          </a:blip>
          <a:stretch>
            <a:fillRect/>
          </a:stretch>
        </p:blipFill>
        <p:spPr>
          <a:xfrm>
            <a:off x="2595254" y="5920275"/>
            <a:ext cx="992100" cy="783750"/>
          </a:xfrm>
          <a:prstGeom prst="rect">
            <a:avLst/>
          </a:prstGeom>
          <a:noFill/>
          <a:ln>
            <a:noFill/>
          </a:ln>
        </p:spPr>
      </p:pic>
      <p:pic>
        <p:nvPicPr>
          <p:cNvPr id="279" name="Google Shape;279;g12643baa09d_0_0"/>
          <p:cNvPicPr preferRelativeResize="0"/>
          <p:nvPr/>
        </p:nvPicPr>
        <p:blipFill>
          <a:blip r:embed="rId5">
            <a:alphaModFix/>
          </a:blip>
          <a:stretch>
            <a:fillRect/>
          </a:stretch>
        </p:blipFill>
        <p:spPr>
          <a:xfrm>
            <a:off x="1249875" y="1012937"/>
            <a:ext cx="6644225" cy="48321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11694e12da1_0_24"/>
          <p:cNvSpPr txBox="1"/>
          <p:nvPr/>
        </p:nvSpPr>
        <p:spPr>
          <a:xfrm>
            <a:off x="1955850" y="-75225"/>
            <a:ext cx="5353500" cy="6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3100">
              <a:solidFill>
                <a:schemeClr val="lt1"/>
              </a:solidFill>
              <a:latin typeface="Times New Roman"/>
              <a:ea typeface="Times New Roman"/>
              <a:cs typeface="Times New Roman"/>
              <a:sym typeface="Times New Roman"/>
            </a:endParaRPr>
          </a:p>
        </p:txBody>
      </p:sp>
      <p:graphicFrame>
        <p:nvGraphicFramePr>
          <p:cNvPr id="286" name="Google Shape;286;g11694e12da1_0_24"/>
          <p:cNvGraphicFramePr/>
          <p:nvPr/>
        </p:nvGraphicFramePr>
        <p:xfrm>
          <a:off x="291875" y="1938475"/>
          <a:ext cx="3000000" cy="3000000"/>
        </p:xfrm>
        <a:graphic>
          <a:graphicData uri="http://schemas.openxmlformats.org/drawingml/2006/table">
            <a:tbl>
              <a:tblPr>
                <a:noFill/>
                <a:tableStyleId>{5E4F6346-63B2-4BD2-994D-053DEECBB247}</a:tableStyleId>
              </a:tblPr>
              <a:tblGrid>
                <a:gridCol w="2073000"/>
                <a:gridCol w="1569050"/>
                <a:gridCol w="1167525"/>
                <a:gridCol w="2038625"/>
                <a:gridCol w="1712050"/>
              </a:tblGrid>
              <a:tr h="381000">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Model</a:t>
                      </a:r>
                      <a:endParaRPr b="1" sz="1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2C4C9"/>
                    </a:solidFill>
                  </a:tcPr>
                </a:tc>
                <a:tc>
                  <a:txBody>
                    <a:bodyPr/>
                    <a:lstStyle/>
                    <a:p>
                      <a:pPr indent="0" lvl="0" marL="0" rtl="0" algn="l">
                        <a:spcBef>
                          <a:spcPts val="0"/>
                        </a:spcBef>
                        <a:spcAft>
                          <a:spcPts val="0"/>
                        </a:spcAft>
                        <a:buNone/>
                      </a:pPr>
                      <a:r>
                        <a:rPr b="1" lang="en-US" sz="1600">
                          <a:latin typeface="Times New Roman"/>
                          <a:ea typeface="Times New Roman"/>
                          <a:cs typeface="Times New Roman"/>
                          <a:sym typeface="Times New Roman"/>
                        </a:rPr>
                        <a:t>MAE( Cents/kWh)</a:t>
                      </a:r>
                      <a:endParaRPr b="1" sz="1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2C4C9"/>
                    </a:solidFill>
                  </a:tcPr>
                </a:tc>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MSE</a:t>
                      </a:r>
                      <a:endParaRPr b="1" sz="1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2C4C9"/>
                    </a:solidFill>
                  </a:tcPr>
                </a:tc>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RMSE</a:t>
                      </a:r>
                      <a:endParaRPr b="1" sz="1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2C4C9"/>
                    </a:solidFill>
                  </a:tcPr>
                </a:tc>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Explained Variance Score</a:t>
                      </a:r>
                      <a:endParaRPr b="1" sz="1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2C4C9"/>
                    </a:solidFill>
                  </a:tcPr>
                </a:tc>
              </a:tr>
              <a:tr h="661675">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Linear Regression-without hyperparameter tuning</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1.09</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1.88</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1.37</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48.5</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2325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Lasso Regression- with tuning</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1.10</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1.96</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1.40</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46.7</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2325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Random Forest- without tuning</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0.86</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1.34</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1.16</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63.7</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23250">
                <a:tc>
                  <a:txBody>
                    <a:bodyPr/>
                    <a:lstStyle/>
                    <a:p>
                      <a:pPr indent="0" lvl="0" marL="0" rtl="0" algn="l">
                        <a:spcBef>
                          <a:spcPts val="0"/>
                        </a:spcBef>
                        <a:spcAft>
                          <a:spcPts val="0"/>
                        </a:spcAft>
                        <a:buNone/>
                      </a:pPr>
                      <a:r>
                        <a:rPr b="1" lang="en-US">
                          <a:latin typeface="Times New Roman"/>
                          <a:ea typeface="Times New Roman"/>
                          <a:cs typeface="Times New Roman"/>
                          <a:sym typeface="Times New Roman"/>
                        </a:rPr>
                        <a:t>Random Forest- with tuning</a:t>
                      </a:r>
                      <a:endParaRPr b="1">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0.85</a:t>
                      </a:r>
                      <a:endParaRPr b="1"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1.32</a:t>
                      </a:r>
                      <a:endParaRPr b="1"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1.15</a:t>
                      </a:r>
                      <a:endParaRPr b="1"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96.0%</a:t>
                      </a:r>
                      <a:endParaRPr b="1"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2325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XGBoost- with tuning</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1.29</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4.31</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2.07</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66.3%</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87" name="Google Shape;287;g11694e12da1_0_24"/>
          <p:cNvSpPr txBox="1"/>
          <p:nvPr/>
        </p:nvSpPr>
        <p:spPr>
          <a:xfrm>
            <a:off x="189575" y="678450"/>
            <a:ext cx="83706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300">
                <a:solidFill>
                  <a:schemeClr val="dk2"/>
                </a:solidFill>
                <a:latin typeface="Times New Roman"/>
                <a:ea typeface="Times New Roman"/>
                <a:cs typeface="Times New Roman"/>
                <a:sym typeface="Times New Roman"/>
              </a:rPr>
              <a:t>Model Performance </a:t>
            </a:r>
            <a:r>
              <a:rPr b="1" lang="en-US" sz="3300">
                <a:solidFill>
                  <a:schemeClr val="dk2"/>
                </a:solidFill>
                <a:latin typeface="Times New Roman"/>
                <a:ea typeface="Times New Roman"/>
                <a:cs typeface="Times New Roman"/>
                <a:sym typeface="Times New Roman"/>
              </a:rPr>
              <a:t>Comparison</a:t>
            </a:r>
            <a:endParaRPr b="1" sz="3300">
              <a:solidFill>
                <a:schemeClr val="dk2"/>
              </a:solidFill>
              <a:latin typeface="Times New Roman"/>
              <a:ea typeface="Times New Roman"/>
              <a:cs typeface="Times New Roman"/>
              <a:sym typeface="Times New Roman"/>
            </a:endParaRPr>
          </a:p>
        </p:txBody>
      </p:sp>
      <p:pic>
        <p:nvPicPr>
          <p:cNvPr id="288" name="Google Shape;288;g11694e12da1_0_24"/>
          <p:cNvPicPr preferRelativeResize="0"/>
          <p:nvPr/>
        </p:nvPicPr>
        <p:blipFill>
          <a:blip r:embed="rId3">
            <a:alphaModFix/>
          </a:blip>
          <a:stretch>
            <a:fillRect/>
          </a:stretch>
        </p:blipFill>
        <p:spPr>
          <a:xfrm>
            <a:off x="1525545" y="5885287"/>
            <a:ext cx="1027426" cy="853725"/>
          </a:xfrm>
          <a:prstGeom prst="rect">
            <a:avLst/>
          </a:prstGeom>
          <a:noFill/>
          <a:ln>
            <a:noFill/>
          </a:ln>
        </p:spPr>
      </p:pic>
      <p:pic>
        <p:nvPicPr>
          <p:cNvPr id="289" name="Google Shape;289;g11694e12da1_0_24"/>
          <p:cNvPicPr preferRelativeResize="0"/>
          <p:nvPr/>
        </p:nvPicPr>
        <p:blipFill>
          <a:blip r:embed="rId4">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12679dfc271_0_8"/>
          <p:cNvSpPr txBox="1"/>
          <p:nvPr>
            <p:ph type="title"/>
          </p:nvPr>
        </p:nvSpPr>
        <p:spPr>
          <a:xfrm>
            <a:off x="457200" y="551197"/>
            <a:ext cx="8229600" cy="866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Feature Engineering </a:t>
            </a:r>
            <a:endParaRPr sz="3100">
              <a:latin typeface="Times New Roman"/>
              <a:ea typeface="Times New Roman"/>
              <a:cs typeface="Times New Roman"/>
              <a:sym typeface="Times New Roman"/>
            </a:endParaRPr>
          </a:p>
        </p:txBody>
      </p:sp>
      <p:sp>
        <p:nvSpPr>
          <p:cNvPr id="296" name="Google Shape;296;g12679dfc271_0_8"/>
          <p:cNvSpPr txBox="1"/>
          <p:nvPr>
            <p:ph idx="1" type="body"/>
          </p:nvPr>
        </p:nvSpPr>
        <p:spPr>
          <a:xfrm>
            <a:off x="309900" y="1417600"/>
            <a:ext cx="8697300" cy="4186800"/>
          </a:xfrm>
          <a:prstGeom prst="rect">
            <a:avLst/>
          </a:prstGeom>
        </p:spPr>
        <p:txBody>
          <a:bodyPr anchorCtr="0" anchor="t" bIns="45700" lIns="91425" spcFirstLastPara="1" rIns="91425" wrap="square" tIns="45700">
            <a:noAutofit/>
          </a:bodyPr>
          <a:lstStyle/>
          <a:p>
            <a:pPr indent="-355600" lvl="0" marL="457200" rtl="0" algn="l">
              <a:lnSpc>
                <a:spcPct val="115000"/>
              </a:lnSpc>
              <a:spcBef>
                <a:spcPts val="360"/>
              </a:spcBef>
              <a:spcAft>
                <a:spcPts val="0"/>
              </a:spcAft>
              <a:buSzPts val="2000"/>
              <a:buFont typeface="Times New Roman"/>
              <a:buChar char="▪"/>
            </a:pPr>
            <a:r>
              <a:rPr lang="en-US" sz="2000">
                <a:latin typeface="Times New Roman"/>
                <a:ea typeface="Times New Roman"/>
                <a:cs typeface="Times New Roman"/>
                <a:sym typeface="Times New Roman"/>
              </a:rPr>
              <a:t>T</a:t>
            </a:r>
            <a:r>
              <a:rPr lang="en-US" sz="2000">
                <a:latin typeface="Times New Roman"/>
                <a:ea typeface="Times New Roman"/>
                <a:cs typeface="Times New Roman"/>
                <a:sym typeface="Times New Roman"/>
              </a:rPr>
              <a:t>emperature</a:t>
            </a:r>
            <a:r>
              <a:rPr lang="en-US" sz="2000">
                <a:latin typeface="Times New Roman"/>
                <a:ea typeface="Times New Roman"/>
                <a:cs typeface="Times New Roman"/>
                <a:sym typeface="Times New Roman"/>
              </a:rPr>
              <a:t> and Precipitation Lag.</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Consumption per customer.</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Percentage of power generated by power plants compared to their maximum capacity.</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Percentage of electricity consumed by customers compared to net generation by power plants.</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We also calculated the top 25% , bottom 25% and top/bottom 25% percentiles for these important engineered features</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Calculating Drought Severity Index and Coverage Index</a:t>
            </a:r>
            <a:endParaRPr sz="2000">
              <a:latin typeface="Times New Roman"/>
              <a:ea typeface="Times New Roman"/>
              <a:cs typeface="Times New Roman"/>
              <a:sym typeface="Times New Roman"/>
            </a:endParaRPr>
          </a:p>
          <a:p>
            <a:pPr indent="-355600" lvl="0" marL="457200" marR="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Encoding categorical variables to dummy variables for modeling</a:t>
            </a:r>
            <a:endParaRPr sz="2000">
              <a:latin typeface="Times New Roman"/>
              <a:ea typeface="Times New Roman"/>
              <a:cs typeface="Times New Roman"/>
              <a:sym typeface="Times New Roman"/>
            </a:endParaRPr>
          </a:p>
          <a:p>
            <a:pPr indent="-355600" lvl="0" marL="457200" marR="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Normalizing data using Standard Scaler.</a:t>
            </a:r>
            <a:endParaRPr sz="2000">
              <a:latin typeface="Times New Roman"/>
              <a:ea typeface="Times New Roman"/>
              <a:cs typeface="Times New Roman"/>
              <a:sym typeface="Times New Roman"/>
            </a:endParaRPr>
          </a:p>
        </p:txBody>
      </p:sp>
      <p:pic>
        <p:nvPicPr>
          <p:cNvPr id="297" name="Google Shape;297;g12679dfc271_0_8"/>
          <p:cNvPicPr preferRelativeResize="0"/>
          <p:nvPr/>
        </p:nvPicPr>
        <p:blipFill>
          <a:blip r:embed="rId3">
            <a:alphaModFix/>
          </a:blip>
          <a:stretch>
            <a:fillRect/>
          </a:stretch>
        </p:blipFill>
        <p:spPr>
          <a:xfrm>
            <a:off x="1525545" y="5885287"/>
            <a:ext cx="1027426" cy="853725"/>
          </a:xfrm>
          <a:prstGeom prst="rect">
            <a:avLst/>
          </a:prstGeom>
          <a:noFill/>
          <a:ln>
            <a:noFill/>
          </a:ln>
        </p:spPr>
      </p:pic>
      <p:pic>
        <p:nvPicPr>
          <p:cNvPr id="298" name="Google Shape;298;g12679dfc271_0_8"/>
          <p:cNvPicPr preferRelativeResize="0"/>
          <p:nvPr/>
        </p:nvPicPr>
        <p:blipFill>
          <a:blip r:embed="rId4">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11409a96aad_0_82"/>
          <p:cNvSpPr txBox="1"/>
          <p:nvPr>
            <p:ph type="title"/>
          </p:nvPr>
        </p:nvSpPr>
        <p:spPr>
          <a:xfrm>
            <a:off x="457200" y="1743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Random Forest </a:t>
            </a:r>
            <a:r>
              <a:rPr lang="en-US" sz="3100">
                <a:latin typeface="Times New Roman"/>
                <a:ea typeface="Times New Roman"/>
                <a:cs typeface="Times New Roman"/>
                <a:sym typeface="Times New Roman"/>
              </a:rPr>
              <a:t>Feature Importance</a:t>
            </a:r>
            <a:endParaRPr sz="3100">
              <a:latin typeface="Times New Roman"/>
              <a:ea typeface="Times New Roman"/>
              <a:cs typeface="Times New Roman"/>
              <a:sym typeface="Times New Roman"/>
            </a:endParaRPr>
          </a:p>
        </p:txBody>
      </p:sp>
      <p:pic>
        <p:nvPicPr>
          <p:cNvPr id="305" name="Google Shape;305;g11409a96aad_0_82"/>
          <p:cNvPicPr preferRelativeResize="0"/>
          <p:nvPr/>
        </p:nvPicPr>
        <p:blipFill>
          <a:blip r:embed="rId3">
            <a:alphaModFix/>
          </a:blip>
          <a:stretch>
            <a:fillRect/>
          </a:stretch>
        </p:blipFill>
        <p:spPr>
          <a:xfrm>
            <a:off x="1525545" y="5885287"/>
            <a:ext cx="1027426" cy="853725"/>
          </a:xfrm>
          <a:prstGeom prst="rect">
            <a:avLst/>
          </a:prstGeom>
          <a:noFill/>
          <a:ln>
            <a:noFill/>
          </a:ln>
        </p:spPr>
      </p:pic>
      <p:pic>
        <p:nvPicPr>
          <p:cNvPr id="306" name="Google Shape;306;g11409a96aad_0_82"/>
          <p:cNvPicPr preferRelativeResize="0"/>
          <p:nvPr/>
        </p:nvPicPr>
        <p:blipFill>
          <a:blip r:embed="rId4">
            <a:alphaModFix/>
          </a:blip>
          <a:stretch>
            <a:fillRect/>
          </a:stretch>
        </p:blipFill>
        <p:spPr>
          <a:xfrm>
            <a:off x="2632854" y="5920275"/>
            <a:ext cx="992100" cy="783750"/>
          </a:xfrm>
          <a:prstGeom prst="rect">
            <a:avLst/>
          </a:prstGeom>
          <a:noFill/>
          <a:ln>
            <a:noFill/>
          </a:ln>
        </p:spPr>
      </p:pic>
      <p:sp>
        <p:nvSpPr>
          <p:cNvPr id="307" name="Google Shape;307;g11409a96aad_0_82"/>
          <p:cNvSpPr txBox="1"/>
          <p:nvPr/>
        </p:nvSpPr>
        <p:spPr>
          <a:xfrm>
            <a:off x="1034500" y="4202238"/>
            <a:ext cx="75969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Times New Roman"/>
                <a:ea typeface="Times New Roman"/>
                <a:cs typeface="Times New Roman"/>
                <a:sym typeface="Times New Roman"/>
              </a:rPr>
              <a:t>The most </a:t>
            </a:r>
            <a:r>
              <a:rPr lang="en-US" sz="1700">
                <a:latin typeface="Times New Roman"/>
                <a:ea typeface="Times New Roman"/>
                <a:cs typeface="Times New Roman"/>
                <a:sym typeface="Times New Roman"/>
              </a:rPr>
              <a:t>Important Features impacting electricity prices in our dataset are:</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Capacity of power plants in MWH</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Temperature </a:t>
            </a:r>
            <a:r>
              <a:rPr lang="en-US" sz="1700">
                <a:latin typeface="Times New Roman"/>
                <a:ea typeface="Times New Roman"/>
                <a:cs typeface="Times New Roman"/>
                <a:sym typeface="Times New Roman"/>
              </a:rPr>
              <a:t>in the </a:t>
            </a:r>
            <a:r>
              <a:rPr lang="en-US" sz="1700">
                <a:latin typeface="Times New Roman"/>
                <a:ea typeface="Times New Roman"/>
                <a:cs typeface="Times New Roman"/>
                <a:sym typeface="Times New Roman"/>
              </a:rPr>
              <a:t>previous period</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Palmer D</a:t>
            </a:r>
            <a:r>
              <a:rPr lang="en-US" sz="1700">
                <a:latin typeface="Times New Roman"/>
                <a:ea typeface="Times New Roman"/>
                <a:cs typeface="Times New Roman"/>
                <a:sym typeface="Times New Roman"/>
              </a:rPr>
              <a:t>rought Severity Index</a:t>
            </a:r>
            <a:r>
              <a:rPr lang="en-US"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Full </a:t>
            </a:r>
            <a:r>
              <a:rPr lang="en-US" sz="1700">
                <a:latin typeface="Times New Roman"/>
                <a:ea typeface="Times New Roman"/>
                <a:cs typeface="Times New Roman"/>
                <a:sym typeface="Times New Roman"/>
              </a:rPr>
              <a:t>capacity</a:t>
            </a:r>
            <a:r>
              <a:rPr lang="en-US" sz="1700">
                <a:latin typeface="Times New Roman"/>
                <a:ea typeface="Times New Roman"/>
                <a:cs typeface="Times New Roman"/>
                <a:sym typeface="Times New Roman"/>
              </a:rPr>
              <a:t> used hours</a:t>
            </a:r>
            <a:endParaRPr sz="1700">
              <a:latin typeface="Times New Roman"/>
              <a:ea typeface="Times New Roman"/>
              <a:cs typeface="Times New Roman"/>
              <a:sym typeface="Times New Roman"/>
            </a:endParaRPr>
          </a:p>
        </p:txBody>
      </p:sp>
      <p:pic>
        <p:nvPicPr>
          <p:cNvPr id="308" name="Google Shape;308;g11409a96aad_0_82"/>
          <p:cNvPicPr preferRelativeResize="0"/>
          <p:nvPr/>
        </p:nvPicPr>
        <p:blipFill>
          <a:blip r:embed="rId5">
            <a:alphaModFix/>
          </a:blip>
          <a:stretch>
            <a:fillRect/>
          </a:stretch>
        </p:blipFill>
        <p:spPr>
          <a:xfrm>
            <a:off x="1053888" y="939600"/>
            <a:ext cx="7036225" cy="3331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126b437b20f_0_1"/>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SHAP </a:t>
            </a:r>
            <a:r>
              <a:rPr lang="en-US" sz="3100">
                <a:latin typeface="Times New Roman"/>
                <a:ea typeface="Times New Roman"/>
                <a:cs typeface="Times New Roman"/>
                <a:sym typeface="Times New Roman"/>
              </a:rPr>
              <a:t>Explanation</a:t>
            </a:r>
            <a:endParaRPr sz="3100">
              <a:latin typeface="Times New Roman"/>
              <a:ea typeface="Times New Roman"/>
              <a:cs typeface="Times New Roman"/>
              <a:sym typeface="Times New Roman"/>
            </a:endParaRPr>
          </a:p>
        </p:txBody>
      </p:sp>
      <p:pic>
        <p:nvPicPr>
          <p:cNvPr id="315" name="Google Shape;315;g126b437b20f_0_1"/>
          <p:cNvPicPr preferRelativeResize="0"/>
          <p:nvPr/>
        </p:nvPicPr>
        <p:blipFill>
          <a:blip r:embed="rId3">
            <a:alphaModFix/>
          </a:blip>
          <a:stretch>
            <a:fillRect/>
          </a:stretch>
        </p:blipFill>
        <p:spPr>
          <a:xfrm>
            <a:off x="209950" y="965938"/>
            <a:ext cx="6592075" cy="4926125"/>
          </a:xfrm>
          <a:prstGeom prst="rect">
            <a:avLst/>
          </a:prstGeom>
          <a:noFill/>
          <a:ln>
            <a:noFill/>
          </a:ln>
        </p:spPr>
      </p:pic>
      <p:sp>
        <p:nvSpPr>
          <p:cNvPr id="316" name="Google Shape;316;g126b437b20f_0_1"/>
          <p:cNvSpPr txBox="1"/>
          <p:nvPr>
            <p:ph idx="1" type="body"/>
          </p:nvPr>
        </p:nvSpPr>
        <p:spPr>
          <a:xfrm>
            <a:off x="6719325" y="1269575"/>
            <a:ext cx="2424600" cy="4223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sz="1400">
                <a:solidFill>
                  <a:srgbClr val="000000"/>
                </a:solidFill>
                <a:latin typeface="Times New Roman"/>
                <a:ea typeface="Times New Roman"/>
                <a:cs typeface="Times New Roman"/>
                <a:sym typeface="Times New Roman"/>
              </a:rPr>
              <a:t>High electricity price is positively</a:t>
            </a:r>
            <a:endParaRPr b="1"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US" sz="1400">
                <a:solidFill>
                  <a:srgbClr val="000000"/>
                </a:solidFill>
                <a:latin typeface="Times New Roman"/>
                <a:ea typeface="Times New Roman"/>
                <a:cs typeface="Times New Roman"/>
                <a:sym typeface="Times New Roman"/>
              </a:rPr>
              <a:t>correlated with</a:t>
            </a:r>
            <a:endParaRPr b="1"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1400">
              <a:solidFill>
                <a:srgbClr val="000000"/>
              </a:solidFill>
              <a:latin typeface="Times New Roman"/>
              <a:ea typeface="Times New Roman"/>
              <a:cs typeface="Times New Roman"/>
              <a:sym typeface="Times New Roman"/>
            </a:endParaRPr>
          </a:p>
          <a:p>
            <a:pPr indent="-317500" lvl="0" marL="171450" rtl="0" algn="l">
              <a:spcBef>
                <a:spcPts val="0"/>
              </a:spcBef>
              <a:spcAft>
                <a:spcPts val="0"/>
              </a:spcAft>
              <a:buClr>
                <a:srgbClr val="000000"/>
              </a:buClr>
              <a:buSzPts val="1400"/>
              <a:buFont typeface="Times New Roman"/>
              <a:buChar char="▪"/>
            </a:pPr>
            <a:r>
              <a:rPr lang="en-US" sz="1400">
                <a:solidFill>
                  <a:srgbClr val="000000"/>
                </a:solidFill>
                <a:latin typeface="Times New Roman"/>
                <a:ea typeface="Times New Roman"/>
                <a:cs typeface="Times New Roman"/>
                <a:sym typeface="Times New Roman"/>
              </a:rPr>
              <a:t>High temperature in the previous period</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171450" rtl="0" algn="l">
              <a:spcBef>
                <a:spcPts val="0"/>
              </a:spcBef>
              <a:spcAft>
                <a:spcPts val="0"/>
              </a:spcAft>
              <a:buClr>
                <a:srgbClr val="000000"/>
              </a:buClr>
              <a:buSzPts val="1400"/>
              <a:buFont typeface="Times New Roman"/>
              <a:buChar char="▪"/>
            </a:pPr>
            <a:r>
              <a:rPr lang="en-US" sz="1400">
                <a:solidFill>
                  <a:srgbClr val="000000"/>
                </a:solidFill>
                <a:latin typeface="Times New Roman"/>
                <a:ea typeface="Times New Roman"/>
                <a:cs typeface="Times New Roman"/>
                <a:sym typeface="Times New Roman"/>
              </a:rPr>
              <a:t>Low electricity consumption per customer</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171450" rtl="0" algn="l">
              <a:spcBef>
                <a:spcPts val="0"/>
              </a:spcBef>
              <a:spcAft>
                <a:spcPts val="0"/>
              </a:spcAft>
              <a:buClr>
                <a:srgbClr val="000000"/>
              </a:buClr>
              <a:buSzPts val="1400"/>
              <a:buFont typeface="Times New Roman"/>
              <a:buChar char="▪"/>
            </a:pPr>
            <a:r>
              <a:rPr lang="en-US" sz="1400">
                <a:solidFill>
                  <a:srgbClr val="000000"/>
                </a:solidFill>
                <a:latin typeface="Times New Roman"/>
                <a:ea typeface="Times New Roman"/>
                <a:cs typeface="Times New Roman"/>
                <a:sym typeface="Times New Roman"/>
              </a:rPr>
              <a:t>High PDSI value (Palmer Drought Severity Index)</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171450" rtl="0" algn="l">
              <a:spcBef>
                <a:spcPts val="0"/>
              </a:spcBef>
              <a:spcAft>
                <a:spcPts val="0"/>
              </a:spcAft>
              <a:buClr>
                <a:srgbClr val="000000"/>
              </a:buClr>
              <a:buSzPts val="1400"/>
              <a:buFont typeface="Times New Roman"/>
              <a:buChar char="▪"/>
            </a:pPr>
            <a:r>
              <a:rPr lang="en-US" sz="1400">
                <a:solidFill>
                  <a:srgbClr val="000000"/>
                </a:solidFill>
                <a:latin typeface="Times New Roman"/>
                <a:ea typeface="Times New Roman"/>
                <a:cs typeface="Times New Roman"/>
                <a:sym typeface="Times New Roman"/>
              </a:rPr>
              <a:t>High Precipitation/Temperature</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171450" rtl="0" algn="l">
              <a:spcBef>
                <a:spcPts val="0"/>
              </a:spcBef>
              <a:spcAft>
                <a:spcPts val="0"/>
              </a:spcAft>
              <a:buClr>
                <a:srgbClr val="000000"/>
              </a:buClr>
              <a:buSzPts val="1400"/>
              <a:buFont typeface="Times New Roman"/>
              <a:buChar char="▪"/>
            </a:pPr>
            <a:r>
              <a:rPr lang="en-US" sz="1400">
                <a:solidFill>
                  <a:srgbClr val="000000"/>
                </a:solidFill>
                <a:latin typeface="Times New Roman"/>
                <a:ea typeface="Times New Roman"/>
                <a:cs typeface="Times New Roman"/>
                <a:sym typeface="Times New Roman"/>
              </a:rPr>
              <a:t>State particular characteristics (ME lower price vs CT higher price)</a:t>
            </a:r>
            <a:endParaRPr sz="1400">
              <a:latin typeface="Times New Roman"/>
              <a:ea typeface="Times New Roman"/>
              <a:cs typeface="Times New Roman"/>
              <a:sym typeface="Times New Roman"/>
            </a:endParaRPr>
          </a:p>
        </p:txBody>
      </p:sp>
      <p:pic>
        <p:nvPicPr>
          <p:cNvPr id="317" name="Google Shape;317;g126b437b20f_0_1"/>
          <p:cNvPicPr preferRelativeResize="0"/>
          <p:nvPr/>
        </p:nvPicPr>
        <p:blipFill>
          <a:blip r:embed="rId4">
            <a:alphaModFix/>
          </a:blip>
          <a:stretch>
            <a:fillRect/>
          </a:stretch>
        </p:blipFill>
        <p:spPr>
          <a:xfrm>
            <a:off x="1553545" y="5850300"/>
            <a:ext cx="1027426" cy="853725"/>
          </a:xfrm>
          <a:prstGeom prst="rect">
            <a:avLst/>
          </a:prstGeom>
          <a:noFill/>
          <a:ln>
            <a:noFill/>
          </a:ln>
        </p:spPr>
      </p:pic>
      <p:pic>
        <p:nvPicPr>
          <p:cNvPr id="318" name="Google Shape;318;g126b437b20f_0_1"/>
          <p:cNvPicPr preferRelativeResize="0"/>
          <p:nvPr/>
        </p:nvPicPr>
        <p:blipFill>
          <a:blip r:embed="rId5">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gd1fabaa415_0_29"/>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109" name="Google Shape;109;gd1fabaa415_0_29"/>
          <p:cNvPicPr preferRelativeResize="0"/>
          <p:nvPr/>
        </p:nvPicPr>
        <p:blipFill>
          <a:blip r:embed="rId4">
            <a:alphaModFix/>
          </a:blip>
          <a:stretch>
            <a:fillRect/>
          </a:stretch>
        </p:blipFill>
        <p:spPr>
          <a:xfrm>
            <a:off x="2632854" y="5920275"/>
            <a:ext cx="992100" cy="783750"/>
          </a:xfrm>
          <a:prstGeom prst="rect">
            <a:avLst/>
          </a:prstGeom>
          <a:noFill/>
          <a:ln>
            <a:noFill/>
          </a:ln>
        </p:spPr>
      </p:pic>
      <p:sp>
        <p:nvSpPr>
          <p:cNvPr id="110" name="Google Shape;110;gd1fabaa415_0_29"/>
          <p:cNvSpPr txBox="1"/>
          <p:nvPr>
            <p:ph idx="4294967295"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Meet Our Team:</a:t>
            </a:r>
            <a:endParaRPr sz="3100">
              <a:latin typeface="Times New Roman"/>
              <a:ea typeface="Times New Roman"/>
              <a:cs typeface="Times New Roman"/>
              <a:sym typeface="Times New Roman"/>
            </a:endParaRPr>
          </a:p>
        </p:txBody>
      </p:sp>
      <p:pic>
        <p:nvPicPr>
          <p:cNvPr id="111" name="Google Shape;111;gd1fabaa415_0_29"/>
          <p:cNvPicPr preferRelativeResize="0"/>
          <p:nvPr/>
        </p:nvPicPr>
        <p:blipFill rotWithShape="1">
          <a:blip r:embed="rId5">
            <a:alphaModFix/>
          </a:blip>
          <a:srcRect b="0" l="0" r="0" t="0"/>
          <a:stretch/>
        </p:blipFill>
        <p:spPr>
          <a:xfrm>
            <a:off x="2311101" y="3572175"/>
            <a:ext cx="1931700" cy="2007300"/>
          </a:xfrm>
          <a:prstGeom prst="ellipse">
            <a:avLst/>
          </a:prstGeom>
          <a:noFill/>
          <a:ln>
            <a:noFill/>
          </a:ln>
        </p:spPr>
      </p:pic>
      <p:pic>
        <p:nvPicPr>
          <p:cNvPr id="112" name="Google Shape;112;gd1fabaa415_0_29"/>
          <p:cNvPicPr preferRelativeResize="0"/>
          <p:nvPr/>
        </p:nvPicPr>
        <p:blipFill rotWithShape="1">
          <a:blip r:embed="rId6">
            <a:alphaModFix/>
          </a:blip>
          <a:srcRect b="30227" l="4752" r="0" t="10838"/>
          <a:stretch/>
        </p:blipFill>
        <p:spPr>
          <a:xfrm>
            <a:off x="1003000" y="1399100"/>
            <a:ext cx="1729800" cy="1797300"/>
          </a:xfrm>
          <a:prstGeom prst="ellipse">
            <a:avLst/>
          </a:prstGeom>
          <a:noFill/>
          <a:ln>
            <a:noFill/>
          </a:ln>
        </p:spPr>
      </p:pic>
      <p:pic>
        <p:nvPicPr>
          <p:cNvPr id="113" name="Google Shape;113;gd1fabaa415_0_29"/>
          <p:cNvPicPr preferRelativeResize="0"/>
          <p:nvPr/>
        </p:nvPicPr>
        <p:blipFill rotWithShape="1">
          <a:blip r:embed="rId7">
            <a:alphaModFix/>
          </a:blip>
          <a:srcRect b="16626" l="0" r="0" t="16626"/>
          <a:stretch/>
        </p:blipFill>
        <p:spPr>
          <a:xfrm>
            <a:off x="6545725" y="1355375"/>
            <a:ext cx="1931700" cy="1938600"/>
          </a:xfrm>
          <a:prstGeom prst="ellipse">
            <a:avLst/>
          </a:prstGeom>
          <a:noFill/>
          <a:ln>
            <a:noFill/>
          </a:ln>
        </p:spPr>
      </p:pic>
      <p:pic>
        <p:nvPicPr>
          <p:cNvPr id="114" name="Google Shape;114;gd1fabaa415_0_29"/>
          <p:cNvPicPr preferRelativeResize="0"/>
          <p:nvPr/>
        </p:nvPicPr>
        <p:blipFill>
          <a:blip r:embed="rId8">
            <a:alphaModFix/>
          </a:blip>
          <a:stretch>
            <a:fillRect/>
          </a:stretch>
        </p:blipFill>
        <p:spPr>
          <a:xfrm>
            <a:off x="3777250" y="1294075"/>
            <a:ext cx="1931700" cy="2007300"/>
          </a:xfrm>
          <a:prstGeom prst="ellipse">
            <a:avLst/>
          </a:prstGeom>
          <a:noFill/>
          <a:ln>
            <a:noFill/>
          </a:ln>
          <a:effectLst>
            <a:outerShdw blurRad="57150" rotWithShape="0" algn="bl" dir="5400000" dist="19050">
              <a:srgbClr val="000000">
                <a:alpha val="50000"/>
              </a:srgbClr>
            </a:outerShdw>
          </a:effectLst>
        </p:spPr>
      </p:pic>
      <p:pic>
        <p:nvPicPr>
          <p:cNvPr id="115" name="Google Shape;115;gd1fabaa415_0_29"/>
          <p:cNvPicPr preferRelativeResize="0"/>
          <p:nvPr/>
        </p:nvPicPr>
        <p:blipFill rotWithShape="1">
          <a:blip r:embed="rId9">
            <a:alphaModFix/>
          </a:blip>
          <a:srcRect b="-603" l="-3326" r="-3647" t="-1708"/>
          <a:stretch/>
        </p:blipFill>
        <p:spPr>
          <a:xfrm>
            <a:off x="5708950" y="3567150"/>
            <a:ext cx="2118499" cy="2039225"/>
          </a:xfrm>
          <a:prstGeom prst="rect">
            <a:avLst/>
          </a:prstGeom>
          <a:noFill/>
          <a:ln>
            <a:noFill/>
          </a:ln>
          <a:effectLst>
            <a:outerShdw blurRad="57150" rotWithShape="0" algn="bl" dir="5400000" dist="38100">
              <a:srgbClr val="000000">
                <a:alpha val="50000"/>
              </a:srgbClr>
            </a:outerShdw>
          </a:effectLst>
        </p:spPr>
      </p:pic>
      <p:sp>
        <p:nvSpPr>
          <p:cNvPr id="116" name="Google Shape;116;gd1fabaa415_0_29"/>
          <p:cNvSpPr txBox="1"/>
          <p:nvPr/>
        </p:nvSpPr>
        <p:spPr>
          <a:xfrm>
            <a:off x="1255300" y="3290840"/>
            <a:ext cx="1423200" cy="276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400"/>
              </a:spcAft>
              <a:buNone/>
            </a:pPr>
            <a:r>
              <a:rPr b="1" lang="en-US" sz="1200">
                <a:solidFill>
                  <a:srgbClr val="434343"/>
                </a:solidFill>
                <a:latin typeface="Catamaran"/>
                <a:ea typeface="Catamaran"/>
                <a:cs typeface="Catamaran"/>
                <a:sym typeface="Catamaran"/>
              </a:rPr>
              <a:t>Yapei Xiong</a:t>
            </a:r>
            <a:endParaRPr>
              <a:latin typeface="Catamaran"/>
              <a:ea typeface="Catamaran"/>
              <a:cs typeface="Catamaran"/>
              <a:sym typeface="Catamaran"/>
            </a:endParaRPr>
          </a:p>
        </p:txBody>
      </p:sp>
      <p:sp>
        <p:nvSpPr>
          <p:cNvPr id="117" name="Google Shape;117;gd1fabaa415_0_29"/>
          <p:cNvSpPr txBox="1"/>
          <p:nvPr/>
        </p:nvSpPr>
        <p:spPr>
          <a:xfrm>
            <a:off x="6895447" y="3015139"/>
            <a:ext cx="2302800" cy="5520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US" sz="1800">
                <a:solidFill>
                  <a:srgbClr val="434343"/>
                </a:solidFill>
                <a:latin typeface="Catamaran"/>
                <a:ea typeface="Catamaran"/>
                <a:cs typeface="Catamaran"/>
                <a:sym typeface="Catamaran"/>
              </a:rPr>
              <a:t>      </a:t>
            </a:r>
            <a:endParaRPr b="1" sz="1800">
              <a:solidFill>
                <a:srgbClr val="434343"/>
              </a:solidFill>
              <a:latin typeface="Catamaran"/>
              <a:ea typeface="Catamaran"/>
              <a:cs typeface="Catamaran"/>
              <a:sym typeface="Catamaran"/>
            </a:endParaRPr>
          </a:p>
          <a:p>
            <a:pPr indent="0" lvl="0" marL="0" rtl="0" algn="l">
              <a:spcBef>
                <a:spcPts val="400"/>
              </a:spcBef>
              <a:spcAft>
                <a:spcPts val="400"/>
              </a:spcAft>
              <a:buNone/>
            </a:pPr>
            <a:r>
              <a:rPr b="1" lang="en-US" sz="1200">
                <a:solidFill>
                  <a:srgbClr val="434343"/>
                </a:solidFill>
                <a:latin typeface="Catamaran"/>
                <a:ea typeface="Catamaran"/>
                <a:cs typeface="Catamaran"/>
                <a:sym typeface="Catamaran"/>
              </a:rPr>
              <a:t>Subhiksha Sivasubramanian</a:t>
            </a:r>
            <a:endParaRPr b="1" sz="1800">
              <a:solidFill>
                <a:srgbClr val="434343"/>
              </a:solidFill>
              <a:latin typeface="Catamaran"/>
              <a:ea typeface="Catamaran"/>
              <a:cs typeface="Catamaran"/>
              <a:sym typeface="Catamaran"/>
            </a:endParaRPr>
          </a:p>
        </p:txBody>
      </p:sp>
      <p:sp>
        <p:nvSpPr>
          <p:cNvPr id="118" name="Google Shape;118;gd1fabaa415_0_29"/>
          <p:cNvSpPr txBox="1"/>
          <p:nvPr/>
        </p:nvSpPr>
        <p:spPr>
          <a:xfrm>
            <a:off x="4156125" y="3323590"/>
            <a:ext cx="1423200" cy="276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400"/>
              </a:spcAft>
              <a:buNone/>
            </a:pPr>
            <a:r>
              <a:rPr b="1" lang="en-US" sz="1200">
                <a:solidFill>
                  <a:srgbClr val="434343"/>
                </a:solidFill>
                <a:latin typeface="Catamaran"/>
                <a:ea typeface="Catamaran"/>
                <a:cs typeface="Catamaran"/>
                <a:sym typeface="Catamaran"/>
              </a:rPr>
              <a:t>Yuxuan Mei</a:t>
            </a:r>
            <a:endParaRPr>
              <a:latin typeface="Catamaran"/>
              <a:ea typeface="Catamaran"/>
              <a:cs typeface="Catamaran"/>
              <a:sym typeface="Catamaran"/>
            </a:endParaRPr>
          </a:p>
        </p:txBody>
      </p:sp>
      <p:sp>
        <p:nvSpPr>
          <p:cNvPr id="119" name="Google Shape;119;gd1fabaa415_0_29"/>
          <p:cNvSpPr txBox="1"/>
          <p:nvPr/>
        </p:nvSpPr>
        <p:spPr>
          <a:xfrm>
            <a:off x="2732925" y="5629400"/>
            <a:ext cx="1423200" cy="276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400"/>
              </a:spcAft>
              <a:buNone/>
            </a:pPr>
            <a:r>
              <a:rPr b="1" lang="en-US" sz="1200">
                <a:solidFill>
                  <a:srgbClr val="434343"/>
                </a:solidFill>
                <a:latin typeface="Catamaran"/>
                <a:ea typeface="Catamaran"/>
                <a:cs typeface="Catamaran"/>
                <a:sym typeface="Catamaran"/>
              </a:rPr>
              <a:t>Chinar Boolchandani</a:t>
            </a:r>
            <a:br>
              <a:rPr lang="en-US">
                <a:latin typeface="Catamaran"/>
                <a:ea typeface="Catamaran"/>
                <a:cs typeface="Catamaran"/>
                <a:sym typeface="Catamaran"/>
              </a:rPr>
            </a:br>
            <a:endParaRPr>
              <a:latin typeface="Catamaran"/>
              <a:ea typeface="Catamaran"/>
              <a:cs typeface="Catamaran"/>
              <a:sym typeface="Catamaran"/>
            </a:endParaRPr>
          </a:p>
        </p:txBody>
      </p:sp>
      <p:sp>
        <p:nvSpPr>
          <p:cNvPr id="120" name="Google Shape;120;gd1fabaa415_0_29"/>
          <p:cNvSpPr txBox="1"/>
          <p:nvPr/>
        </p:nvSpPr>
        <p:spPr>
          <a:xfrm>
            <a:off x="5964450" y="5643978"/>
            <a:ext cx="1423200" cy="276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400"/>
              </a:spcAft>
              <a:buNone/>
            </a:pPr>
            <a:r>
              <a:rPr b="1" lang="en-US" sz="1200">
                <a:solidFill>
                  <a:srgbClr val="434343"/>
                </a:solidFill>
                <a:latin typeface="Catamaran"/>
                <a:ea typeface="Catamaran"/>
                <a:cs typeface="Catamaran"/>
                <a:sym typeface="Catamaran"/>
              </a:rPr>
              <a:t>Cordell Williams</a:t>
            </a:r>
            <a:endParaRPr>
              <a:latin typeface="Catamaran"/>
              <a:ea typeface="Catamaran"/>
              <a:cs typeface="Catamaran"/>
              <a:sym typeface="Catamar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11409a96aad_0_9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Challenges</a:t>
            </a:r>
            <a:endParaRPr sz="3100">
              <a:latin typeface="Times New Roman"/>
              <a:ea typeface="Times New Roman"/>
              <a:cs typeface="Times New Roman"/>
              <a:sym typeface="Times New Roman"/>
            </a:endParaRPr>
          </a:p>
        </p:txBody>
      </p:sp>
      <p:sp>
        <p:nvSpPr>
          <p:cNvPr id="325" name="Google Shape;325;g11409a96aad_0_90"/>
          <p:cNvSpPr txBox="1"/>
          <p:nvPr>
            <p:ph idx="1" type="body"/>
          </p:nvPr>
        </p:nvSpPr>
        <p:spPr>
          <a:xfrm>
            <a:off x="457200" y="1712200"/>
            <a:ext cx="8229600" cy="2971800"/>
          </a:xfrm>
          <a:prstGeom prst="rect">
            <a:avLst/>
          </a:prstGeom>
        </p:spPr>
        <p:txBody>
          <a:bodyPr anchorCtr="0" anchor="t" bIns="45700" lIns="91425" spcFirstLastPara="1" rIns="91425" wrap="square" tIns="45700">
            <a:noAutofit/>
          </a:bodyPr>
          <a:lstStyle/>
          <a:p>
            <a:pPr indent="-336550" lvl="0" marL="457200" rtl="0" algn="l">
              <a:lnSpc>
                <a:spcPct val="115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Data Sources were spread out and we had to dig into several websites, reach out to different industry experts which delayed the process initially but eventually we were able to gather a comprehensive list of features to solve the business problem </a:t>
            </a:r>
            <a:endParaRPr sz="1700">
              <a:latin typeface="Times New Roman"/>
              <a:ea typeface="Times New Roman"/>
              <a:cs typeface="Times New Roman"/>
              <a:sym typeface="Times New Roman"/>
            </a:endParaRPr>
          </a:p>
          <a:p>
            <a:pPr indent="-336550" lvl="0" marL="457200" rtl="0" algn="l">
              <a:lnSpc>
                <a:spcPct val="115000"/>
              </a:lnSpc>
              <a:spcBef>
                <a:spcPts val="1000"/>
              </a:spcBef>
              <a:spcAft>
                <a:spcPts val="0"/>
              </a:spcAft>
              <a:buSzPts val="1700"/>
              <a:buFont typeface="Times New Roman"/>
              <a:buChar char="●"/>
            </a:pPr>
            <a:r>
              <a:rPr lang="en-US" sz="1700">
                <a:latin typeface="Times New Roman"/>
                <a:ea typeface="Times New Roman"/>
                <a:cs typeface="Times New Roman"/>
                <a:sym typeface="Times New Roman"/>
              </a:rPr>
              <a:t>Some of the data had to be collected using API , some was direct download and some was within the maps so it took a lot of time and effort gathering data and merging that into one dataset</a:t>
            </a:r>
            <a:endParaRPr sz="1700">
              <a:latin typeface="Times New Roman"/>
              <a:ea typeface="Times New Roman"/>
              <a:cs typeface="Times New Roman"/>
              <a:sym typeface="Times New Roman"/>
            </a:endParaRPr>
          </a:p>
          <a:p>
            <a:pPr indent="-336550" lvl="0" marL="457200" rtl="0" algn="l">
              <a:lnSpc>
                <a:spcPct val="115000"/>
              </a:lnSpc>
              <a:spcBef>
                <a:spcPts val="1000"/>
              </a:spcBef>
              <a:spcAft>
                <a:spcPts val="0"/>
              </a:spcAft>
              <a:buSzPts val="1700"/>
              <a:buFont typeface="Times New Roman"/>
              <a:buChar char="●"/>
            </a:pPr>
            <a:r>
              <a:rPr lang="en-US" sz="1700">
                <a:latin typeface="Times New Roman"/>
                <a:ea typeface="Times New Roman"/>
                <a:cs typeface="Times New Roman"/>
                <a:sym typeface="Times New Roman"/>
              </a:rPr>
              <a:t>Limited number of observations available we had 840 observations across 10 years 2011-2020: we tried to add plant level data to the energy dataset and use both in our EDA and modeling approaches</a:t>
            </a:r>
            <a:endParaRPr sz="1700">
              <a:latin typeface="Times New Roman"/>
              <a:ea typeface="Times New Roman"/>
              <a:cs typeface="Times New Roman"/>
              <a:sym typeface="Times New Roman"/>
            </a:endParaRPr>
          </a:p>
          <a:p>
            <a:pPr indent="0" lvl="0" marL="457200" rtl="0" algn="l">
              <a:lnSpc>
                <a:spcPct val="150000"/>
              </a:lnSpc>
              <a:spcBef>
                <a:spcPts val="1000"/>
              </a:spcBef>
              <a:spcAft>
                <a:spcPts val="0"/>
              </a:spcAft>
              <a:buNone/>
            </a:pPr>
            <a:r>
              <a:t/>
            </a:r>
            <a:endParaRPr sz="1700">
              <a:latin typeface="Times New Roman"/>
              <a:ea typeface="Times New Roman"/>
              <a:cs typeface="Times New Roman"/>
              <a:sym typeface="Times New Roman"/>
            </a:endParaRPr>
          </a:p>
        </p:txBody>
      </p:sp>
      <p:pic>
        <p:nvPicPr>
          <p:cNvPr id="326" name="Google Shape;326;g11409a96aad_0_90"/>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327" name="Google Shape;327;g11409a96aad_0_90"/>
          <p:cNvPicPr preferRelativeResize="0"/>
          <p:nvPr/>
        </p:nvPicPr>
        <p:blipFill>
          <a:blip r:embed="rId4">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126b437b20f_0_17"/>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Conclusions</a:t>
            </a:r>
            <a:endParaRPr sz="3100">
              <a:latin typeface="Times New Roman"/>
              <a:ea typeface="Times New Roman"/>
              <a:cs typeface="Times New Roman"/>
              <a:sym typeface="Times New Roman"/>
            </a:endParaRPr>
          </a:p>
        </p:txBody>
      </p:sp>
      <p:sp>
        <p:nvSpPr>
          <p:cNvPr id="334" name="Google Shape;334;g126b437b20f_0_17"/>
          <p:cNvSpPr txBox="1"/>
          <p:nvPr/>
        </p:nvSpPr>
        <p:spPr>
          <a:xfrm>
            <a:off x="841100" y="1199675"/>
            <a:ext cx="7136700" cy="387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434343"/>
                </a:solidFill>
                <a:latin typeface="Times New Roman"/>
                <a:ea typeface="Times New Roman"/>
                <a:cs typeface="Times New Roman"/>
                <a:sym typeface="Times New Roman"/>
              </a:rPr>
              <a:t>Model Performance</a:t>
            </a:r>
            <a:r>
              <a:rPr lang="en-US" sz="1800">
                <a:solidFill>
                  <a:srgbClr val="434343"/>
                </a:solidFill>
                <a:latin typeface="Times New Roman"/>
                <a:ea typeface="Times New Roman"/>
                <a:cs typeface="Times New Roman"/>
                <a:sym typeface="Times New Roman"/>
              </a:rPr>
              <a:t> (MAE, in cents/kWh)</a:t>
            </a:r>
            <a:endParaRPr sz="1800">
              <a:solidFill>
                <a:srgbClr val="434343"/>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rgbClr val="434343"/>
              </a:buClr>
              <a:buSzPts val="1800"/>
              <a:buFont typeface="Times New Roman"/>
              <a:buChar char="●"/>
            </a:pPr>
            <a:r>
              <a:rPr lang="en-US" sz="1800">
                <a:solidFill>
                  <a:srgbClr val="434343"/>
                </a:solidFill>
                <a:latin typeface="Times New Roman"/>
                <a:ea typeface="Times New Roman"/>
                <a:cs typeface="Times New Roman"/>
                <a:sym typeface="Times New Roman"/>
              </a:rPr>
              <a:t>3.5 ----&gt; 0.85</a:t>
            </a:r>
            <a:endParaRPr sz="1800">
              <a:solidFill>
                <a:srgbClr val="434343"/>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434343"/>
              </a:buClr>
              <a:buSzPts val="1800"/>
              <a:buFont typeface="Times New Roman"/>
              <a:buChar char="●"/>
            </a:pPr>
            <a:r>
              <a:rPr lang="en-US" sz="1800">
                <a:solidFill>
                  <a:srgbClr val="434343"/>
                </a:solidFill>
                <a:latin typeface="Times New Roman"/>
                <a:ea typeface="Times New Roman"/>
                <a:cs typeface="Times New Roman"/>
                <a:sym typeface="Times New Roman"/>
              </a:rPr>
              <a:t>Improved model performance to predict price more accurately</a:t>
            </a:r>
            <a:endParaRPr sz="1800">
              <a:solidFill>
                <a:srgbClr val="434343"/>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1800">
                <a:solidFill>
                  <a:srgbClr val="434343"/>
                </a:solidFill>
                <a:latin typeface="Times New Roman"/>
                <a:ea typeface="Times New Roman"/>
                <a:cs typeface="Times New Roman"/>
                <a:sym typeface="Times New Roman"/>
              </a:rPr>
              <a:t>Project Impact</a:t>
            </a:r>
            <a:r>
              <a:rPr b="1" lang="en-US" sz="1800">
                <a:solidFill>
                  <a:srgbClr val="434343"/>
                </a:solidFill>
                <a:latin typeface="Times New Roman"/>
                <a:ea typeface="Times New Roman"/>
                <a:cs typeface="Times New Roman"/>
                <a:sym typeface="Times New Roman"/>
              </a:rPr>
              <a:t>:</a:t>
            </a:r>
            <a:endParaRPr b="1" sz="1800">
              <a:solidFill>
                <a:srgbClr val="434343"/>
              </a:solidFill>
              <a:latin typeface="Times New Roman"/>
              <a:ea typeface="Times New Roman"/>
              <a:cs typeface="Times New Roman"/>
              <a:sym typeface="Times New Roman"/>
            </a:endParaRPr>
          </a:p>
          <a:p>
            <a:pPr indent="-342900" lvl="0" marL="457200" rtl="0" algn="l">
              <a:spcBef>
                <a:spcPts val="1200"/>
              </a:spcBef>
              <a:spcAft>
                <a:spcPts val="0"/>
              </a:spcAft>
              <a:buClr>
                <a:srgbClr val="434343"/>
              </a:buClr>
              <a:buSzPts val="1800"/>
              <a:buFont typeface="Times New Roman"/>
              <a:buChar char="●"/>
            </a:pPr>
            <a:r>
              <a:rPr lang="en-US" sz="1800">
                <a:solidFill>
                  <a:schemeClr val="dk1"/>
                </a:solidFill>
                <a:latin typeface="Times New Roman"/>
                <a:ea typeface="Times New Roman"/>
                <a:cs typeface="Times New Roman"/>
                <a:sym typeface="Times New Roman"/>
              </a:rPr>
              <a:t>Enables individuals and businesses to better understand and plan for electricity consumption</a:t>
            </a:r>
            <a:endParaRPr sz="1800">
              <a:solidFill>
                <a:schemeClr val="dk1"/>
              </a:solidFill>
              <a:latin typeface="Times New Roman"/>
              <a:ea typeface="Times New Roman"/>
              <a:cs typeface="Times New Roman"/>
              <a:sym typeface="Times New Roman"/>
            </a:endParaRPr>
          </a:p>
          <a:p>
            <a:pPr indent="-342900" lvl="0" marL="457200" rtl="0" algn="l">
              <a:spcBef>
                <a:spcPts val="1000"/>
              </a:spcBef>
              <a:spcAft>
                <a:spcPts val="0"/>
              </a:spcAft>
              <a:buClr>
                <a:srgbClr val="434343"/>
              </a:buClr>
              <a:buSzPts val="1800"/>
              <a:buFont typeface="Times New Roman"/>
              <a:buChar char="●"/>
            </a:pPr>
            <a:r>
              <a:rPr lang="en-US" sz="1800">
                <a:solidFill>
                  <a:schemeClr val="dk1"/>
                </a:solidFill>
                <a:latin typeface="Times New Roman"/>
                <a:ea typeface="Times New Roman"/>
                <a:cs typeface="Times New Roman"/>
                <a:sym typeface="Times New Roman"/>
              </a:rPr>
              <a:t>Enables government organizations to take preventive measures to support low-income communities, if the electricity prices are forecasted to increase due to drought conditions.</a:t>
            </a:r>
            <a:endParaRPr sz="1800">
              <a:solidFill>
                <a:srgbClr val="434343"/>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b="1" lang="en-US" sz="1800">
                <a:solidFill>
                  <a:srgbClr val="434343"/>
                </a:solidFill>
                <a:latin typeface="Times New Roman"/>
                <a:ea typeface="Times New Roman"/>
                <a:cs typeface="Times New Roman"/>
                <a:sym typeface="Times New Roman"/>
              </a:rPr>
              <a:t>Pitfalls: </a:t>
            </a:r>
            <a:endParaRPr sz="1800">
              <a:solidFill>
                <a:srgbClr val="434343"/>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rgbClr val="434343"/>
              </a:buClr>
              <a:buSzPts val="1800"/>
              <a:buFont typeface="Times New Roman"/>
              <a:buChar char="●"/>
            </a:pPr>
            <a:r>
              <a:rPr lang="en-US" sz="1800">
                <a:solidFill>
                  <a:srgbClr val="434343"/>
                </a:solidFill>
                <a:latin typeface="Times New Roman"/>
                <a:ea typeface="Times New Roman"/>
                <a:cs typeface="Times New Roman"/>
                <a:sym typeface="Times New Roman"/>
              </a:rPr>
              <a:t>Correlation vs. Causation, our model results only shows correlation, while it does not imply causation</a:t>
            </a:r>
            <a:endParaRPr sz="1800">
              <a:solidFill>
                <a:srgbClr val="434343"/>
              </a:solidFill>
              <a:latin typeface="Times New Roman"/>
              <a:ea typeface="Times New Roman"/>
              <a:cs typeface="Times New Roman"/>
              <a:sym typeface="Times New Roman"/>
            </a:endParaRPr>
          </a:p>
        </p:txBody>
      </p:sp>
      <p:pic>
        <p:nvPicPr>
          <p:cNvPr id="335" name="Google Shape;335;g126b437b20f_0_17"/>
          <p:cNvPicPr preferRelativeResize="0"/>
          <p:nvPr/>
        </p:nvPicPr>
        <p:blipFill>
          <a:blip r:embed="rId3">
            <a:alphaModFix/>
          </a:blip>
          <a:stretch>
            <a:fillRect/>
          </a:stretch>
        </p:blipFill>
        <p:spPr>
          <a:xfrm>
            <a:off x="1539545" y="5885287"/>
            <a:ext cx="1027426" cy="853725"/>
          </a:xfrm>
          <a:prstGeom prst="rect">
            <a:avLst/>
          </a:prstGeom>
          <a:noFill/>
          <a:ln>
            <a:noFill/>
          </a:ln>
        </p:spPr>
      </p:pic>
      <p:pic>
        <p:nvPicPr>
          <p:cNvPr id="336" name="Google Shape;336;g126b437b20f_0_17"/>
          <p:cNvPicPr preferRelativeResize="0"/>
          <p:nvPr/>
        </p:nvPicPr>
        <p:blipFill>
          <a:blip r:embed="rId4">
            <a:alphaModFix/>
          </a:blip>
          <a:stretch>
            <a:fillRect/>
          </a:stretch>
        </p:blipFill>
        <p:spPr>
          <a:xfrm>
            <a:off x="2566979" y="5920275"/>
            <a:ext cx="992100" cy="783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11409a96aad_0_98"/>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Next Steps</a:t>
            </a:r>
            <a:endParaRPr sz="3100">
              <a:latin typeface="Times New Roman"/>
              <a:ea typeface="Times New Roman"/>
              <a:cs typeface="Times New Roman"/>
              <a:sym typeface="Times New Roman"/>
            </a:endParaRPr>
          </a:p>
        </p:txBody>
      </p:sp>
      <p:sp>
        <p:nvSpPr>
          <p:cNvPr id="343" name="Google Shape;343;g11409a96aad_0_98"/>
          <p:cNvSpPr txBox="1"/>
          <p:nvPr>
            <p:ph idx="1" type="body"/>
          </p:nvPr>
        </p:nvSpPr>
        <p:spPr>
          <a:xfrm>
            <a:off x="457200" y="1152800"/>
            <a:ext cx="8229600" cy="4791000"/>
          </a:xfrm>
          <a:prstGeom prst="rect">
            <a:avLst/>
          </a:prstGeom>
        </p:spPr>
        <p:txBody>
          <a:bodyPr anchorCtr="0" anchor="t" bIns="45700" lIns="91425" spcFirstLastPara="1" rIns="91425" wrap="square" tIns="45700">
            <a:noAutofit/>
          </a:bodyPr>
          <a:lstStyle/>
          <a:p>
            <a:pPr indent="0" lvl="0" marL="457200" rtl="0" algn="just">
              <a:lnSpc>
                <a:spcPct val="115000"/>
              </a:lnSpc>
              <a:spcBef>
                <a:spcPts val="0"/>
              </a:spcBef>
              <a:spcAft>
                <a:spcPts val="0"/>
              </a:spcAft>
              <a:buNone/>
            </a:pPr>
            <a:r>
              <a:t/>
            </a:r>
            <a:endParaRPr sz="1800">
              <a:latin typeface="Times New Roman"/>
              <a:ea typeface="Times New Roman"/>
              <a:cs typeface="Times New Roman"/>
              <a:sym typeface="Times New Roman"/>
            </a:endParaRPr>
          </a:p>
          <a:p>
            <a:pPr indent="-355600" lvl="0" marL="457200" rtl="0" algn="just">
              <a:lnSpc>
                <a:spcPct val="115000"/>
              </a:lnSpc>
              <a:spcBef>
                <a:spcPts val="1000"/>
              </a:spcBef>
              <a:spcAft>
                <a:spcPts val="0"/>
              </a:spcAft>
              <a:buSzPts val="2000"/>
              <a:buFont typeface="Times New Roman"/>
              <a:buChar char="▪"/>
            </a:pPr>
            <a:r>
              <a:rPr lang="en-US" sz="1800">
                <a:latin typeface="Times New Roman"/>
                <a:ea typeface="Times New Roman"/>
                <a:cs typeface="Times New Roman"/>
                <a:sym typeface="Times New Roman"/>
              </a:rPr>
              <a:t>The Project can be scaled up to include socio-economic factors, regulatory factors and snowfall can be made readily available as a front-end tool for energy utilities and communities looking for electricity price forecasting.</a:t>
            </a:r>
            <a:endParaRPr sz="1800">
              <a:latin typeface="Times New Roman"/>
              <a:ea typeface="Times New Roman"/>
              <a:cs typeface="Times New Roman"/>
              <a:sym typeface="Times New Roman"/>
            </a:endParaRPr>
          </a:p>
          <a:p>
            <a:pPr indent="-355600" lvl="0" marL="457200" rtl="0" algn="just">
              <a:lnSpc>
                <a:spcPct val="115000"/>
              </a:lnSpc>
              <a:spcBef>
                <a:spcPts val="1000"/>
              </a:spcBef>
              <a:spcAft>
                <a:spcPts val="0"/>
              </a:spcAft>
              <a:buSzPts val="2000"/>
              <a:buFont typeface="Times New Roman"/>
              <a:buChar char="▪"/>
            </a:pPr>
            <a:r>
              <a:rPr lang="en-US" sz="1800">
                <a:latin typeface="Times New Roman"/>
                <a:ea typeface="Times New Roman"/>
                <a:cs typeface="Times New Roman"/>
                <a:sym typeface="Times New Roman"/>
              </a:rPr>
              <a:t>The dashboards created can be used to understand trends in electricity pricing levels which can essential information for grid operators and energy field workers.</a:t>
            </a:r>
            <a:endParaRPr sz="1800">
              <a:latin typeface="Times New Roman"/>
              <a:ea typeface="Times New Roman"/>
              <a:cs typeface="Times New Roman"/>
              <a:sym typeface="Times New Roman"/>
            </a:endParaRPr>
          </a:p>
          <a:p>
            <a:pPr indent="-355600" lvl="0" marL="457200" rtl="0" algn="just">
              <a:lnSpc>
                <a:spcPct val="115000"/>
              </a:lnSpc>
              <a:spcBef>
                <a:spcPts val="1000"/>
              </a:spcBef>
              <a:spcAft>
                <a:spcPts val="0"/>
              </a:spcAft>
              <a:buSzPts val="2000"/>
              <a:buFont typeface="Times New Roman"/>
              <a:buChar char="▪"/>
            </a:pPr>
            <a:r>
              <a:rPr lang="en-US" sz="1800">
                <a:latin typeface="Times New Roman"/>
                <a:ea typeface="Times New Roman"/>
                <a:cs typeface="Times New Roman"/>
                <a:sym typeface="Times New Roman"/>
              </a:rPr>
              <a:t>This business </a:t>
            </a:r>
            <a:r>
              <a:rPr lang="en-US" sz="1800">
                <a:latin typeface="Times New Roman"/>
                <a:ea typeface="Times New Roman"/>
                <a:cs typeface="Times New Roman"/>
                <a:sym typeface="Times New Roman"/>
              </a:rPr>
              <a:t>analysis</a:t>
            </a:r>
            <a:r>
              <a:rPr lang="en-US" sz="1800">
                <a:latin typeface="Times New Roman"/>
                <a:ea typeface="Times New Roman"/>
                <a:cs typeface="Times New Roman"/>
                <a:sym typeface="Times New Roman"/>
              </a:rPr>
              <a:t> can be used as a  baseline model to develop insights and statistics for the Western states.</a:t>
            </a:r>
            <a:endParaRPr sz="1800">
              <a:latin typeface="Times New Roman"/>
              <a:ea typeface="Times New Roman"/>
              <a:cs typeface="Times New Roman"/>
              <a:sym typeface="Times New Roman"/>
            </a:endParaRPr>
          </a:p>
          <a:p>
            <a:pPr indent="-355600" lvl="0" marL="457200" rtl="0" algn="just">
              <a:lnSpc>
                <a:spcPct val="115000"/>
              </a:lnSpc>
              <a:spcBef>
                <a:spcPts val="1000"/>
              </a:spcBef>
              <a:spcAft>
                <a:spcPts val="0"/>
              </a:spcAft>
              <a:buSzPts val="2000"/>
              <a:buFont typeface="Times New Roman"/>
              <a:buChar char="▪"/>
            </a:pPr>
            <a:r>
              <a:rPr lang="en-US" sz="1800">
                <a:latin typeface="Times New Roman"/>
                <a:ea typeface="Times New Roman"/>
                <a:cs typeface="Times New Roman"/>
                <a:sym typeface="Times New Roman"/>
              </a:rPr>
              <a:t>A</a:t>
            </a:r>
            <a:r>
              <a:rPr lang="en-US" sz="1800">
                <a:latin typeface="Times New Roman"/>
                <a:ea typeface="Times New Roman"/>
                <a:cs typeface="Times New Roman"/>
                <a:sym typeface="Times New Roman"/>
              </a:rPr>
              <a:t>s drought is prevalent in the western part of the country, f</a:t>
            </a:r>
            <a:r>
              <a:rPr lang="en-US" sz="1800">
                <a:latin typeface="Times New Roman"/>
                <a:ea typeface="Times New Roman"/>
                <a:cs typeface="Times New Roman"/>
                <a:sym typeface="Times New Roman"/>
              </a:rPr>
              <a:t>actors</a:t>
            </a:r>
            <a:r>
              <a:rPr lang="en-US" sz="1800">
                <a:latin typeface="Times New Roman"/>
                <a:ea typeface="Times New Roman"/>
                <a:cs typeface="Times New Roman"/>
                <a:sym typeface="Times New Roman"/>
              </a:rPr>
              <a:t> like humidity, cost of fuel,  water-retention capacity of soil and power plant location can be considered.</a:t>
            </a:r>
            <a:endParaRPr sz="1600">
              <a:latin typeface="Times New Roman"/>
              <a:ea typeface="Times New Roman"/>
              <a:cs typeface="Times New Roman"/>
              <a:sym typeface="Times New Roman"/>
            </a:endParaRPr>
          </a:p>
        </p:txBody>
      </p:sp>
      <p:pic>
        <p:nvPicPr>
          <p:cNvPr id="344" name="Google Shape;344;g11409a96aad_0_98"/>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345" name="Google Shape;345;g11409a96aad_0_98"/>
          <p:cNvPicPr preferRelativeResize="0"/>
          <p:nvPr/>
        </p:nvPicPr>
        <p:blipFill>
          <a:blip r:embed="rId4">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11409a96aad_0_106"/>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Appendix</a:t>
            </a:r>
            <a:endParaRPr sz="3100">
              <a:latin typeface="Times New Roman"/>
              <a:ea typeface="Times New Roman"/>
              <a:cs typeface="Times New Roman"/>
              <a:sym typeface="Times New Roman"/>
            </a:endParaRPr>
          </a:p>
        </p:txBody>
      </p:sp>
      <p:sp>
        <p:nvSpPr>
          <p:cNvPr id="352" name="Google Shape;352;g11409a96aad_0_106"/>
          <p:cNvSpPr txBox="1"/>
          <p:nvPr>
            <p:ph idx="1" type="body"/>
          </p:nvPr>
        </p:nvSpPr>
        <p:spPr>
          <a:xfrm>
            <a:off x="457200" y="1600200"/>
            <a:ext cx="8229600" cy="3247500"/>
          </a:xfrm>
          <a:prstGeom prst="rect">
            <a:avLst/>
          </a:prstGeom>
        </p:spPr>
        <p:txBody>
          <a:bodyPr anchorCtr="0" anchor="t" bIns="45700" lIns="91425" spcFirstLastPara="1" rIns="91425" wrap="square" tIns="45700">
            <a:noAutofit/>
          </a:bodyPr>
          <a:lstStyle/>
          <a:p>
            <a:pPr indent="-349250" lvl="0" marL="457200" marR="0" rtl="0" algn="l">
              <a:lnSpc>
                <a:spcPct val="115000"/>
              </a:lnSpc>
              <a:spcBef>
                <a:spcPts val="0"/>
              </a:spcBef>
              <a:spcAft>
                <a:spcPts val="0"/>
              </a:spcAft>
              <a:buSzPts val="1900"/>
              <a:buFont typeface="Times New Roman"/>
              <a:buChar char="▪"/>
            </a:pPr>
            <a:r>
              <a:rPr lang="en-US" sz="1900" u="sng">
                <a:solidFill>
                  <a:schemeClr val="hlink"/>
                </a:solidFill>
                <a:latin typeface="Times New Roman"/>
                <a:ea typeface="Times New Roman"/>
                <a:cs typeface="Times New Roman"/>
                <a:sym typeface="Times New Roman"/>
                <a:hlinkClick r:id="rId3"/>
              </a:rPr>
              <a:t>https://www.eia.gov/electricity/data.php</a:t>
            </a:r>
            <a:endParaRPr sz="1900">
              <a:latin typeface="Times New Roman"/>
              <a:ea typeface="Times New Roman"/>
              <a:cs typeface="Times New Roman"/>
              <a:sym typeface="Times New Roman"/>
            </a:endParaRPr>
          </a:p>
          <a:p>
            <a:pPr indent="-349250" lvl="0" marL="457200" marR="0" rtl="0" algn="l">
              <a:lnSpc>
                <a:spcPct val="115000"/>
              </a:lnSpc>
              <a:spcBef>
                <a:spcPts val="0"/>
              </a:spcBef>
              <a:spcAft>
                <a:spcPts val="0"/>
              </a:spcAft>
              <a:buSzPts val="1900"/>
              <a:buFont typeface="Times New Roman"/>
              <a:buChar char="▪"/>
            </a:pPr>
            <a:r>
              <a:rPr lang="en-US" sz="1900" u="sng">
                <a:solidFill>
                  <a:schemeClr val="hlink"/>
                </a:solidFill>
                <a:latin typeface="Times New Roman"/>
                <a:ea typeface="Times New Roman"/>
                <a:cs typeface="Times New Roman"/>
                <a:sym typeface="Times New Roman"/>
                <a:hlinkClick r:id="rId4"/>
              </a:rPr>
              <a:t>https://www.drought.gov/sectors/energy#impacts</a:t>
            </a:r>
            <a:endParaRPr sz="1900">
              <a:latin typeface="Times New Roman"/>
              <a:ea typeface="Times New Roman"/>
              <a:cs typeface="Times New Roman"/>
              <a:sym typeface="Times New Roman"/>
            </a:endParaRPr>
          </a:p>
          <a:p>
            <a:pPr indent="-349250" lvl="0" marL="457200" marR="0" rtl="0" algn="l">
              <a:lnSpc>
                <a:spcPct val="115000"/>
              </a:lnSpc>
              <a:spcBef>
                <a:spcPts val="0"/>
              </a:spcBef>
              <a:spcAft>
                <a:spcPts val="0"/>
              </a:spcAft>
              <a:buSzPts val="1900"/>
              <a:buFont typeface="Times New Roman"/>
              <a:buChar char="▪"/>
            </a:pPr>
            <a:r>
              <a:rPr lang="en-US" sz="1900" u="sng">
                <a:solidFill>
                  <a:schemeClr val="hlink"/>
                </a:solidFill>
                <a:latin typeface="Times New Roman"/>
                <a:ea typeface="Times New Roman"/>
                <a:cs typeface="Times New Roman"/>
                <a:sym typeface="Times New Roman"/>
                <a:hlinkClick r:id="rId5"/>
              </a:rPr>
              <a:t>https://www.drought.gov/sectors/energy#map</a:t>
            </a:r>
            <a:endParaRPr sz="1900">
              <a:latin typeface="Times New Roman"/>
              <a:ea typeface="Times New Roman"/>
              <a:cs typeface="Times New Roman"/>
              <a:sym typeface="Times New Roman"/>
            </a:endParaRPr>
          </a:p>
          <a:p>
            <a:pPr indent="-349250" lvl="0" marL="457200" marR="0" rtl="0" algn="l">
              <a:lnSpc>
                <a:spcPct val="115000"/>
              </a:lnSpc>
              <a:spcBef>
                <a:spcPts val="0"/>
              </a:spcBef>
              <a:spcAft>
                <a:spcPts val="0"/>
              </a:spcAft>
              <a:buSzPts val="1900"/>
              <a:buFont typeface="Times New Roman"/>
              <a:buChar char="▪"/>
            </a:pPr>
            <a:r>
              <a:rPr lang="en-US" sz="1900" u="sng">
                <a:solidFill>
                  <a:schemeClr val="hlink"/>
                </a:solidFill>
                <a:latin typeface="Times New Roman"/>
                <a:ea typeface="Times New Roman"/>
                <a:cs typeface="Times New Roman"/>
                <a:sym typeface="Times New Roman"/>
                <a:hlinkClick r:id="rId6"/>
              </a:rPr>
              <a:t>http://nedews.nrcc.cornell.edu/</a:t>
            </a:r>
            <a:endParaRPr sz="1900">
              <a:latin typeface="Times New Roman"/>
              <a:ea typeface="Times New Roman"/>
              <a:cs typeface="Times New Roman"/>
              <a:sym typeface="Times New Roman"/>
            </a:endParaRPr>
          </a:p>
          <a:p>
            <a:pPr indent="-349250" lvl="0" marL="457200" marR="0" rtl="0" algn="l">
              <a:lnSpc>
                <a:spcPct val="115000"/>
              </a:lnSpc>
              <a:spcBef>
                <a:spcPts val="0"/>
              </a:spcBef>
              <a:spcAft>
                <a:spcPts val="0"/>
              </a:spcAft>
              <a:buSzPts val="1900"/>
              <a:buFont typeface="Times New Roman"/>
              <a:buChar char="▪"/>
            </a:pPr>
            <a:r>
              <a:rPr lang="en-US" sz="1900" u="sng">
                <a:solidFill>
                  <a:schemeClr val="hlink"/>
                </a:solidFill>
                <a:latin typeface="Times New Roman"/>
                <a:ea typeface="Times New Roman"/>
                <a:cs typeface="Times New Roman"/>
                <a:sym typeface="Times New Roman"/>
                <a:hlinkClick r:id="rId7"/>
              </a:rPr>
              <a:t>https://www.altexsoft.com/blog/business/price-forecasting-machine-learning-based-approaches-applied-to-electricity-flights-hotels-real-estate-and-stock-pricing/</a:t>
            </a:r>
            <a:endParaRPr sz="1900">
              <a:latin typeface="Times New Roman"/>
              <a:ea typeface="Times New Roman"/>
              <a:cs typeface="Times New Roman"/>
              <a:sym typeface="Times New Roman"/>
            </a:endParaRPr>
          </a:p>
          <a:p>
            <a:pPr indent="-349250" lvl="0" marL="457200" rtl="0" algn="l">
              <a:lnSpc>
                <a:spcPct val="115000"/>
              </a:lnSpc>
              <a:spcBef>
                <a:spcPts val="0"/>
              </a:spcBef>
              <a:spcAft>
                <a:spcPts val="0"/>
              </a:spcAft>
              <a:buSzPts val="1900"/>
              <a:buFont typeface="Times New Roman"/>
              <a:buChar char="▪"/>
            </a:pPr>
            <a:r>
              <a:rPr lang="en-US" sz="1900" u="sng">
                <a:solidFill>
                  <a:schemeClr val="hlink"/>
                </a:solidFill>
                <a:latin typeface="Times New Roman"/>
                <a:ea typeface="Times New Roman"/>
                <a:cs typeface="Times New Roman"/>
                <a:sym typeface="Times New Roman"/>
                <a:hlinkClick r:id="rId8"/>
              </a:rPr>
              <a:t>https://www.sciencebase.gov/catalog/item/58209752e4b080404e6fa8f0</a:t>
            </a:r>
            <a:endParaRPr sz="1900">
              <a:latin typeface="Times New Roman"/>
              <a:ea typeface="Times New Roman"/>
              <a:cs typeface="Times New Roman"/>
              <a:sym typeface="Times New Roman"/>
            </a:endParaRPr>
          </a:p>
        </p:txBody>
      </p:sp>
      <p:pic>
        <p:nvPicPr>
          <p:cNvPr id="353" name="Google Shape;353;g11409a96aad_0_106"/>
          <p:cNvPicPr preferRelativeResize="0"/>
          <p:nvPr/>
        </p:nvPicPr>
        <p:blipFill>
          <a:blip r:embed="rId9">
            <a:alphaModFix/>
          </a:blip>
          <a:stretch>
            <a:fillRect/>
          </a:stretch>
        </p:blipFill>
        <p:spPr>
          <a:xfrm>
            <a:off x="1553545" y="5850300"/>
            <a:ext cx="1027426" cy="853725"/>
          </a:xfrm>
          <a:prstGeom prst="rect">
            <a:avLst/>
          </a:prstGeom>
          <a:noFill/>
          <a:ln>
            <a:noFill/>
          </a:ln>
        </p:spPr>
      </p:pic>
      <p:pic>
        <p:nvPicPr>
          <p:cNvPr id="354" name="Google Shape;354;g11409a96aad_0_106"/>
          <p:cNvPicPr preferRelativeResize="0"/>
          <p:nvPr/>
        </p:nvPicPr>
        <p:blipFill>
          <a:blip r:embed="rId10">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125993180f6_0_2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Github and Tableau Dashboard</a:t>
            </a:r>
            <a:endParaRPr sz="3100">
              <a:latin typeface="Times New Roman"/>
              <a:ea typeface="Times New Roman"/>
              <a:cs typeface="Times New Roman"/>
              <a:sym typeface="Times New Roman"/>
            </a:endParaRPr>
          </a:p>
        </p:txBody>
      </p:sp>
      <p:sp>
        <p:nvSpPr>
          <p:cNvPr id="361" name="Google Shape;361;g125993180f6_0_20"/>
          <p:cNvSpPr txBox="1"/>
          <p:nvPr>
            <p:ph idx="1" type="body"/>
          </p:nvPr>
        </p:nvSpPr>
        <p:spPr>
          <a:xfrm>
            <a:off x="509300" y="1600200"/>
            <a:ext cx="8229600" cy="1032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a:t>
            </a:r>
            <a:r>
              <a:rPr lang="en-US" sz="2000" u="sng">
                <a:solidFill>
                  <a:schemeClr val="hlink"/>
                </a:solidFill>
                <a:latin typeface="Times New Roman"/>
                <a:ea typeface="Times New Roman"/>
                <a:cs typeface="Times New Roman"/>
                <a:sym typeface="Times New Roman"/>
                <a:hlinkClick r:id="rId3"/>
              </a:rPr>
              <a:t>https://github.com/chinarbu/BU_NIDIS_TeamA1_Capstone</a:t>
            </a:r>
            <a:endParaRPr sz="2000" u="sng">
              <a:solidFill>
                <a:schemeClr val="hlink"/>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000">
                <a:latin typeface="Times New Roman"/>
                <a:ea typeface="Times New Roman"/>
                <a:cs typeface="Times New Roman"/>
                <a:sym typeface="Times New Roman"/>
              </a:rPr>
              <a:t>•</a:t>
            </a:r>
            <a:r>
              <a:rPr lang="en-US" sz="2000" u="sng">
                <a:solidFill>
                  <a:schemeClr val="hlink"/>
                </a:solidFill>
                <a:latin typeface="Times New Roman"/>
                <a:ea typeface="Times New Roman"/>
                <a:cs typeface="Times New Roman"/>
                <a:sym typeface="Times New Roman"/>
                <a:hlinkClick r:id="rId4"/>
              </a:rPr>
              <a:t>https://public.tableau.com/app/profile/chinar.boolchandani/viz/BU-NIDIS-NOAA-Capstone-Drought_Energy_Impact/NIDIS-Drought_Electricity_Prices</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2000">
              <a:latin typeface="Times New Roman"/>
              <a:ea typeface="Times New Roman"/>
              <a:cs typeface="Times New Roman"/>
              <a:sym typeface="Times New Roman"/>
            </a:endParaRPr>
          </a:p>
          <a:p>
            <a:pPr indent="0" lvl="0" marL="0" rtl="0" algn="l">
              <a:spcBef>
                <a:spcPts val="360"/>
              </a:spcBef>
              <a:spcAft>
                <a:spcPts val="0"/>
              </a:spcAft>
              <a:buNone/>
            </a:pPr>
            <a:r>
              <a:t/>
            </a:r>
            <a:endParaRPr sz="2800">
              <a:latin typeface="Times New Roman"/>
              <a:ea typeface="Times New Roman"/>
              <a:cs typeface="Times New Roman"/>
              <a:sym typeface="Times New Roman"/>
            </a:endParaRPr>
          </a:p>
        </p:txBody>
      </p:sp>
      <p:sp>
        <p:nvSpPr>
          <p:cNvPr id="362" name="Google Shape;362;g125993180f6_0_20"/>
          <p:cNvSpPr txBox="1"/>
          <p:nvPr>
            <p:ph type="title"/>
          </p:nvPr>
        </p:nvSpPr>
        <p:spPr>
          <a:xfrm>
            <a:off x="509300" y="28153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LinkedIn Profiles</a:t>
            </a:r>
            <a:endParaRPr sz="3100">
              <a:latin typeface="Times New Roman"/>
              <a:ea typeface="Times New Roman"/>
              <a:cs typeface="Times New Roman"/>
              <a:sym typeface="Times New Roman"/>
            </a:endParaRPr>
          </a:p>
        </p:txBody>
      </p:sp>
      <p:sp>
        <p:nvSpPr>
          <p:cNvPr id="363" name="Google Shape;363;g125993180f6_0_20"/>
          <p:cNvSpPr txBox="1"/>
          <p:nvPr>
            <p:ph idx="1" type="body"/>
          </p:nvPr>
        </p:nvSpPr>
        <p:spPr>
          <a:xfrm>
            <a:off x="559450" y="3896500"/>
            <a:ext cx="8229600" cy="10326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2100">
                <a:latin typeface="Times New Roman"/>
                <a:ea typeface="Times New Roman"/>
                <a:cs typeface="Times New Roman"/>
                <a:sym typeface="Times New Roman"/>
              </a:rPr>
              <a:t>•</a:t>
            </a:r>
            <a:r>
              <a:rPr lang="en-US" sz="2100" u="sng">
                <a:solidFill>
                  <a:schemeClr val="hlink"/>
                </a:solidFill>
                <a:latin typeface="Times New Roman"/>
                <a:ea typeface="Times New Roman"/>
                <a:cs typeface="Times New Roman"/>
                <a:sym typeface="Times New Roman"/>
                <a:hlinkClick r:id="rId5"/>
              </a:rPr>
              <a:t>https://www.linkedin.com/in/yuxuan-mei/</a:t>
            </a:r>
            <a:endParaRPr sz="2100" u="sng">
              <a:solidFill>
                <a:schemeClr val="hlink"/>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100">
                <a:latin typeface="Times New Roman"/>
                <a:ea typeface="Times New Roman"/>
                <a:cs typeface="Times New Roman"/>
                <a:sym typeface="Times New Roman"/>
              </a:rPr>
              <a:t>•</a:t>
            </a:r>
            <a:r>
              <a:rPr lang="en-US" sz="2100" u="sng">
                <a:solidFill>
                  <a:schemeClr val="hlink"/>
                </a:solidFill>
                <a:latin typeface="Times New Roman"/>
                <a:ea typeface="Times New Roman"/>
                <a:cs typeface="Times New Roman"/>
                <a:sym typeface="Times New Roman"/>
                <a:hlinkClick r:id="rId6"/>
              </a:rPr>
              <a:t>https://www.linkedin.com/in/chinar-boolchandani/</a:t>
            </a:r>
            <a:endParaRPr sz="2100" u="sng">
              <a:solidFill>
                <a:schemeClr val="hlink"/>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100">
                <a:latin typeface="Times New Roman"/>
                <a:ea typeface="Times New Roman"/>
                <a:cs typeface="Times New Roman"/>
                <a:sym typeface="Times New Roman"/>
              </a:rPr>
              <a:t>•</a:t>
            </a:r>
            <a:r>
              <a:rPr lang="en-US" sz="2100" u="sng">
                <a:solidFill>
                  <a:schemeClr val="hlink"/>
                </a:solidFill>
                <a:latin typeface="Times New Roman"/>
                <a:ea typeface="Times New Roman"/>
                <a:cs typeface="Times New Roman"/>
                <a:sym typeface="Times New Roman"/>
                <a:hlinkClick r:id="rId7"/>
              </a:rPr>
              <a:t>https://www.linkedin.com/in/yapeixiong/</a:t>
            </a:r>
            <a:endParaRPr sz="2100" u="sng">
              <a:solidFill>
                <a:schemeClr val="hlink"/>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100">
                <a:latin typeface="Times New Roman"/>
                <a:ea typeface="Times New Roman"/>
                <a:cs typeface="Times New Roman"/>
                <a:sym typeface="Times New Roman"/>
              </a:rPr>
              <a:t>•</a:t>
            </a:r>
            <a:r>
              <a:rPr lang="en-US" sz="2100" u="sng">
                <a:solidFill>
                  <a:schemeClr val="hlink"/>
                </a:solidFill>
                <a:latin typeface="Times New Roman"/>
                <a:ea typeface="Times New Roman"/>
                <a:cs typeface="Times New Roman"/>
                <a:sym typeface="Times New Roman"/>
                <a:hlinkClick r:id="rId8"/>
              </a:rPr>
              <a:t>https://www.linkedin.com/in/cordell-williams/</a:t>
            </a:r>
            <a:endParaRPr sz="2100" u="sng">
              <a:solidFill>
                <a:schemeClr val="hlink"/>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100">
                <a:latin typeface="Times New Roman"/>
                <a:ea typeface="Times New Roman"/>
                <a:cs typeface="Times New Roman"/>
                <a:sym typeface="Times New Roman"/>
              </a:rPr>
              <a:t>•</a:t>
            </a:r>
            <a:r>
              <a:rPr lang="en-US" sz="2100" u="sng">
                <a:solidFill>
                  <a:schemeClr val="hlink"/>
                </a:solidFill>
                <a:latin typeface="Times New Roman"/>
                <a:ea typeface="Times New Roman"/>
                <a:cs typeface="Times New Roman"/>
                <a:sym typeface="Times New Roman"/>
                <a:hlinkClick r:id="rId9"/>
              </a:rPr>
              <a:t>https://www.linkedin.com/in/subhiksha/</a:t>
            </a:r>
            <a:endParaRPr sz="2100" u="sng">
              <a:solidFill>
                <a:schemeClr val="hlink"/>
              </a:solidFill>
              <a:latin typeface="Times New Roman"/>
              <a:ea typeface="Times New Roman"/>
              <a:cs typeface="Times New Roman"/>
              <a:sym typeface="Times New Roman"/>
            </a:endParaRPr>
          </a:p>
          <a:p>
            <a:pPr indent="0" lvl="0" marL="0" rtl="0" algn="l">
              <a:spcBef>
                <a:spcPts val="360"/>
              </a:spcBef>
              <a:spcAft>
                <a:spcPts val="0"/>
              </a:spcAft>
              <a:buNone/>
            </a:pPr>
            <a:r>
              <a:t/>
            </a:r>
            <a:endParaRPr sz="2900">
              <a:latin typeface="Times New Roman"/>
              <a:ea typeface="Times New Roman"/>
              <a:cs typeface="Times New Roman"/>
              <a:sym typeface="Times New Roman"/>
            </a:endParaRPr>
          </a:p>
        </p:txBody>
      </p:sp>
      <p:pic>
        <p:nvPicPr>
          <p:cNvPr id="364" name="Google Shape;364;g125993180f6_0_20"/>
          <p:cNvPicPr preferRelativeResize="0"/>
          <p:nvPr/>
        </p:nvPicPr>
        <p:blipFill>
          <a:blip r:embed="rId10">
            <a:alphaModFix/>
          </a:blip>
          <a:stretch>
            <a:fillRect/>
          </a:stretch>
        </p:blipFill>
        <p:spPr>
          <a:xfrm>
            <a:off x="1605420" y="5885287"/>
            <a:ext cx="1027426" cy="853725"/>
          </a:xfrm>
          <a:prstGeom prst="rect">
            <a:avLst/>
          </a:prstGeom>
          <a:noFill/>
          <a:ln>
            <a:noFill/>
          </a:ln>
        </p:spPr>
      </p:pic>
      <p:pic>
        <p:nvPicPr>
          <p:cNvPr id="365" name="Google Shape;365;g125993180f6_0_20"/>
          <p:cNvPicPr preferRelativeResize="0"/>
          <p:nvPr/>
        </p:nvPicPr>
        <p:blipFill>
          <a:blip r:embed="rId11">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11409a96aad_0_114"/>
          <p:cNvSpPr txBox="1"/>
          <p:nvPr>
            <p:ph idx="1" type="body"/>
          </p:nvPr>
        </p:nvSpPr>
        <p:spPr>
          <a:xfrm>
            <a:off x="457200" y="1600200"/>
            <a:ext cx="8229600" cy="3683700"/>
          </a:xfrm>
          <a:prstGeom prst="rect">
            <a:avLst/>
          </a:prstGeom>
        </p:spPr>
        <p:txBody>
          <a:bodyPr anchorCtr="0" anchor="t" bIns="45700" lIns="91425" spcFirstLastPara="1" rIns="91425" wrap="square" tIns="45700">
            <a:noAutofit/>
          </a:bodyPr>
          <a:lstStyle/>
          <a:p>
            <a:pPr indent="0" lvl="0" marL="0" rtl="0" algn="ctr">
              <a:spcBef>
                <a:spcPts val="360"/>
              </a:spcBef>
              <a:spcAft>
                <a:spcPts val="0"/>
              </a:spcAft>
              <a:buNone/>
            </a:pPr>
            <a:r>
              <a:t/>
            </a:r>
            <a:endParaRPr>
              <a:latin typeface="Times New Roman"/>
              <a:ea typeface="Times New Roman"/>
              <a:cs typeface="Times New Roman"/>
              <a:sym typeface="Times New Roman"/>
            </a:endParaRPr>
          </a:p>
          <a:p>
            <a:pPr indent="0" lvl="0" marL="0" rtl="0" algn="ctr">
              <a:spcBef>
                <a:spcPts val="360"/>
              </a:spcBef>
              <a:spcAft>
                <a:spcPts val="0"/>
              </a:spcAft>
              <a:buNone/>
            </a:pPr>
            <a:r>
              <a:t/>
            </a:r>
            <a:endParaRPr>
              <a:latin typeface="Times New Roman"/>
              <a:ea typeface="Times New Roman"/>
              <a:cs typeface="Times New Roman"/>
              <a:sym typeface="Times New Roman"/>
            </a:endParaRPr>
          </a:p>
          <a:p>
            <a:pPr indent="0" lvl="0" marL="0" rtl="0" algn="ctr">
              <a:spcBef>
                <a:spcPts val="360"/>
              </a:spcBef>
              <a:spcAft>
                <a:spcPts val="0"/>
              </a:spcAft>
              <a:buNone/>
            </a:pPr>
            <a:r>
              <a:rPr lang="en-US">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a:p>
            <a:pPr indent="0" lvl="0" marL="0" rtl="0" algn="ctr">
              <a:spcBef>
                <a:spcPts val="360"/>
              </a:spcBef>
              <a:spcAft>
                <a:spcPts val="0"/>
              </a:spcAft>
              <a:buNone/>
            </a:pPr>
            <a:r>
              <a:rPr lang="en-US">
                <a:latin typeface="Times New Roman"/>
                <a:ea typeface="Times New Roman"/>
                <a:cs typeface="Times New Roman"/>
                <a:sym typeface="Times New Roman"/>
              </a:rPr>
              <a:t>Questions? </a:t>
            </a:r>
            <a:endParaRPr>
              <a:latin typeface="Times New Roman"/>
              <a:ea typeface="Times New Roman"/>
              <a:cs typeface="Times New Roman"/>
              <a:sym typeface="Times New Roman"/>
            </a:endParaRPr>
          </a:p>
        </p:txBody>
      </p:sp>
      <p:pic>
        <p:nvPicPr>
          <p:cNvPr id="372" name="Google Shape;372;g11409a96aad_0_114"/>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373" name="Google Shape;373;g11409a96aad_0_114"/>
          <p:cNvPicPr preferRelativeResize="0"/>
          <p:nvPr/>
        </p:nvPicPr>
        <p:blipFill>
          <a:blip r:embed="rId4">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11409a96aad_0_6"/>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Agenda</a:t>
            </a:r>
            <a:endParaRPr sz="3100">
              <a:latin typeface="Times New Roman"/>
              <a:ea typeface="Times New Roman"/>
              <a:cs typeface="Times New Roman"/>
              <a:sym typeface="Times New Roman"/>
            </a:endParaRPr>
          </a:p>
        </p:txBody>
      </p:sp>
      <p:sp>
        <p:nvSpPr>
          <p:cNvPr id="127" name="Google Shape;127;g11409a96aad_0_6"/>
          <p:cNvSpPr txBox="1"/>
          <p:nvPr>
            <p:ph idx="1" type="body"/>
          </p:nvPr>
        </p:nvSpPr>
        <p:spPr>
          <a:xfrm>
            <a:off x="457200" y="1091700"/>
            <a:ext cx="8229600" cy="4674600"/>
          </a:xfrm>
          <a:prstGeom prst="rect">
            <a:avLst/>
          </a:prstGeom>
        </p:spPr>
        <p:txBody>
          <a:bodyPr anchorCtr="0" anchor="t" bIns="45700" lIns="91425" spcFirstLastPara="1" rIns="91425" wrap="square" tIns="45700">
            <a:noAutofit/>
          </a:bodyPr>
          <a:lstStyle/>
          <a:p>
            <a:pPr indent="-298450" lvl="0" marL="457200" rtl="0" algn="l">
              <a:lnSpc>
                <a:spcPct val="125000"/>
              </a:lnSpc>
              <a:spcBef>
                <a:spcPts val="360"/>
              </a:spcBef>
              <a:spcAft>
                <a:spcPts val="0"/>
              </a:spcAft>
              <a:buSzPts val="1100"/>
              <a:buFont typeface="Times New Roman"/>
              <a:buChar char="❖"/>
            </a:pPr>
            <a:r>
              <a:rPr lang="en-US" sz="2500">
                <a:latin typeface="Times New Roman"/>
                <a:ea typeface="Times New Roman"/>
                <a:cs typeface="Times New Roman"/>
                <a:sym typeface="Times New Roman"/>
              </a:rPr>
              <a:t>Research Methodology</a:t>
            </a:r>
            <a:endParaRPr sz="2500">
              <a:latin typeface="Times New Roman"/>
              <a:ea typeface="Times New Roman"/>
              <a:cs typeface="Times New Roman"/>
              <a:sym typeface="Times New Roman"/>
            </a:endParaRPr>
          </a:p>
          <a:p>
            <a:pPr indent="-298450" lvl="0" marL="457200" rtl="0" algn="l">
              <a:lnSpc>
                <a:spcPct val="125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Problem Statement</a:t>
            </a:r>
            <a:endParaRPr sz="2500">
              <a:latin typeface="Times New Roman"/>
              <a:ea typeface="Times New Roman"/>
              <a:cs typeface="Times New Roman"/>
              <a:sym typeface="Times New Roman"/>
            </a:endParaRPr>
          </a:p>
          <a:p>
            <a:pPr indent="-298450" lvl="0" marL="457200" rtl="0" algn="l">
              <a:lnSpc>
                <a:spcPct val="125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Business Impact</a:t>
            </a:r>
            <a:endParaRPr sz="2500">
              <a:latin typeface="Times New Roman"/>
              <a:ea typeface="Times New Roman"/>
              <a:cs typeface="Times New Roman"/>
              <a:sym typeface="Times New Roman"/>
            </a:endParaRPr>
          </a:p>
          <a:p>
            <a:pPr indent="-298450" lvl="0" marL="457200" marR="0" rtl="0" algn="l">
              <a:lnSpc>
                <a:spcPct val="125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Community Impact</a:t>
            </a:r>
            <a:endParaRPr sz="2500">
              <a:latin typeface="Times New Roman"/>
              <a:ea typeface="Times New Roman"/>
              <a:cs typeface="Times New Roman"/>
              <a:sym typeface="Times New Roman"/>
            </a:endParaRPr>
          </a:p>
          <a:p>
            <a:pPr indent="-298450" lvl="0" marL="457200" rtl="0" algn="l">
              <a:lnSpc>
                <a:spcPct val="125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Data Collection and Dataset Information</a:t>
            </a:r>
            <a:endParaRPr sz="2500">
              <a:latin typeface="Times New Roman"/>
              <a:ea typeface="Times New Roman"/>
              <a:cs typeface="Times New Roman"/>
              <a:sym typeface="Times New Roman"/>
            </a:endParaRPr>
          </a:p>
          <a:p>
            <a:pPr indent="-298450" lvl="0" marL="457200" rtl="0" algn="l">
              <a:lnSpc>
                <a:spcPct val="125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EDA and Feature Engineering </a:t>
            </a:r>
            <a:endParaRPr sz="2500">
              <a:latin typeface="Times New Roman"/>
              <a:ea typeface="Times New Roman"/>
              <a:cs typeface="Times New Roman"/>
              <a:sym typeface="Times New Roman"/>
            </a:endParaRPr>
          </a:p>
          <a:p>
            <a:pPr indent="-298450" lvl="0" marL="457200" rtl="0" algn="l">
              <a:lnSpc>
                <a:spcPct val="125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Predictive Modeling </a:t>
            </a:r>
            <a:endParaRPr sz="2500">
              <a:latin typeface="Times New Roman"/>
              <a:ea typeface="Times New Roman"/>
              <a:cs typeface="Times New Roman"/>
              <a:sym typeface="Times New Roman"/>
            </a:endParaRPr>
          </a:p>
          <a:p>
            <a:pPr indent="-298450" lvl="0" marL="457200" marR="0" rtl="0" algn="l">
              <a:lnSpc>
                <a:spcPct val="125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Conclusions</a:t>
            </a:r>
            <a:endParaRPr sz="2500">
              <a:latin typeface="Times New Roman"/>
              <a:ea typeface="Times New Roman"/>
              <a:cs typeface="Times New Roman"/>
              <a:sym typeface="Times New Roman"/>
            </a:endParaRPr>
          </a:p>
          <a:p>
            <a:pPr indent="-298450" lvl="0" marL="457200" rtl="0" algn="l">
              <a:lnSpc>
                <a:spcPct val="125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Current Challenges and Next Steps</a:t>
            </a:r>
            <a:endParaRPr sz="2500">
              <a:latin typeface="Times New Roman"/>
              <a:ea typeface="Times New Roman"/>
              <a:cs typeface="Times New Roman"/>
              <a:sym typeface="Times New Roman"/>
            </a:endParaRPr>
          </a:p>
          <a:p>
            <a:pPr indent="-298450" lvl="0" marL="457200" marR="0" rtl="0" algn="l">
              <a:lnSpc>
                <a:spcPct val="125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Appendix</a:t>
            </a:r>
            <a:endParaRPr sz="2500">
              <a:latin typeface="Times New Roman"/>
              <a:ea typeface="Times New Roman"/>
              <a:cs typeface="Times New Roman"/>
              <a:sym typeface="Times New Roman"/>
            </a:endParaRPr>
          </a:p>
        </p:txBody>
      </p:sp>
      <p:pic>
        <p:nvPicPr>
          <p:cNvPr id="128" name="Google Shape;128;g11409a96aad_0_6"/>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129" name="Google Shape;129;g11409a96aad_0_6"/>
          <p:cNvPicPr preferRelativeResize="0"/>
          <p:nvPr/>
        </p:nvPicPr>
        <p:blipFill>
          <a:blip r:embed="rId4">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1409a96aad_0_58"/>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Research Methodology</a:t>
            </a:r>
            <a:endParaRPr sz="3100">
              <a:latin typeface="Times New Roman"/>
              <a:ea typeface="Times New Roman"/>
              <a:cs typeface="Times New Roman"/>
              <a:sym typeface="Times New Roman"/>
            </a:endParaRPr>
          </a:p>
        </p:txBody>
      </p:sp>
      <p:pic>
        <p:nvPicPr>
          <p:cNvPr id="136" name="Google Shape;136;g11409a96aad_0_58"/>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137" name="Google Shape;137;g11409a96aad_0_58"/>
          <p:cNvPicPr preferRelativeResize="0"/>
          <p:nvPr/>
        </p:nvPicPr>
        <p:blipFill>
          <a:blip r:embed="rId4">
            <a:alphaModFix/>
          </a:blip>
          <a:stretch>
            <a:fillRect/>
          </a:stretch>
        </p:blipFill>
        <p:spPr>
          <a:xfrm>
            <a:off x="2632854" y="5920275"/>
            <a:ext cx="992100" cy="783750"/>
          </a:xfrm>
          <a:prstGeom prst="rect">
            <a:avLst/>
          </a:prstGeom>
          <a:noFill/>
          <a:ln>
            <a:noFill/>
          </a:ln>
        </p:spPr>
      </p:pic>
      <p:sp>
        <p:nvSpPr>
          <p:cNvPr id="138" name="Google Shape;138;g11409a96aad_0_58"/>
          <p:cNvSpPr/>
          <p:nvPr/>
        </p:nvSpPr>
        <p:spPr>
          <a:xfrm>
            <a:off x="3034824" y="1839288"/>
            <a:ext cx="3066900" cy="31029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 name="Google Shape;139;g11409a96aad_0_58"/>
          <p:cNvGrpSpPr/>
          <p:nvPr/>
        </p:nvGrpSpPr>
        <p:grpSpPr>
          <a:xfrm>
            <a:off x="5348559" y="1455676"/>
            <a:ext cx="2167640" cy="831083"/>
            <a:chOff x="5214050" y="851693"/>
            <a:chExt cx="1795295" cy="680379"/>
          </a:xfrm>
        </p:grpSpPr>
        <p:cxnSp>
          <p:nvCxnSpPr>
            <p:cNvPr id="140" name="Google Shape;140;g11409a96aad_0_58"/>
            <p:cNvCxnSpPr/>
            <p:nvPr/>
          </p:nvCxnSpPr>
          <p:spPr>
            <a:xfrm flipH="1">
              <a:off x="5214050" y="1153772"/>
              <a:ext cx="273000" cy="378300"/>
            </a:xfrm>
            <a:prstGeom prst="straightConnector1">
              <a:avLst/>
            </a:prstGeom>
            <a:noFill/>
            <a:ln cap="flat" cmpd="sng" w="19050">
              <a:solidFill>
                <a:srgbClr val="802017"/>
              </a:solidFill>
              <a:prstDash val="solid"/>
              <a:round/>
              <a:headEnd len="med" w="med" type="oval"/>
              <a:tailEnd len="sm" w="sm" type="none"/>
            </a:ln>
          </p:spPr>
        </p:cxnSp>
        <p:sp>
          <p:nvSpPr>
            <p:cNvPr id="141" name="Google Shape;141;g11409a96aad_0_58"/>
            <p:cNvSpPr txBox="1"/>
            <p:nvPr/>
          </p:nvSpPr>
          <p:spPr>
            <a:xfrm>
              <a:off x="5514145" y="851693"/>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a:latin typeface="Roboto"/>
                  <a:ea typeface="Roboto"/>
                  <a:cs typeface="Roboto"/>
                  <a:sym typeface="Roboto"/>
                </a:rPr>
                <a:t>INDUSTRY IDENTIFICATION</a:t>
              </a:r>
              <a:endParaRPr b="1">
                <a:latin typeface="Roboto"/>
                <a:ea typeface="Roboto"/>
                <a:cs typeface="Roboto"/>
                <a:sym typeface="Roboto"/>
              </a:endParaRPr>
            </a:p>
          </p:txBody>
        </p:sp>
      </p:grpSp>
      <p:grpSp>
        <p:nvGrpSpPr>
          <p:cNvPr id="142" name="Google Shape;142;g11409a96aad_0_58"/>
          <p:cNvGrpSpPr/>
          <p:nvPr/>
        </p:nvGrpSpPr>
        <p:grpSpPr>
          <a:xfrm>
            <a:off x="1591374" y="1455676"/>
            <a:ext cx="2180213" cy="831083"/>
            <a:chOff x="2102252" y="851693"/>
            <a:chExt cx="1805709" cy="680379"/>
          </a:xfrm>
        </p:grpSpPr>
        <p:cxnSp>
          <p:nvCxnSpPr>
            <p:cNvPr id="143" name="Google Shape;143;g11409a96aad_0_58"/>
            <p:cNvCxnSpPr/>
            <p:nvPr/>
          </p:nvCxnSpPr>
          <p:spPr>
            <a:xfrm>
              <a:off x="3634961" y="1153772"/>
              <a:ext cx="273000" cy="378300"/>
            </a:xfrm>
            <a:prstGeom prst="straightConnector1">
              <a:avLst/>
            </a:prstGeom>
            <a:noFill/>
            <a:ln cap="flat" cmpd="sng" w="19050">
              <a:solidFill>
                <a:srgbClr val="EDA29B"/>
              </a:solidFill>
              <a:prstDash val="solid"/>
              <a:round/>
              <a:headEnd len="med" w="med" type="oval"/>
              <a:tailEnd len="sm" w="sm" type="none"/>
            </a:ln>
          </p:spPr>
        </p:cxnSp>
        <p:sp>
          <p:nvSpPr>
            <p:cNvPr id="144" name="Google Shape;144;g11409a96aad_0_58"/>
            <p:cNvSpPr txBox="1"/>
            <p:nvPr/>
          </p:nvSpPr>
          <p:spPr>
            <a:xfrm>
              <a:off x="2102252" y="851693"/>
              <a:ext cx="1495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US">
                  <a:latin typeface="Roboto"/>
                  <a:ea typeface="Roboto"/>
                  <a:cs typeface="Roboto"/>
                  <a:sym typeface="Roboto"/>
                </a:rPr>
                <a:t>INSIGHTS AND ANALYTICS</a:t>
              </a:r>
              <a:endParaRPr b="1">
                <a:latin typeface="Roboto"/>
                <a:ea typeface="Roboto"/>
                <a:cs typeface="Roboto"/>
                <a:sym typeface="Roboto"/>
              </a:endParaRPr>
            </a:p>
          </p:txBody>
        </p:sp>
      </p:grpSp>
      <p:grpSp>
        <p:nvGrpSpPr>
          <p:cNvPr id="145" name="Google Shape;145;g11409a96aad_0_58"/>
          <p:cNvGrpSpPr/>
          <p:nvPr/>
        </p:nvGrpSpPr>
        <p:grpSpPr>
          <a:xfrm>
            <a:off x="5845313" y="3574345"/>
            <a:ext cx="2350904" cy="817916"/>
            <a:chOff x="5625475" y="2586174"/>
            <a:chExt cx="1947079" cy="669600"/>
          </a:xfrm>
        </p:grpSpPr>
        <p:cxnSp>
          <p:nvCxnSpPr>
            <p:cNvPr id="146" name="Google Shape;146;g11409a96aad_0_58"/>
            <p:cNvCxnSpPr/>
            <p:nvPr/>
          </p:nvCxnSpPr>
          <p:spPr>
            <a:xfrm rot="10800000">
              <a:off x="5625475" y="2771675"/>
              <a:ext cx="442200" cy="153300"/>
            </a:xfrm>
            <a:prstGeom prst="straightConnector1">
              <a:avLst/>
            </a:prstGeom>
            <a:noFill/>
            <a:ln cap="flat" cmpd="sng" w="19050">
              <a:solidFill>
                <a:srgbClr val="D83829"/>
              </a:solidFill>
              <a:prstDash val="solid"/>
              <a:round/>
              <a:headEnd len="med" w="med" type="oval"/>
              <a:tailEnd len="sm" w="sm" type="none"/>
            </a:ln>
          </p:spPr>
        </p:cxnSp>
        <p:sp>
          <p:nvSpPr>
            <p:cNvPr id="147" name="Google Shape;147;g11409a96aad_0_58"/>
            <p:cNvSpPr txBox="1"/>
            <p:nvPr/>
          </p:nvSpPr>
          <p:spPr>
            <a:xfrm>
              <a:off x="6077354" y="2586174"/>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a:latin typeface="Roboto"/>
                  <a:ea typeface="Roboto"/>
                  <a:cs typeface="Roboto"/>
                  <a:sym typeface="Roboto"/>
                </a:rPr>
                <a:t>CONDUCT RESEARCH</a:t>
              </a:r>
              <a:endParaRPr b="1">
                <a:latin typeface="Roboto"/>
                <a:ea typeface="Roboto"/>
                <a:cs typeface="Roboto"/>
                <a:sym typeface="Roboto"/>
              </a:endParaRPr>
            </a:p>
          </p:txBody>
        </p:sp>
      </p:grpSp>
      <p:grpSp>
        <p:nvGrpSpPr>
          <p:cNvPr id="148" name="Google Shape;148;g11409a96aad_0_58"/>
          <p:cNvGrpSpPr/>
          <p:nvPr/>
        </p:nvGrpSpPr>
        <p:grpSpPr>
          <a:xfrm>
            <a:off x="1591379" y="3556625"/>
            <a:ext cx="1699317" cy="817916"/>
            <a:chOff x="2102256" y="2571668"/>
            <a:chExt cx="1407419" cy="669600"/>
          </a:xfrm>
        </p:grpSpPr>
        <p:cxnSp>
          <p:nvCxnSpPr>
            <p:cNvPr id="149" name="Google Shape;149;g11409a96aad_0_58"/>
            <p:cNvCxnSpPr/>
            <p:nvPr/>
          </p:nvCxnSpPr>
          <p:spPr>
            <a:xfrm flipH="1" rot="10800000">
              <a:off x="3059375" y="2771675"/>
              <a:ext cx="450300" cy="145200"/>
            </a:xfrm>
            <a:prstGeom prst="straightConnector1">
              <a:avLst/>
            </a:prstGeom>
            <a:noFill/>
            <a:ln cap="flat" cmpd="sng" w="19050">
              <a:solidFill>
                <a:srgbClr val="D83829"/>
              </a:solidFill>
              <a:prstDash val="solid"/>
              <a:round/>
              <a:headEnd len="med" w="med" type="oval"/>
              <a:tailEnd len="sm" w="sm" type="none"/>
            </a:ln>
          </p:spPr>
        </p:cxnSp>
        <p:sp>
          <p:nvSpPr>
            <p:cNvPr id="150" name="Google Shape;150;g11409a96aad_0_58"/>
            <p:cNvSpPr txBox="1"/>
            <p:nvPr/>
          </p:nvSpPr>
          <p:spPr>
            <a:xfrm>
              <a:off x="2102256" y="2571668"/>
              <a:ext cx="9474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US">
                  <a:latin typeface="Roboto"/>
                  <a:ea typeface="Roboto"/>
                  <a:cs typeface="Roboto"/>
                  <a:sym typeface="Roboto"/>
                </a:rPr>
                <a:t>MODEL</a:t>
              </a:r>
              <a:endParaRPr b="1">
                <a:latin typeface="Roboto"/>
                <a:ea typeface="Roboto"/>
                <a:cs typeface="Roboto"/>
                <a:sym typeface="Roboto"/>
              </a:endParaRPr>
            </a:p>
            <a:p>
              <a:pPr indent="0" lvl="0" marL="0" rtl="0" algn="r">
                <a:lnSpc>
                  <a:spcPct val="115000"/>
                </a:lnSpc>
                <a:spcBef>
                  <a:spcPts val="0"/>
                </a:spcBef>
                <a:spcAft>
                  <a:spcPts val="0"/>
                </a:spcAft>
                <a:buNone/>
              </a:pPr>
              <a:r>
                <a:rPr b="1" lang="en-US">
                  <a:latin typeface="Roboto"/>
                  <a:ea typeface="Roboto"/>
                  <a:cs typeface="Roboto"/>
                  <a:sym typeface="Roboto"/>
                </a:rPr>
                <a:t> BUILDING</a:t>
              </a:r>
              <a:endParaRPr b="1">
                <a:latin typeface="Roboto"/>
                <a:ea typeface="Roboto"/>
                <a:cs typeface="Roboto"/>
                <a:sym typeface="Roboto"/>
              </a:endParaRPr>
            </a:p>
          </p:txBody>
        </p:sp>
      </p:grpSp>
      <p:grpSp>
        <p:nvGrpSpPr>
          <p:cNvPr id="151" name="Google Shape;151;g11409a96aad_0_58"/>
          <p:cNvGrpSpPr/>
          <p:nvPr/>
        </p:nvGrpSpPr>
        <p:grpSpPr>
          <a:xfrm>
            <a:off x="3555150" y="4740665"/>
            <a:ext cx="1997281" cy="1390002"/>
            <a:chOff x="3728702" y="3541000"/>
            <a:chExt cx="1654200" cy="1137947"/>
          </a:xfrm>
        </p:grpSpPr>
        <p:cxnSp>
          <p:nvCxnSpPr>
            <p:cNvPr id="152" name="Google Shape;152;g11409a96aad_0_58"/>
            <p:cNvCxnSpPr/>
            <p:nvPr/>
          </p:nvCxnSpPr>
          <p:spPr>
            <a:xfrm rot="10800000">
              <a:off x="4563402" y="3541000"/>
              <a:ext cx="0" cy="489600"/>
            </a:xfrm>
            <a:prstGeom prst="straightConnector1">
              <a:avLst/>
            </a:prstGeom>
            <a:noFill/>
            <a:ln cap="flat" cmpd="sng" w="19050">
              <a:solidFill>
                <a:srgbClr val="802017"/>
              </a:solidFill>
              <a:prstDash val="solid"/>
              <a:round/>
              <a:headEnd len="med" w="med" type="oval"/>
              <a:tailEnd len="sm" w="sm" type="none"/>
            </a:ln>
          </p:spPr>
        </p:cxnSp>
        <p:sp>
          <p:nvSpPr>
            <p:cNvPr id="153" name="Google Shape;153;g11409a96aad_0_58"/>
            <p:cNvSpPr txBox="1"/>
            <p:nvPr/>
          </p:nvSpPr>
          <p:spPr>
            <a:xfrm>
              <a:off x="3728702" y="4009347"/>
              <a:ext cx="1654200" cy="66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a:latin typeface="Roboto"/>
                  <a:ea typeface="Roboto"/>
                  <a:cs typeface="Roboto"/>
                  <a:sym typeface="Roboto"/>
                </a:rPr>
                <a:t>DATA MUNGING/CLEANING</a:t>
              </a:r>
              <a:endParaRPr b="1">
                <a:latin typeface="Roboto"/>
                <a:ea typeface="Roboto"/>
                <a:cs typeface="Roboto"/>
                <a:sym typeface="Roboto"/>
              </a:endParaRPr>
            </a:p>
          </p:txBody>
        </p:sp>
      </p:grpSp>
      <p:sp>
        <p:nvSpPr>
          <p:cNvPr id="154" name="Google Shape;154;g11409a96aad_0_58"/>
          <p:cNvSpPr/>
          <p:nvPr/>
        </p:nvSpPr>
        <p:spPr>
          <a:xfrm rot="1817118">
            <a:off x="2936449" y="1747073"/>
            <a:ext cx="3258736" cy="3277345"/>
          </a:xfrm>
          <a:prstGeom prst="blockArc">
            <a:avLst>
              <a:gd fmla="val 14414370" name="adj1"/>
              <a:gd fmla="val 18998613" name="adj2"/>
              <a:gd fmla="val 8907" name="adj3"/>
            </a:avLst>
          </a:prstGeom>
          <a:solidFill>
            <a:srgbClr val="802017"/>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11409a96aad_0_58"/>
          <p:cNvSpPr/>
          <p:nvPr/>
        </p:nvSpPr>
        <p:spPr>
          <a:xfrm flipH="1" rot="-8983543">
            <a:off x="2943410" y="1745260"/>
            <a:ext cx="3258023" cy="3276639"/>
          </a:xfrm>
          <a:prstGeom prst="blockArc">
            <a:avLst>
              <a:gd fmla="val 20178804" name="adj1"/>
              <a:gd fmla="val 2623923" name="adj2"/>
              <a:gd fmla="val 8858" name="adj3"/>
            </a:avLst>
          </a:prstGeom>
          <a:solidFill>
            <a:srgbClr val="D83829"/>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11409a96aad_0_58"/>
          <p:cNvSpPr/>
          <p:nvPr/>
        </p:nvSpPr>
        <p:spPr>
          <a:xfrm rot="-3797760">
            <a:off x="5760721" y="2687031"/>
            <a:ext cx="442609" cy="439420"/>
          </a:xfrm>
          <a:prstGeom prst="rtTriangle">
            <a:avLst/>
          </a:prstGeom>
          <a:solidFill>
            <a:srgbClr val="80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11409a96aad_0_58"/>
          <p:cNvSpPr/>
          <p:nvPr/>
        </p:nvSpPr>
        <p:spPr>
          <a:xfrm flipH="1" rot="-1817318">
            <a:off x="2930333" y="1742300"/>
            <a:ext cx="3266143" cy="3284750"/>
          </a:xfrm>
          <a:prstGeom prst="blockArc">
            <a:avLst>
              <a:gd fmla="val 14334136" name="adj1"/>
              <a:gd fmla="val 18854681" name="adj2"/>
              <a:gd fmla="val 8846" name="adj3"/>
            </a:avLst>
          </a:prstGeom>
          <a:solidFill>
            <a:srgbClr val="EDA29B"/>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11409a96aad_0_58"/>
          <p:cNvSpPr/>
          <p:nvPr/>
        </p:nvSpPr>
        <p:spPr>
          <a:xfrm rot="8983543">
            <a:off x="2921208" y="1748710"/>
            <a:ext cx="3258023" cy="3276639"/>
          </a:xfrm>
          <a:prstGeom prst="blockArc">
            <a:avLst>
              <a:gd fmla="val 20184517" name="adj1"/>
              <a:gd fmla="val 3007258" name="adj2"/>
              <a:gd fmla="val 9336" name="adj3"/>
            </a:avLst>
          </a:prstGeom>
          <a:solidFill>
            <a:srgbClr val="D83829"/>
          </a:solidFill>
          <a:ln cap="flat" cmpd="sng" w="9525">
            <a:solidFill>
              <a:srgbClr val="D83829"/>
            </a:solidFill>
            <a:prstDash val="solid"/>
            <a:round/>
            <a:headEnd len="sm" w="sm" type="none"/>
            <a:tailEnd len="sm" w="sm" type="none"/>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11409a96aad_0_58"/>
          <p:cNvSpPr/>
          <p:nvPr/>
        </p:nvSpPr>
        <p:spPr>
          <a:xfrm flipH="1" rot="-8983543">
            <a:off x="2921449" y="1750573"/>
            <a:ext cx="3258023" cy="3276639"/>
          </a:xfrm>
          <a:prstGeom prst="blockArc">
            <a:avLst>
              <a:gd fmla="val 15738599" name="adj1"/>
              <a:gd fmla="val 20008131" name="adj2"/>
              <a:gd fmla="val 9063" name="adj3"/>
            </a:avLst>
          </a:prstGeom>
          <a:solidFill>
            <a:srgbClr val="802017"/>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11409a96aad_0_58"/>
          <p:cNvSpPr/>
          <p:nvPr/>
        </p:nvSpPr>
        <p:spPr>
          <a:xfrm rot="9226023">
            <a:off x="2932973" y="2684970"/>
            <a:ext cx="439797" cy="442922"/>
          </a:xfrm>
          <a:prstGeom prst="rtTriangle">
            <a:avLst/>
          </a:prstGeom>
          <a:solidFill>
            <a:srgbClr val="D838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11409a96aad_0_58"/>
          <p:cNvSpPr/>
          <p:nvPr/>
        </p:nvSpPr>
        <p:spPr>
          <a:xfrm rot="481814">
            <a:off x="5235477" y="4372082"/>
            <a:ext cx="438096" cy="443320"/>
          </a:xfrm>
          <a:prstGeom prst="rtTriangle">
            <a:avLst/>
          </a:prstGeom>
          <a:solidFill>
            <a:srgbClr val="D838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11409a96aad_0_58"/>
          <p:cNvSpPr/>
          <p:nvPr/>
        </p:nvSpPr>
        <p:spPr>
          <a:xfrm rot="4865149">
            <a:off x="3462374" y="4374467"/>
            <a:ext cx="443355" cy="438459"/>
          </a:xfrm>
          <a:prstGeom prst="rtTriangle">
            <a:avLst/>
          </a:prstGeom>
          <a:solidFill>
            <a:srgbClr val="80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11409a96aad_0_58"/>
          <p:cNvSpPr/>
          <p:nvPr/>
        </p:nvSpPr>
        <p:spPr>
          <a:xfrm rot="-8080148">
            <a:off x="4344067" y="1671874"/>
            <a:ext cx="440818" cy="440818"/>
          </a:xfrm>
          <a:prstGeom prst="rtTriangle">
            <a:avLst/>
          </a:prstGeom>
          <a:solidFill>
            <a:srgbClr val="EDA2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1409a96aad_0_12"/>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Problem Statement</a:t>
            </a:r>
            <a:endParaRPr sz="3100">
              <a:latin typeface="Times New Roman"/>
              <a:ea typeface="Times New Roman"/>
              <a:cs typeface="Times New Roman"/>
              <a:sym typeface="Times New Roman"/>
            </a:endParaRPr>
          </a:p>
        </p:txBody>
      </p:sp>
      <p:sp>
        <p:nvSpPr>
          <p:cNvPr id="170" name="Google Shape;170;g11409a96aad_0_12"/>
          <p:cNvSpPr txBox="1"/>
          <p:nvPr>
            <p:ph idx="1" type="body"/>
          </p:nvPr>
        </p:nvSpPr>
        <p:spPr>
          <a:xfrm>
            <a:off x="457200" y="1248025"/>
            <a:ext cx="8229600" cy="4835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US" sz="2500">
                <a:latin typeface="Times New Roman"/>
                <a:ea typeface="Times New Roman"/>
                <a:cs typeface="Times New Roman"/>
                <a:sym typeface="Times New Roman"/>
              </a:rPr>
              <a:t>Understanding the correlation between drought conditions-such as temperature, precipitation and d</a:t>
            </a:r>
            <a:r>
              <a:rPr b="1" lang="en-US" sz="2500">
                <a:latin typeface="Times New Roman"/>
                <a:ea typeface="Times New Roman"/>
                <a:cs typeface="Times New Roman"/>
                <a:sym typeface="Times New Roman"/>
              </a:rPr>
              <a:t>rought</a:t>
            </a:r>
            <a:r>
              <a:rPr b="1" lang="en-US" sz="2500">
                <a:latin typeface="Times New Roman"/>
                <a:ea typeface="Times New Roman"/>
                <a:cs typeface="Times New Roman"/>
                <a:sym typeface="Times New Roman"/>
              </a:rPr>
              <a:t> severity - and fluctuations in electricity prices.</a:t>
            </a:r>
            <a:endParaRPr b="1" sz="2500">
              <a:latin typeface="Times New Roman"/>
              <a:ea typeface="Times New Roman"/>
              <a:cs typeface="Times New Roman"/>
              <a:sym typeface="Times New Roman"/>
            </a:endParaRPr>
          </a:p>
          <a:p>
            <a:pPr indent="0" lvl="0" marL="0" rtl="0" algn="l">
              <a:spcBef>
                <a:spcPts val="360"/>
              </a:spcBef>
              <a:spcAft>
                <a:spcPts val="0"/>
              </a:spcAft>
              <a:buNone/>
            </a:pPr>
            <a:r>
              <a:rPr lang="en-US" sz="2500">
                <a:latin typeface="Times New Roman"/>
                <a:ea typeface="Times New Roman"/>
                <a:cs typeface="Times New Roman"/>
                <a:sym typeface="Times New Roman"/>
              </a:rPr>
              <a:t>Northeast states under analysis:</a:t>
            </a:r>
            <a:endParaRPr sz="2500">
              <a:latin typeface="Times New Roman"/>
              <a:ea typeface="Times New Roman"/>
              <a:cs typeface="Times New Roman"/>
              <a:sym typeface="Times New Roman"/>
            </a:endParaRPr>
          </a:p>
          <a:p>
            <a:pPr indent="-298450" lvl="0" marL="457200" rtl="0" algn="l">
              <a:spcBef>
                <a:spcPts val="360"/>
              </a:spcBef>
              <a:spcAft>
                <a:spcPts val="0"/>
              </a:spcAft>
              <a:buSzPts val="1100"/>
              <a:buFont typeface="Times New Roman"/>
              <a:buChar char="★"/>
            </a:pPr>
            <a:r>
              <a:rPr lang="en-US" sz="2500">
                <a:latin typeface="Times New Roman"/>
                <a:ea typeface="Times New Roman"/>
                <a:cs typeface="Times New Roman"/>
                <a:sym typeface="Times New Roman"/>
              </a:rPr>
              <a:t>Maine</a:t>
            </a:r>
            <a:endParaRPr sz="25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US" sz="2500">
                <a:latin typeface="Times New Roman"/>
                <a:ea typeface="Times New Roman"/>
                <a:cs typeface="Times New Roman"/>
                <a:sym typeface="Times New Roman"/>
              </a:rPr>
              <a:t>Vermont</a:t>
            </a:r>
            <a:endParaRPr sz="25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US" sz="2500">
                <a:latin typeface="Times New Roman"/>
                <a:ea typeface="Times New Roman"/>
                <a:cs typeface="Times New Roman"/>
                <a:sym typeface="Times New Roman"/>
              </a:rPr>
              <a:t>Massachusetts</a:t>
            </a:r>
            <a:endParaRPr sz="2500">
              <a:latin typeface="Times New Roman"/>
              <a:ea typeface="Times New Roman"/>
              <a:cs typeface="Times New Roman"/>
              <a:sym typeface="Times New Roman"/>
            </a:endParaRPr>
          </a:p>
          <a:p>
            <a:pPr indent="-298450" lvl="0" marL="457200" marR="0" rtl="0" algn="l">
              <a:lnSpc>
                <a:spcPct val="100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Connecticut</a:t>
            </a:r>
            <a:endParaRPr sz="25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US" sz="2500">
                <a:latin typeface="Times New Roman"/>
                <a:ea typeface="Times New Roman"/>
                <a:cs typeface="Times New Roman"/>
                <a:sym typeface="Times New Roman"/>
              </a:rPr>
              <a:t>New York</a:t>
            </a:r>
            <a:endParaRPr sz="2500">
              <a:latin typeface="Times New Roman"/>
              <a:ea typeface="Times New Roman"/>
              <a:cs typeface="Times New Roman"/>
              <a:sym typeface="Times New Roman"/>
            </a:endParaRPr>
          </a:p>
          <a:p>
            <a:pPr indent="-298450" lvl="0" marL="457200" marR="0" rtl="0" algn="l">
              <a:lnSpc>
                <a:spcPct val="100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New Hampshire</a:t>
            </a:r>
            <a:endParaRPr sz="25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US" sz="2500">
                <a:latin typeface="Times New Roman"/>
                <a:ea typeface="Times New Roman"/>
                <a:cs typeface="Times New Roman"/>
                <a:sym typeface="Times New Roman"/>
              </a:rPr>
              <a:t>Rhode Island</a:t>
            </a:r>
            <a:endParaRPr sz="2500">
              <a:latin typeface="Times New Roman"/>
              <a:ea typeface="Times New Roman"/>
              <a:cs typeface="Times New Roman"/>
              <a:sym typeface="Times New Roman"/>
            </a:endParaRPr>
          </a:p>
          <a:p>
            <a:pPr indent="0" lvl="0" marL="457200" rtl="0" algn="l">
              <a:spcBef>
                <a:spcPts val="360"/>
              </a:spcBef>
              <a:spcAft>
                <a:spcPts val="0"/>
              </a:spcAft>
              <a:buNone/>
            </a:pPr>
            <a:r>
              <a:t/>
            </a:r>
            <a:endParaRPr sz="2500">
              <a:latin typeface="Times New Roman"/>
              <a:ea typeface="Times New Roman"/>
              <a:cs typeface="Times New Roman"/>
              <a:sym typeface="Times New Roman"/>
            </a:endParaRPr>
          </a:p>
        </p:txBody>
      </p:sp>
      <p:pic>
        <p:nvPicPr>
          <p:cNvPr id="171" name="Google Shape;171;g11409a96aad_0_12"/>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172" name="Google Shape;172;g11409a96aad_0_12"/>
          <p:cNvPicPr preferRelativeResize="0"/>
          <p:nvPr/>
        </p:nvPicPr>
        <p:blipFill>
          <a:blip r:embed="rId4">
            <a:alphaModFix/>
          </a:blip>
          <a:stretch>
            <a:fillRect/>
          </a:stretch>
        </p:blipFill>
        <p:spPr>
          <a:xfrm>
            <a:off x="2632854" y="5920275"/>
            <a:ext cx="992100" cy="783750"/>
          </a:xfrm>
          <a:prstGeom prst="rect">
            <a:avLst/>
          </a:prstGeom>
          <a:noFill/>
          <a:ln>
            <a:noFill/>
          </a:ln>
        </p:spPr>
      </p:pic>
      <p:pic>
        <p:nvPicPr>
          <p:cNvPr id="173" name="Google Shape;173;g11409a96aad_0_12"/>
          <p:cNvPicPr preferRelativeResize="0"/>
          <p:nvPr/>
        </p:nvPicPr>
        <p:blipFill>
          <a:blip r:embed="rId5">
            <a:alphaModFix/>
          </a:blip>
          <a:stretch>
            <a:fillRect/>
          </a:stretch>
        </p:blipFill>
        <p:spPr>
          <a:xfrm>
            <a:off x="5027525" y="2795875"/>
            <a:ext cx="3471224" cy="2891624"/>
          </a:xfrm>
          <a:prstGeom prst="rect">
            <a:avLst/>
          </a:prstGeom>
          <a:noFill/>
          <a:ln>
            <a:noFill/>
          </a:ln>
        </p:spPr>
      </p:pic>
      <p:sp>
        <p:nvSpPr>
          <p:cNvPr id="174" name="Google Shape;174;g11409a96aad_0_12"/>
          <p:cNvSpPr txBox="1"/>
          <p:nvPr/>
        </p:nvSpPr>
        <p:spPr>
          <a:xfrm>
            <a:off x="5069638" y="5687500"/>
            <a:ext cx="3387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Drought in the North-East States</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11409a96aad_0_5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Business Impact</a:t>
            </a:r>
            <a:endParaRPr sz="3100">
              <a:latin typeface="Times New Roman"/>
              <a:ea typeface="Times New Roman"/>
              <a:cs typeface="Times New Roman"/>
              <a:sym typeface="Times New Roman"/>
            </a:endParaRPr>
          </a:p>
        </p:txBody>
      </p:sp>
      <p:sp>
        <p:nvSpPr>
          <p:cNvPr id="181" name="Google Shape;181;g11409a96aad_0_50"/>
          <p:cNvSpPr txBox="1"/>
          <p:nvPr>
            <p:ph idx="1" type="body"/>
          </p:nvPr>
        </p:nvSpPr>
        <p:spPr>
          <a:xfrm>
            <a:off x="457200" y="1148175"/>
            <a:ext cx="8229600" cy="4772100"/>
          </a:xfrm>
          <a:prstGeom prst="rect">
            <a:avLst/>
          </a:prstGeom>
        </p:spPr>
        <p:txBody>
          <a:bodyPr anchorCtr="0" anchor="t" bIns="45700" lIns="91425" spcFirstLastPara="1" rIns="91425" wrap="square" tIns="45700">
            <a:noAutofit/>
          </a:bodyPr>
          <a:lstStyle/>
          <a:p>
            <a:pPr indent="-387350" lvl="0" marL="457200" rtl="0" algn="just">
              <a:spcBef>
                <a:spcPts val="1000"/>
              </a:spcBef>
              <a:spcAft>
                <a:spcPts val="0"/>
              </a:spcAft>
              <a:buSzPts val="2500"/>
              <a:buFont typeface="Times New Roman"/>
              <a:buChar char="▪"/>
            </a:pPr>
            <a:r>
              <a:rPr lang="en-US" sz="2500">
                <a:latin typeface="Times New Roman"/>
                <a:ea typeface="Times New Roman"/>
                <a:cs typeface="Times New Roman"/>
                <a:sym typeface="Times New Roman"/>
              </a:rPr>
              <a:t>We aim to help electricity generating utilities understand some of the most important aspects of electricity price volatility</a:t>
            </a:r>
            <a:endParaRPr sz="2500">
              <a:latin typeface="Times New Roman"/>
              <a:ea typeface="Times New Roman"/>
              <a:cs typeface="Times New Roman"/>
              <a:sym typeface="Times New Roman"/>
            </a:endParaRPr>
          </a:p>
          <a:p>
            <a:pPr indent="0" lvl="0" marL="457200" rtl="0" algn="just">
              <a:spcBef>
                <a:spcPts val="1000"/>
              </a:spcBef>
              <a:spcAft>
                <a:spcPts val="0"/>
              </a:spcAft>
              <a:buNone/>
            </a:pPr>
            <a:r>
              <a:t/>
            </a:r>
            <a:endParaRPr sz="2500">
              <a:latin typeface="Times New Roman"/>
              <a:ea typeface="Times New Roman"/>
              <a:cs typeface="Times New Roman"/>
              <a:sym typeface="Times New Roman"/>
            </a:endParaRPr>
          </a:p>
        </p:txBody>
      </p:sp>
      <p:pic>
        <p:nvPicPr>
          <p:cNvPr id="182" name="Google Shape;182;g11409a96aad_0_50"/>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183" name="Google Shape;183;g11409a96aad_0_50"/>
          <p:cNvPicPr preferRelativeResize="0"/>
          <p:nvPr/>
        </p:nvPicPr>
        <p:blipFill>
          <a:blip r:embed="rId4">
            <a:alphaModFix/>
          </a:blip>
          <a:stretch>
            <a:fillRect/>
          </a:stretch>
        </p:blipFill>
        <p:spPr>
          <a:xfrm>
            <a:off x="2632854" y="5920275"/>
            <a:ext cx="992100" cy="783750"/>
          </a:xfrm>
          <a:prstGeom prst="rect">
            <a:avLst/>
          </a:prstGeom>
          <a:noFill/>
          <a:ln>
            <a:noFill/>
          </a:ln>
        </p:spPr>
      </p:pic>
      <p:pic>
        <p:nvPicPr>
          <p:cNvPr id="184" name="Google Shape;184;g11409a96aad_0_50"/>
          <p:cNvPicPr preferRelativeResize="0"/>
          <p:nvPr/>
        </p:nvPicPr>
        <p:blipFill>
          <a:blip r:embed="rId5">
            <a:alphaModFix/>
          </a:blip>
          <a:stretch>
            <a:fillRect/>
          </a:stretch>
        </p:blipFill>
        <p:spPr>
          <a:xfrm>
            <a:off x="943963" y="2288475"/>
            <a:ext cx="7256064" cy="3416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25993180f6_0_9"/>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Community Impact: Segmentation</a:t>
            </a:r>
            <a:endParaRPr sz="3100">
              <a:latin typeface="Times New Roman"/>
              <a:ea typeface="Times New Roman"/>
              <a:cs typeface="Times New Roman"/>
              <a:sym typeface="Times New Roman"/>
            </a:endParaRPr>
          </a:p>
        </p:txBody>
      </p:sp>
      <p:pic>
        <p:nvPicPr>
          <p:cNvPr id="191" name="Google Shape;191;g125993180f6_0_9"/>
          <p:cNvPicPr preferRelativeResize="0"/>
          <p:nvPr/>
        </p:nvPicPr>
        <p:blipFill>
          <a:blip r:embed="rId3">
            <a:alphaModFix/>
          </a:blip>
          <a:stretch>
            <a:fillRect/>
          </a:stretch>
        </p:blipFill>
        <p:spPr>
          <a:xfrm>
            <a:off x="152400" y="1598013"/>
            <a:ext cx="8839198" cy="3252022"/>
          </a:xfrm>
          <a:prstGeom prst="rect">
            <a:avLst/>
          </a:prstGeom>
          <a:noFill/>
          <a:ln>
            <a:noFill/>
          </a:ln>
        </p:spPr>
      </p:pic>
      <p:pic>
        <p:nvPicPr>
          <p:cNvPr id="192" name="Google Shape;192;g125993180f6_0_9"/>
          <p:cNvPicPr preferRelativeResize="0"/>
          <p:nvPr/>
        </p:nvPicPr>
        <p:blipFill>
          <a:blip r:embed="rId4">
            <a:alphaModFix/>
          </a:blip>
          <a:stretch>
            <a:fillRect/>
          </a:stretch>
        </p:blipFill>
        <p:spPr>
          <a:xfrm>
            <a:off x="1641320" y="5887900"/>
            <a:ext cx="1027426" cy="853725"/>
          </a:xfrm>
          <a:prstGeom prst="rect">
            <a:avLst/>
          </a:prstGeom>
          <a:noFill/>
          <a:ln>
            <a:noFill/>
          </a:ln>
        </p:spPr>
      </p:pic>
      <p:pic>
        <p:nvPicPr>
          <p:cNvPr id="193" name="Google Shape;193;g125993180f6_0_9"/>
          <p:cNvPicPr preferRelativeResize="0"/>
          <p:nvPr/>
        </p:nvPicPr>
        <p:blipFill>
          <a:blip r:embed="rId5">
            <a:alphaModFix/>
          </a:blip>
          <a:stretch>
            <a:fillRect/>
          </a:stretch>
        </p:blipFill>
        <p:spPr>
          <a:xfrm>
            <a:off x="2668754" y="5957888"/>
            <a:ext cx="992100" cy="783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2643baa09d_0_25"/>
          <p:cNvSpPr txBox="1"/>
          <p:nvPr>
            <p:ph idx="1" type="body"/>
          </p:nvPr>
        </p:nvSpPr>
        <p:spPr>
          <a:xfrm>
            <a:off x="0" y="1168800"/>
            <a:ext cx="9144000" cy="4520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US" sz="2000">
                <a:latin typeface="Times New Roman"/>
                <a:ea typeface="Times New Roman"/>
                <a:cs typeface="Times New Roman"/>
                <a:sym typeface="Times New Roman"/>
              </a:rPr>
              <a:t> Power Plant Data</a:t>
            </a:r>
            <a:r>
              <a:rPr b="1" lang="en-US" sz="2000">
                <a:latin typeface="Times New Roman"/>
                <a:ea typeface="Times New Roman"/>
                <a:cs typeface="Times New Roman"/>
                <a:sym typeface="Times New Roman"/>
              </a:rPr>
              <a:t> </a:t>
            </a:r>
            <a:endParaRPr b="1" sz="2000">
              <a:latin typeface="Times New Roman"/>
              <a:ea typeface="Times New Roman"/>
              <a:cs typeface="Times New Roman"/>
              <a:sym typeface="Times New Roman"/>
            </a:endParaRPr>
          </a:p>
        </p:txBody>
      </p:sp>
      <p:pic>
        <p:nvPicPr>
          <p:cNvPr id="200" name="Google Shape;200;g12643baa09d_0_25"/>
          <p:cNvPicPr preferRelativeResize="0"/>
          <p:nvPr/>
        </p:nvPicPr>
        <p:blipFill>
          <a:blip r:embed="rId3">
            <a:alphaModFix/>
          </a:blip>
          <a:stretch>
            <a:fillRect/>
          </a:stretch>
        </p:blipFill>
        <p:spPr>
          <a:xfrm>
            <a:off x="94050" y="1524725"/>
            <a:ext cx="8955898" cy="1478975"/>
          </a:xfrm>
          <a:prstGeom prst="rect">
            <a:avLst/>
          </a:prstGeom>
          <a:noFill/>
          <a:ln>
            <a:noFill/>
          </a:ln>
        </p:spPr>
      </p:pic>
      <p:sp>
        <p:nvSpPr>
          <p:cNvPr id="201" name="Google Shape;201;g12643baa09d_0_25"/>
          <p:cNvSpPr txBox="1"/>
          <p:nvPr/>
        </p:nvSpPr>
        <p:spPr>
          <a:xfrm>
            <a:off x="5449150" y="4152250"/>
            <a:ext cx="2268900" cy="10482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None/>
            </a:pPr>
            <a:r>
              <a:rPr b="1" lang="en-US" sz="1700">
                <a:solidFill>
                  <a:schemeClr val="dk1"/>
                </a:solidFill>
                <a:latin typeface="Times New Roman"/>
                <a:ea typeface="Times New Roman"/>
                <a:cs typeface="Times New Roman"/>
                <a:sym typeface="Times New Roman"/>
              </a:rPr>
              <a:t>Dimensions:</a:t>
            </a:r>
            <a:endParaRPr b="1" sz="1700">
              <a:solidFill>
                <a:schemeClr val="dk1"/>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54 </a:t>
            </a:r>
            <a:r>
              <a:rPr lang="en-US" sz="1700">
                <a:solidFill>
                  <a:schemeClr val="dk1"/>
                </a:solidFill>
                <a:latin typeface="Times New Roman"/>
                <a:ea typeface="Times New Roman"/>
                <a:cs typeface="Times New Roman"/>
                <a:sym typeface="Times New Roman"/>
              </a:rPr>
              <a:t>Columns</a:t>
            </a:r>
            <a:endParaRPr sz="1700">
              <a:solidFill>
                <a:schemeClr val="dk1"/>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142  Rows</a:t>
            </a:r>
            <a:endParaRPr sz="1700"/>
          </a:p>
        </p:txBody>
      </p:sp>
      <p:sp>
        <p:nvSpPr>
          <p:cNvPr id="202" name="Google Shape;202;g12643baa09d_0_25"/>
          <p:cNvSpPr txBox="1"/>
          <p:nvPr/>
        </p:nvSpPr>
        <p:spPr>
          <a:xfrm>
            <a:off x="177050" y="2912775"/>
            <a:ext cx="6376800" cy="330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latin typeface="Times New Roman"/>
                <a:ea typeface="Times New Roman"/>
                <a:cs typeface="Times New Roman"/>
                <a:sym typeface="Times New Roman"/>
              </a:rPr>
              <a:t>Dataset Information</a:t>
            </a:r>
            <a:endParaRPr b="1"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Power plant based data that comprises the following important variables:</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Unique </a:t>
            </a:r>
            <a:r>
              <a:rPr lang="en-US" sz="1500">
                <a:latin typeface="Times New Roman"/>
                <a:ea typeface="Times New Roman"/>
                <a:cs typeface="Times New Roman"/>
                <a:sym typeface="Times New Roman"/>
              </a:rPr>
              <a:t>power</a:t>
            </a:r>
            <a:r>
              <a:rPr lang="en-US" sz="1500">
                <a:latin typeface="Times New Roman"/>
                <a:ea typeface="Times New Roman"/>
                <a:cs typeface="Times New Roman"/>
                <a:sym typeface="Times New Roman"/>
              </a:rPr>
              <a:t> plant ID</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County and state </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Capacity in MW</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Net Generation of each power plant</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solidFill>
                  <a:schemeClr val="dk1"/>
                </a:solidFill>
                <a:latin typeface="Times New Roman"/>
                <a:ea typeface="Times New Roman"/>
                <a:cs typeface="Times New Roman"/>
                <a:sym typeface="Times New Roman"/>
              </a:rPr>
              <a:t>Cooling method of Power plant</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Water source for cooling the power plant</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Maximum amount of water withdrawal</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Temperature (2011-2021)</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Precipitation (2011-2021)</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p:txBody>
      </p:sp>
      <p:pic>
        <p:nvPicPr>
          <p:cNvPr id="203" name="Google Shape;203;g12643baa09d_0_25"/>
          <p:cNvPicPr preferRelativeResize="0"/>
          <p:nvPr/>
        </p:nvPicPr>
        <p:blipFill>
          <a:blip r:embed="rId4">
            <a:alphaModFix/>
          </a:blip>
          <a:stretch>
            <a:fillRect/>
          </a:stretch>
        </p:blipFill>
        <p:spPr>
          <a:xfrm>
            <a:off x="1603720" y="5915600"/>
            <a:ext cx="1027426" cy="853725"/>
          </a:xfrm>
          <a:prstGeom prst="rect">
            <a:avLst/>
          </a:prstGeom>
          <a:noFill/>
          <a:ln>
            <a:noFill/>
          </a:ln>
        </p:spPr>
      </p:pic>
      <p:pic>
        <p:nvPicPr>
          <p:cNvPr id="204" name="Google Shape;204;g12643baa09d_0_25"/>
          <p:cNvPicPr preferRelativeResize="0"/>
          <p:nvPr/>
        </p:nvPicPr>
        <p:blipFill>
          <a:blip r:embed="rId5">
            <a:alphaModFix/>
          </a:blip>
          <a:stretch>
            <a:fillRect/>
          </a:stretch>
        </p:blipFill>
        <p:spPr>
          <a:xfrm>
            <a:off x="2706354" y="5950588"/>
            <a:ext cx="992100" cy="783750"/>
          </a:xfrm>
          <a:prstGeom prst="rect">
            <a:avLst/>
          </a:prstGeom>
          <a:noFill/>
          <a:ln>
            <a:noFill/>
          </a:ln>
        </p:spPr>
      </p:pic>
      <p:sp>
        <p:nvSpPr>
          <p:cNvPr id="205" name="Google Shape;205;g12643baa09d_0_25"/>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Data Collection: Power Plants</a:t>
            </a:r>
            <a:endParaRPr sz="31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g12643baa09d_0_35"/>
          <p:cNvPicPr preferRelativeResize="0"/>
          <p:nvPr/>
        </p:nvPicPr>
        <p:blipFill>
          <a:blip r:embed="rId3">
            <a:alphaModFix/>
          </a:blip>
          <a:stretch>
            <a:fillRect/>
          </a:stretch>
        </p:blipFill>
        <p:spPr>
          <a:xfrm>
            <a:off x="167675" y="1665025"/>
            <a:ext cx="8808649" cy="1130275"/>
          </a:xfrm>
          <a:prstGeom prst="rect">
            <a:avLst/>
          </a:prstGeom>
          <a:noFill/>
          <a:ln>
            <a:noFill/>
          </a:ln>
        </p:spPr>
      </p:pic>
      <p:sp>
        <p:nvSpPr>
          <p:cNvPr id="212" name="Google Shape;212;g12643baa09d_0_35"/>
          <p:cNvSpPr txBox="1"/>
          <p:nvPr/>
        </p:nvSpPr>
        <p:spPr>
          <a:xfrm>
            <a:off x="6275525" y="2905950"/>
            <a:ext cx="2956200" cy="13491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None/>
            </a:pPr>
            <a:r>
              <a:rPr b="1" lang="en-US" sz="1700">
                <a:solidFill>
                  <a:schemeClr val="dk1"/>
                </a:solidFill>
                <a:latin typeface="Times New Roman"/>
                <a:ea typeface="Times New Roman"/>
                <a:cs typeface="Times New Roman"/>
                <a:sym typeface="Times New Roman"/>
              </a:rPr>
              <a:t>Dimensions:</a:t>
            </a:r>
            <a:endParaRPr b="1" sz="1700">
              <a:solidFill>
                <a:schemeClr val="dk1"/>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18</a:t>
            </a:r>
            <a:r>
              <a:rPr lang="en-US" sz="1700">
                <a:solidFill>
                  <a:schemeClr val="dk1"/>
                </a:solidFill>
                <a:latin typeface="Times New Roman"/>
                <a:ea typeface="Times New Roman"/>
                <a:cs typeface="Times New Roman"/>
                <a:sym typeface="Times New Roman"/>
              </a:rPr>
              <a:t> Columns</a:t>
            </a:r>
            <a:endParaRPr sz="1700">
              <a:solidFill>
                <a:schemeClr val="dk1"/>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842  Rows</a:t>
            </a:r>
            <a:endParaRPr sz="1700">
              <a:solidFill>
                <a:schemeClr val="dk1"/>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Time Range : 2011 - 2021</a:t>
            </a:r>
            <a:endParaRPr sz="1700">
              <a:solidFill>
                <a:schemeClr val="dk1"/>
              </a:solidFill>
              <a:latin typeface="Times New Roman"/>
              <a:ea typeface="Times New Roman"/>
              <a:cs typeface="Times New Roman"/>
              <a:sym typeface="Times New Roman"/>
            </a:endParaRPr>
          </a:p>
        </p:txBody>
      </p:sp>
      <p:sp>
        <p:nvSpPr>
          <p:cNvPr id="213" name="Google Shape;213;g12643baa09d_0_35"/>
          <p:cNvSpPr txBox="1"/>
          <p:nvPr/>
        </p:nvSpPr>
        <p:spPr>
          <a:xfrm>
            <a:off x="167675" y="2905950"/>
            <a:ext cx="71418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latin typeface="Times New Roman"/>
                <a:ea typeface="Times New Roman"/>
                <a:cs typeface="Times New Roman"/>
                <a:sym typeface="Times New Roman"/>
              </a:rPr>
              <a:t>Dataset Information</a:t>
            </a:r>
            <a:endParaRPr b="1" sz="1500">
              <a:latin typeface="Times New Roman"/>
              <a:ea typeface="Times New Roman"/>
              <a:cs typeface="Times New Roman"/>
              <a:sym typeface="Times New Roman"/>
            </a:endParaRPr>
          </a:p>
          <a:p>
            <a:pPr indent="0" lvl="0" marL="0" rtl="0" algn="l">
              <a:spcBef>
                <a:spcPts val="0"/>
              </a:spcBef>
              <a:spcAft>
                <a:spcPts val="0"/>
              </a:spcAft>
              <a:buNone/>
            </a:pPr>
            <a:r>
              <a:t/>
            </a:r>
            <a:endParaRPr b="1"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Electricity data with Palmer Drought Severity Index that comprises </a:t>
            </a:r>
            <a:endParaRPr sz="15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1500">
                <a:latin typeface="Times New Roman"/>
                <a:ea typeface="Times New Roman"/>
                <a:cs typeface="Times New Roman"/>
                <a:sym typeface="Times New Roman"/>
              </a:rPr>
              <a:t>of the following </a:t>
            </a:r>
            <a:r>
              <a:rPr lang="en-US" sz="1500">
                <a:latin typeface="Times New Roman"/>
                <a:ea typeface="Times New Roman"/>
                <a:cs typeface="Times New Roman"/>
                <a:sym typeface="Times New Roman"/>
              </a:rPr>
              <a:t>important variables collected on a monthly basis::</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Revenue from </a:t>
            </a:r>
            <a:r>
              <a:rPr lang="en-US" sz="1500">
                <a:latin typeface="Times New Roman"/>
                <a:ea typeface="Times New Roman"/>
                <a:cs typeface="Times New Roman"/>
                <a:sym typeface="Times New Roman"/>
              </a:rPr>
              <a:t>Electricity</a:t>
            </a:r>
            <a:r>
              <a:rPr lang="en-US"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Electricity Consumption</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Number of customers by state</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Precipitation and Temperature </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D0,D1,D2,D3,D4 -  Drought severity with D0, the least and D4, the highest </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Char char="❖"/>
            </a:pPr>
            <a:r>
              <a:rPr lang="en-US" sz="1500">
                <a:latin typeface="Times New Roman"/>
                <a:ea typeface="Times New Roman"/>
                <a:cs typeface="Times New Roman"/>
                <a:sym typeface="Times New Roman"/>
              </a:rPr>
              <a:t>PDSI - </a:t>
            </a:r>
            <a:r>
              <a:rPr lang="en-US" sz="1500">
                <a:solidFill>
                  <a:schemeClr val="dk1"/>
                </a:solidFill>
                <a:latin typeface="Times New Roman"/>
                <a:ea typeface="Times New Roman"/>
                <a:cs typeface="Times New Roman"/>
                <a:sym typeface="Times New Roman"/>
              </a:rPr>
              <a:t> </a:t>
            </a:r>
            <a:r>
              <a:rPr b="1" lang="en-US" sz="1500">
                <a:solidFill>
                  <a:schemeClr val="dk1"/>
                </a:solidFill>
                <a:latin typeface="Times New Roman"/>
                <a:ea typeface="Times New Roman"/>
                <a:cs typeface="Times New Roman"/>
                <a:sym typeface="Times New Roman"/>
              </a:rPr>
              <a:t>P</a:t>
            </a:r>
            <a:r>
              <a:rPr lang="en-US" sz="1500">
                <a:solidFill>
                  <a:schemeClr val="dk1"/>
                </a:solidFill>
                <a:latin typeface="Times New Roman"/>
                <a:ea typeface="Times New Roman"/>
                <a:cs typeface="Times New Roman"/>
                <a:sym typeface="Times New Roman"/>
              </a:rPr>
              <a:t>almer </a:t>
            </a:r>
            <a:r>
              <a:rPr b="1" lang="en-US" sz="1500">
                <a:solidFill>
                  <a:schemeClr val="dk1"/>
                </a:solidFill>
                <a:latin typeface="Times New Roman"/>
                <a:ea typeface="Times New Roman"/>
                <a:cs typeface="Times New Roman"/>
                <a:sym typeface="Times New Roman"/>
              </a:rPr>
              <a:t>D</a:t>
            </a:r>
            <a:r>
              <a:rPr lang="en-US" sz="1500">
                <a:solidFill>
                  <a:schemeClr val="dk1"/>
                </a:solidFill>
                <a:latin typeface="Times New Roman"/>
                <a:ea typeface="Times New Roman"/>
                <a:cs typeface="Times New Roman"/>
                <a:sym typeface="Times New Roman"/>
              </a:rPr>
              <a:t>rought </a:t>
            </a:r>
            <a:r>
              <a:rPr b="1" lang="en-US" sz="1500">
                <a:solidFill>
                  <a:schemeClr val="dk1"/>
                </a:solidFill>
                <a:latin typeface="Times New Roman"/>
                <a:ea typeface="Times New Roman"/>
                <a:cs typeface="Times New Roman"/>
                <a:sym typeface="Times New Roman"/>
              </a:rPr>
              <a:t>S</a:t>
            </a:r>
            <a:r>
              <a:rPr lang="en-US" sz="1500">
                <a:solidFill>
                  <a:schemeClr val="dk1"/>
                </a:solidFill>
                <a:latin typeface="Times New Roman"/>
                <a:ea typeface="Times New Roman"/>
                <a:cs typeface="Times New Roman"/>
                <a:sym typeface="Times New Roman"/>
              </a:rPr>
              <a:t>everity </a:t>
            </a:r>
            <a:r>
              <a:rPr b="1" lang="en-US" sz="1500">
                <a:solidFill>
                  <a:schemeClr val="dk1"/>
                </a:solidFill>
                <a:latin typeface="Times New Roman"/>
                <a:ea typeface="Times New Roman"/>
                <a:cs typeface="Times New Roman"/>
                <a:sym typeface="Times New Roman"/>
              </a:rPr>
              <a:t>I</a:t>
            </a:r>
            <a:r>
              <a:rPr lang="en-US" sz="1500">
                <a:solidFill>
                  <a:schemeClr val="dk1"/>
                </a:solidFill>
                <a:latin typeface="Times New Roman"/>
                <a:ea typeface="Times New Roman"/>
                <a:cs typeface="Times New Roman"/>
                <a:sym typeface="Times New Roman"/>
              </a:rPr>
              <a:t>ndex</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pic>
        <p:nvPicPr>
          <p:cNvPr id="214" name="Google Shape;214;g12643baa09d_0_35"/>
          <p:cNvPicPr preferRelativeResize="0"/>
          <p:nvPr/>
        </p:nvPicPr>
        <p:blipFill>
          <a:blip r:embed="rId4">
            <a:alphaModFix/>
          </a:blip>
          <a:stretch>
            <a:fillRect/>
          </a:stretch>
        </p:blipFill>
        <p:spPr>
          <a:xfrm>
            <a:off x="1603720" y="5915600"/>
            <a:ext cx="1027426" cy="853725"/>
          </a:xfrm>
          <a:prstGeom prst="rect">
            <a:avLst/>
          </a:prstGeom>
          <a:noFill/>
          <a:ln>
            <a:noFill/>
          </a:ln>
        </p:spPr>
      </p:pic>
      <p:pic>
        <p:nvPicPr>
          <p:cNvPr id="215" name="Google Shape;215;g12643baa09d_0_35"/>
          <p:cNvPicPr preferRelativeResize="0"/>
          <p:nvPr/>
        </p:nvPicPr>
        <p:blipFill>
          <a:blip r:embed="rId5">
            <a:alphaModFix/>
          </a:blip>
          <a:stretch>
            <a:fillRect/>
          </a:stretch>
        </p:blipFill>
        <p:spPr>
          <a:xfrm>
            <a:off x="2631154" y="5950588"/>
            <a:ext cx="992100" cy="783750"/>
          </a:xfrm>
          <a:prstGeom prst="rect">
            <a:avLst/>
          </a:prstGeom>
          <a:noFill/>
          <a:ln>
            <a:noFill/>
          </a:ln>
        </p:spPr>
      </p:pic>
      <p:sp>
        <p:nvSpPr>
          <p:cNvPr id="216" name="Google Shape;216;g12643baa09d_0_35"/>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Data Collection: Energy Supply and Demand</a:t>
            </a:r>
            <a:endParaRPr sz="31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uestrom_Powerpoint_White">
  <a:themeElements>
    <a:clrScheme name="Custom 1">
      <a:dk1>
        <a:srgbClr val="000000"/>
      </a:dk1>
      <a:lt1>
        <a:srgbClr val="FFFFFF"/>
      </a:lt1>
      <a:dk2>
        <a:srgbClr val="A71930"/>
      </a:dk2>
      <a:lt2>
        <a:srgbClr val="52B191"/>
      </a:lt2>
      <a:accent1>
        <a:srgbClr val="009FDA"/>
      </a:accent1>
      <a:accent2>
        <a:srgbClr val="69BE28"/>
      </a:accent2>
      <a:accent3>
        <a:srgbClr val="BFB6AD"/>
      </a:accent3>
      <a:accent4>
        <a:srgbClr val="CA005D"/>
      </a:accent4>
      <a:accent5>
        <a:srgbClr val="FF7900"/>
      </a:accent5>
      <a:accent6>
        <a:srgbClr val="005293"/>
      </a:accent6>
      <a:hlink>
        <a:srgbClr val="009FDA"/>
      </a:hlink>
      <a:folHlink>
        <a:srgbClr val="CA005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LinhTo</dc:creator>
</cp:coreProperties>
</file>