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Catamaran"/>
      <p:regular r:id="rId32"/>
      <p:bold r:id="rId33"/>
    </p:embeddedFont>
    <p:embeddedFont>
      <p:font typeface="Roboto"/>
      <p:regular r:id="rId34"/>
      <p:bold r:id="rId35"/>
      <p:italic r:id="rId36"/>
      <p:boldItalic r:id="rId37"/>
    </p:embeddedFont>
    <p:embeddedFont>
      <p:font typeface="Titillium Web"/>
      <p:regular r:id="rId38"/>
      <p:bold r:id="rId39"/>
      <p:italic r:id="rId40"/>
      <p:boldItalic r:id="rId41"/>
    </p:embeddedFon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im4GhkrUaSX9psH7M++/sgWUTR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361652-E8B1-46BF-A116-CEF7D3B0F8D1}">
  <a:tblStyle styleId="{12361652-E8B1-46BF-A116-CEF7D3B0F8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italic.fntdata"/><Relationship Id="rId20" Type="http://schemas.openxmlformats.org/officeDocument/2006/relationships/slide" Target="slides/slide14.xml"/><Relationship Id="rId42" Type="http://schemas.openxmlformats.org/officeDocument/2006/relationships/font" Target="fonts/ArialBlack-regular.fntdata"/><Relationship Id="rId41" Type="http://schemas.openxmlformats.org/officeDocument/2006/relationships/font" Target="fonts/TitilliumWeb-bold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atamaran-bold.fntdata"/><Relationship Id="rId10" Type="http://schemas.openxmlformats.org/officeDocument/2006/relationships/slide" Target="slides/slide4.xml"/><Relationship Id="rId32" Type="http://schemas.openxmlformats.org/officeDocument/2006/relationships/font" Target="fonts/Catamaran-regular.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TitilliumWeb-bold.fntdata"/><Relationship Id="rId16" Type="http://schemas.openxmlformats.org/officeDocument/2006/relationships/slide" Target="slides/slide10.xml"/><Relationship Id="rId38" Type="http://schemas.openxmlformats.org/officeDocument/2006/relationships/font" Target="fonts/TitilliumWeb-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409a96aa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409a96aa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g11409a96aa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409a96aad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409a96aad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g11409a96aad_0_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6ba43672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6ba43672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g126ba43672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409a96aad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409a96aad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g11409a96aad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643baa09d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643baa09d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 name="Google Shape;253;g12643baa09d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643baa09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643baa09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g12643baa09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643baa09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643baa09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g12643baa09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694e12da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694e12da1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g11694e12da1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679dfc27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679dfc27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created features using feature combination and feature transformation techniques. </a:t>
            </a:r>
            <a:endParaRPr/>
          </a:p>
          <a:p>
            <a:pPr indent="0" lvl="0" marL="0" rtl="0" algn="l">
              <a:spcBef>
                <a:spcPts val="360"/>
              </a:spcBef>
              <a:spcAft>
                <a:spcPts val="0"/>
              </a:spcAft>
              <a:buNone/>
            </a:pPr>
            <a:r>
              <a:rPr lang="en-US"/>
              <a:t>For example, for feature transformation, we created temperature and </a:t>
            </a:r>
            <a:r>
              <a:rPr lang="en-US"/>
              <a:t>precipitation</a:t>
            </a:r>
            <a:r>
              <a:rPr lang="en-US"/>
              <a:t> lag, which captures the </a:t>
            </a:r>
            <a:r>
              <a:rPr lang="en-US"/>
              <a:t>correlation between electricity price and features in the previous period.</a:t>
            </a:r>
            <a:endParaRPr/>
          </a:p>
          <a:p>
            <a:pPr indent="0" lvl="0" marL="0" rtl="0" algn="l">
              <a:spcBef>
                <a:spcPts val="360"/>
              </a:spcBef>
              <a:spcAft>
                <a:spcPts val="0"/>
              </a:spcAft>
              <a:buNone/>
            </a:pPr>
            <a:r>
              <a:rPr lang="en-US"/>
              <a:t>For feature combination, we created features to capture the combined effect of two features. For example, </a:t>
            </a:r>
            <a:r>
              <a:rPr lang="en-US"/>
              <a:t>temperature/precipitation will capture the combined effect of temperature and precipitation on electricity prices. If we have high temperature and low precipitation, which mimics high drought conditions, the value of this feature will be high, which amplifies the effect of drought comparing to just using the original features alone.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also engineered features using binning and bucketing techniques.</a:t>
            </a:r>
            <a:endParaRPr/>
          </a:p>
          <a:p>
            <a:pPr indent="0" lvl="0" marL="0" rtl="0" algn="l">
              <a:spcBef>
                <a:spcPts val="360"/>
              </a:spcBef>
              <a:spcAft>
                <a:spcPts val="0"/>
              </a:spcAft>
              <a:buNone/>
            </a:pPr>
            <a:r>
              <a:rPr lang="en-US"/>
              <a:t>In the end, we generated 400+ new features, and some of our engineered features actually showed up in the most important features, which suggest that our new features do have good predictive power.</a:t>
            </a:r>
            <a:endParaRPr/>
          </a:p>
        </p:txBody>
      </p:sp>
      <p:sp>
        <p:nvSpPr>
          <p:cNvPr id="295" name="Google Shape;295;g12679dfc271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409a96aad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409a96aad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Based on our best model, random forest, here are the most important features with a </a:t>
            </a:r>
            <a:r>
              <a:rPr lang="en-US"/>
              <a:t>descending</a:t>
            </a:r>
            <a:r>
              <a:rPr lang="en-US"/>
              <a:t> importance from top to bottom.</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can see that the most </a:t>
            </a:r>
            <a:r>
              <a:rPr lang="en-US"/>
              <a:t>important</a:t>
            </a:r>
            <a:r>
              <a:rPr lang="en-US"/>
              <a:t> </a:t>
            </a:r>
            <a:r>
              <a:rPr lang="en-US"/>
              <a:t>features that is correlated with electricity prices include:</a:t>
            </a:r>
            <a:endParaRPr/>
          </a:p>
          <a:p>
            <a:pPr indent="0" lvl="0" marL="0" rtl="0" algn="l">
              <a:spcBef>
                <a:spcPts val="360"/>
              </a:spcBef>
              <a:spcAft>
                <a:spcPts val="0"/>
              </a:spcAft>
              <a:buNone/>
            </a:pPr>
            <a:r>
              <a:rPr b="1" i="1" lang="en-US"/>
              <a:t>Briefly read through this part and continue with the explanation in the next slide</a:t>
            </a:r>
            <a:endParaRPr b="1" i="1"/>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Capacity of power plants in MWH </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Temperature in the previous period</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Palmer Drought Severity Index </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Full capacity used hours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304" name="Google Shape;304;g11409a96aad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6b437b20f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6b437b20f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Let’s take a closer look at the most </a:t>
            </a:r>
            <a:r>
              <a:rPr lang="en-US"/>
              <a:t>important</a:t>
            </a:r>
            <a:r>
              <a:rPr lang="en-US"/>
              <a:t> features with SHAP, </a:t>
            </a:r>
            <a:r>
              <a:rPr lang="en-US"/>
              <a:t>which</a:t>
            </a:r>
            <a:r>
              <a:rPr lang="en-US"/>
              <a:t> allows us to see each feature’s direction of impact on the energy price.</a:t>
            </a:r>
            <a:endParaRPr/>
          </a:p>
          <a:p>
            <a:pPr indent="0" lvl="0" marL="0" rtl="0" algn="l">
              <a:spcBef>
                <a:spcPts val="360"/>
              </a:spcBef>
              <a:spcAft>
                <a:spcPts val="0"/>
              </a:spcAft>
              <a:buNone/>
            </a:pPr>
            <a:r>
              <a:rPr lang="en-US"/>
              <a:t>Color in each feature shows the value of each feature,  blue indicates a low value and red </a:t>
            </a:r>
            <a:r>
              <a:rPr lang="en-US"/>
              <a:t>indicates</a:t>
            </a:r>
            <a:r>
              <a:rPr lang="en-US"/>
              <a:t> a high value.</a:t>
            </a:r>
            <a:endParaRPr/>
          </a:p>
          <a:p>
            <a:pPr indent="0" lvl="0" marL="0" rtl="0" algn="l">
              <a:spcBef>
                <a:spcPts val="360"/>
              </a:spcBef>
              <a:spcAft>
                <a:spcPts val="0"/>
              </a:spcAft>
              <a:buNone/>
            </a:pPr>
            <a:r>
              <a:rPr lang="en-US"/>
              <a:t>The x axis shows the direction of impact, a positive value indicates higher predicted electricity price.</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b="1" lang="en-US"/>
              <a:t>From this graph, we can see that a h</a:t>
            </a:r>
            <a:r>
              <a:rPr b="1" lang="en-US"/>
              <a:t>igh  electricity  price  is  positively correlated with</a:t>
            </a:r>
            <a:endParaRPr b="1"/>
          </a:p>
          <a:p>
            <a:pPr indent="0" lvl="0" marL="0" rtl="0" algn="l">
              <a:spcBef>
                <a:spcPts val="360"/>
              </a:spcBef>
              <a:spcAft>
                <a:spcPts val="0"/>
              </a:spcAft>
              <a:buClr>
                <a:schemeClr val="dk1"/>
              </a:buClr>
              <a:buSzPts val="1100"/>
              <a:buFont typeface="Arial"/>
              <a:buNone/>
            </a:pPr>
            <a:r>
              <a:rPr lang="en-US"/>
              <a:t>•High temperature in the previous period</a:t>
            </a:r>
            <a:endParaRPr/>
          </a:p>
          <a:p>
            <a:pPr indent="0" lvl="0" marL="0" rtl="0" algn="l">
              <a:spcBef>
                <a:spcPts val="360"/>
              </a:spcBef>
              <a:spcAft>
                <a:spcPts val="0"/>
              </a:spcAft>
              <a:buClr>
                <a:schemeClr val="dk1"/>
              </a:buClr>
              <a:buSzPts val="1100"/>
              <a:buFont typeface="Arial"/>
              <a:buNone/>
            </a:pPr>
            <a:r>
              <a:rPr lang="en-US"/>
              <a:t>•Low  electricity  consumption  per customer</a:t>
            </a:r>
            <a:endParaRPr/>
          </a:p>
          <a:p>
            <a:pPr indent="0" lvl="0" marL="0" rtl="0" algn="l">
              <a:spcBef>
                <a:spcPts val="360"/>
              </a:spcBef>
              <a:spcAft>
                <a:spcPts val="0"/>
              </a:spcAft>
              <a:buClr>
                <a:schemeClr val="dk1"/>
              </a:buClr>
              <a:buSzPts val="1100"/>
              <a:buFont typeface="Arial"/>
              <a:buNone/>
            </a:pPr>
            <a:r>
              <a:rPr lang="en-US"/>
              <a:t>•High  PDSI  value  (Palmer  Drought Severity Index)</a:t>
            </a:r>
            <a:endParaRPr/>
          </a:p>
          <a:p>
            <a:pPr indent="0" lvl="0" marL="0" rtl="0" algn="l">
              <a:spcBef>
                <a:spcPts val="360"/>
              </a:spcBef>
              <a:spcAft>
                <a:spcPts val="0"/>
              </a:spcAft>
              <a:buClr>
                <a:schemeClr val="dk1"/>
              </a:buClr>
              <a:buSzPts val="1100"/>
              <a:buFont typeface="Arial"/>
              <a:buNone/>
            </a:pPr>
            <a:r>
              <a:rPr lang="en-US"/>
              <a:t>•High Precipitation/Temperature</a:t>
            </a:r>
            <a:endParaRPr/>
          </a:p>
          <a:p>
            <a:pPr indent="0" lvl="0" marL="0" rtl="0" algn="l">
              <a:spcBef>
                <a:spcPts val="360"/>
              </a:spcBef>
              <a:spcAft>
                <a:spcPts val="0"/>
              </a:spcAft>
              <a:buClr>
                <a:schemeClr val="dk1"/>
              </a:buClr>
              <a:buSzPts val="1100"/>
              <a:buFont typeface="Arial"/>
              <a:buNone/>
            </a:pPr>
            <a:r>
              <a:rPr lang="en-US"/>
              <a:t>•State  particular  characteristics  (ME lower price vs CT high)</a:t>
            </a:r>
            <a:endParaRPr/>
          </a:p>
          <a:p>
            <a:pPr indent="0" lvl="0" marL="0" rtl="0" algn="l">
              <a:spcBef>
                <a:spcPts val="360"/>
              </a:spcBef>
              <a:spcAft>
                <a:spcPts val="0"/>
              </a:spcAft>
              <a:buNone/>
            </a:pPr>
            <a:r>
              <a:t/>
            </a:r>
            <a:endParaRPr/>
          </a:p>
        </p:txBody>
      </p:sp>
      <p:sp>
        <p:nvSpPr>
          <p:cNvPr id="314" name="Google Shape;314;g126b437b20f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1fabaa415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1fabaa415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d1fabaa415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409a96aad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409a96aa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g11409a96aad_0_9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6b437b20f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6b437b20f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Pitfalls:</a:t>
            </a:r>
            <a:endParaRPr/>
          </a:p>
          <a:p>
            <a:pPr indent="0" lvl="0" marL="0" rtl="0" algn="l">
              <a:spcBef>
                <a:spcPts val="360"/>
              </a:spcBef>
              <a:spcAft>
                <a:spcPts val="0"/>
              </a:spcAft>
              <a:buNone/>
            </a:pPr>
            <a:r>
              <a:rPr lang="en-US"/>
              <a:t>our model only </a:t>
            </a:r>
            <a:r>
              <a:rPr lang="en-US"/>
              <a:t>shows correlation, not causation. Since we are only investigating which features are correlated with energy price, we need to cautious when making recommendations to businesses and individuals. There’s a complicated system calculating energy price, and some of the results we got could be the effect or outcome of changed energy price. Failing to understand that could be problematic and misleading. </a:t>
            </a:r>
            <a:endParaRPr/>
          </a:p>
          <a:p>
            <a:pPr indent="0" lvl="0" marL="0" rtl="0" algn="l">
              <a:spcBef>
                <a:spcPts val="360"/>
              </a:spcBef>
              <a:spcAft>
                <a:spcPts val="0"/>
              </a:spcAft>
              <a:buNone/>
            </a:pPr>
            <a:r>
              <a:rPr lang="en-US"/>
              <a:t>To study causational relationship, we could further the analysis by conducting granger causality test on the top features to investigate causality.</a:t>
            </a:r>
            <a:endParaRPr/>
          </a:p>
        </p:txBody>
      </p:sp>
      <p:sp>
        <p:nvSpPr>
          <p:cNvPr id="333" name="Google Shape;333;g126b437b20f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409a96aad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409a96aad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g11409a96aad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409a96aad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409a96aad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1" name="Google Shape;351;g11409a96aad_0_1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5993180f6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5993180f6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g125993180f6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409a96aad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409a96aad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g11409a96aad_0_1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09a96aa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09a96aa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11409a96aad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09a96aad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09a96aad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g11409a96aad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409a96aad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409a96aad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11409a96aad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09a96aa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409a96aa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04800" lvl="0" marL="457200" rtl="0" algn="just">
              <a:spcBef>
                <a:spcPts val="1000"/>
              </a:spcBef>
              <a:spcAft>
                <a:spcPts val="0"/>
              </a:spcAft>
              <a:buClr>
                <a:srgbClr val="52B191"/>
              </a:buClr>
              <a:buSzPts val="1200"/>
              <a:buFont typeface="Times New Roman"/>
              <a:buChar char="▪"/>
            </a:pPr>
            <a:r>
              <a:rPr lang="en-US">
                <a:latin typeface="Times New Roman"/>
                <a:ea typeface="Times New Roman"/>
                <a:cs typeface="Times New Roman"/>
                <a:sym typeface="Times New Roman"/>
              </a:rPr>
              <a:t>We aim to help electricity generating utilities understand the most important aspects of electricity price volatility. The determinants will go through the direct driving features in different kinds of energy systems to look their impacts to electricity prices, in both supply and demand aspects.</a:t>
            </a:r>
            <a:endParaRPr/>
          </a:p>
        </p:txBody>
      </p:sp>
      <p:sp>
        <p:nvSpPr>
          <p:cNvPr id="178" name="Google Shape;178;g11409a96aa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993180f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993180f6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g125993180f6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43baa09d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643baa09d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g12643baa09d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43baa09d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643baa09d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g12643baa09d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1"/>
          <p:cNvSpPr txBox="1"/>
          <p:nvPr>
            <p:ph type="ctrTitle"/>
          </p:nvPr>
        </p:nvSpPr>
        <p:spPr>
          <a:xfrm>
            <a:off x="-149835" y="2508527"/>
            <a:ext cx="7772400" cy="1470025"/>
          </a:xfrm>
          <a:prstGeom prst="rect">
            <a:avLst/>
          </a:prstGeom>
          <a:noFill/>
          <a:ln>
            <a:noFill/>
          </a:ln>
        </p:spPr>
        <p:txBody>
          <a:bodyPr anchorCtr="0" anchor="ctr" bIns="45700" lIns="91425" spcFirstLastPara="1" rIns="91425" wrap="square" tIns="45700">
            <a:noAutofit/>
          </a:bodyPr>
          <a:lstStyle>
            <a:lvl1pPr lvl="0" algn="l">
              <a:lnSpc>
                <a:spcPct val="60000"/>
              </a:lnSpc>
              <a:spcBef>
                <a:spcPts val="0"/>
              </a:spcBef>
              <a:spcAft>
                <a:spcPts val="0"/>
              </a:spcAft>
              <a:buSzPts val="1400"/>
              <a:buNone/>
              <a:defRPr b="1" i="0" sz="8000">
                <a:solidFill>
                  <a:schemeClr val="dk2"/>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subTitle"/>
          </p:nvPr>
        </p:nvSpPr>
        <p:spPr>
          <a:xfrm>
            <a:off x="1714065" y="3978552"/>
            <a:ext cx="5220856" cy="1752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640"/>
              </a:spcBef>
              <a:spcAft>
                <a:spcPts val="0"/>
              </a:spcAft>
              <a:buSzPts val="3200"/>
              <a:buNone/>
              <a:defRPr>
                <a:solidFill>
                  <a:schemeClr val="lt2"/>
                </a:solidFill>
              </a:defRPr>
            </a:lvl1pPr>
            <a:lvl2pPr lvl="1" algn="ctr">
              <a:lnSpc>
                <a:spcPct val="100000"/>
              </a:lnSpc>
              <a:spcBef>
                <a:spcPts val="560"/>
              </a:spcBef>
              <a:spcAft>
                <a:spcPts val="0"/>
              </a:spcAft>
              <a:buSzPts val="28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SzPts val="2000"/>
              <a:buNone/>
              <a:defRPr>
                <a:solidFill>
                  <a:srgbClr val="888888"/>
                </a:solidFill>
              </a:defRPr>
            </a:lvl4pPr>
            <a:lvl5pPr lvl="4" algn="ctr">
              <a:lnSpc>
                <a:spcPct val="100000"/>
              </a:lnSpc>
              <a:spcBef>
                <a:spcPts val="400"/>
              </a:spcBef>
              <a:spcAft>
                <a:spcPts val="0"/>
              </a:spcAft>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3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3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7">
  <p:cSld name="CAPTION_ONLY_8">
    <p:spTree>
      <p:nvGrpSpPr>
        <p:cNvPr id="88" name="Shape 88"/>
        <p:cNvGrpSpPr/>
        <p:nvPr/>
      </p:nvGrpSpPr>
      <p:grpSpPr>
        <a:xfrm>
          <a:off x="0" y="0"/>
          <a:ext cx="0" cy="0"/>
          <a:chOff x="0" y="0"/>
          <a:chExt cx="0" cy="0"/>
        </a:xfrm>
      </p:grpSpPr>
      <p:grpSp>
        <p:nvGrpSpPr>
          <p:cNvPr id="89" name="Google Shape;89;p32"/>
          <p:cNvGrpSpPr/>
          <p:nvPr/>
        </p:nvGrpSpPr>
        <p:grpSpPr>
          <a:xfrm>
            <a:off x="6975703" y="5188702"/>
            <a:ext cx="2167839" cy="1668784"/>
            <a:chOff x="6975702" y="3891625"/>
            <a:chExt cx="2167839" cy="1251620"/>
          </a:xfrm>
        </p:grpSpPr>
        <p:sp>
          <p:nvSpPr>
            <p:cNvPr id="90" name="Google Shape;90;p32"/>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91" name="Google Shape;91;p32"/>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92" name="Google Shape;92;p32"/>
          <p:cNvSpPr txBox="1"/>
          <p:nvPr>
            <p:ph idx="1" type="body"/>
          </p:nvPr>
        </p:nvSpPr>
        <p:spPr>
          <a:xfrm>
            <a:off x="855300" y="5875067"/>
            <a:ext cx="7433400" cy="4581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1800"/>
              <a:buNone/>
              <a:defRPr sz="2400"/>
            </a:lvl1pPr>
            <a:lvl2pPr indent="-406400" lvl="1" marL="914400" algn="l">
              <a:lnSpc>
                <a:spcPct val="100000"/>
              </a:lnSpc>
              <a:spcBef>
                <a:spcPts val="1333"/>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93" name="Google Shape;93;p32"/>
          <p:cNvSpPr txBox="1"/>
          <p:nvPr>
            <p:ph idx="12" type="sldNum"/>
          </p:nvPr>
        </p:nvSpPr>
        <p:spPr>
          <a:xfrm>
            <a:off x="8480584" y="6333135"/>
            <a:ext cx="548700" cy="524700"/>
          </a:xfrm>
          <a:prstGeom prst="rect">
            <a:avLst/>
          </a:prstGeom>
          <a:noFill/>
          <a:ln>
            <a:noFill/>
          </a:ln>
          <a:effectLst>
            <a:outerShdw blurRad="14288" rotWithShape="0" algn="bl" dir="5400000" dist="9525">
              <a:schemeClr val="dk1">
                <a:alpha val="34509"/>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2"/>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2" type="sldNum"/>
          </p:nvPr>
        </p:nvSpPr>
        <p:spPr>
          <a:xfrm>
            <a:off x="3505200" y="6126163"/>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23"/>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solidFill>
                  <a:srgbClr val="888888"/>
                </a:solidFill>
              </a:defRPr>
            </a:lvl1pPr>
            <a:lvl2pPr indent="-228600" lvl="1" marL="914400" algn="l">
              <a:lnSpc>
                <a:spcPct val="100000"/>
              </a:lnSpc>
              <a:spcBef>
                <a:spcPts val="36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 name="Google Shape;41;p24"/>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5"/>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7"/>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28"/>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p:nvPr>
            <p:ph idx="2" type="pic"/>
          </p:nvPr>
        </p:nvSpPr>
        <p:spPr>
          <a:xfrm>
            <a:off x="1792288" y="612775"/>
            <a:ext cx="5486400" cy="4114800"/>
          </a:xfrm>
          <a:prstGeom prst="rect">
            <a:avLst/>
          </a:prstGeom>
          <a:noFill/>
          <a:ln>
            <a:noFill/>
          </a:ln>
        </p:spPr>
      </p:sp>
      <p:sp>
        <p:nvSpPr>
          <p:cNvPr id="72" name="Google Shape;72;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29"/>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0" y="0"/>
            <a:ext cx="9144000" cy="457200"/>
          </a:xfrm>
          <a:prstGeom prst="rect">
            <a:avLst/>
          </a:prstGeom>
          <a:solidFill>
            <a:srgbClr val="A71930"/>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2" name="Google Shape;1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lt2"/>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l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lt2"/>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2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BU-SMG-Logo_red_horizontal.eps" id="16" name="Google Shape;16;p20"/>
          <p:cNvPicPr preferRelativeResize="0"/>
          <p:nvPr/>
        </p:nvPicPr>
        <p:blipFill rotWithShape="1">
          <a:blip r:embed="rId1">
            <a:alphaModFix/>
          </a:blip>
          <a:srcRect b="0" l="0" r="74239" t="0"/>
          <a:stretch/>
        </p:blipFill>
        <p:spPr>
          <a:xfrm>
            <a:off x="457200" y="6067425"/>
            <a:ext cx="1038225" cy="469900"/>
          </a:xfrm>
          <a:prstGeom prst="rect">
            <a:avLst/>
          </a:prstGeom>
          <a:noFill/>
          <a:ln>
            <a:noFill/>
          </a:ln>
        </p:spPr>
      </p:pic>
      <p:pic>
        <p:nvPicPr>
          <p:cNvPr descr="QSB_black.eps" id="17" name="Google Shape;17;p20"/>
          <p:cNvPicPr preferRelativeResize="0"/>
          <p:nvPr/>
        </p:nvPicPr>
        <p:blipFill rotWithShape="1">
          <a:blip r:embed="rId2">
            <a:alphaModFix/>
          </a:blip>
          <a:srcRect b="0" l="0" r="0" t="0"/>
          <a:stretch/>
        </p:blipFill>
        <p:spPr>
          <a:xfrm>
            <a:off x="5624513" y="5949950"/>
            <a:ext cx="3144837" cy="785813"/>
          </a:xfrm>
          <a:prstGeom prst="rect">
            <a:avLst/>
          </a:prstGeom>
          <a:noFill/>
          <a:ln>
            <a:noFill/>
          </a:ln>
        </p:spPr>
      </p:pic>
      <p:pic>
        <p:nvPicPr>
          <p:cNvPr id="18" name="Google Shape;18;p20"/>
          <p:cNvPicPr preferRelativeResize="0"/>
          <p:nvPr/>
        </p:nvPicPr>
        <p:blipFill rotWithShape="1">
          <a:blip r:embed="rId3">
            <a:alphaModFix/>
          </a:blip>
          <a:srcRect b="0" l="0" r="0" t="0"/>
          <a:stretch/>
        </p:blipFill>
        <p:spPr>
          <a:xfrm>
            <a:off x="256250" y="6034875"/>
            <a:ext cx="1313049" cy="5886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hyperlink" Target="https://www.eia.gov/" TargetMode="External"/><Relationship Id="rId6" Type="http://schemas.openxmlformats.org/officeDocument/2006/relationships/hyperlink" Target="https://www.usgs.gov/" TargetMode="External"/><Relationship Id="rId7" Type="http://schemas.openxmlformats.org/officeDocument/2006/relationships/hyperlink" Target="https://www.noaa.gov/" TargetMode="External"/><Relationship Id="rId8"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24.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7.jpg"/><Relationship Id="rId5" Type="http://schemas.openxmlformats.org/officeDocument/2006/relationships/image" Target="../media/image8.png"/><Relationship Id="rId6"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7.jp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jpg"/><Relationship Id="rId9" Type="http://schemas.openxmlformats.org/officeDocument/2006/relationships/image" Target="../media/image5.jpg"/><Relationship Id="rId5" Type="http://schemas.openxmlformats.org/officeDocument/2006/relationships/image" Target="../media/image8.png"/><Relationship Id="rId6" Type="http://schemas.openxmlformats.org/officeDocument/2006/relationships/image" Target="../media/image6.jpg"/><Relationship Id="rId7" Type="http://schemas.openxmlformats.org/officeDocument/2006/relationships/image" Target="../media/image9.jpg"/><Relationship Id="rId8"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eia.gov/electricity/data.php" TargetMode="External"/><Relationship Id="rId4" Type="http://schemas.openxmlformats.org/officeDocument/2006/relationships/hyperlink" Target="https://www.eia.gov/electricity/data.php" TargetMode="External"/><Relationship Id="rId9" Type="http://schemas.openxmlformats.org/officeDocument/2006/relationships/image" Target="../media/image7.jpg"/><Relationship Id="rId5" Type="http://schemas.openxmlformats.org/officeDocument/2006/relationships/hyperlink" Target="https://www.eia.gov/electricity/data.php" TargetMode="External"/><Relationship Id="rId6" Type="http://schemas.openxmlformats.org/officeDocument/2006/relationships/hyperlink" Target="https://www.eia.gov/electricity/data.php" TargetMode="External"/><Relationship Id="rId7" Type="http://schemas.openxmlformats.org/officeDocument/2006/relationships/hyperlink" Target="https://www.eia.gov/electricity/data.php" TargetMode="External"/><Relationship Id="rId8" Type="http://schemas.openxmlformats.org/officeDocument/2006/relationships/hyperlink" Target="https://www.sciencebase.gov/catalog/item/58209752e4b080404e6fa8f0" TargetMode="External"/></Relationships>
</file>

<file path=ppt/slides/_rels/slide24.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chinarbu/BU_NIDIS_TeamA1_Capstone" TargetMode="External"/><Relationship Id="rId4" Type="http://schemas.openxmlformats.org/officeDocument/2006/relationships/hyperlink" Target="https://www.linkedin.com/in/yuxuan-mei/" TargetMode="External"/><Relationship Id="rId9" Type="http://schemas.openxmlformats.org/officeDocument/2006/relationships/image" Target="../media/image7.jpg"/><Relationship Id="rId5" Type="http://schemas.openxmlformats.org/officeDocument/2006/relationships/hyperlink" Target="https://www.linkedin.com/in/yapeixiong/" TargetMode="External"/><Relationship Id="rId6" Type="http://schemas.openxmlformats.org/officeDocument/2006/relationships/hyperlink" Target="https://www.linkedin.com/in/yapeixiong/" TargetMode="External"/><Relationship Id="rId7" Type="http://schemas.openxmlformats.org/officeDocument/2006/relationships/hyperlink" Target="https://www.linkedin.com/in/cordell-williams/" TargetMode="External"/><Relationship Id="rId8" Type="http://schemas.openxmlformats.org/officeDocument/2006/relationships/hyperlink" Target="https://www.linkedin.com/in/subhiksh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jp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1409a96aad_0_0"/>
          <p:cNvSpPr txBox="1"/>
          <p:nvPr>
            <p:ph type="ctrTitle"/>
          </p:nvPr>
        </p:nvSpPr>
        <p:spPr>
          <a:xfrm>
            <a:off x="75" y="699800"/>
            <a:ext cx="9144000" cy="1945500"/>
          </a:xfrm>
          <a:prstGeom prst="rect">
            <a:avLst/>
          </a:prstGeom>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en-US" sz="5300">
                <a:latin typeface="Times New Roman"/>
                <a:ea typeface="Times New Roman"/>
                <a:cs typeface="Times New Roman"/>
                <a:sym typeface="Times New Roman"/>
              </a:rPr>
              <a:t> Impact of Drought Conditions on </a:t>
            </a:r>
            <a:r>
              <a:rPr lang="en-US" sz="5300">
                <a:latin typeface="Times New Roman"/>
                <a:ea typeface="Times New Roman"/>
                <a:cs typeface="Times New Roman"/>
                <a:sym typeface="Times New Roman"/>
              </a:rPr>
              <a:t>Electricity</a:t>
            </a:r>
            <a:r>
              <a:rPr lang="en-US" sz="5300">
                <a:latin typeface="Times New Roman"/>
                <a:ea typeface="Times New Roman"/>
                <a:cs typeface="Times New Roman"/>
                <a:sym typeface="Times New Roman"/>
              </a:rPr>
              <a:t> Prices</a:t>
            </a:r>
            <a:endParaRPr sz="5300">
              <a:latin typeface="Times New Roman"/>
              <a:ea typeface="Times New Roman"/>
              <a:cs typeface="Times New Roman"/>
              <a:sym typeface="Times New Roman"/>
            </a:endParaRPr>
          </a:p>
        </p:txBody>
      </p:sp>
      <p:sp>
        <p:nvSpPr>
          <p:cNvPr id="100" name="Google Shape;100;g11409a96aad_0_0"/>
          <p:cNvSpPr txBox="1"/>
          <p:nvPr>
            <p:ph idx="1" type="subTitle"/>
          </p:nvPr>
        </p:nvSpPr>
        <p:spPr>
          <a:xfrm>
            <a:off x="1105675" y="3222775"/>
            <a:ext cx="7571700" cy="1437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Team A1 : </a:t>
            </a:r>
            <a:endParaRPr sz="2200">
              <a:solidFill>
                <a:schemeClr val="dk1"/>
              </a:solidFill>
              <a:latin typeface="Times New Roman"/>
              <a:ea typeface="Times New Roman"/>
              <a:cs typeface="Times New Roman"/>
              <a:sym typeface="Times New Roman"/>
            </a:endParaRPr>
          </a:p>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Chinar Boolchandani, </a:t>
            </a:r>
            <a:r>
              <a:rPr lang="en-US" sz="2200">
                <a:solidFill>
                  <a:schemeClr val="dk1"/>
                </a:solidFill>
                <a:latin typeface="Times New Roman"/>
                <a:ea typeface="Times New Roman"/>
                <a:cs typeface="Times New Roman"/>
                <a:sym typeface="Times New Roman"/>
              </a:rPr>
              <a:t>Cordell Williams, Subhiksha Sivasubramanian, Yapei Xiong, Yuxuan Mei</a:t>
            </a:r>
            <a:endParaRPr sz="2200">
              <a:solidFill>
                <a:schemeClr val="dk1"/>
              </a:solidFill>
              <a:latin typeface="Times New Roman"/>
              <a:ea typeface="Times New Roman"/>
              <a:cs typeface="Times New Roman"/>
              <a:sym typeface="Times New Roman"/>
            </a:endParaRPr>
          </a:p>
        </p:txBody>
      </p:sp>
      <p:pic>
        <p:nvPicPr>
          <p:cNvPr id="101" name="Google Shape;101;g11409a96aad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02" name="Google Shape;102;g11409a96aad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1409a96aad_0_66"/>
          <p:cNvSpPr txBox="1"/>
          <p:nvPr>
            <p:ph idx="1" type="body"/>
          </p:nvPr>
        </p:nvSpPr>
        <p:spPr>
          <a:xfrm>
            <a:off x="0" y="10926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Merged Dataset</a:t>
            </a:r>
            <a:endParaRPr b="1" sz="2000">
              <a:latin typeface="Times New Roman"/>
              <a:ea typeface="Times New Roman"/>
              <a:cs typeface="Times New Roman"/>
              <a:sym typeface="Times New Roman"/>
            </a:endParaRPr>
          </a:p>
        </p:txBody>
      </p:sp>
      <p:pic>
        <p:nvPicPr>
          <p:cNvPr id="224" name="Google Shape;224;g11409a96aad_0_6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25" name="Google Shape;225;g11409a96aad_0_66"/>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26" name="Google Shape;226;g11409a96aad_0_66"/>
          <p:cNvSpPr txBox="1"/>
          <p:nvPr/>
        </p:nvSpPr>
        <p:spPr>
          <a:xfrm>
            <a:off x="152400" y="3433950"/>
            <a:ext cx="5468700" cy="234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Sources</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Energy Information Administration (EIA) </a:t>
            </a:r>
            <a:r>
              <a:rPr lang="en-US" sz="1500" u="sng">
                <a:solidFill>
                  <a:schemeClr val="hlink"/>
                </a:solidFill>
                <a:latin typeface="Times New Roman"/>
                <a:ea typeface="Times New Roman"/>
                <a:cs typeface="Times New Roman"/>
                <a:sym typeface="Times New Roman"/>
                <a:hlinkClick r:id="rId5"/>
              </a:rPr>
              <a:t>https://www.eia.gov/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Geological Survey (USGS) </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u="sng">
                <a:solidFill>
                  <a:schemeClr val="hlink"/>
                </a:solidFill>
                <a:latin typeface="Times New Roman"/>
                <a:ea typeface="Times New Roman"/>
                <a:cs typeface="Times New Roman"/>
                <a:sym typeface="Times New Roman"/>
                <a:hlinkClick r:id="rId6"/>
              </a:rPr>
              <a:t>https://www.usgs.gov/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National Oceanic and Atmospheric Administration (NOAA)  </a:t>
            </a:r>
            <a:r>
              <a:rPr lang="en-US" sz="1500" u="sng">
                <a:solidFill>
                  <a:schemeClr val="hlink"/>
                </a:solidFill>
                <a:latin typeface="Times New Roman"/>
                <a:ea typeface="Times New Roman"/>
                <a:cs typeface="Times New Roman"/>
                <a:sym typeface="Times New Roman"/>
                <a:hlinkClick r:id="rId7"/>
              </a:rPr>
              <a:t>https://www.noaa.gov/</a:t>
            </a:r>
            <a:endParaRPr sz="15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p:txBody>
      </p:sp>
      <p:sp>
        <p:nvSpPr>
          <p:cNvPr id="227" name="Google Shape;227;g11409a96aad_0_66"/>
          <p:cNvSpPr txBox="1"/>
          <p:nvPr/>
        </p:nvSpPr>
        <p:spPr>
          <a:xfrm>
            <a:off x="5724100" y="3614325"/>
            <a:ext cx="3267600" cy="1911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20</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2011-2020</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228" name="Google Shape;228;g11409a96aad_0_6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Final Features for Predictive Modeling</a:t>
            </a:r>
            <a:endParaRPr sz="3100">
              <a:latin typeface="Times New Roman"/>
              <a:ea typeface="Times New Roman"/>
              <a:cs typeface="Times New Roman"/>
              <a:sym typeface="Times New Roman"/>
            </a:endParaRPr>
          </a:p>
        </p:txBody>
      </p:sp>
      <p:pic>
        <p:nvPicPr>
          <p:cNvPr id="229" name="Google Shape;229;g11409a96aad_0_66"/>
          <p:cNvPicPr preferRelativeResize="0"/>
          <p:nvPr/>
        </p:nvPicPr>
        <p:blipFill>
          <a:blip r:embed="rId8">
            <a:alphaModFix/>
          </a:blip>
          <a:stretch>
            <a:fillRect/>
          </a:stretch>
        </p:blipFill>
        <p:spPr>
          <a:xfrm>
            <a:off x="152400" y="1736605"/>
            <a:ext cx="8839201" cy="12748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26ba436729_0_0"/>
          <p:cNvSpPr txBox="1"/>
          <p:nvPr>
            <p:ph type="title"/>
          </p:nvPr>
        </p:nvSpPr>
        <p:spPr>
          <a:xfrm>
            <a:off x="457200" y="25309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Exploratory Data Analysis</a:t>
            </a:r>
            <a:br>
              <a:rPr lang="en-US" sz="4000">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pic>
        <p:nvPicPr>
          <p:cNvPr id="236" name="Google Shape;236;g126ba436729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37" name="Google Shape;237;g126ba436729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1409a96aad_0_4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Price Volatility </a:t>
            </a:r>
            <a:endParaRPr sz="3100">
              <a:latin typeface="Times New Roman"/>
              <a:ea typeface="Times New Roman"/>
              <a:cs typeface="Times New Roman"/>
              <a:sym typeface="Times New Roman"/>
            </a:endParaRPr>
          </a:p>
        </p:txBody>
      </p:sp>
      <p:pic>
        <p:nvPicPr>
          <p:cNvPr id="244" name="Google Shape;244;g11409a96aad_0_4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45" name="Google Shape;245;g11409a96aad_0_4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46" name="Google Shape;246;g11409a96aad_0_42"/>
          <p:cNvSpPr txBox="1"/>
          <p:nvPr/>
        </p:nvSpPr>
        <p:spPr>
          <a:xfrm>
            <a:off x="868875" y="1574725"/>
            <a:ext cx="357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p>
        </p:txBody>
      </p:sp>
      <p:sp>
        <p:nvSpPr>
          <p:cNvPr id="247" name="Google Shape;247;g11409a96aad_0_42"/>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Generally, e</a:t>
            </a:r>
            <a:r>
              <a:rPr lang="en-US" sz="1900">
                <a:solidFill>
                  <a:schemeClr val="dk1"/>
                </a:solidFill>
                <a:latin typeface="Times New Roman"/>
                <a:ea typeface="Times New Roman"/>
                <a:cs typeface="Times New Roman"/>
                <a:sym typeface="Times New Roman"/>
              </a:rPr>
              <a:t>lectricity prices have increased over the years for all states. However, the average price has tended to stay within a fairly tight bound.</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Interestingly, prices tend to fluctuate seasonally with winter months tending to have higher prices on average than summer months</a:t>
            </a:r>
            <a:endParaRPr sz="1900">
              <a:solidFill>
                <a:schemeClr val="dk1"/>
              </a:solidFill>
              <a:latin typeface="Times New Roman"/>
              <a:ea typeface="Times New Roman"/>
              <a:cs typeface="Times New Roman"/>
              <a:sym typeface="Times New Roman"/>
            </a:endParaRPr>
          </a:p>
        </p:txBody>
      </p:sp>
      <p:pic>
        <p:nvPicPr>
          <p:cNvPr id="248" name="Google Shape;248;g11409a96aad_0_42"/>
          <p:cNvPicPr preferRelativeResize="0"/>
          <p:nvPr/>
        </p:nvPicPr>
        <p:blipFill>
          <a:blip r:embed="rId5">
            <a:alphaModFix/>
          </a:blip>
          <a:stretch>
            <a:fillRect/>
          </a:stretch>
        </p:blipFill>
        <p:spPr>
          <a:xfrm>
            <a:off x="5366464" y="2849725"/>
            <a:ext cx="3474271" cy="3247826"/>
          </a:xfrm>
          <a:prstGeom prst="rect">
            <a:avLst/>
          </a:prstGeom>
          <a:noFill/>
          <a:ln>
            <a:noFill/>
          </a:ln>
        </p:spPr>
      </p:pic>
      <p:pic>
        <p:nvPicPr>
          <p:cNvPr id="249" name="Google Shape;249;g11409a96aad_0_42"/>
          <p:cNvPicPr preferRelativeResize="0"/>
          <p:nvPr/>
        </p:nvPicPr>
        <p:blipFill rotWithShape="1">
          <a:blip r:embed="rId6">
            <a:alphaModFix/>
          </a:blip>
          <a:srcRect b="0" l="0" r="0" t="0"/>
          <a:stretch/>
        </p:blipFill>
        <p:spPr>
          <a:xfrm>
            <a:off x="152400" y="2849725"/>
            <a:ext cx="4630750" cy="283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2643baa09d_0_5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56" name="Google Shape;256;g12643baa09d_0_56"/>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257" name="Google Shape;257;g12643baa09d_0_56"/>
          <p:cNvPicPr preferRelativeResize="0"/>
          <p:nvPr/>
        </p:nvPicPr>
        <p:blipFill>
          <a:blip r:embed="rId5">
            <a:alphaModFix/>
          </a:blip>
          <a:stretch>
            <a:fillRect/>
          </a:stretch>
        </p:blipFill>
        <p:spPr>
          <a:xfrm>
            <a:off x="4935300" y="2664951"/>
            <a:ext cx="3796400" cy="3509275"/>
          </a:xfrm>
          <a:prstGeom prst="rect">
            <a:avLst/>
          </a:prstGeom>
          <a:noFill/>
          <a:ln>
            <a:noFill/>
          </a:ln>
        </p:spPr>
      </p:pic>
      <p:pic>
        <p:nvPicPr>
          <p:cNvPr id="258" name="Google Shape;258;g12643baa09d_0_56"/>
          <p:cNvPicPr preferRelativeResize="0"/>
          <p:nvPr/>
        </p:nvPicPr>
        <p:blipFill>
          <a:blip r:embed="rId6">
            <a:alphaModFix/>
          </a:blip>
          <a:stretch>
            <a:fillRect/>
          </a:stretch>
        </p:blipFill>
        <p:spPr>
          <a:xfrm>
            <a:off x="176900" y="2953400"/>
            <a:ext cx="4395100" cy="2627608"/>
          </a:xfrm>
          <a:prstGeom prst="rect">
            <a:avLst/>
          </a:prstGeom>
          <a:noFill/>
          <a:ln>
            <a:noFill/>
          </a:ln>
        </p:spPr>
      </p:pic>
      <p:sp>
        <p:nvSpPr>
          <p:cNvPr id="259" name="Google Shape;259;g12643baa09d_0_5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Revenue and Consumption </a:t>
            </a:r>
            <a:endParaRPr sz="3100">
              <a:latin typeface="Times New Roman"/>
              <a:ea typeface="Times New Roman"/>
              <a:cs typeface="Times New Roman"/>
              <a:sym typeface="Times New Roman"/>
            </a:endParaRPr>
          </a:p>
        </p:txBody>
      </p:sp>
      <p:sp>
        <p:nvSpPr>
          <p:cNvPr id="260" name="Google Shape;260;g12643baa09d_0_56"/>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Unsurprisingly</a:t>
            </a:r>
            <a:r>
              <a:rPr lang="en-US" sz="1900">
                <a:solidFill>
                  <a:schemeClr val="dk1"/>
                </a:solidFill>
                <a:latin typeface="Times New Roman"/>
                <a:ea typeface="Times New Roman"/>
                <a:cs typeface="Times New Roman"/>
                <a:sym typeface="Times New Roman"/>
              </a:rPr>
              <a:t>, the average revenue per customer tends to be highest in the summer and winter months. </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This coincides with the greatest energy demand </a:t>
            </a:r>
            <a:r>
              <a:rPr lang="en-US" sz="1900">
                <a:solidFill>
                  <a:schemeClr val="dk1"/>
                </a:solidFill>
                <a:latin typeface="Times New Roman"/>
                <a:ea typeface="Times New Roman"/>
                <a:cs typeface="Times New Roman"/>
                <a:sym typeface="Times New Roman"/>
              </a:rPr>
              <a:t>occurring</a:t>
            </a:r>
            <a:r>
              <a:rPr lang="en-US" sz="1900">
                <a:solidFill>
                  <a:schemeClr val="dk1"/>
                </a:solidFill>
                <a:latin typeface="Times New Roman"/>
                <a:ea typeface="Times New Roman"/>
                <a:cs typeface="Times New Roman"/>
                <a:sym typeface="Times New Roman"/>
              </a:rPr>
              <a:t> during periods of high or low average temperatures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12643baa09d_0_50"/>
          <p:cNvPicPr preferRelativeResize="0"/>
          <p:nvPr/>
        </p:nvPicPr>
        <p:blipFill>
          <a:blip r:embed="rId3">
            <a:alphaModFix/>
          </a:blip>
          <a:stretch>
            <a:fillRect/>
          </a:stretch>
        </p:blipFill>
        <p:spPr>
          <a:xfrm>
            <a:off x="152400" y="2712424"/>
            <a:ext cx="4417325" cy="3207438"/>
          </a:xfrm>
          <a:prstGeom prst="rect">
            <a:avLst/>
          </a:prstGeom>
          <a:noFill/>
          <a:ln>
            <a:noFill/>
          </a:ln>
        </p:spPr>
      </p:pic>
      <p:pic>
        <p:nvPicPr>
          <p:cNvPr id="267" name="Google Shape;267;g12643baa09d_0_50"/>
          <p:cNvPicPr preferRelativeResize="0"/>
          <p:nvPr/>
        </p:nvPicPr>
        <p:blipFill>
          <a:blip r:embed="rId4">
            <a:alphaModFix/>
          </a:blip>
          <a:stretch>
            <a:fillRect/>
          </a:stretch>
        </p:blipFill>
        <p:spPr>
          <a:xfrm>
            <a:off x="1605420" y="5885287"/>
            <a:ext cx="1027426" cy="853725"/>
          </a:xfrm>
          <a:prstGeom prst="rect">
            <a:avLst/>
          </a:prstGeom>
          <a:noFill/>
          <a:ln>
            <a:noFill/>
          </a:ln>
        </p:spPr>
      </p:pic>
      <p:pic>
        <p:nvPicPr>
          <p:cNvPr id="268" name="Google Shape;268;g12643baa09d_0_50"/>
          <p:cNvPicPr preferRelativeResize="0"/>
          <p:nvPr/>
        </p:nvPicPr>
        <p:blipFill>
          <a:blip r:embed="rId5">
            <a:alphaModFix/>
          </a:blip>
          <a:stretch>
            <a:fillRect/>
          </a:stretch>
        </p:blipFill>
        <p:spPr>
          <a:xfrm>
            <a:off x="2632854" y="5920275"/>
            <a:ext cx="992100" cy="783750"/>
          </a:xfrm>
          <a:prstGeom prst="rect">
            <a:avLst/>
          </a:prstGeom>
          <a:noFill/>
          <a:ln>
            <a:noFill/>
          </a:ln>
        </p:spPr>
      </p:pic>
      <p:pic>
        <p:nvPicPr>
          <p:cNvPr id="269" name="Google Shape;269;g12643baa09d_0_50"/>
          <p:cNvPicPr preferRelativeResize="0"/>
          <p:nvPr/>
        </p:nvPicPr>
        <p:blipFill>
          <a:blip r:embed="rId6">
            <a:alphaModFix/>
          </a:blip>
          <a:stretch>
            <a:fillRect/>
          </a:stretch>
        </p:blipFill>
        <p:spPr>
          <a:xfrm>
            <a:off x="4569737" y="2735850"/>
            <a:ext cx="4496677" cy="3246950"/>
          </a:xfrm>
          <a:prstGeom prst="rect">
            <a:avLst/>
          </a:prstGeom>
          <a:noFill/>
          <a:ln>
            <a:noFill/>
          </a:ln>
        </p:spPr>
      </p:pic>
      <p:sp>
        <p:nvSpPr>
          <p:cNvPr id="270" name="Google Shape;270;g12643baa09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Drought Severity by Month and State</a:t>
            </a:r>
            <a:endParaRPr sz="3100">
              <a:latin typeface="Times New Roman"/>
              <a:ea typeface="Times New Roman"/>
              <a:cs typeface="Times New Roman"/>
              <a:sym typeface="Times New Roman"/>
            </a:endParaRPr>
          </a:p>
        </p:txBody>
      </p:sp>
      <p:sp>
        <p:nvSpPr>
          <p:cNvPr id="271" name="Google Shape;271;g12643baa09d_0_50"/>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Palmer Drought Severity Index (PDSI) measures drought conditions where &lt;-4 represents extreme drought conditions, and &gt;4 represents very wet conditions</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Northeast region has generally not experienced drought conditions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2643baa09d_0_0"/>
          <p:cNvSpPr txBox="1"/>
          <p:nvPr/>
        </p:nvSpPr>
        <p:spPr>
          <a:xfrm>
            <a:off x="447400" y="2699700"/>
            <a:ext cx="19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8" name="Google Shape;278;g12643baa09d_0_0"/>
          <p:cNvSpPr txBox="1"/>
          <p:nvPr>
            <p:ph type="title"/>
          </p:nvPr>
        </p:nvSpPr>
        <p:spPr>
          <a:xfrm>
            <a:off x="624700" y="495074"/>
            <a:ext cx="8229600" cy="55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Correlation Heatmap</a:t>
            </a:r>
            <a:endParaRPr sz="3000">
              <a:latin typeface="Times New Roman"/>
              <a:ea typeface="Times New Roman"/>
              <a:cs typeface="Times New Roman"/>
              <a:sym typeface="Times New Roman"/>
            </a:endParaRPr>
          </a:p>
        </p:txBody>
      </p:sp>
      <p:pic>
        <p:nvPicPr>
          <p:cNvPr id="279" name="Google Shape;279;g12643baa09d_0_0"/>
          <p:cNvPicPr preferRelativeResize="0"/>
          <p:nvPr/>
        </p:nvPicPr>
        <p:blipFill>
          <a:blip r:embed="rId3">
            <a:alphaModFix/>
          </a:blip>
          <a:stretch>
            <a:fillRect/>
          </a:stretch>
        </p:blipFill>
        <p:spPr>
          <a:xfrm>
            <a:off x="1567820" y="5885287"/>
            <a:ext cx="1027426" cy="853725"/>
          </a:xfrm>
          <a:prstGeom prst="rect">
            <a:avLst/>
          </a:prstGeom>
          <a:noFill/>
          <a:ln>
            <a:noFill/>
          </a:ln>
        </p:spPr>
      </p:pic>
      <p:pic>
        <p:nvPicPr>
          <p:cNvPr id="280" name="Google Shape;280;g12643baa09d_0_0"/>
          <p:cNvPicPr preferRelativeResize="0"/>
          <p:nvPr/>
        </p:nvPicPr>
        <p:blipFill>
          <a:blip r:embed="rId4">
            <a:alphaModFix/>
          </a:blip>
          <a:stretch>
            <a:fillRect/>
          </a:stretch>
        </p:blipFill>
        <p:spPr>
          <a:xfrm>
            <a:off x="2595254" y="5920275"/>
            <a:ext cx="992100" cy="783750"/>
          </a:xfrm>
          <a:prstGeom prst="rect">
            <a:avLst/>
          </a:prstGeom>
          <a:noFill/>
          <a:ln>
            <a:noFill/>
          </a:ln>
        </p:spPr>
      </p:pic>
      <p:pic>
        <p:nvPicPr>
          <p:cNvPr id="281" name="Google Shape;281;g12643baa09d_0_0"/>
          <p:cNvPicPr preferRelativeResize="0"/>
          <p:nvPr/>
        </p:nvPicPr>
        <p:blipFill>
          <a:blip r:embed="rId5">
            <a:alphaModFix/>
          </a:blip>
          <a:stretch>
            <a:fillRect/>
          </a:stretch>
        </p:blipFill>
        <p:spPr>
          <a:xfrm>
            <a:off x="1249875" y="1012937"/>
            <a:ext cx="6644225" cy="4832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1694e12da1_0_24"/>
          <p:cNvSpPr txBox="1"/>
          <p:nvPr/>
        </p:nvSpPr>
        <p:spPr>
          <a:xfrm>
            <a:off x="1955850" y="-75225"/>
            <a:ext cx="53535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100">
              <a:solidFill>
                <a:schemeClr val="lt1"/>
              </a:solidFill>
              <a:latin typeface="Times New Roman"/>
              <a:ea typeface="Times New Roman"/>
              <a:cs typeface="Times New Roman"/>
              <a:sym typeface="Times New Roman"/>
            </a:endParaRPr>
          </a:p>
        </p:txBody>
      </p:sp>
      <p:graphicFrame>
        <p:nvGraphicFramePr>
          <p:cNvPr id="288" name="Google Shape;288;g11694e12da1_0_24"/>
          <p:cNvGraphicFramePr/>
          <p:nvPr/>
        </p:nvGraphicFramePr>
        <p:xfrm>
          <a:off x="291875" y="1938475"/>
          <a:ext cx="3000000" cy="3000000"/>
        </p:xfrm>
        <a:graphic>
          <a:graphicData uri="http://schemas.openxmlformats.org/drawingml/2006/table">
            <a:tbl>
              <a:tblPr>
                <a:noFill/>
                <a:tableStyleId>{12361652-E8B1-46BF-A116-CEF7D3B0F8D1}</a:tableStyleId>
              </a:tblPr>
              <a:tblGrid>
                <a:gridCol w="2073000"/>
                <a:gridCol w="1569050"/>
                <a:gridCol w="1167525"/>
                <a:gridCol w="2038625"/>
                <a:gridCol w="1712050"/>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Model</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MAE( Cents/kWh)</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RMSE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Explained Variance Score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r>
              <a:tr h="66167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Linear Regression-without hyperparameter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1.09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1.88</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48.5</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Lasso Regression-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1.96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1.40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46.7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Random Forest- without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0.86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1.34</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63.7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Random Forest- with tuning</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0.85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1.32</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1.15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96.0%</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XGBoost-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1.29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4.31</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2.07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66.3%</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89" name="Google Shape;289;g11694e12da1_0_24"/>
          <p:cNvSpPr txBox="1"/>
          <p:nvPr/>
        </p:nvSpPr>
        <p:spPr>
          <a:xfrm>
            <a:off x="189575" y="678450"/>
            <a:ext cx="8370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chemeClr val="dk2"/>
                </a:solidFill>
                <a:latin typeface="Times New Roman"/>
                <a:ea typeface="Times New Roman"/>
                <a:cs typeface="Times New Roman"/>
                <a:sym typeface="Times New Roman"/>
              </a:rPr>
              <a:t>Model Performance </a:t>
            </a:r>
            <a:r>
              <a:rPr b="1" lang="en-US" sz="3300">
                <a:solidFill>
                  <a:schemeClr val="dk2"/>
                </a:solidFill>
                <a:latin typeface="Times New Roman"/>
                <a:ea typeface="Times New Roman"/>
                <a:cs typeface="Times New Roman"/>
                <a:sym typeface="Times New Roman"/>
              </a:rPr>
              <a:t>Comparison</a:t>
            </a:r>
            <a:endParaRPr b="1" sz="3300">
              <a:solidFill>
                <a:schemeClr val="dk2"/>
              </a:solidFill>
              <a:latin typeface="Times New Roman"/>
              <a:ea typeface="Times New Roman"/>
              <a:cs typeface="Times New Roman"/>
              <a:sym typeface="Times New Roman"/>
            </a:endParaRPr>
          </a:p>
        </p:txBody>
      </p:sp>
      <p:pic>
        <p:nvPicPr>
          <p:cNvPr id="290" name="Google Shape;290;g11694e12da1_0_24"/>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291" name="Google Shape;291;g11694e12da1_0_2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2679dfc271_0_8"/>
          <p:cNvSpPr txBox="1"/>
          <p:nvPr>
            <p:ph type="title"/>
          </p:nvPr>
        </p:nvSpPr>
        <p:spPr>
          <a:xfrm>
            <a:off x="457200" y="551197"/>
            <a:ext cx="8229600" cy="866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Feature Engineering </a:t>
            </a:r>
            <a:endParaRPr sz="3100">
              <a:latin typeface="Times New Roman"/>
              <a:ea typeface="Times New Roman"/>
              <a:cs typeface="Times New Roman"/>
              <a:sym typeface="Times New Roman"/>
            </a:endParaRPr>
          </a:p>
        </p:txBody>
      </p:sp>
      <p:sp>
        <p:nvSpPr>
          <p:cNvPr id="298" name="Google Shape;298;g12679dfc271_0_8"/>
          <p:cNvSpPr txBox="1"/>
          <p:nvPr>
            <p:ph idx="1" type="body"/>
          </p:nvPr>
        </p:nvSpPr>
        <p:spPr>
          <a:xfrm>
            <a:off x="309900" y="1417600"/>
            <a:ext cx="8697300" cy="41868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T</a:t>
            </a:r>
            <a:r>
              <a:rPr lang="en-US" sz="2000">
                <a:latin typeface="Times New Roman"/>
                <a:ea typeface="Times New Roman"/>
                <a:cs typeface="Times New Roman"/>
                <a:sym typeface="Times New Roman"/>
              </a:rPr>
              <a:t>emperature</a:t>
            </a:r>
            <a:r>
              <a:rPr lang="en-US" sz="2000">
                <a:latin typeface="Times New Roman"/>
                <a:ea typeface="Times New Roman"/>
                <a:cs typeface="Times New Roman"/>
                <a:sym typeface="Times New Roman"/>
              </a:rPr>
              <a:t> and Precipitation Lag.</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Consumption per customer.</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power generated by power plants compared to their maximum capacity.</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electricity consumed by customers compared to net generation by power plants.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We also calculated the top 25% , bottom 25% and top/bottom 25% percentiles for these important engineered features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Calculating Drought Severity Index and Coverage Index</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Encoding categorical variables to dummy variables for modeling</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Normalizing data using Standard Scaler.</a:t>
            </a:r>
            <a:endParaRPr sz="2000">
              <a:latin typeface="Times New Roman"/>
              <a:ea typeface="Times New Roman"/>
              <a:cs typeface="Times New Roman"/>
              <a:sym typeface="Times New Roman"/>
            </a:endParaRPr>
          </a:p>
        </p:txBody>
      </p:sp>
      <p:pic>
        <p:nvPicPr>
          <p:cNvPr id="299" name="Google Shape;299;g12679dfc271_0_8"/>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300" name="Google Shape;300;g12679dfc271_0_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1409a96aad_0_82"/>
          <p:cNvSpPr txBox="1"/>
          <p:nvPr>
            <p:ph type="title"/>
          </p:nvPr>
        </p:nvSpPr>
        <p:spPr>
          <a:xfrm>
            <a:off x="457200" y="1743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Random Forest </a:t>
            </a:r>
            <a:r>
              <a:rPr lang="en-US" sz="3100">
                <a:latin typeface="Times New Roman"/>
                <a:ea typeface="Times New Roman"/>
                <a:cs typeface="Times New Roman"/>
                <a:sym typeface="Times New Roman"/>
              </a:rPr>
              <a:t>Feature Importance</a:t>
            </a:r>
            <a:endParaRPr sz="3100">
              <a:latin typeface="Times New Roman"/>
              <a:ea typeface="Times New Roman"/>
              <a:cs typeface="Times New Roman"/>
              <a:sym typeface="Times New Roman"/>
            </a:endParaRPr>
          </a:p>
        </p:txBody>
      </p:sp>
      <p:pic>
        <p:nvPicPr>
          <p:cNvPr id="307" name="Google Shape;307;g11409a96aad_0_82"/>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308" name="Google Shape;308;g11409a96aad_0_8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309" name="Google Shape;309;g11409a96aad_0_82"/>
          <p:cNvSpPr txBox="1"/>
          <p:nvPr/>
        </p:nvSpPr>
        <p:spPr>
          <a:xfrm>
            <a:off x="1034500" y="4202238"/>
            <a:ext cx="75969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The most </a:t>
            </a:r>
            <a:r>
              <a:rPr lang="en-US" sz="1700">
                <a:latin typeface="Times New Roman"/>
                <a:ea typeface="Times New Roman"/>
                <a:cs typeface="Times New Roman"/>
                <a:sym typeface="Times New Roman"/>
              </a:rPr>
              <a:t>Important Features correlated with electricity prices in our dataset are: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Capacity of power plants in MWH</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Temperature </a:t>
            </a:r>
            <a:r>
              <a:rPr lang="en-US" sz="1700">
                <a:latin typeface="Times New Roman"/>
                <a:ea typeface="Times New Roman"/>
                <a:cs typeface="Times New Roman"/>
                <a:sym typeface="Times New Roman"/>
              </a:rPr>
              <a:t>in the </a:t>
            </a:r>
            <a:r>
              <a:rPr lang="en-US" sz="1700">
                <a:latin typeface="Times New Roman"/>
                <a:ea typeface="Times New Roman"/>
                <a:cs typeface="Times New Roman"/>
                <a:sym typeface="Times New Roman"/>
              </a:rPr>
              <a:t>previous period</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Palmer D</a:t>
            </a:r>
            <a:r>
              <a:rPr lang="en-US" sz="1700">
                <a:latin typeface="Times New Roman"/>
                <a:ea typeface="Times New Roman"/>
                <a:cs typeface="Times New Roman"/>
                <a:sym typeface="Times New Roman"/>
              </a:rPr>
              <a:t>rought Severity Index</a:t>
            </a: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Full </a:t>
            </a:r>
            <a:r>
              <a:rPr lang="en-US" sz="1700">
                <a:latin typeface="Times New Roman"/>
                <a:ea typeface="Times New Roman"/>
                <a:cs typeface="Times New Roman"/>
                <a:sym typeface="Times New Roman"/>
              </a:rPr>
              <a:t>capacity</a:t>
            </a:r>
            <a:r>
              <a:rPr lang="en-US" sz="1700">
                <a:latin typeface="Times New Roman"/>
                <a:ea typeface="Times New Roman"/>
                <a:cs typeface="Times New Roman"/>
                <a:sym typeface="Times New Roman"/>
              </a:rPr>
              <a:t> used hours</a:t>
            </a:r>
            <a:endParaRPr sz="1700">
              <a:latin typeface="Times New Roman"/>
              <a:ea typeface="Times New Roman"/>
              <a:cs typeface="Times New Roman"/>
              <a:sym typeface="Times New Roman"/>
            </a:endParaRPr>
          </a:p>
        </p:txBody>
      </p:sp>
      <p:pic>
        <p:nvPicPr>
          <p:cNvPr id="310" name="Google Shape;310;g11409a96aad_0_82"/>
          <p:cNvPicPr preferRelativeResize="0"/>
          <p:nvPr/>
        </p:nvPicPr>
        <p:blipFill>
          <a:blip r:embed="rId5">
            <a:alphaModFix/>
          </a:blip>
          <a:stretch>
            <a:fillRect/>
          </a:stretch>
        </p:blipFill>
        <p:spPr>
          <a:xfrm>
            <a:off x="1053888" y="939600"/>
            <a:ext cx="7036225" cy="333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26b437b20f_0_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SHAP </a:t>
            </a:r>
            <a:r>
              <a:rPr lang="en-US" sz="3100">
                <a:latin typeface="Times New Roman"/>
                <a:ea typeface="Times New Roman"/>
                <a:cs typeface="Times New Roman"/>
                <a:sym typeface="Times New Roman"/>
              </a:rPr>
              <a:t>Explanation</a:t>
            </a:r>
            <a:endParaRPr sz="3100">
              <a:latin typeface="Times New Roman"/>
              <a:ea typeface="Times New Roman"/>
              <a:cs typeface="Times New Roman"/>
              <a:sym typeface="Times New Roman"/>
            </a:endParaRPr>
          </a:p>
        </p:txBody>
      </p:sp>
      <p:pic>
        <p:nvPicPr>
          <p:cNvPr id="317" name="Google Shape;317;g126b437b20f_0_1"/>
          <p:cNvPicPr preferRelativeResize="0"/>
          <p:nvPr/>
        </p:nvPicPr>
        <p:blipFill>
          <a:blip r:embed="rId3">
            <a:alphaModFix/>
          </a:blip>
          <a:stretch>
            <a:fillRect/>
          </a:stretch>
        </p:blipFill>
        <p:spPr>
          <a:xfrm>
            <a:off x="209950" y="965938"/>
            <a:ext cx="6592075" cy="4926125"/>
          </a:xfrm>
          <a:prstGeom prst="rect">
            <a:avLst/>
          </a:prstGeom>
          <a:noFill/>
          <a:ln>
            <a:noFill/>
          </a:ln>
        </p:spPr>
      </p:pic>
      <p:sp>
        <p:nvSpPr>
          <p:cNvPr id="318" name="Google Shape;318;g126b437b20f_0_1"/>
          <p:cNvSpPr txBox="1"/>
          <p:nvPr>
            <p:ph idx="1" type="body"/>
          </p:nvPr>
        </p:nvSpPr>
        <p:spPr>
          <a:xfrm>
            <a:off x="6719325" y="1269575"/>
            <a:ext cx="2424600" cy="422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High electricity price is positively</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correlated with</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temperature in the previous period</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Low electricity consumption per customer</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PDSI value (Palmer Drought Severity Index)</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Precipitation/Temperature</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State particular characteristics (ME lower price vs CT higher price)</a:t>
            </a:r>
            <a:endParaRPr sz="1400">
              <a:latin typeface="Times New Roman"/>
              <a:ea typeface="Times New Roman"/>
              <a:cs typeface="Times New Roman"/>
              <a:sym typeface="Times New Roman"/>
            </a:endParaRPr>
          </a:p>
        </p:txBody>
      </p:sp>
      <p:pic>
        <p:nvPicPr>
          <p:cNvPr id="319" name="Google Shape;319;g126b437b20f_0_1"/>
          <p:cNvPicPr preferRelativeResize="0"/>
          <p:nvPr/>
        </p:nvPicPr>
        <p:blipFill>
          <a:blip r:embed="rId4">
            <a:alphaModFix/>
          </a:blip>
          <a:stretch>
            <a:fillRect/>
          </a:stretch>
        </p:blipFill>
        <p:spPr>
          <a:xfrm>
            <a:off x="1553545" y="5850300"/>
            <a:ext cx="1027426" cy="853725"/>
          </a:xfrm>
          <a:prstGeom prst="rect">
            <a:avLst/>
          </a:prstGeom>
          <a:noFill/>
          <a:ln>
            <a:noFill/>
          </a:ln>
        </p:spPr>
      </p:pic>
      <p:pic>
        <p:nvPicPr>
          <p:cNvPr id="320" name="Google Shape;320;g126b437b20f_0_1"/>
          <p:cNvPicPr preferRelativeResize="0"/>
          <p:nvPr/>
        </p:nvPicPr>
        <p:blipFill>
          <a:blip r:embed="rId5">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d1fabaa415_0_29"/>
          <p:cNvPicPr preferRelativeResize="0"/>
          <p:nvPr/>
        </p:nvPicPr>
        <p:blipFill>
          <a:blip r:embed="rId3">
            <a:alphaModFix/>
          </a:blip>
          <a:stretch>
            <a:fillRect/>
          </a:stretch>
        </p:blipFill>
        <p:spPr>
          <a:xfrm>
            <a:off x="5797497" y="3567125"/>
            <a:ext cx="1941405" cy="2076850"/>
          </a:xfrm>
          <a:prstGeom prst="rect">
            <a:avLst/>
          </a:prstGeom>
          <a:noFill/>
          <a:ln>
            <a:noFill/>
          </a:ln>
        </p:spPr>
      </p:pic>
      <p:pic>
        <p:nvPicPr>
          <p:cNvPr id="109" name="Google Shape;109;gd1fabaa415_0_29"/>
          <p:cNvPicPr preferRelativeResize="0"/>
          <p:nvPr/>
        </p:nvPicPr>
        <p:blipFill>
          <a:blip r:embed="rId4">
            <a:alphaModFix/>
          </a:blip>
          <a:stretch>
            <a:fillRect/>
          </a:stretch>
        </p:blipFill>
        <p:spPr>
          <a:xfrm>
            <a:off x="1553545" y="5850300"/>
            <a:ext cx="1027426" cy="853725"/>
          </a:xfrm>
          <a:prstGeom prst="rect">
            <a:avLst/>
          </a:prstGeom>
          <a:noFill/>
          <a:ln>
            <a:noFill/>
          </a:ln>
        </p:spPr>
      </p:pic>
      <p:pic>
        <p:nvPicPr>
          <p:cNvPr id="110" name="Google Shape;110;gd1fabaa415_0_29"/>
          <p:cNvPicPr preferRelativeResize="0"/>
          <p:nvPr/>
        </p:nvPicPr>
        <p:blipFill>
          <a:blip r:embed="rId5">
            <a:alphaModFix/>
          </a:blip>
          <a:stretch>
            <a:fillRect/>
          </a:stretch>
        </p:blipFill>
        <p:spPr>
          <a:xfrm>
            <a:off x="2632854" y="5920275"/>
            <a:ext cx="992100" cy="783750"/>
          </a:xfrm>
          <a:prstGeom prst="rect">
            <a:avLst/>
          </a:prstGeom>
          <a:noFill/>
          <a:ln>
            <a:noFill/>
          </a:ln>
        </p:spPr>
      </p:pic>
      <p:sp>
        <p:nvSpPr>
          <p:cNvPr id="111" name="Google Shape;111;gd1fabaa415_0_29"/>
          <p:cNvSpPr txBox="1"/>
          <p:nvPr>
            <p:ph idx="4294967295"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Meet Our Team:</a:t>
            </a:r>
            <a:endParaRPr sz="3100">
              <a:latin typeface="Times New Roman"/>
              <a:ea typeface="Times New Roman"/>
              <a:cs typeface="Times New Roman"/>
              <a:sym typeface="Times New Roman"/>
            </a:endParaRPr>
          </a:p>
        </p:txBody>
      </p:sp>
      <p:pic>
        <p:nvPicPr>
          <p:cNvPr id="112" name="Google Shape;112;gd1fabaa415_0_29"/>
          <p:cNvPicPr preferRelativeResize="0"/>
          <p:nvPr/>
        </p:nvPicPr>
        <p:blipFill rotWithShape="1">
          <a:blip r:embed="rId6">
            <a:alphaModFix/>
          </a:blip>
          <a:srcRect b="0" l="0" r="0" t="0"/>
          <a:stretch/>
        </p:blipFill>
        <p:spPr>
          <a:xfrm>
            <a:off x="2311101" y="3572175"/>
            <a:ext cx="1931700" cy="2007300"/>
          </a:xfrm>
          <a:prstGeom prst="ellipse">
            <a:avLst/>
          </a:prstGeom>
          <a:noFill/>
          <a:ln>
            <a:noFill/>
          </a:ln>
        </p:spPr>
      </p:pic>
      <p:pic>
        <p:nvPicPr>
          <p:cNvPr id="113" name="Google Shape;113;gd1fabaa415_0_29"/>
          <p:cNvPicPr preferRelativeResize="0"/>
          <p:nvPr/>
        </p:nvPicPr>
        <p:blipFill rotWithShape="1">
          <a:blip r:embed="rId7">
            <a:alphaModFix/>
          </a:blip>
          <a:srcRect b="30227" l="4752" r="0" t="10838"/>
          <a:stretch/>
        </p:blipFill>
        <p:spPr>
          <a:xfrm>
            <a:off x="1003000" y="1399100"/>
            <a:ext cx="1729800" cy="1797300"/>
          </a:xfrm>
          <a:prstGeom prst="ellipse">
            <a:avLst/>
          </a:prstGeom>
          <a:noFill/>
          <a:ln>
            <a:noFill/>
          </a:ln>
        </p:spPr>
      </p:pic>
      <p:pic>
        <p:nvPicPr>
          <p:cNvPr id="114" name="Google Shape;114;gd1fabaa415_0_29"/>
          <p:cNvPicPr preferRelativeResize="0"/>
          <p:nvPr/>
        </p:nvPicPr>
        <p:blipFill rotWithShape="1">
          <a:blip r:embed="rId8">
            <a:alphaModFix/>
          </a:blip>
          <a:srcRect b="16626" l="0" r="0" t="16626"/>
          <a:stretch/>
        </p:blipFill>
        <p:spPr>
          <a:xfrm>
            <a:off x="6545725" y="1355375"/>
            <a:ext cx="1931700" cy="1938600"/>
          </a:xfrm>
          <a:prstGeom prst="ellipse">
            <a:avLst/>
          </a:prstGeom>
          <a:noFill/>
          <a:ln>
            <a:noFill/>
          </a:ln>
        </p:spPr>
      </p:pic>
      <p:pic>
        <p:nvPicPr>
          <p:cNvPr id="115" name="Google Shape;115;gd1fabaa415_0_29"/>
          <p:cNvPicPr preferRelativeResize="0"/>
          <p:nvPr/>
        </p:nvPicPr>
        <p:blipFill>
          <a:blip r:embed="rId9">
            <a:alphaModFix/>
          </a:blip>
          <a:stretch>
            <a:fillRect/>
          </a:stretch>
        </p:blipFill>
        <p:spPr>
          <a:xfrm>
            <a:off x="3777250" y="1294075"/>
            <a:ext cx="1931700" cy="2007300"/>
          </a:xfrm>
          <a:prstGeom prst="ellipse">
            <a:avLst/>
          </a:prstGeom>
          <a:noFill/>
          <a:ln>
            <a:noFill/>
          </a:ln>
          <a:effectLst>
            <a:outerShdw blurRad="57150" rotWithShape="0" algn="bl" dir="5400000" dist="19050">
              <a:srgbClr val="000000">
                <a:alpha val="50000"/>
              </a:srgbClr>
            </a:outerShdw>
          </a:effectLst>
        </p:spPr>
      </p:pic>
      <p:sp>
        <p:nvSpPr>
          <p:cNvPr id="116" name="Google Shape;116;gd1fabaa415_0_29"/>
          <p:cNvSpPr txBox="1"/>
          <p:nvPr/>
        </p:nvSpPr>
        <p:spPr>
          <a:xfrm>
            <a:off x="1255300" y="329084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Yapei Xiong</a:t>
            </a:r>
            <a:endParaRPr>
              <a:latin typeface="Catamaran"/>
              <a:ea typeface="Catamaran"/>
              <a:cs typeface="Catamaran"/>
              <a:sym typeface="Catamaran"/>
            </a:endParaRPr>
          </a:p>
        </p:txBody>
      </p:sp>
      <p:sp>
        <p:nvSpPr>
          <p:cNvPr id="117" name="Google Shape;117;gd1fabaa415_0_29"/>
          <p:cNvSpPr txBox="1"/>
          <p:nvPr/>
        </p:nvSpPr>
        <p:spPr>
          <a:xfrm>
            <a:off x="6895447" y="3015139"/>
            <a:ext cx="2302800" cy="552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US" sz="1800">
                <a:solidFill>
                  <a:srgbClr val="434343"/>
                </a:solidFill>
                <a:latin typeface="Catamaran"/>
                <a:ea typeface="Catamaran"/>
                <a:cs typeface="Catamaran"/>
                <a:sym typeface="Catamaran"/>
              </a:rPr>
              <a:t>      </a:t>
            </a:r>
            <a:endParaRPr b="1" sz="1800">
              <a:solidFill>
                <a:srgbClr val="434343"/>
              </a:solidFill>
              <a:latin typeface="Catamaran"/>
              <a:ea typeface="Catamaran"/>
              <a:cs typeface="Catamaran"/>
              <a:sym typeface="Catamaran"/>
            </a:endParaRPr>
          </a:p>
          <a:p>
            <a:pPr indent="0" lvl="0" marL="0" rtl="0" algn="l">
              <a:spcBef>
                <a:spcPts val="400"/>
              </a:spcBef>
              <a:spcAft>
                <a:spcPts val="400"/>
              </a:spcAft>
              <a:buNone/>
            </a:pPr>
            <a:r>
              <a:rPr b="1" lang="en-US" sz="1200">
                <a:solidFill>
                  <a:srgbClr val="434343"/>
                </a:solidFill>
                <a:latin typeface="Catamaran"/>
                <a:ea typeface="Catamaran"/>
                <a:cs typeface="Catamaran"/>
                <a:sym typeface="Catamaran"/>
              </a:rPr>
              <a:t>Subhiksha Sivasubramanian</a:t>
            </a:r>
            <a:endParaRPr b="1" sz="1800">
              <a:solidFill>
                <a:srgbClr val="434343"/>
              </a:solidFill>
              <a:latin typeface="Catamaran"/>
              <a:ea typeface="Catamaran"/>
              <a:cs typeface="Catamaran"/>
              <a:sym typeface="Catamaran"/>
            </a:endParaRPr>
          </a:p>
        </p:txBody>
      </p:sp>
      <p:sp>
        <p:nvSpPr>
          <p:cNvPr id="118" name="Google Shape;118;gd1fabaa415_0_29"/>
          <p:cNvSpPr txBox="1"/>
          <p:nvPr/>
        </p:nvSpPr>
        <p:spPr>
          <a:xfrm>
            <a:off x="4156125" y="332359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Yuxuan Mei</a:t>
            </a:r>
            <a:endParaRPr>
              <a:latin typeface="Catamaran"/>
              <a:ea typeface="Catamaran"/>
              <a:cs typeface="Catamaran"/>
              <a:sym typeface="Catamaran"/>
            </a:endParaRPr>
          </a:p>
        </p:txBody>
      </p:sp>
      <p:sp>
        <p:nvSpPr>
          <p:cNvPr id="119" name="Google Shape;119;gd1fabaa415_0_29"/>
          <p:cNvSpPr txBox="1"/>
          <p:nvPr/>
        </p:nvSpPr>
        <p:spPr>
          <a:xfrm>
            <a:off x="2732925" y="562940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Chinar Boolchandani</a:t>
            </a:r>
            <a:br>
              <a:rPr lang="en-US">
                <a:latin typeface="Catamaran"/>
                <a:ea typeface="Catamaran"/>
                <a:cs typeface="Catamaran"/>
                <a:sym typeface="Catamaran"/>
              </a:rPr>
            </a:br>
            <a:endParaRPr>
              <a:latin typeface="Catamaran"/>
              <a:ea typeface="Catamaran"/>
              <a:cs typeface="Catamaran"/>
              <a:sym typeface="Catamaran"/>
            </a:endParaRPr>
          </a:p>
        </p:txBody>
      </p:sp>
      <p:sp>
        <p:nvSpPr>
          <p:cNvPr id="120" name="Google Shape;120;gd1fabaa415_0_29"/>
          <p:cNvSpPr txBox="1"/>
          <p:nvPr/>
        </p:nvSpPr>
        <p:spPr>
          <a:xfrm>
            <a:off x="6056600" y="5643978"/>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Cordell Williams</a:t>
            </a:r>
            <a:endParaRPr>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1409a96aad_0_9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Challenges</a:t>
            </a:r>
            <a:endParaRPr sz="3100">
              <a:latin typeface="Times New Roman"/>
              <a:ea typeface="Times New Roman"/>
              <a:cs typeface="Times New Roman"/>
              <a:sym typeface="Times New Roman"/>
            </a:endParaRPr>
          </a:p>
        </p:txBody>
      </p:sp>
      <p:sp>
        <p:nvSpPr>
          <p:cNvPr id="327" name="Google Shape;327;g11409a96aad_0_90"/>
          <p:cNvSpPr txBox="1"/>
          <p:nvPr>
            <p:ph idx="1" type="body"/>
          </p:nvPr>
        </p:nvSpPr>
        <p:spPr>
          <a:xfrm>
            <a:off x="457200" y="1712200"/>
            <a:ext cx="8229600" cy="29718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Data Sources were spread out and we had to dig into several websites, reach out to different industry experts which delayed the process initially but eventually we were able to gather a comprehensive list of features to solve the business problem </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Some of the data had to be collected using API , some was direct download and some was within the maps so it took a lot of time and effort gathering data and merging that into one dataset</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Limited number of observations available we had 840 observations across 10 years 2011-2020: we tried to add plant level data to the energy dataset and use both in our EDA and modeling approaches</a:t>
            </a:r>
            <a:endParaRPr sz="1700">
              <a:latin typeface="Times New Roman"/>
              <a:ea typeface="Times New Roman"/>
              <a:cs typeface="Times New Roman"/>
              <a:sym typeface="Times New Roman"/>
            </a:endParaRPr>
          </a:p>
          <a:p>
            <a:pPr indent="0" lvl="0" marL="457200" rtl="0" algn="l">
              <a:lnSpc>
                <a:spcPct val="150000"/>
              </a:lnSpc>
              <a:spcBef>
                <a:spcPts val="1000"/>
              </a:spcBef>
              <a:spcAft>
                <a:spcPts val="0"/>
              </a:spcAft>
              <a:buNone/>
            </a:pPr>
            <a:r>
              <a:t/>
            </a:r>
            <a:endParaRPr sz="1700">
              <a:latin typeface="Times New Roman"/>
              <a:ea typeface="Times New Roman"/>
              <a:cs typeface="Times New Roman"/>
              <a:sym typeface="Times New Roman"/>
            </a:endParaRPr>
          </a:p>
        </p:txBody>
      </p:sp>
      <p:pic>
        <p:nvPicPr>
          <p:cNvPr id="328" name="Google Shape;328;g11409a96aad_0_9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29" name="Google Shape;329;g11409a96aad_0_9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26b437b20f_0_1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Conclusions</a:t>
            </a:r>
            <a:endParaRPr sz="3100">
              <a:latin typeface="Times New Roman"/>
              <a:ea typeface="Times New Roman"/>
              <a:cs typeface="Times New Roman"/>
              <a:sym typeface="Times New Roman"/>
            </a:endParaRPr>
          </a:p>
        </p:txBody>
      </p:sp>
      <p:sp>
        <p:nvSpPr>
          <p:cNvPr id="336" name="Google Shape;336;g126b437b20f_0_17"/>
          <p:cNvSpPr txBox="1"/>
          <p:nvPr/>
        </p:nvSpPr>
        <p:spPr>
          <a:xfrm>
            <a:off x="841100" y="1199675"/>
            <a:ext cx="7136700" cy="38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434343"/>
                </a:solidFill>
                <a:latin typeface="Times New Roman"/>
                <a:ea typeface="Times New Roman"/>
                <a:cs typeface="Times New Roman"/>
                <a:sym typeface="Times New Roman"/>
              </a:rPr>
              <a:t>Model Performance</a:t>
            </a:r>
            <a:r>
              <a:rPr lang="en-US" sz="1800">
                <a:solidFill>
                  <a:srgbClr val="434343"/>
                </a:solidFill>
                <a:latin typeface="Times New Roman"/>
                <a:ea typeface="Times New Roman"/>
                <a:cs typeface="Times New Roman"/>
                <a:sym typeface="Times New Roman"/>
              </a:rPr>
              <a:t> (MAE, in cents/kWh)</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3.5 ----&gt; 0.85</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Improved model performance to predict price more accurately</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rgbClr val="434343"/>
                </a:solidFill>
                <a:latin typeface="Times New Roman"/>
                <a:ea typeface="Times New Roman"/>
                <a:cs typeface="Times New Roman"/>
                <a:sym typeface="Times New Roman"/>
              </a:rPr>
              <a:t>Project Impact</a:t>
            </a:r>
            <a:r>
              <a:rPr b="1" lang="en-US" sz="1800">
                <a:solidFill>
                  <a:srgbClr val="434343"/>
                </a:solidFill>
                <a:latin typeface="Times New Roman"/>
                <a:ea typeface="Times New Roman"/>
                <a:cs typeface="Times New Roman"/>
                <a:sym typeface="Times New Roman"/>
              </a:rPr>
              <a:t>:</a:t>
            </a:r>
            <a:endParaRPr b="1" sz="1800">
              <a:solidFill>
                <a:srgbClr val="434343"/>
              </a:solidFill>
              <a:latin typeface="Times New Roman"/>
              <a:ea typeface="Times New Roman"/>
              <a:cs typeface="Times New Roman"/>
              <a:sym typeface="Times New Roman"/>
            </a:endParaRPr>
          </a:p>
          <a:p>
            <a:pPr indent="-342900" lvl="0" marL="457200" rtl="0" algn="l">
              <a:spcBef>
                <a:spcPts val="12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individuals and businesses to better understand and plan for electricity consumption</a:t>
            </a:r>
            <a:endParaRPr sz="1800">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government organizations to take preventive measures to support low-income communities, if the electricity prices are forecasted to increase due to drought conditions.</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1800">
                <a:solidFill>
                  <a:srgbClr val="434343"/>
                </a:solidFill>
                <a:latin typeface="Times New Roman"/>
                <a:ea typeface="Times New Roman"/>
                <a:cs typeface="Times New Roman"/>
                <a:sym typeface="Times New Roman"/>
              </a:rPr>
              <a:t>Pitfalls: </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Correlation vs. Causation, our model results only shows correlation, while it does not imply causation</a:t>
            </a:r>
            <a:endParaRPr sz="1800">
              <a:solidFill>
                <a:srgbClr val="434343"/>
              </a:solidFill>
              <a:latin typeface="Times New Roman"/>
              <a:ea typeface="Times New Roman"/>
              <a:cs typeface="Times New Roman"/>
              <a:sym typeface="Times New Roman"/>
            </a:endParaRPr>
          </a:p>
        </p:txBody>
      </p:sp>
      <p:pic>
        <p:nvPicPr>
          <p:cNvPr id="337" name="Google Shape;337;g126b437b20f_0_17"/>
          <p:cNvPicPr preferRelativeResize="0"/>
          <p:nvPr/>
        </p:nvPicPr>
        <p:blipFill>
          <a:blip r:embed="rId3">
            <a:alphaModFix/>
          </a:blip>
          <a:stretch>
            <a:fillRect/>
          </a:stretch>
        </p:blipFill>
        <p:spPr>
          <a:xfrm>
            <a:off x="1539545" y="5885287"/>
            <a:ext cx="1027426" cy="853725"/>
          </a:xfrm>
          <a:prstGeom prst="rect">
            <a:avLst/>
          </a:prstGeom>
          <a:noFill/>
          <a:ln>
            <a:noFill/>
          </a:ln>
        </p:spPr>
      </p:pic>
      <p:pic>
        <p:nvPicPr>
          <p:cNvPr id="338" name="Google Shape;338;g126b437b20f_0_17"/>
          <p:cNvPicPr preferRelativeResize="0"/>
          <p:nvPr/>
        </p:nvPicPr>
        <p:blipFill>
          <a:blip r:embed="rId4">
            <a:alphaModFix/>
          </a:blip>
          <a:stretch>
            <a:fillRect/>
          </a:stretch>
        </p:blipFill>
        <p:spPr>
          <a:xfrm>
            <a:off x="2566979" y="5920275"/>
            <a:ext cx="992100" cy="78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1409a96aad_0_9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Next Steps</a:t>
            </a:r>
            <a:endParaRPr sz="3100">
              <a:latin typeface="Times New Roman"/>
              <a:ea typeface="Times New Roman"/>
              <a:cs typeface="Times New Roman"/>
              <a:sym typeface="Times New Roman"/>
            </a:endParaRPr>
          </a:p>
        </p:txBody>
      </p:sp>
      <p:sp>
        <p:nvSpPr>
          <p:cNvPr id="345" name="Google Shape;345;g11409a96aad_0_98"/>
          <p:cNvSpPr txBox="1"/>
          <p:nvPr>
            <p:ph idx="1" type="body"/>
          </p:nvPr>
        </p:nvSpPr>
        <p:spPr>
          <a:xfrm>
            <a:off x="457200" y="1152800"/>
            <a:ext cx="8229600" cy="4791000"/>
          </a:xfrm>
          <a:prstGeom prst="rect">
            <a:avLst/>
          </a:prstGeom>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Project can be scaled up to include socio-economic factors, regulatory factors and snowfall can be made readily available as a front-end tool for energy utilities and communities looking for electricity price forecasting.</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dashboards created can be used to understand trends in electricity pricing levels which can essential information for grid operators and energy field workers.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This business </a:t>
            </a:r>
            <a:r>
              <a:rPr lang="en-US" sz="1800">
                <a:latin typeface="Times New Roman"/>
                <a:ea typeface="Times New Roman"/>
                <a:cs typeface="Times New Roman"/>
                <a:sym typeface="Times New Roman"/>
              </a:rPr>
              <a:t>analysis</a:t>
            </a:r>
            <a:r>
              <a:rPr lang="en-US" sz="1800">
                <a:latin typeface="Times New Roman"/>
                <a:ea typeface="Times New Roman"/>
                <a:cs typeface="Times New Roman"/>
                <a:sym typeface="Times New Roman"/>
              </a:rPr>
              <a:t> can be used as a  baseline model to develop insights and statistics for the Western states.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s drought is prevalent in the western part of the country, f</a:t>
            </a:r>
            <a:r>
              <a:rPr lang="en-US" sz="1800">
                <a:latin typeface="Times New Roman"/>
                <a:ea typeface="Times New Roman"/>
                <a:cs typeface="Times New Roman"/>
                <a:sym typeface="Times New Roman"/>
              </a:rPr>
              <a:t>actors</a:t>
            </a:r>
            <a:r>
              <a:rPr lang="en-US" sz="1800">
                <a:latin typeface="Times New Roman"/>
                <a:ea typeface="Times New Roman"/>
                <a:cs typeface="Times New Roman"/>
                <a:sym typeface="Times New Roman"/>
              </a:rPr>
              <a:t> like humidity, cost of fuel,  water-retention capacity of soil and power plant location can be considered.</a:t>
            </a:r>
            <a:endParaRPr sz="1600">
              <a:latin typeface="Times New Roman"/>
              <a:ea typeface="Times New Roman"/>
              <a:cs typeface="Times New Roman"/>
              <a:sym typeface="Times New Roman"/>
            </a:endParaRPr>
          </a:p>
        </p:txBody>
      </p:sp>
      <p:pic>
        <p:nvPicPr>
          <p:cNvPr id="346" name="Google Shape;346;g11409a96aad_0_9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47" name="Google Shape;347;g11409a96aad_0_9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1409a96aad_0_10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Appendix</a:t>
            </a:r>
            <a:endParaRPr sz="3100">
              <a:latin typeface="Times New Roman"/>
              <a:ea typeface="Times New Roman"/>
              <a:cs typeface="Times New Roman"/>
              <a:sym typeface="Times New Roman"/>
            </a:endParaRPr>
          </a:p>
        </p:txBody>
      </p:sp>
      <p:sp>
        <p:nvSpPr>
          <p:cNvPr id="354" name="Google Shape;354;g11409a96aad_0_106"/>
          <p:cNvSpPr txBox="1"/>
          <p:nvPr>
            <p:ph idx="1" type="body"/>
          </p:nvPr>
        </p:nvSpPr>
        <p:spPr>
          <a:xfrm>
            <a:off x="457200" y="1600200"/>
            <a:ext cx="8229600" cy="3247500"/>
          </a:xfrm>
          <a:prstGeom prst="rect">
            <a:avLst/>
          </a:prstGeom>
        </p:spPr>
        <p:txBody>
          <a:bodyPr anchorCtr="0" anchor="t" bIns="45700" lIns="91425" spcFirstLastPara="1" rIns="91425" wrap="square" tIns="45700">
            <a:noAutofit/>
          </a:bodyPr>
          <a:lstStyle/>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3"/>
              </a:rPr>
              <a:t>https://www.eia.gov/electricity/data.php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4"/>
              </a:rPr>
              <a:t>https://www.drought.gov/sectors/energy#impacts</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5"/>
              </a:rPr>
              <a:t>https://www.drought.gov/sectors/energy#map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6"/>
              </a:rPr>
              <a:t>http://nedews.nrcc.cornell.edu/</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7"/>
              </a:rPr>
              <a:t>https://www.altexsoft.com/blog/business/price-forecasting-machine-learning-based-approaches-applied-to-electricity-flights-hotels-real-estate-and-stock-pricing/</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8"/>
              </a:rPr>
              <a:t>https://www.sciencebase.gov/catalog/item/58209752e4b080404e6fa8f0</a:t>
            </a:r>
            <a:endParaRPr sz="1900">
              <a:latin typeface="Times New Roman"/>
              <a:ea typeface="Times New Roman"/>
              <a:cs typeface="Times New Roman"/>
              <a:sym typeface="Times New Roman"/>
            </a:endParaRPr>
          </a:p>
        </p:txBody>
      </p:sp>
      <p:pic>
        <p:nvPicPr>
          <p:cNvPr id="355" name="Google Shape;355;g11409a96aad_0_106"/>
          <p:cNvPicPr preferRelativeResize="0"/>
          <p:nvPr/>
        </p:nvPicPr>
        <p:blipFill>
          <a:blip r:embed="rId9">
            <a:alphaModFix/>
          </a:blip>
          <a:stretch>
            <a:fillRect/>
          </a:stretch>
        </p:blipFill>
        <p:spPr>
          <a:xfrm>
            <a:off x="1553545" y="5850300"/>
            <a:ext cx="1027426" cy="853725"/>
          </a:xfrm>
          <a:prstGeom prst="rect">
            <a:avLst/>
          </a:prstGeom>
          <a:noFill/>
          <a:ln>
            <a:noFill/>
          </a:ln>
        </p:spPr>
      </p:pic>
      <p:pic>
        <p:nvPicPr>
          <p:cNvPr id="356" name="Google Shape;356;g11409a96aad_0_106"/>
          <p:cNvPicPr preferRelativeResize="0"/>
          <p:nvPr/>
        </p:nvPicPr>
        <p:blipFill>
          <a:blip r:embed="rId10">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25993180f6_0_2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Github and Tableau Dashboard</a:t>
            </a:r>
            <a:endParaRPr sz="3100">
              <a:latin typeface="Times New Roman"/>
              <a:ea typeface="Times New Roman"/>
              <a:cs typeface="Times New Roman"/>
              <a:sym typeface="Times New Roman"/>
            </a:endParaRPr>
          </a:p>
        </p:txBody>
      </p:sp>
      <p:sp>
        <p:nvSpPr>
          <p:cNvPr id="363" name="Google Shape;363;g125993180f6_0_20"/>
          <p:cNvSpPr txBox="1"/>
          <p:nvPr>
            <p:ph idx="1" type="body"/>
          </p:nvPr>
        </p:nvSpPr>
        <p:spPr>
          <a:xfrm>
            <a:off x="509300" y="1600200"/>
            <a:ext cx="8229600" cy="1464900"/>
          </a:xfrm>
          <a:prstGeom prst="rect">
            <a:avLst/>
          </a:prstGeom>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lang="en-US" sz="2000" u="sng">
                <a:solidFill>
                  <a:schemeClr val="hlink"/>
                </a:solidFill>
                <a:latin typeface="Times New Roman"/>
                <a:ea typeface="Times New Roman"/>
                <a:cs typeface="Times New Roman"/>
                <a:sym typeface="Times New Roman"/>
              </a:rPr>
              <a:t>•</a:t>
            </a:r>
            <a:r>
              <a:rPr lang="en-US" sz="2000" u="sng">
                <a:solidFill>
                  <a:schemeClr val="hlink"/>
                </a:solidFill>
                <a:latin typeface="Times New Roman"/>
                <a:ea typeface="Times New Roman"/>
                <a:cs typeface="Times New Roman"/>
                <a:sym typeface="Times New Roman"/>
                <a:hlinkClick r:id="rId3"/>
              </a:rPr>
              <a:t>https://github.com/chinarbu/BU_NIDIS_TeamA1_Capstone</a:t>
            </a:r>
            <a:endParaRPr sz="2000" u="sng">
              <a:solidFill>
                <a:schemeClr val="hlink"/>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2000" u="sng">
                <a:solidFill>
                  <a:schemeClr val="hlink"/>
                </a:solidFill>
                <a:latin typeface="Times New Roman"/>
                <a:ea typeface="Times New Roman"/>
                <a:cs typeface="Times New Roman"/>
                <a:sym typeface="Times New Roman"/>
              </a:rPr>
              <a:t>•https://public.tableau.com/app/profile/chinar.boolchandani/viz/BU-NIDIS-NOAA-Capstone-Drought_Energy_Impact/NIDIS-Drought_Electricity_Prices#1</a:t>
            </a:r>
            <a:endParaRPr sz="2000" u="sng">
              <a:solidFill>
                <a:schemeClr val="hlink"/>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sz="2000" u="sng">
              <a:solidFill>
                <a:schemeClr val="hlink"/>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sz="2000" u="sng">
              <a:solidFill>
                <a:schemeClr val="hlink"/>
              </a:solidFill>
              <a:latin typeface="Times New Roman"/>
              <a:ea typeface="Times New Roman"/>
              <a:cs typeface="Times New Roman"/>
              <a:sym typeface="Times New Roman"/>
            </a:endParaRPr>
          </a:p>
        </p:txBody>
      </p:sp>
      <p:sp>
        <p:nvSpPr>
          <p:cNvPr id="364" name="Google Shape;364;g125993180f6_0_20"/>
          <p:cNvSpPr txBox="1"/>
          <p:nvPr>
            <p:ph type="title"/>
          </p:nvPr>
        </p:nvSpPr>
        <p:spPr>
          <a:xfrm>
            <a:off x="509300" y="28153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LinkedIn Profiles</a:t>
            </a:r>
            <a:endParaRPr sz="3100">
              <a:latin typeface="Times New Roman"/>
              <a:ea typeface="Times New Roman"/>
              <a:cs typeface="Times New Roman"/>
              <a:sym typeface="Times New Roman"/>
            </a:endParaRPr>
          </a:p>
        </p:txBody>
      </p:sp>
      <p:sp>
        <p:nvSpPr>
          <p:cNvPr id="365" name="Google Shape;365;g125993180f6_0_20"/>
          <p:cNvSpPr txBox="1"/>
          <p:nvPr>
            <p:ph idx="1" type="body"/>
          </p:nvPr>
        </p:nvSpPr>
        <p:spPr>
          <a:xfrm>
            <a:off x="559450" y="3896500"/>
            <a:ext cx="8229600" cy="1032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4"/>
              </a:rPr>
              <a:t>https://www.linkedin.com/in/yuxuan-mei/</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5"/>
              </a:rPr>
              <a:t>https://www.linkedin.com/in/chinar-boolchandani/</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6"/>
              </a:rPr>
              <a:t>https://www.linkedin.com/in/yapeixiong/</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7"/>
              </a:rPr>
              <a:t>https://www.linkedin.com/in/cordell-williams/</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8"/>
              </a:rPr>
              <a:t>https://www.linkedin.com/in/subhiksha/</a:t>
            </a:r>
            <a:endParaRPr sz="2100" u="sng">
              <a:solidFill>
                <a:schemeClr val="hlink"/>
              </a:solidFill>
              <a:latin typeface="Times New Roman"/>
              <a:ea typeface="Times New Roman"/>
              <a:cs typeface="Times New Roman"/>
              <a:sym typeface="Times New Roman"/>
            </a:endParaRPr>
          </a:p>
          <a:p>
            <a:pPr indent="0" lvl="0" marL="0" rtl="0" algn="l">
              <a:spcBef>
                <a:spcPts val="360"/>
              </a:spcBef>
              <a:spcAft>
                <a:spcPts val="0"/>
              </a:spcAft>
              <a:buNone/>
            </a:pPr>
            <a:r>
              <a:t/>
            </a:r>
            <a:endParaRPr sz="2900">
              <a:latin typeface="Times New Roman"/>
              <a:ea typeface="Times New Roman"/>
              <a:cs typeface="Times New Roman"/>
              <a:sym typeface="Times New Roman"/>
            </a:endParaRPr>
          </a:p>
        </p:txBody>
      </p:sp>
      <p:pic>
        <p:nvPicPr>
          <p:cNvPr id="366" name="Google Shape;366;g125993180f6_0_20"/>
          <p:cNvPicPr preferRelativeResize="0"/>
          <p:nvPr/>
        </p:nvPicPr>
        <p:blipFill>
          <a:blip r:embed="rId9">
            <a:alphaModFix/>
          </a:blip>
          <a:stretch>
            <a:fillRect/>
          </a:stretch>
        </p:blipFill>
        <p:spPr>
          <a:xfrm>
            <a:off x="1605420" y="5885287"/>
            <a:ext cx="1027426" cy="853725"/>
          </a:xfrm>
          <a:prstGeom prst="rect">
            <a:avLst/>
          </a:prstGeom>
          <a:noFill/>
          <a:ln>
            <a:noFill/>
          </a:ln>
        </p:spPr>
      </p:pic>
      <p:pic>
        <p:nvPicPr>
          <p:cNvPr id="367" name="Google Shape;367;g125993180f6_0_20"/>
          <p:cNvPicPr preferRelativeResize="0"/>
          <p:nvPr/>
        </p:nvPicPr>
        <p:blipFill>
          <a:blip r:embed="rId10">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1409a96aad_0_114"/>
          <p:cNvSpPr txBox="1"/>
          <p:nvPr>
            <p:ph idx="1" type="body"/>
          </p:nvPr>
        </p:nvSpPr>
        <p:spPr>
          <a:xfrm>
            <a:off x="457200" y="1600200"/>
            <a:ext cx="8229600" cy="36837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Questions? </a:t>
            </a:r>
            <a:endParaRPr>
              <a:latin typeface="Times New Roman"/>
              <a:ea typeface="Times New Roman"/>
              <a:cs typeface="Times New Roman"/>
              <a:sym typeface="Times New Roman"/>
            </a:endParaRPr>
          </a:p>
        </p:txBody>
      </p:sp>
      <p:pic>
        <p:nvPicPr>
          <p:cNvPr id="374" name="Google Shape;374;g11409a96aad_0_114"/>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75" name="Google Shape;375;g11409a96aad_0_11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1409a96aad_0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Agenda</a:t>
            </a:r>
            <a:endParaRPr sz="3100">
              <a:latin typeface="Times New Roman"/>
              <a:ea typeface="Times New Roman"/>
              <a:cs typeface="Times New Roman"/>
              <a:sym typeface="Times New Roman"/>
            </a:endParaRPr>
          </a:p>
        </p:txBody>
      </p:sp>
      <p:sp>
        <p:nvSpPr>
          <p:cNvPr id="127" name="Google Shape;127;g11409a96aad_0_6"/>
          <p:cNvSpPr txBox="1"/>
          <p:nvPr>
            <p:ph idx="1" type="body"/>
          </p:nvPr>
        </p:nvSpPr>
        <p:spPr>
          <a:xfrm>
            <a:off x="457200" y="1091700"/>
            <a:ext cx="8229600" cy="4674600"/>
          </a:xfrm>
          <a:prstGeom prst="rect">
            <a:avLst/>
          </a:prstGeom>
        </p:spPr>
        <p:txBody>
          <a:bodyPr anchorCtr="0" anchor="t" bIns="45700" lIns="91425" spcFirstLastPara="1" rIns="91425" wrap="square" tIns="45700">
            <a:noAutofit/>
          </a:bodyPr>
          <a:lstStyle/>
          <a:p>
            <a:pPr indent="-298450" lvl="0" marL="457200" rtl="0" algn="l">
              <a:lnSpc>
                <a:spcPct val="125000"/>
              </a:lnSpc>
              <a:spcBef>
                <a:spcPts val="360"/>
              </a:spcBef>
              <a:spcAft>
                <a:spcPts val="0"/>
              </a:spcAft>
              <a:buSzPts val="1100"/>
              <a:buFont typeface="Times New Roman"/>
              <a:buChar char="❖"/>
            </a:pPr>
            <a:r>
              <a:rPr lang="en-US" sz="2500">
                <a:latin typeface="Times New Roman"/>
                <a:ea typeface="Times New Roman"/>
                <a:cs typeface="Times New Roman"/>
                <a:sym typeface="Times New Roman"/>
              </a:rPr>
              <a:t>Research Methodology</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Problem Statement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Business Impact</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Community Impact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Data Collection and Dataset Information</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EDA and Feature Engineering </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Predictive Modeling </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Conclusions</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Current Challenges and Next Steps</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Appendix</a:t>
            </a:r>
            <a:endParaRPr sz="2500">
              <a:latin typeface="Times New Roman"/>
              <a:ea typeface="Times New Roman"/>
              <a:cs typeface="Times New Roman"/>
              <a:sym typeface="Times New Roman"/>
            </a:endParaRPr>
          </a:p>
        </p:txBody>
      </p:sp>
      <p:pic>
        <p:nvPicPr>
          <p:cNvPr id="128" name="Google Shape;128;g11409a96aad_0_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29" name="Google Shape;129;g11409a96aad_0_6"/>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409a96aad_0_5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Research Methodology</a:t>
            </a:r>
            <a:endParaRPr sz="3100">
              <a:latin typeface="Times New Roman"/>
              <a:ea typeface="Times New Roman"/>
              <a:cs typeface="Times New Roman"/>
              <a:sym typeface="Times New Roman"/>
            </a:endParaRPr>
          </a:p>
        </p:txBody>
      </p:sp>
      <p:pic>
        <p:nvPicPr>
          <p:cNvPr id="136" name="Google Shape;136;g11409a96aad_0_5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37" name="Google Shape;137;g11409a96aad_0_58"/>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138" name="Google Shape;138;g11409a96aad_0_58"/>
          <p:cNvSpPr/>
          <p:nvPr/>
        </p:nvSpPr>
        <p:spPr>
          <a:xfrm>
            <a:off x="3034824" y="1839288"/>
            <a:ext cx="3066900" cy="31029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g11409a96aad_0_58"/>
          <p:cNvGrpSpPr/>
          <p:nvPr/>
        </p:nvGrpSpPr>
        <p:grpSpPr>
          <a:xfrm>
            <a:off x="5348559" y="1455676"/>
            <a:ext cx="2167640" cy="831083"/>
            <a:chOff x="5214050" y="851693"/>
            <a:chExt cx="1795295" cy="680379"/>
          </a:xfrm>
        </p:grpSpPr>
        <p:cxnSp>
          <p:nvCxnSpPr>
            <p:cNvPr id="140" name="Google Shape;140;g11409a96aad_0_58"/>
            <p:cNvCxnSpPr/>
            <p:nvPr/>
          </p:nvCxnSpPr>
          <p:spPr>
            <a:xfrm flipH="1">
              <a:off x="5214050" y="1153772"/>
              <a:ext cx="273000" cy="378300"/>
            </a:xfrm>
            <a:prstGeom prst="straightConnector1">
              <a:avLst/>
            </a:prstGeom>
            <a:noFill/>
            <a:ln cap="flat" cmpd="sng" w="19050">
              <a:solidFill>
                <a:srgbClr val="802017"/>
              </a:solidFill>
              <a:prstDash val="solid"/>
              <a:round/>
              <a:headEnd len="med" w="med" type="oval"/>
              <a:tailEnd len="sm" w="sm" type="none"/>
            </a:ln>
          </p:spPr>
        </p:cxnSp>
        <p:sp>
          <p:nvSpPr>
            <p:cNvPr id="141" name="Google Shape;141;g11409a96aad_0_58"/>
            <p:cNvSpPr txBox="1"/>
            <p:nvPr/>
          </p:nvSpPr>
          <p:spPr>
            <a:xfrm>
              <a:off x="5514145" y="851693"/>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INDUSTRY IDENTIFICATION</a:t>
              </a:r>
              <a:endParaRPr b="1">
                <a:latin typeface="Roboto"/>
                <a:ea typeface="Roboto"/>
                <a:cs typeface="Roboto"/>
                <a:sym typeface="Roboto"/>
              </a:endParaRPr>
            </a:p>
          </p:txBody>
        </p:sp>
      </p:grpSp>
      <p:grpSp>
        <p:nvGrpSpPr>
          <p:cNvPr id="142" name="Google Shape;142;g11409a96aad_0_58"/>
          <p:cNvGrpSpPr/>
          <p:nvPr/>
        </p:nvGrpSpPr>
        <p:grpSpPr>
          <a:xfrm>
            <a:off x="1591374" y="1455676"/>
            <a:ext cx="2180213" cy="831083"/>
            <a:chOff x="2102252" y="851693"/>
            <a:chExt cx="1805709" cy="680379"/>
          </a:xfrm>
        </p:grpSpPr>
        <p:cxnSp>
          <p:nvCxnSpPr>
            <p:cNvPr id="143" name="Google Shape;143;g11409a96aad_0_58"/>
            <p:cNvCxnSpPr/>
            <p:nvPr/>
          </p:nvCxnSpPr>
          <p:spPr>
            <a:xfrm>
              <a:off x="3634961" y="1153772"/>
              <a:ext cx="273000" cy="378300"/>
            </a:xfrm>
            <a:prstGeom prst="straightConnector1">
              <a:avLst/>
            </a:prstGeom>
            <a:noFill/>
            <a:ln cap="flat" cmpd="sng" w="19050">
              <a:solidFill>
                <a:srgbClr val="EDA29B"/>
              </a:solidFill>
              <a:prstDash val="solid"/>
              <a:round/>
              <a:headEnd len="med" w="med" type="oval"/>
              <a:tailEnd len="sm" w="sm" type="none"/>
            </a:ln>
          </p:spPr>
        </p:cxnSp>
        <p:sp>
          <p:nvSpPr>
            <p:cNvPr id="144" name="Google Shape;144;g11409a96aad_0_58"/>
            <p:cNvSpPr txBox="1"/>
            <p:nvPr/>
          </p:nvSpPr>
          <p:spPr>
            <a:xfrm>
              <a:off x="2102252"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INSIGHTS AND ANALYTICS</a:t>
              </a:r>
              <a:endParaRPr b="1">
                <a:latin typeface="Roboto"/>
                <a:ea typeface="Roboto"/>
                <a:cs typeface="Roboto"/>
                <a:sym typeface="Roboto"/>
              </a:endParaRPr>
            </a:p>
          </p:txBody>
        </p:sp>
      </p:grpSp>
      <p:grpSp>
        <p:nvGrpSpPr>
          <p:cNvPr id="145" name="Google Shape;145;g11409a96aad_0_58"/>
          <p:cNvGrpSpPr/>
          <p:nvPr/>
        </p:nvGrpSpPr>
        <p:grpSpPr>
          <a:xfrm>
            <a:off x="5845313" y="3574345"/>
            <a:ext cx="2350904" cy="817916"/>
            <a:chOff x="5625475" y="2586174"/>
            <a:chExt cx="1947079" cy="669600"/>
          </a:xfrm>
        </p:grpSpPr>
        <p:cxnSp>
          <p:nvCxnSpPr>
            <p:cNvPr id="146" name="Google Shape;146;g11409a96aad_0_58"/>
            <p:cNvCxnSpPr/>
            <p:nvPr/>
          </p:nvCxnSpPr>
          <p:spPr>
            <a:xfrm rot="10800000">
              <a:off x="5625475" y="2771675"/>
              <a:ext cx="442200" cy="153300"/>
            </a:xfrm>
            <a:prstGeom prst="straightConnector1">
              <a:avLst/>
            </a:prstGeom>
            <a:noFill/>
            <a:ln cap="flat" cmpd="sng" w="19050">
              <a:solidFill>
                <a:srgbClr val="D83829"/>
              </a:solidFill>
              <a:prstDash val="solid"/>
              <a:round/>
              <a:headEnd len="med" w="med" type="oval"/>
              <a:tailEnd len="sm" w="sm" type="none"/>
            </a:ln>
          </p:spPr>
        </p:cxnSp>
        <p:sp>
          <p:nvSpPr>
            <p:cNvPr id="147" name="Google Shape;147;g11409a96aad_0_58"/>
            <p:cNvSpPr txBox="1"/>
            <p:nvPr/>
          </p:nvSpPr>
          <p:spPr>
            <a:xfrm>
              <a:off x="6077354" y="258617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CONDUCT RESEARCH</a:t>
              </a:r>
              <a:endParaRPr b="1">
                <a:latin typeface="Roboto"/>
                <a:ea typeface="Roboto"/>
                <a:cs typeface="Roboto"/>
                <a:sym typeface="Roboto"/>
              </a:endParaRPr>
            </a:p>
          </p:txBody>
        </p:sp>
      </p:grpSp>
      <p:grpSp>
        <p:nvGrpSpPr>
          <p:cNvPr id="148" name="Google Shape;148;g11409a96aad_0_58"/>
          <p:cNvGrpSpPr/>
          <p:nvPr/>
        </p:nvGrpSpPr>
        <p:grpSpPr>
          <a:xfrm>
            <a:off x="1591379" y="3556625"/>
            <a:ext cx="1699317" cy="817916"/>
            <a:chOff x="2102256" y="2571668"/>
            <a:chExt cx="1407419" cy="669600"/>
          </a:xfrm>
        </p:grpSpPr>
        <p:cxnSp>
          <p:nvCxnSpPr>
            <p:cNvPr id="149" name="Google Shape;149;g11409a96aad_0_58"/>
            <p:cNvCxnSpPr/>
            <p:nvPr/>
          </p:nvCxnSpPr>
          <p:spPr>
            <a:xfrm flipH="1" rot="10800000">
              <a:off x="3059375" y="2771675"/>
              <a:ext cx="450300" cy="145200"/>
            </a:xfrm>
            <a:prstGeom prst="straightConnector1">
              <a:avLst/>
            </a:prstGeom>
            <a:noFill/>
            <a:ln cap="flat" cmpd="sng" w="19050">
              <a:solidFill>
                <a:srgbClr val="D83829"/>
              </a:solidFill>
              <a:prstDash val="solid"/>
              <a:round/>
              <a:headEnd len="med" w="med" type="oval"/>
              <a:tailEnd len="sm" w="sm" type="none"/>
            </a:ln>
          </p:spPr>
        </p:cxnSp>
        <p:sp>
          <p:nvSpPr>
            <p:cNvPr id="150" name="Google Shape;150;g11409a96aad_0_58"/>
            <p:cNvSpPr txBox="1"/>
            <p:nvPr/>
          </p:nvSpPr>
          <p:spPr>
            <a:xfrm>
              <a:off x="2102256" y="2571668"/>
              <a:ext cx="947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MODEL</a:t>
              </a:r>
              <a:endParaRPr b="1">
                <a:latin typeface="Roboto"/>
                <a:ea typeface="Roboto"/>
                <a:cs typeface="Roboto"/>
                <a:sym typeface="Roboto"/>
              </a:endParaRPr>
            </a:p>
            <a:p>
              <a:pPr indent="0" lvl="0" marL="0" rtl="0" algn="r">
                <a:lnSpc>
                  <a:spcPct val="115000"/>
                </a:lnSpc>
                <a:spcBef>
                  <a:spcPts val="0"/>
                </a:spcBef>
                <a:spcAft>
                  <a:spcPts val="0"/>
                </a:spcAft>
                <a:buNone/>
              </a:pPr>
              <a:r>
                <a:rPr b="1" lang="en-US">
                  <a:latin typeface="Roboto"/>
                  <a:ea typeface="Roboto"/>
                  <a:cs typeface="Roboto"/>
                  <a:sym typeface="Roboto"/>
                </a:rPr>
                <a:t> BUILDING</a:t>
              </a:r>
              <a:endParaRPr b="1">
                <a:latin typeface="Roboto"/>
                <a:ea typeface="Roboto"/>
                <a:cs typeface="Roboto"/>
                <a:sym typeface="Roboto"/>
              </a:endParaRPr>
            </a:p>
          </p:txBody>
        </p:sp>
      </p:grpSp>
      <p:grpSp>
        <p:nvGrpSpPr>
          <p:cNvPr id="151" name="Google Shape;151;g11409a96aad_0_58"/>
          <p:cNvGrpSpPr/>
          <p:nvPr/>
        </p:nvGrpSpPr>
        <p:grpSpPr>
          <a:xfrm>
            <a:off x="3555150" y="4740665"/>
            <a:ext cx="1997281" cy="1390002"/>
            <a:chOff x="3728702" y="3541000"/>
            <a:chExt cx="1654200" cy="1137947"/>
          </a:xfrm>
        </p:grpSpPr>
        <p:cxnSp>
          <p:nvCxnSpPr>
            <p:cNvPr id="152" name="Google Shape;152;g11409a96aad_0_58"/>
            <p:cNvCxnSpPr/>
            <p:nvPr/>
          </p:nvCxnSpPr>
          <p:spPr>
            <a:xfrm rot="10800000">
              <a:off x="4563402" y="3541000"/>
              <a:ext cx="0" cy="489600"/>
            </a:xfrm>
            <a:prstGeom prst="straightConnector1">
              <a:avLst/>
            </a:prstGeom>
            <a:noFill/>
            <a:ln cap="flat" cmpd="sng" w="19050">
              <a:solidFill>
                <a:srgbClr val="802017"/>
              </a:solidFill>
              <a:prstDash val="solid"/>
              <a:round/>
              <a:headEnd len="med" w="med" type="oval"/>
              <a:tailEnd len="sm" w="sm" type="none"/>
            </a:ln>
          </p:spPr>
        </p:cxnSp>
        <p:sp>
          <p:nvSpPr>
            <p:cNvPr id="153" name="Google Shape;153;g11409a96aad_0_58"/>
            <p:cNvSpPr txBox="1"/>
            <p:nvPr/>
          </p:nvSpPr>
          <p:spPr>
            <a:xfrm>
              <a:off x="3728702" y="4009347"/>
              <a:ext cx="1654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a:latin typeface="Roboto"/>
                  <a:ea typeface="Roboto"/>
                  <a:cs typeface="Roboto"/>
                  <a:sym typeface="Roboto"/>
                </a:rPr>
                <a:t>DATA MUNGING AND EXPLORATION</a:t>
              </a:r>
              <a:endParaRPr b="1">
                <a:latin typeface="Roboto"/>
                <a:ea typeface="Roboto"/>
                <a:cs typeface="Roboto"/>
                <a:sym typeface="Roboto"/>
              </a:endParaRPr>
            </a:p>
          </p:txBody>
        </p:sp>
      </p:grpSp>
      <p:sp>
        <p:nvSpPr>
          <p:cNvPr id="154" name="Google Shape;154;g11409a96aad_0_58"/>
          <p:cNvSpPr/>
          <p:nvPr/>
        </p:nvSpPr>
        <p:spPr>
          <a:xfrm rot="1817118">
            <a:off x="2936449" y="1747073"/>
            <a:ext cx="3258736" cy="3277345"/>
          </a:xfrm>
          <a:prstGeom prst="blockArc">
            <a:avLst>
              <a:gd fmla="val 14414370" name="adj1"/>
              <a:gd fmla="val 18998613" name="adj2"/>
              <a:gd fmla="val 8907"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1409a96aad_0_58"/>
          <p:cNvSpPr/>
          <p:nvPr/>
        </p:nvSpPr>
        <p:spPr>
          <a:xfrm flipH="1" rot="-8983543">
            <a:off x="2943410" y="1745260"/>
            <a:ext cx="3258023" cy="3276639"/>
          </a:xfrm>
          <a:prstGeom prst="blockArc">
            <a:avLst>
              <a:gd fmla="val 20178804" name="adj1"/>
              <a:gd fmla="val 2623923" name="adj2"/>
              <a:gd fmla="val 8858" name="adj3"/>
            </a:avLst>
          </a:prstGeom>
          <a:solidFill>
            <a:srgbClr val="D8382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1409a96aad_0_58"/>
          <p:cNvSpPr/>
          <p:nvPr/>
        </p:nvSpPr>
        <p:spPr>
          <a:xfrm rot="-3797760">
            <a:off x="5760721" y="2687031"/>
            <a:ext cx="442609" cy="439420"/>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1409a96aad_0_58"/>
          <p:cNvSpPr/>
          <p:nvPr/>
        </p:nvSpPr>
        <p:spPr>
          <a:xfrm flipH="1" rot="-1817318">
            <a:off x="2930333" y="1742300"/>
            <a:ext cx="3266143" cy="3284750"/>
          </a:xfrm>
          <a:prstGeom prst="blockArc">
            <a:avLst>
              <a:gd fmla="val 14334136" name="adj1"/>
              <a:gd fmla="val 18854681" name="adj2"/>
              <a:gd fmla="val 8846" name="adj3"/>
            </a:avLst>
          </a:prstGeom>
          <a:solidFill>
            <a:srgbClr val="EDA29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1409a96aad_0_58"/>
          <p:cNvSpPr/>
          <p:nvPr/>
        </p:nvSpPr>
        <p:spPr>
          <a:xfrm rot="8983543">
            <a:off x="2921208" y="1748710"/>
            <a:ext cx="3258023" cy="3276639"/>
          </a:xfrm>
          <a:prstGeom prst="blockArc">
            <a:avLst>
              <a:gd fmla="val 20184517" name="adj1"/>
              <a:gd fmla="val 3007258" name="adj2"/>
              <a:gd fmla="val 9336" name="adj3"/>
            </a:avLst>
          </a:prstGeom>
          <a:solidFill>
            <a:srgbClr val="D83829"/>
          </a:solidFill>
          <a:ln cap="flat" cmpd="sng" w="9525">
            <a:solidFill>
              <a:srgbClr val="D83829"/>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1409a96aad_0_58"/>
          <p:cNvSpPr/>
          <p:nvPr/>
        </p:nvSpPr>
        <p:spPr>
          <a:xfrm flipH="1" rot="-8983543">
            <a:off x="2921449" y="1750573"/>
            <a:ext cx="3258023" cy="3276639"/>
          </a:xfrm>
          <a:prstGeom prst="blockArc">
            <a:avLst>
              <a:gd fmla="val 15738599" name="adj1"/>
              <a:gd fmla="val 20008131" name="adj2"/>
              <a:gd fmla="val 9063"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1409a96aad_0_58"/>
          <p:cNvSpPr/>
          <p:nvPr/>
        </p:nvSpPr>
        <p:spPr>
          <a:xfrm rot="9226023">
            <a:off x="2932973" y="2684970"/>
            <a:ext cx="439797" cy="442922"/>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1409a96aad_0_58"/>
          <p:cNvSpPr/>
          <p:nvPr/>
        </p:nvSpPr>
        <p:spPr>
          <a:xfrm rot="481814">
            <a:off x="5235477" y="4372082"/>
            <a:ext cx="438096" cy="443320"/>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1409a96aad_0_58"/>
          <p:cNvSpPr/>
          <p:nvPr/>
        </p:nvSpPr>
        <p:spPr>
          <a:xfrm rot="4865149">
            <a:off x="3462374" y="4374467"/>
            <a:ext cx="443355" cy="438459"/>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1409a96aad_0_58"/>
          <p:cNvSpPr/>
          <p:nvPr/>
        </p:nvSpPr>
        <p:spPr>
          <a:xfrm rot="-8080148">
            <a:off x="4344067" y="1671874"/>
            <a:ext cx="440818" cy="440818"/>
          </a:xfrm>
          <a:prstGeom prst="rtTriangl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409a96aad_0_1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Problem Statement</a:t>
            </a:r>
            <a:endParaRPr sz="3100">
              <a:latin typeface="Times New Roman"/>
              <a:ea typeface="Times New Roman"/>
              <a:cs typeface="Times New Roman"/>
              <a:sym typeface="Times New Roman"/>
            </a:endParaRPr>
          </a:p>
        </p:txBody>
      </p:sp>
      <p:sp>
        <p:nvSpPr>
          <p:cNvPr id="170" name="Google Shape;170;g11409a96aad_0_12"/>
          <p:cNvSpPr txBox="1"/>
          <p:nvPr>
            <p:ph idx="1" type="body"/>
          </p:nvPr>
        </p:nvSpPr>
        <p:spPr>
          <a:xfrm>
            <a:off x="457200" y="1252000"/>
            <a:ext cx="8229600" cy="4835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500">
                <a:latin typeface="Times New Roman"/>
                <a:ea typeface="Times New Roman"/>
                <a:cs typeface="Times New Roman"/>
                <a:sym typeface="Times New Roman"/>
              </a:rPr>
              <a:t>Understanding the correlation between drought conditions-such as temperature, precipitation and d</a:t>
            </a:r>
            <a:r>
              <a:rPr b="1" lang="en-US" sz="2500">
                <a:latin typeface="Times New Roman"/>
                <a:ea typeface="Times New Roman"/>
                <a:cs typeface="Times New Roman"/>
                <a:sym typeface="Times New Roman"/>
              </a:rPr>
              <a:t>rought</a:t>
            </a:r>
            <a:r>
              <a:rPr b="1" lang="en-US" sz="2500">
                <a:latin typeface="Times New Roman"/>
                <a:ea typeface="Times New Roman"/>
                <a:cs typeface="Times New Roman"/>
                <a:sym typeface="Times New Roman"/>
              </a:rPr>
              <a:t> severity - and fluctuations in electricity prices.</a:t>
            </a:r>
            <a:endParaRPr b="1" sz="2500">
              <a:latin typeface="Times New Roman"/>
              <a:ea typeface="Times New Roman"/>
              <a:cs typeface="Times New Roman"/>
              <a:sym typeface="Times New Roman"/>
            </a:endParaRPr>
          </a:p>
          <a:p>
            <a:pPr indent="0" lvl="0" marL="0" rtl="0" algn="l">
              <a:spcBef>
                <a:spcPts val="360"/>
              </a:spcBef>
              <a:spcAft>
                <a:spcPts val="0"/>
              </a:spcAft>
              <a:buNone/>
            </a:pPr>
            <a:r>
              <a:rPr lang="en-US" sz="2500">
                <a:latin typeface="Times New Roman"/>
                <a:ea typeface="Times New Roman"/>
                <a:cs typeface="Times New Roman"/>
                <a:sym typeface="Times New Roman"/>
              </a:rPr>
              <a:t>Northeast states under analysis:</a:t>
            </a:r>
            <a:endParaRPr sz="2500">
              <a:latin typeface="Times New Roman"/>
              <a:ea typeface="Times New Roman"/>
              <a:cs typeface="Times New Roman"/>
              <a:sym typeface="Times New Roman"/>
            </a:endParaRPr>
          </a:p>
          <a:p>
            <a:pPr indent="-298450" lvl="0" marL="457200" rtl="0" algn="l">
              <a:spcBef>
                <a:spcPts val="360"/>
              </a:spcBef>
              <a:spcAft>
                <a:spcPts val="0"/>
              </a:spcAft>
              <a:buSzPts val="1100"/>
              <a:buFont typeface="Times New Roman"/>
              <a:buChar char="★"/>
            </a:pPr>
            <a:r>
              <a:rPr lang="en-US" sz="2500">
                <a:latin typeface="Times New Roman"/>
                <a:ea typeface="Times New Roman"/>
                <a:cs typeface="Times New Roman"/>
                <a:sym typeface="Times New Roman"/>
              </a:rPr>
              <a:t>Maine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Vermont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Massachusetts</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Connecticut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New York</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New Hampshire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Rhode Island</a:t>
            </a:r>
            <a:endParaRPr sz="2500">
              <a:latin typeface="Times New Roman"/>
              <a:ea typeface="Times New Roman"/>
              <a:cs typeface="Times New Roman"/>
              <a:sym typeface="Times New Roman"/>
            </a:endParaRPr>
          </a:p>
          <a:p>
            <a:pPr indent="0" lvl="0" marL="457200" rtl="0" algn="l">
              <a:spcBef>
                <a:spcPts val="360"/>
              </a:spcBef>
              <a:spcAft>
                <a:spcPts val="0"/>
              </a:spcAft>
              <a:buNone/>
            </a:pPr>
            <a:r>
              <a:t/>
            </a:r>
            <a:endParaRPr sz="2500">
              <a:latin typeface="Times New Roman"/>
              <a:ea typeface="Times New Roman"/>
              <a:cs typeface="Times New Roman"/>
              <a:sym typeface="Times New Roman"/>
            </a:endParaRPr>
          </a:p>
        </p:txBody>
      </p:sp>
      <p:pic>
        <p:nvPicPr>
          <p:cNvPr id="171" name="Google Shape;171;g11409a96aad_0_1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72" name="Google Shape;172;g11409a96aad_0_12"/>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73" name="Google Shape;173;g11409a96aad_0_12"/>
          <p:cNvPicPr preferRelativeResize="0"/>
          <p:nvPr/>
        </p:nvPicPr>
        <p:blipFill>
          <a:blip r:embed="rId5">
            <a:alphaModFix/>
          </a:blip>
          <a:stretch>
            <a:fillRect/>
          </a:stretch>
        </p:blipFill>
        <p:spPr>
          <a:xfrm>
            <a:off x="5027525" y="2795875"/>
            <a:ext cx="3471224" cy="2891624"/>
          </a:xfrm>
          <a:prstGeom prst="rect">
            <a:avLst/>
          </a:prstGeom>
          <a:noFill/>
          <a:ln>
            <a:noFill/>
          </a:ln>
        </p:spPr>
      </p:pic>
      <p:sp>
        <p:nvSpPr>
          <p:cNvPr id="174" name="Google Shape;174;g11409a96aad_0_12"/>
          <p:cNvSpPr txBox="1"/>
          <p:nvPr/>
        </p:nvSpPr>
        <p:spPr>
          <a:xfrm>
            <a:off x="5069638" y="5687500"/>
            <a:ext cx="338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Drought in the North-East States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1409a96aa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Business Impact</a:t>
            </a:r>
            <a:endParaRPr sz="3100">
              <a:latin typeface="Times New Roman"/>
              <a:ea typeface="Times New Roman"/>
              <a:cs typeface="Times New Roman"/>
              <a:sym typeface="Times New Roman"/>
            </a:endParaRPr>
          </a:p>
        </p:txBody>
      </p:sp>
      <p:sp>
        <p:nvSpPr>
          <p:cNvPr id="181" name="Google Shape;181;g11409a96aad_0_50"/>
          <p:cNvSpPr txBox="1"/>
          <p:nvPr>
            <p:ph idx="1" type="body"/>
          </p:nvPr>
        </p:nvSpPr>
        <p:spPr>
          <a:xfrm>
            <a:off x="457200" y="1148175"/>
            <a:ext cx="8229600" cy="4772100"/>
          </a:xfrm>
          <a:prstGeom prst="rect">
            <a:avLst/>
          </a:prstGeom>
        </p:spPr>
        <p:txBody>
          <a:bodyPr anchorCtr="0" anchor="t" bIns="45700" lIns="91425" spcFirstLastPara="1" rIns="91425" wrap="square" tIns="45700">
            <a:noAutofit/>
          </a:bodyPr>
          <a:lstStyle/>
          <a:p>
            <a:pPr indent="-387350" lvl="0" marL="457200" rtl="0" algn="just">
              <a:spcBef>
                <a:spcPts val="1000"/>
              </a:spcBef>
              <a:spcAft>
                <a:spcPts val="0"/>
              </a:spcAft>
              <a:buSzPts val="2500"/>
              <a:buFont typeface="Times New Roman"/>
              <a:buChar char="▪"/>
            </a:pPr>
            <a:r>
              <a:rPr lang="en-US" sz="2500">
                <a:latin typeface="Times New Roman"/>
                <a:ea typeface="Times New Roman"/>
                <a:cs typeface="Times New Roman"/>
                <a:sym typeface="Times New Roman"/>
              </a:rPr>
              <a:t>We aim to help electricity generating utilities understand some of the most important aspects of electricity price volatility</a:t>
            </a:r>
            <a:endParaRPr sz="2500">
              <a:latin typeface="Times New Roman"/>
              <a:ea typeface="Times New Roman"/>
              <a:cs typeface="Times New Roman"/>
              <a:sym typeface="Times New Roman"/>
            </a:endParaRPr>
          </a:p>
          <a:p>
            <a:pPr indent="0" lvl="0" marL="457200" rtl="0" algn="just">
              <a:spcBef>
                <a:spcPts val="1000"/>
              </a:spcBef>
              <a:spcAft>
                <a:spcPts val="0"/>
              </a:spcAft>
              <a:buNone/>
            </a:pPr>
            <a:r>
              <a:t/>
            </a:r>
            <a:endParaRPr sz="2500">
              <a:latin typeface="Times New Roman"/>
              <a:ea typeface="Times New Roman"/>
              <a:cs typeface="Times New Roman"/>
              <a:sym typeface="Times New Roman"/>
            </a:endParaRPr>
          </a:p>
        </p:txBody>
      </p:sp>
      <p:pic>
        <p:nvPicPr>
          <p:cNvPr id="182" name="Google Shape;182;g11409a96aad_0_5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83" name="Google Shape;183;g11409a96aad_0_50"/>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84" name="Google Shape;184;g11409a96aad_0_50"/>
          <p:cNvPicPr preferRelativeResize="0"/>
          <p:nvPr/>
        </p:nvPicPr>
        <p:blipFill>
          <a:blip r:embed="rId5">
            <a:alphaModFix/>
          </a:blip>
          <a:stretch>
            <a:fillRect/>
          </a:stretch>
        </p:blipFill>
        <p:spPr>
          <a:xfrm>
            <a:off x="943963" y="2288475"/>
            <a:ext cx="7256064" cy="341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5993180f6_0_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Community Impact: Segmentation</a:t>
            </a:r>
            <a:endParaRPr sz="3100">
              <a:latin typeface="Times New Roman"/>
              <a:ea typeface="Times New Roman"/>
              <a:cs typeface="Times New Roman"/>
              <a:sym typeface="Times New Roman"/>
            </a:endParaRPr>
          </a:p>
        </p:txBody>
      </p:sp>
      <p:pic>
        <p:nvPicPr>
          <p:cNvPr id="191" name="Google Shape;191;g125993180f6_0_9"/>
          <p:cNvPicPr preferRelativeResize="0"/>
          <p:nvPr/>
        </p:nvPicPr>
        <p:blipFill>
          <a:blip r:embed="rId3">
            <a:alphaModFix/>
          </a:blip>
          <a:stretch>
            <a:fillRect/>
          </a:stretch>
        </p:blipFill>
        <p:spPr>
          <a:xfrm>
            <a:off x="152400" y="1598013"/>
            <a:ext cx="8839198" cy="3252022"/>
          </a:xfrm>
          <a:prstGeom prst="rect">
            <a:avLst/>
          </a:prstGeom>
          <a:noFill/>
          <a:ln>
            <a:noFill/>
          </a:ln>
        </p:spPr>
      </p:pic>
      <p:pic>
        <p:nvPicPr>
          <p:cNvPr id="192" name="Google Shape;192;g125993180f6_0_9"/>
          <p:cNvPicPr preferRelativeResize="0"/>
          <p:nvPr/>
        </p:nvPicPr>
        <p:blipFill>
          <a:blip r:embed="rId4">
            <a:alphaModFix/>
          </a:blip>
          <a:stretch>
            <a:fillRect/>
          </a:stretch>
        </p:blipFill>
        <p:spPr>
          <a:xfrm>
            <a:off x="1641320" y="5887900"/>
            <a:ext cx="1027426" cy="853725"/>
          </a:xfrm>
          <a:prstGeom prst="rect">
            <a:avLst/>
          </a:prstGeom>
          <a:noFill/>
          <a:ln>
            <a:noFill/>
          </a:ln>
        </p:spPr>
      </p:pic>
      <p:pic>
        <p:nvPicPr>
          <p:cNvPr id="193" name="Google Shape;193;g125993180f6_0_9"/>
          <p:cNvPicPr preferRelativeResize="0"/>
          <p:nvPr/>
        </p:nvPicPr>
        <p:blipFill>
          <a:blip r:embed="rId5">
            <a:alphaModFix/>
          </a:blip>
          <a:stretch>
            <a:fillRect/>
          </a:stretch>
        </p:blipFill>
        <p:spPr>
          <a:xfrm>
            <a:off x="2668754" y="5957888"/>
            <a:ext cx="992100" cy="78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643baa09d_0_25"/>
          <p:cNvSpPr txBox="1"/>
          <p:nvPr>
            <p:ph idx="1" type="body"/>
          </p:nvPr>
        </p:nvSpPr>
        <p:spPr>
          <a:xfrm>
            <a:off x="0" y="10926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 Power Plant Data</a:t>
            </a: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sp>
        <p:nvSpPr>
          <p:cNvPr id="200" name="Google Shape;200;g12643baa09d_0_25"/>
          <p:cNvSpPr txBox="1"/>
          <p:nvPr/>
        </p:nvSpPr>
        <p:spPr>
          <a:xfrm>
            <a:off x="5449150" y="4076050"/>
            <a:ext cx="2268900" cy="1048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54 </a:t>
            </a:r>
            <a:r>
              <a:rPr lang="en-US" sz="1700">
                <a:solidFill>
                  <a:schemeClr val="dk1"/>
                </a:solidFill>
                <a:latin typeface="Times New Roman"/>
                <a:ea typeface="Times New Roman"/>
                <a:cs typeface="Times New Roman"/>
                <a:sym typeface="Times New Roman"/>
              </a:rPr>
              <a:t>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142  Rows</a:t>
            </a:r>
            <a:endParaRPr sz="1700"/>
          </a:p>
        </p:txBody>
      </p:sp>
      <p:sp>
        <p:nvSpPr>
          <p:cNvPr id="201" name="Google Shape;201;g12643baa09d_0_25"/>
          <p:cNvSpPr txBox="1"/>
          <p:nvPr/>
        </p:nvSpPr>
        <p:spPr>
          <a:xfrm>
            <a:off x="177050" y="2836575"/>
            <a:ext cx="6376800" cy="33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Power plant based data that comprises the following important variables: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Unique </a:t>
            </a:r>
            <a:r>
              <a:rPr lang="en-US" sz="1500">
                <a:latin typeface="Times New Roman"/>
                <a:ea typeface="Times New Roman"/>
                <a:cs typeface="Times New Roman"/>
                <a:sym typeface="Times New Roman"/>
              </a:rPr>
              <a:t>power</a:t>
            </a:r>
            <a:r>
              <a:rPr lang="en-US" sz="1500">
                <a:latin typeface="Times New Roman"/>
                <a:ea typeface="Times New Roman"/>
                <a:cs typeface="Times New Roman"/>
                <a:sym typeface="Times New Roman"/>
              </a:rPr>
              <a:t> plant ID</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County and state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Capacity in MW</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Net Generation of each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solidFill>
                  <a:schemeClr val="dk1"/>
                </a:solidFill>
                <a:latin typeface="Times New Roman"/>
                <a:ea typeface="Times New Roman"/>
                <a:cs typeface="Times New Roman"/>
                <a:sym typeface="Times New Roman"/>
              </a:rPr>
              <a:t>Cooling method of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Water source for cooling the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Maximum amount of water withdrawal</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Temperature (2011-2021)</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(2011-2021)</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pic>
        <p:nvPicPr>
          <p:cNvPr id="202" name="Google Shape;202;g12643baa09d_0_25"/>
          <p:cNvPicPr preferRelativeResize="0"/>
          <p:nvPr/>
        </p:nvPicPr>
        <p:blipFill>
          <a:blip r:embed="rId3">
            <a:alphaModFix/>
          </a:blip>
          <a:stretch>
            <a:fillRect/>
          </a:stretch>
        </p:blipFill>
        <p:spPr>
          <a:xfrm>
            <a:off x="1603720" y="5915600"/>
            <a:ext cx="1027426" cy="853725"/>
          </a:xfrm>
          <a:prstGeom prst="rect">
            <a:avLst/>
          </a:prstGeom>
          <a:noFill/>
          <a:ln>
            <a:noFill/>
          </a:ln>
        </p:spPr>
      </p:pic>
      <p:pic>
        <p:nvPicPr>
          <p:cNvPr id="203" name="Google Shape;203;g12643baa09d_0_25"/>
          <p:cNvPicPr preferRelativeResize="0"/>
          <p:nvPr/>
        </p:nvPicPr>
        <p:blipFill>
          <a:blip r:embed="rId4">
            <a:alphaModFix/>
          </a:blip>
          <a:stretch>
            <a:fillRect/>
          </a:stretch>
        </p:blipFill>
        <p:spPr>
          <a:xfrm>
            <a:off x="2706354" y="5950588"/>
            <a:ext cx="992100" cy="783750"/>
          </a:xfrm>
          <a:prstGeom prst="rect">
            <a:avLst/>
          </a:prstGeom>
          <a:noFill/>
          <a:ln>
            <a:noFill/>
          </a:ln>
        </p:spPr>
      </p:pic>
      <p:sp>
        <p:nvSpPr>
          <p:cNvPr id="204" name="Google Shape;204;g12643baa09d_0_2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Power Plants</a:t>
            </a:r>
            <a:endParaRPr sz="3100">
              <a:latin typeface="Times New Roman"/>
              <a:ea typeface="Times New Roman"/>
              <a:cs typeface="Times New Roman"/>
              <a:sym typeface="Times New Roman"/>
            </a:endParaRPr>
          </a:p>
        </p:txBody>
      </p:sp>
      <p:pic>
        <p:nvPicPr>
          <p:cNvPr id="205" name="Google Shape;205;g12643baa09d_0_25"/>
          <p:cNvPicPr preferRelativeResize="0"/>
          <p:nvPr/>
        </p:nvPicPr>
        <p:blipFill>
          <a:blip r:embed="rId5">
            <a:alphaModFix/>
          </a:blip>
          <a:stretch>
            <a:fillRect/>
          </a:stretch>
        </p:blipFill>
        <p:spPr>
          <a:xfrm>
            <a:off x="214991" y="1674450"/>
            <a:ext cx="8714017" cy="11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2643baa09d_0_35"/>
          <p:cNvSpPr txBox="1"/>
          <p:nvPr/>
        </p:nvSpPr>
        <p:spPr>
          <a:xfrm>
            <a:off x="6275525" y="3058350"/>
            <a:ext cx="2956200" cy="1349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18</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2011 - 2021</a:t>
            </a:r>
            <a:endParaRPr sz="1700">
              <a:solidFill>
                <a:schemeClr val="dk1"/>
              </a:solidFill>
              <a:latin typeface="Times New Roman"/>
              <a:ea typeface="Times New Roman"/>
              <a:cs typeface="Times New Roman"/>
              <a:sym typeface="Times New Roman"/>
            </a:endParaRPr>
          </a:p>
        </p:txBody>
      </p:sp>
      <p:sp>
        <p:nvSpPr>
          <p:cNvPr id="212" name="Google Shape;212;g12643baa09d_0_35"/>
          <p:cNvSpPr txBox="1"/>
          <p:nvPr/>
        </p:nvSpPr>
        <p:spPr>
          <a:xfrm>
            <a:off x="167675" y="3058350"/>
            <a:ext cx="7141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data with Palmer Drought Severity Index that comprises </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a:latin typeface="Times New Roman"/>
                <a:ea typeface="Times New Roman"/>
                <a:cs typeface="Times New Roman"/>
                <a:sym typeface="Times New Roman"/>
              </a:rPr>
              <a:t>of the following </a:t>
            </a:r>
            <a:r>
              <a:rPr lang="en-US" sz="1500">
                <a:latin typeface="Times New Roman"/>
                <a:ea typeface="Times New Roman"/>
                <a:cs typeface="Times New Roman"/>
                <a:sym typeface="Times New Roman"/>
              </a:rPr>
              <a:t>important variables collected on a monthly basis::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Revenue from </a:t>
            </a:r>
            <a:r>
              <a:rPr lang="en-US" sz="1500">
                <a:latin typeface="Times New Roman"/>
                <a:ea typeface="Times New Roman"/>
                <a:cs typeface="Times New Roman"/>
                <a:sym typeface="Times New Roman"/>
              </a:rPr>
              <a:t>Electricity</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Consumption</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Number of customers by state</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and Temperature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D0,D1,D2,D3,D4 -  Drought severity with D0, the least and D4, the highest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Char char="❖"/>
            </a:pPr>
            <a:r>
              <a:rPr lang="en-US" sz="1500">
                <a:latin typeface="Times New Roman"/>
                <a:ea typeface="Times New Roman"/>
                <a:cs typeface="Times New Roman"/>
                <a:sym typeface="Times New Roman"/>
              </a:rPr>
              <a:t>PDSI - </a:t>
            </a:r>
            <a:r>
              <a:rPr lang="en-US" sz="1500">
                <a:solidFill>
                  <a:schemeClr val="dk1"/>
                </a:solidFill>
                <a:latin typeface="Times New Roman"/>
                <a:ea typeface="Times New Roman"/>
                <a:cs typeface="Times New Roman"/>
                <a:sym typeface="Times New Roman"/>
              </a:rPr>
              <a:t> </a:t>
            </a:r>
            <a:r>
              <a:rPr b="1" lang="en-US" sz="1500">
                <a:solidFill>
                  <a:schemeClr val="dk1"/>
                </a:solidFill>
                <a:latin typeface="Times New Roman"/>
                <a:ea typeface="Times New Roman"/>
                <a:cs typeface="Times New Roman"/>
                <a:sym typeface="Times New Roman"/>
              </a:rPr>
              <a:t>P</a:t>
            </a:r>
            <a:r>
              <a:rPr lang="en-US" sz="1500">
                <a:solidFill>
                  <a:schemeClr val="dk1"/>
                </a:solidFill>
                <a:latin typeface="Times New Roman"/>
                <a:ea typeface="Times New Roman"/>
                <a:cs typeface="Times New Roman"/>
                <a:sym typeface="Times New Roman"/>
              </a:rPr>
              <a:t>almer </a:t>
            </a:r>
            <a:r>
              <a:rPr b="1" lang="en-US" sz="1500">
                <a:solidFill>
                  <a:schemeClr val="dk1"/>
                </a:solidFill>
                <a:latin typeface="Times New Roman"/>
                <a:ea typeface="Times New Roman"/>
                <a:cs typeface="Times New Roman"/>
                <a:sym typeface="Times New Roman"/>
              </a:rPr>
              <a:t>D</a:t>
            </a:r>
            <a:r>
              <a:rPr lang="en-US" sz="1500">
                <a:solidFill>
                  <a:schemeClr val="dk1"/>
                </a:solidFill>
                <a:latin typeface="Times New Roman"/>
                <a:ea typeface="Times New Roman"/>
                <a:cs typeface="Times New Roman"/>
                <a:sym typeface="Times New Roman"/>
              </a:rPr>
              <a:t>rought </a:t>
            </a:r>
            <a:r>
              <a:rPr b="1" lang="en-US" sz="1500">
                <a:solidFill>
                  <a:schemeClr val="dk1"/>
                </a:solidFill>
                <a:latin typeface="Times New Roman"/>
                <a:ea typeface="Times New Roman"/>
                <a:cs typeface="Times New Roman"/>
                <a:sym typeface="Times New Roman"/>
              </a:rPr>
              <a:t>S</a:t>
            </a:r>
            <a:r>
              <a:rPr lang="en-US" sz="1500">
                <a:solidFill>
                  <a:schemeClr val="dk1"/>
                </a:solidFill>
                <a:latin typeface="Times New Roman"/>
                <a:ea typeface="Times New Roman"/>
                <a:cs typeface="Times New Roman"/>
                <a:sym typeface="Times New Roman"/>
              </a:rPr>
              <a:t>everity </a:t>
            </a:r>
            <a:r>
              <a:rPr b="1" lang="en-US" sz="1500">
                <a:solidFill>
                  <a:schemeClr val="dk1"/>
                </a:solidFill>
                <a:latin typeface="Times New Roman"/>
                <a:ea typeface="Times New Roman"/>
                <a:cs typeface="Times New Roman"/>
                <a:sym typeface="Times New Roman"/>
              </a:rPr>
              <a:t>I</a:t>
            </a:r>
            <a:r>
              <a:rPr lang="en-US" sz="1500">
                <a:solidFill>
                  <a:schemeClr val="dk1"/>
                </a:solidFill>
                <a:latin typeface="Times New Roman"/>
                <a:ea typeface="Times New Roman"/>
                <a:cs typeface="Times New Roman"/>
                <a:sym typeface="Times New Roman"/>
              </a:rPr>
              <a:t>ndex</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13" name="Google Shape;213;g12643baa09d_0_35"/>
          <p:cNvPicPr preferRelativeResize="0"/>
          <p:nvPr/>
        </p:nvPicPr>
        <p:blipFill>
          <a:blip r:embed="rId3">
            <a:alphaModFix/>
          </a:blip>
          <a:stretch>
            <a:fillRect/>
          </a:stretch>
        </p:blipFill>
        <p:spPr>
          <a:xfrm>
            <a:off x="1603720" y="5915600"/>
            <a:ext cx="1027426" cy="853725"/>
          </a:xfrm>
          <a:prstGeom prst="rect">
            <a:avLst/>
          </a:prstGeom>
          <a:noFill/>
          <a:ln>
            <a:noFill/>
          </a:ln>
        </p:spPr>
      </p:pic>
      <p:pic>
        <p:nvPicPr>
          <p:cNvPr id="214" name="Google Shape;214;g12643baa09d_0_35"/>
          <p:cNvPicPr preferRelativeResize="0"/>
          <p:nvPr/>
        </p:nvPicPr>
        <p:blipFill>
          <a:blip r:embed="rId4">
            <a:alphaModFix/>
          </a:blip>
          <a:stretch>
            <a:fillRect/>
          </a:stretch>
        </p:blipFill>
        <p:spPr>
          <a:xfrm>
            <a:off x="2631154" y="5950588"/>
            <a:ext cx="992100" cy="783750"/>
          </a:xfrm>
          <a:prstGeom prst="rect">
            <a:avLst/>
          </a:prstGeom>
          <a:noFill/>
          <a:ln>
            <a:noFill/>
          </a:ln>
        </p:spPr>
      </p:pic>
      <p:sp>
        <p:nvSpPr>
          <p:cNvPr id="215" name="Google Shape;215;g12643baa09d_0_3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Supply and Demand</a:t>
            </a:r>
            <a:endParaRPr sz="3100">
              <a:latin typeface="Times New Roman"/>
              <a:ea typeface="Times New Roman"/>
              <a:cs typeface="Times New Roman"/>
              <a:sym typeface="Times New Roman"/>
            </a:endParaRPr>
          </a:p>
        </p:txBody>
      </p:sp>
      <p:pic>
        <p:nvPicPr>
          <p:cNvPr id="216" name="Google Shape;216;g12643baa09d_0_35"/>
          <p:cNvPicPr preferRelativeResize="0"/>
          <p:nvPr/>
        </p:nvPicPr>
        <p:blipFill>
          <a:blip r:embed="rId5">
            <a:alphaModFix/>
          </a:blip>
          <a:stretch>
            <a:fillRect/>
          </a:stretch>
        </p:blipFill>
        <p:spPr>
          <a:xfrm>
            <a:off x="177050" y="1527266"/>
            <a:ext cx="8789900" cy="1517469"/>
          </a:xfrm>
          <a:prstGeom prst="rect">
            <a:avLst/>
          </a:prstGeom>
          <a:noFill/>
          <a:ln>
            <a:noFill/>
          </a:ln>
        </p:spPr>
      </p:pic>
      <p:sp>
        <p:nvSpPr>
          <p:cNvPr id="217" name="Google Shape;217;g12643baa09d_0_35"/>
          <p:cNvSpPr txBox="1"/>
          <p:nvPr>
            <p:ph idx="1" type="body"/>
          </p:nvPr>
        </p:nvSpPr>
        <p:spPr>
          <a:xfrm>
            <a:off x="0" y="10926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 Energy Production </a:t>
            </a:r>
            <a:endParaRPr b="1"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Questrom_Powerpoint_White">
  <a:themeElements>
    <a:clrScheme name="Custom 1">
      <a:dk1>
        <a:srgbClr val="000000"/>
      </a:dk1>
      <a:lt1>
        <a:srgbClr val="FFFFFF"/>
      </a:lt1>
      <a:dk2>
        <a:srgbClr val="A71930"/>
      </a:dk2>
      <a:lt2>
        <a:srgbClr val="52B191"/>
      </a:lt2>
      <a:accent1>
        <a:srgbClr val="009FDA"/>
      </a:accent1>
      <a:accent2>
        <a:srgbClr val="69BE28"/>
      </a:accent2>
      <a:accent3>
        <a:srgbClr val="BFB6AD"/>
      </a:accent3>
      <a:accent4>
        <a:srgbClr val="CA005D"/>
      </a:accent4>
      <a:accent5>
        <a:srgbClr val="FF7900"/>
      </a:accent5>
      <a:accent6>
        <a:srgbClr val="005293"/>
      </a:accent6>
      <a:hlink>
        <a:srgbClr val="009FDA"/>
      </a:hlink>
      <a:folHlink>
        <a:srgbClr val="CA00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LinhTo</dc:creator>
</cp:coreProperties>
</file>