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9" r:id="rId9"/>
    <p:sldId id="261" r:id="rId10"/>
    <p:sldId id="263" r:id="rId11"/>
    <p:sldId id="265" r:id="rId12"/>
    <p:sldId id="264" r:id="rId13"/>
    <p:sldId id="266" r:id="rId14"/>
    <p:sldId id="267" r:id="rId15"/>
    <p:sldId id="262" r:id="rId16"/>
    <p:sldId id="270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1943-EEF4-4F7C-9D0B-81C8EEC50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11BE-5490-4D00-BABC-A1411D261F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111BE-5490-4D00-BABC-A1411D261F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9E6928-7DE8-48CA-AA8A-F0EBED4C6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FA1E51-015B-4A6C-BE4D-F355DE3A0804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7%BD%91%E7%BB%9C%E5%8D%8F%E8%AE%AE" TargetMode="External"/><Relationship Id="rId4" Type="http://schemas.openxmlformats.org/officeDocument/2006/relationships/hyperlink" Target="https://baike.baidu.com/item/ssl" TargetMode="External"/><Relationship Id="rId3" Type="http://schemas.openxmlformats.org/officeDocument/2006/relationships/hyperlink" Target="https://baike.baidu.com/item/%E5%AE%89%E5%85%A8%E6%80%A7" TargetMode="External"/><Relationship Id="rId2" Type="http://schemas.openxmlformats.org/officeDocument/2006/relationships/hyperlink" Target="https://baike.baidu.com/item/%E8%B6%85%E6%96%87%E6%9C%AC%E4%BC%A0%E8%BE%93%E5%8D%8F%E8%AE%AE" TargetMode="External"/><Relationship Id="rId1" Type="http://schemas.openxmlformats.org/officeDocument/2006/relationships/hyperlink" Target="https://baike.baidu.com/item/HTT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提供</a:t>
            </a:r>
            <a:r>
              <a:rPr lang="zh-CN" altLang="zh-CN" b="1" dirty="0">
                <a:solidFill>
                  <a:srgbClr val="FF0000"/>
                </a:solidFill>
              </a:rPr>
              <a:t>可靠的</a:t>
            </a:r>
            <a:r>
              <a:rPr lang="zh-CN" altLang="zh-CN" b="1" dirty="0">
                <a:solidFill>
                  <a:srgbClr val="FFC000"/>
                </a:solidFill>
              </a:rPr>
              <a:t>字节流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看黑板划重点啦！</a:t>
            </a:r>
            <a:endParaRPr lang="en-US" altLang="zh-CN" dirty="0" smtClean="0"/>
          </a:p>
          <a:p>
            <a:r>
              <a:rPr lang="zh-CN" altLang="zh-CN" dirty="0"/>
              <a:t>字节流：为方便传输，将大块数据分割成以</a:t>
            </a:r>
            <a:r>
              <a:rPr lang="zh-CN" altLang="zh-CN" b="1" dirty="0">
                <a:solidFill>
                  <a:srgbClr val="FFC000"/>
                </a:solidFill>
              </a:rPr>
              <a:t>报文</a:t>
            </a:r>
            <a:r>
              <a:rPr lang="zh-CN" altLang="zh-CN" dirty="0"/>
              <a:t>段为单位的数据包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可靠地</a:t>
            </a:r>
            <a:r>
              <a:rPr lang="zh-CN" altLang="zh-CN" dirty="0"/>
              <a:t>：准确可靠的传给对方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400" dirty="0"/>
              <a:t>如何</a:t>
            </a:r>
            <a:r>
              <a:rPr lang="zh-CN" altLang="en-US" sz="2400" dirty="0" smtClean="0"/>
              <a:t>做到准确可靠呢？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依赖</a:t>
            </a:r>
            <a:r>
              <a:rPr lang="zh-CN" altLang="en-US" sz="2400" dirty="0" smtClean="0"/>
              <a:t>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三次握手</a:t>
            </a:r>
            <a:r>
              <a:rPr lang="zh-CN" altLang="en-US" sz="2400" dirty="0" smtClean="0"/>
              <a:t>策略以及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四次挥手</a:t>
            </a:r>
            <a:r>
              <a:rPr lang="zh-CN" altLang="en-US" sz="2400" dirty="0" smtClean="0"/>
              <a:t>策略（一会讲）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相比上面那些感觉就弱爆了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提供</a:t>
            </a:r>
            <a:r>
              <a:rPr lang="zh-CN" altLang="zh-CN" b="1" dirty="0" smtClean="0">
                <a:solidFill>
                  <a:srgbClr val="FFC000"/>
                </a:solidFill>
              </a:rPr>
              <a:t>将</a:t>
            </a:r>
            <a:r>
              <a:rPr lang="zh-CN" altLang="zh-CN" b="1" dirty="0">
                <a:solidFill>
                  <a:srgbClr val="FFC000"/>
                </a:solidFill>
              </a:rPr>
              <a:t>域名解析为</a:t>
            </a:r>
            <a:r>
              <a:rPr lang="en-US" altLang="zh-CN" b="1" dirty="0">
                <a:solidFill>
                  <a:srgbClr val="FFC000"/>
                </a:solidFill>
              </a:rPr>
              <a:t>IP</a:t>
            </a:r>
            <a:r>
              <a:rPr lang="zh-CN" altLang="zh-CN" b="1" dirty="0">
                <a:solidFill>
                  <a:srgbClr val="FFC000"/>
                </a:solidFill>
              </a:rPr>
              <a:t>地址，以及可逆的</a:t>
            </a:r>
            <a:r>
              <a:rPr lang="zh-CN" altLang="zh-CN" b="1" dirty="0" smtClean="0">
                <a:solidFill>
                  <a:srgbClr val="FFC000"/>
                </a:solidFill>
              </a:rPr>
              <a:t>服务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记得小时候，当网页打不开的时候，别人都用什么某</a:t>
            </a:r>
            <a:r>
              <a:rPr lang="en-US" altLang="zh-CN" dirty="0" smtClean="0"/>
              <a:t>60</a:t>
            </a:r>
            <a:r>
              <a:rPr lang="zh-CN" altLang="en-US" dirty="0" smtClean="0"/>
              <a:t>网络急诊工具，而我用一款更换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服务器的小巧软件就能轻松搞定，叫彗星</a:t>
            </a:r>
            <a:r>
              <a:rPr lang="en-US" altLang="zh-CN" dirty="0" smtClean="0"/>
              <a:t>DNS</a:t>
            </a:r>
            <a:r>
              <a:rPr lang="zh-CN" altLang="en-US" dirty="0" smtClean="0"/>
              <a:t>优化器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主要协议差不多讲完了，下面看看他们如何配合着跑起来的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" y="0"/>
            <a:ext cx="913773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七层与四层模型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指的是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分层管理模型</a:t>
            </a:r>
            <a:endParaRPr lang="en-US" altLang="zh-CN" dirty="0" smtClean="0"/>
          </a:p>
          <a:p>
            <a:r>
              <a:rPr lang="zh-CN" altLang="en-US" dirty="0" smtClean="0"/>
              <a:t>先说四层：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a/</a:t>
            </a:r>
            <a:r>
              <a:rPr lang="zh-CN" altLang="zh-CN" dirty="0" smtClean="0">
                <a:solidFill>
                  <a:srgbClr val="FF0000"/>
                </a:solidFill>
              </a:rPr>
              <a:t>应用层</a:t>
            </a:r>
            <a:r>
              <a:rPr lang="zh-CN" altLang="zh-CN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HTTP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FTP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DNS</a:t>
            </a:r>
            <a:r>
              <a:rPr lang="zh-CN" altLang="zh-CN" dirty="0" smtClean="0"/>
              <a:t>等，决定了向用户提供服务时通信的活动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b/</a:t>
            </a:r>
            <a:r>
              <a:rPr lang="zh-CN" altLang="zh-CN" dirty="0" smtClean="0">
                <a:solidFill>
                  <a:srgbClr val="FF0000"/>
                </a:solidFill>
              </a:rPr>
              <a:t>传输层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zh-CN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UDP</a:t>
            </a:r>
            <a:r>
              <a:rPr lang="zh-CN" altLang="zh-CN" dirty="0" smtClean="0"/>
              <a:t>，对应用层提供网络连接中两台</a:t>
            </a:r>
            <a:r>
              <a:rPr lang="en-US" altLang="zh-CN" dirty="0" smtClean="0"/>
              <a:t>PC</a:t>
            </a:r>
            <a:r>
              <a:rPr lang="zh-CN" altLang="zh-CN" dirty="0" smtClean="0"/>
              <a:t>之间的数据传输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c/</a:t>
            </a:r>
            <a:r>
              <a:rPr lang="zh-CN" altLang="zh-CN" dirty="0" smtClean="0">
                <a:solidFill>
                  <a:srgbClr val="FF0000"/>
                </a:solidFill>
              </a:rPr>
              <a:t>网络层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  </a:t>
            </a:r>
            <a:r>
              <a:rPr lang="zh-CN" altLang="zh-CN" dirty="0" smtClean="0"/>
              <a:t>选择传输路径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d/</a:t>
            </a:r>
            <a:r>
              <a:rPr lang="zh-CN" altLang="zh-CN" dirty="0" smtClean="0">
                <a:solidFill>
                  <a:srgbClr val="FF0000"/>
                </a:solidFill>
              </a:rPr>
              <a:t>链路层</a:t>
            </a:r>
            <a:r>
              <a:rPr lang="zh-CN" altLang="zh-CN" dirty="0" smtClean="0"/>
              <a:t>：网络处理硬件部分，包括：</a:t>
            </a:r>
            <a:r>
              <a:rPr lang="zh-CN" altLang="zh-CN" dirty="0" smtClean="0">
                <a:solidFill>
                  <a:srgbClr val="FF0000"/>
                </a:solidFill>
              </a:rPr>
              <a:t>网络适配器、光纤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/>
              <a:t>传输流：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 smtClean="0"/>
              <a:t>举</a:t>
            </a:r>
            <a:r>
              <a:rPr lang="zh-CN" altLang="zh-CN" dirty="0"/>
              <a:t>个栗子 打开网页时的传输流</a:t>
            </a:r>
            <a:endParaRPr lang="zh-CN" altLang="zh-CN" dirty="0"/>
          </a:p>
          <a:p>
            <a:pPr lvl="0"/>
            <a:r>
              <a:rPr lang="zh-CN" altLang="zh-CN" dirty="0"/>
              <a:t>客户端在</a:t>
            </a:r>
            <a:r>
              <a:rPr lang="en-US" altLang="zh-CN" dirty="0"/>
              <a:t>a</a:t>
            </a:r>
            <a:r>
              <a:rPr lang="zh-CN" altLang="zh-CN" dirty="0"/>
              <a:t>层发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b</a:t>
            </a:r>
            <a:r>
              <a:rPr lang="zh-CN" altLang="zh-CN" dirty="0"/>
              <a:t>接收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HTTP</a:t>
            </a:r>
            <a:r>
              <a:rPr lang="zh-CN" altLang="zh-CN" dirty="0"/>
              <a:t>请求报文进行分割，并在各报文上打标记序号、端口号转发给</a:t>
            </a:r>
            <a:r>
              <a:rPr lang="en-US" altLang="zh-CN" dirty="0"/>
              <a:t>c</a:t>
            </a:r>
            <a:r>
              <a:rPr lang="zh-CN" altLang="zh-CN" dirty="0"/>
              <a:t>层</a:t>
            </a:r>
            <a:endParaRPr lang="zh-CN" altLang="zh-CN" dirty="0"/>
          </a:p>
          <a:p>
            <a:pPr lvl="0"/>
            <a:r>
              <a:rPr lang="zh-CN" altLang="zh-CN" dirty="0"/>
              <a:t>增加通信目的地</a:t>
            </a:r>
            <a:r>
              <a:rPr lang="en-US" altLang="zh-CN" dirty="0"/>
              <a:t>MAC</a:t>
            </a:r>
            <a:r>
              <a:rPr lang="zh-CN" altLang="zh-CN" dirty="0"/>
              <a:t>地址后转给</a:t>
            </a:r>
            <a:r>
              <a:rPr lang="en-US" altLang="zh-CN" dirty="0"/>
              <a:t>d</a:t>
            </a:r>
            <a:r>
              <a:rPr lang="zh-CN" altLang="zh-CN" dirty="0"/>
              <a:t>，此时发往网络的通信请求就准备齐全</a:t>
            </a:r>
            <a:endParaRPr lang="zh-CN" altLang="zh-CN" dirty="0"/>
          </a:p>
          <a:p>
            <a:pPr lvl="0"/>
            <a:r>
              <a:rPr lang="zh-CN" altLang="zh-CN" dirty="0"/>
              <a:t>服务器端在</a:t>
            </a:r>
            <a:r>
              <a:rPr lang="en-US" altLang="zh-CN" dirty="0"/>
              <a:t>d</a:t>
            </a:r>
            <a:r>
              <a:rPr lang="zh-CN" altLang="zh-CN" dirty="0"/>
              <a:t>层接收到数据，按照</a:t>
            </a:r>
            <a:r>
              <a:rPr lang="en-US" altLang="zh-CN" dirty="0"/>
              <a:t>d-c-b-a</a:t>
            </a:r>
            <a:r>
              <a:rPr lang="zh-CN" altLang="zh-CN" dirty="0"/>
              <a:t>顺序到应用层，此时服务器端接收到了客户端的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  <a:endParaRPr lang="zh-CN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SYN(synchronous</a:t>
            </a:r>
            <a:r>
              <a:rPr lang="zh-CN" altLang="en-US" dirty="0"/>
              <a:t>建立联机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ACK(acknowledgement </a:t>
            </a:r>
            <a:r>
              <a:rPr lang="zh-CN" altLang="en-US" dirty="0"/>
              <a:t>确认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FIN(finish</a:t>
            </a:r>
            <a:r>
              <a:rPr lang="zh-CN" altLang="en-US" dirty="0"/>
              <a:t>结束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的三次握手策略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1571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的四次挥手策略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80959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zh-CN" dirty="0" smtClean="0"/>
              <a:t>是</a:t>
            </a:r>
            <a:r>
              <a:rPr lang="zh-CN" altLang="zh-CN" dirty="0"/>
              <a:t>请求协议</a:t>
            </a:r>
            <a:r>
              <a:rPr lang="zh-CN" altLang="zh-CN" dirty="0" smtClean="0"/>
              <a:t>方案</a:t>
            </a:r>
            <a:r>
              <a:rPr lang="zh-CN" altLang="en-US" dirty="0" smtClean="0"/>
              <a:t>，中文名：</a:t>
            </a:r>
            <a:r>
              <a:rPr lang="zh-CN" altLang="en-US" b="1" dirty="0"/>
              <a:t>统一资源标识符</a:t>
            </a:r>
            <a:endParaRPr lang="en-US" altLang="zh-CN" dirty="0" smtClean="0"/>
          </a:p>
          <a:p>
            <a:r>
              <a:rPr lang="en-US" altLang="zh-CN" dirty="0"/>
              <a:t>URL</a:t>
            </a:r>
            <a:r>
              <a:rPr lang="zh-CN" altLang="zh-CN" dirty="0"/>
              <a:t>是</a:t>
            </a:r>
            <a:r>
              <a:rPr lang="en-US" altLang="zh-CN" dirty="0"/>
              <a:t>URI</a:t>
            </a:r>
            <a:r>
              <a:rPr lang="zh-CN" altLang="zh-CN" dirty="0"/>
              <a:t>的</a:t>
            </a:r>
            <a:r>
              <a:rPr lang="zh-CN" altLang="zh-CN" dirty="0" smtClean="0"/>
              <a:t>一部分</a:t>
            </a:r>
            <a:r>
              <a:rPr lang="zh-CN" altLang="en-US" dirty="0" smtClean="0"/>
              <a:t>，中文名：</a:t>
            </a:r>
            <a:r>
              <a:rPr lang="zh-CN" altLang="en-US" b="1" dirty="0"/>
              <a:t>统一资源定位符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的特例</a:t>
            </a:r>
            <a:endParaRPr lang="en-US" altLang="zh-CN" dirty="0" smtClean="0"/>
          </a:p>
          <a:p>
            <a:r>
              <a:rPr lang="zh-CN" altLang="en-US" dirty="0" smtClean="0"/>
              <a:t>笼统地说，每个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，但不可以反过来说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2265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60" y="0"/>
            <a:ext cx="9167260" cy="68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40" y="0"/>
            <a:ext cx="91851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zh-CN" altLang="en-US" b="1" dirty="0" smtClean="0"/>
              <a:t>前辈们都说得了解一下的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，那就了解一下！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</a:rPr>
              <a:t>一、什么是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HTTP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b="1" dirty="0">
                <a:solidFill>
                  <a:srgbClr val="FFC000"/>
                </a:solidFill>
              </a:rPr>
              <a:t>TCP/IP</a:t>
            </a:r>
            <a:r>
              <a:rPr lang="zh-CN" altLang="en-US" b="1" dirty="0"/>
              <a:t>协议</a:t>
            </a:r>
            <a:r>
              <a:rPr lang="zh-CN" altLang="en-US" b="1" dirty="0" smtClean="0"/>
              <a:t>族、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 smtClean="0"/>
              <a:t>协议、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 smtClean="0"/>
              <a:t>协议、</a:t>
            </a:r>
            <a:r>
              <a:rPr lang="en-US" altLang="zh-CN" b="1" dirty="0">
                <a:solidFill>
                  <a:srgbClr val="FFC000"/>
                </a:solidFill>
              </a:rPr>
              <a:t>DNS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r>
              <a:rPr lang="zh-CN" altLang="en-US" b="1" dirty="0"/>
              <a:t>二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上述协议</a:t>
            </a:r>
            <a:r>
              <a:rPr lang="zh-CN" altLang="en-US" b="1" dirty="0">
                <a:solidFill>
                  <a:srgbClr val="FF0000"/>
                </a:solidFill>
              </a:rPr>
              <a:t>结合</a:t>
            </a:r>
            <a:r>
              <a:rPr lang="zh-CN" altLang="en-US" b="1" dirty="0"/>
              <a:t>在一起是怎么</a:t>
            </a:r>
            <a:r>
              <a:rPr lang="zh-CN" altLang="en-US" b="1" dirty="0">
                <a:solidFill>
                  <a:srgbClr val="FF0000"/>
                </a:solidFill>
              </a:rPr>
              <a:t>跑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/>
              <a:t>三</a:t>
            </a:r>
            <a:r>
              <a:rPr lang="zh-CN" altLang="en-US" b="1" dirty="0" smtClean="0"/>
              <a:t>、</a:t>
            </a:r>
            <a:r>
              <a:rPr lang="zh-CN" altLang="en-US" b="1" dirty="0"/>
              <a:t>什么是七层、四层模型</a:t>
            </a:r>
            <a:endParaRPr lang="en-US" altLang="zh-CN" b="1" dirty="0"/>
          </a:p>
          <a:p>
            <a:r>
              <a:rPr lang="zh-CN" altLang="en-US" b="1" dirty="0"/>
              <a:t>四</a:t>
            </a:r>
            <a:r>
              <a:rPr lang="zh-CN" altLang="en-US" b="1" dirty="0" smtClean="0"/>
              <a:t>、三</a:t>
            </a:r>
            <a:r>
              <a:rPr lang="zh-CN" altLang="en-US" b="1" dirty="0"/>
              <a:t>次握手与四次挥手又是</a:t>
            </a:r>
            <a:r>
              <a:rPr lang="zh-CN" altLang="en-US" b="1" dirty="0" smtClean="0"/>
              <a:t>什么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五、</a:t>
            </a:r>
            <a:r>
              <a:rPr lang="en-US" altLang="zh-CN" b="1" dirty="0" smtClean="0">
                <a:latin typeface="+mn-lt"/>
              </a:rPr>
              <a:t>URL</a:t>
            </a:r>
            <a:r>
              <a:rPr lang="zh-CN" altLang="en-US" b="1" dirty="0" smtClean="0">
                <a:latin typeface="+mn-lt"/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URI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六、再看看怎么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跑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七、请求报文与响应报文</a:t>
            </a:r>
            <a:endParaRPr lang="en-US" altLang="zh-CN" b="1" dirty="0" smtClean="0"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八、其他</a:t>
            </a: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 smtClean="0"/>
              <a:t>报文的组成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9505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响应报文的组成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8" y="1628800"/>
            <a:ext cx="832742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GET </a:t>
            </a:r>
            <a:r>
              <a:rPr lang="zh-CN" altLang="en-US" b="1" dirty="0">
                <a:solidFill>
                  <a:srgbClr val="FFC000"/>
                </a:solidFill>
              </a:rPr>
              <a:t>：获取</a:t>
            </a:r>
            <a:r>
              <a:rPr lang="zh-CN" altLang="en-US" b="1" dirty="0" smtClean="0">
                <a:solidFill>
                  <a:srgbClr val="FFC000"/>
                </a:solidFill>
              </a:rPr>
              <a:t>资源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8824"/>
            <a:ext cx="8568952" cy="46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POST</a:t>
            </a:r>
            <a:r>
              <a:rPr lang="zh-CN" altLang="en-US" b="1" dirty="0" smtClean="0">
                <a:solidFill>
                  <a:srgbClr val="FFC000"/>
                </a:solidFill>
              </a:rPr>
              <a:t>：传输</a:t>
            </a:r>
            <a:r>
              <a:rPr lang="zh-CN" altLang="en-US" b="1" dirty="0">
                <a:solidFill>
                  <a:srgbClr val="FFC000"/>
                </a:solidFill>
              </a:rPr>
              <a:t>实体</a:t>
            </a:r>
            <a:r>
              <a:rPr lang="zh-CN" altLang="en-US" b="1" dirty="0" smtClean="0">
                <a:solidFill>
                  <a:srgbClr val="FFC000"/>
                </a:solidFill>
              </a:rPr>
              <a:t>主体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PUT</a:t>
            </a:r>
            <a:r>
              <a:rPr lang="zh-CN" altLang="en-US" b="1" dirty="0">
                <a:solidFill>
                  <a:srgbClr val="FFC000"/>
                </a:solidFill>
              </a:rPr>
              <a:t>：传输</a:t>
            </a:r>
            <a:r>
              <a:rPr lang="zh-CN" altLang="en-US" b="1" dirty="0" smtClean="0">
                <a:solidFill>
                  <a:srgbClr val="FFC000"/>
                </a:solidFill>
              </a:rPr>
              <a:t>文件</a:t>
            </a:r>
            <a:r>
              <a:rPr lang="en-US" altLang="zh-CN" b="1" dirty="0" smtClean="0">
                <a:solidFill>
                  <a:srgbClr val="FFC000"/>
                </a:solidFill>
              </a:rPr>
              <a:t>(X)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DELETE</a:t>
            </a:r>
            <a:r>
              <a:rPr lang="zh-CN" altLang="en-US" b="1" dirty="0">
                <a:solidFill>
                  <a:srgbClr val="FFC000"/>
                </a:solidFill>
              </a:rPr>
              <a:t>：删除</a:t>
            </a:r>
            <a:r>
              <a:rPr lang="zh-CN" altLang="en-US" b="1" dirty="0" smtClean="0">
                <a:solidFill>
                  <a:srgbClr val="FFC000"/>
                </a:solidFill>
              </a:rPr>
              <a:t>文件（</a:t>
            </a:r>
            <a:r>
              <a:rPr lang="en-US" altLang="zh-CN" b="1" dirty="0" smtClean="0">
                <a:solidFill>
                  <a:srgbClr val="FFC000"/>
                </a:solidFill>
              </a:rPr>
              <a:t>X</a:t>
            </a:r>
            <a:r>
              <a:rPr lang="zh-CN" altLang="en-US" b="1" dirty="0" smtClean="0">
                <a:solidFill>
                  <a:srgbClr val="FFC000"/>
                </a:solidFill>
              </a:rPr>
              <a:t>）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HEAD</a:t>
            </a:r>
            <a:r>
              <a:rPr lang="zh-CN" altLang="en-US" b="1" dirty="0" smtClean="0">
                <a:solidFill>
                  <a:srgbClr val="FFC000"/>
                </a:solidFill>
              </a:rPr>
              <a:t>：获得报文首部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zh-CN" altLang="en-US" b="1" dirty="0" smtClean="0">
                <a:solidFill>
                  <a:srgbClr val="FFC000"/>
                </a:solidFill>
              </a:rPr>
              <a:t>用法同</a:t>
            </a:r>
            <a:r>
              <a:rPr lang="en-US" altLang="zh-CN" b="1" dirty="0" smtClean="0">
                <a:solidFill>
                  <a:srgbClr val="FFC000"/>
                </a:solidFill>
              </a:rPr>
              <a:t>GET)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OPTIONS</a:t>
            </a:r>
            <a:r>
              <a:rPr lang="zh-CN" altLang="en-US" b="1" dirty="0">
                <a:solidFill>
                  <a:srgbClr val="FFC000"/>
                </a:solidFill>
              </a:rPr>
              <a:t>：询问支持的</a:t>
            </a:r>
            <a:r>
              <a:rPr lang="zh-CN" altLang="en-US" b="1" dirty="0" smtClean="0">
                <a:solidFill>
                  <a:srgbClr val="FFC000"/>
                </a:solidFill>
              </a:rPr>
              <a:t>方法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TRACE</a:t>
            </a:r>
            <a:r>
              <a:rPr lang="zh-CN" altLang="en-US" b="1" dirty="0">
                <a:solidFill>
                  <a:srgbClr val="FFC000"/>
                </a:solidFill>
              </a:rPr>
              <a:t>：追踪</a:t>
            </a:r>
            <a:r>
              <a:rPr lang="zh-CN" altLang="en-US" b="1" dirty="0" smtClean="0">
                <a:solidFill>
                  <a:srgbClr val="FFC000"/>
                </a:solidFill>
              </a:rPr>
              <a:t>路径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CONNECT</a:t>
            </a:r>
            <a:r>
              <a:rPr lang="zh-CN" altLang="en-US" b="1" dirty="0">
                <a:solidFill>
                  <a:srgbClr val="FFC000"/>
                </a:solidFill>
              </a:rPr>
              <a:t>：要求用隧道协议连接代理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zh-CN" b="1" dirty="0"/>
              <a:t>要求通信时建立个加密隧道，实现用加密隧道协议进行</a:t>
            </a:r>
            <a:r>
              <a:rPr lang="en-US" altLang="zh-CN" b="1" dirty="0"/>
              <a:t>TCP</a:t>
            </a:r>
            <a:r>
              <a:rPr lang="zh-CN" altLang="zh-CN" b="1" dirty="0"/>
              <a:t>（字节流服务）通信</a:t>
            </a:r>
            <a:endParaRPr lang="zh-CN" altLang="zh-CN" b="1" dirty="0"/>
          </a:p>
          <a:p>
            <a:pPr lvl="1"/>
            <a:endParaRPr lang="zh-CN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HTTPS</a:t>
            </a:r>
            <a:r>
              <a:rPr lang="zh-CN" altLang="en-US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是以安全为目标的</a:t>
            </a:r>
            <a:r>
              <a:rPr lang="en-US" altLang="zh-CN" dirty="0" smtClean="0">
                <a:hlinkClick r:id="rId1"/>
              </a:rPr>
              <a:t>HTTP</a:t>
            </a:r>
            <a:r>
              <a:rPr lang="zh-CN" altLang="en-US" dirty="0" smtClean="0"/>
              <a:t>通道，简单讲是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的安全版。即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下加入</a:t>
            </a:r>
            <a:r>
              <a:rPr lang="en-US" altLang="zh-CN" b="1" dirty="0" smtClean="0">
                <a:solidFill>
                  <a:srgbClr val="FFC000"/>
                </a:solidFill>
              </a:rPr>
              <a:t>SSL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协议的数据传输是明文方式的，报文很容易被抓取查看。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的区别主要为以下四点：</a:t>
            </a:r>
            <a:endParaRPr lang="zh-CN" altLang="en-US" dirty="0" smtClean="0"/>
          </a:p>
          <a:p>
            <a:r>
              <a:rPr lang="zh-CN" altLang="en-US" dirty="0" smtClean="0"/>
              <a:t>一、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协议需要到</a:t>
            </a:r>
            <a:r>
              <a:rPr lang="en-US" altLang="zh-CN" dirty="0" err="1" smtClean="0"/>
              <a:t>ca</a:t>
            </a:r>
            <a:r>
              <a:rPr lang="zh-CN" altLang="en-US" dirty="0" smtClean="0"/>
              <a:t>申请证书，一般免费证书很少，需要交费。</a:t>
            </a:r>
            <a:endParaRPr lang="zh-CN" altLang="en-US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是</a:t>
            </a:r>
            <a:r>
              <a:rPr lang="zh-CN" altLang="en-US" dirty="0" smtClean="0">
                <a:hlinkClick r:id="rId2"/>
              </a:rPr>
              <a:t>超文本传输协议</a:t>
            </a:r>
            <a:r>
              <a:rPr lang="zh-CN" altLang="en-US" dirty="0" smtClean="0"/>
              <a:t>，信息是明文传输，</a:t>
            </a:r>
            <a:r>
              <a:rPr lang="en-US" altLang="zh-CN" dirty="0" smtClean="0"/>
              <a:t>https </a:t>
            </a:r>
            <a:r>
              <a:rPr lang="zh-CN" altLang="en-US" dirty="0" smtClean="0"/>
              <a:t>则是具有</a:t>
            </a:r>
            <a:r>
              <a:rPr lang="zh-CN" altLang="en-US" dirty="0" smtClean="0">
                <a:hlinkClick r:id="rId3"/>
              </a:rPr>
              <a:t>安全性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hlinkClick r:id="rId4"/>
              </a:rPr>
              <a:t>ssl</a:t>
            </a:r>
            <a:r>
              <a:rPr lang="zh-CN" altLang="en-US" dirty="0" smtClean="0"/>
              <a:t>加密传输协议。</a:t>
            </a:r>
            <a:endParaRPr lang="zh-CN" altLang="en-US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使用的是完全不同的连接方式，用的端口也不一样，前者是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，后者是</a:t>
            </a:r>
            <a:r>
              <a:rPr lang="en-US" altLang="zh-CN" dirty="0" smtClean="0"/>
              <a:t>443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的连接很简单，是无状态的；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协议是由</a:t>
            </a:r>
            <a:r>
              <a:rPr lang="en-US" altLang="zh-CN" dirty="0" smtClean="0"/>
              <a:t>SSL+HTTP</a:t>
            </a:r>
            <a:r>
              <a:rPr lang="zh-CN" altLang="en-US" dirty="0" smtClean="0"/>
              <a:t>协议构建的可进行加密传输、身份认证的</a:t>
            </a:r>
            <a:r>
              <a:rPr lang="zh-CN" altLang="en-US" dirty="0" smtClean="0">
                <a:hlinkClick r:id="rId5"/>
              </a:rPr>
              <a:t>网络协议</a:t>
            </a:r>
            <a:r>
              <a:rPr lang="zh-CN" altLang="en-US" dirty="0" smtClean="0"/>
              <a:t>，比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协议安全。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中文名：超文本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r>
              <a:rPr lang="zh-CN" altLang="en-US" dirty="0" smtClean="0"/>
              <a:t>传输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zh-CN" altLang="en-US" dirty="0" smtClean="0"/>
              <a:t>    他是一套规则</a:t>
            </a:r>
            <a:endParaRPr lang="en-US" altLang="zh-CN" dirty="0"/>
          </a:p>
          <a:p>
            <a:r>
              <a:rPr lang="zh-CN" altLang="en-US" dirty="0" smtClean="0"/>
              <a:t>    约定客户端到服</a:t>
            </a:r>
            <a:endParaRPr lang="en-US" altLang="zh-CN" dirty="0" smtClean="0"/>
          </a:p>
          <a:p>
            <a:r>
              <a:rPr lang="zh-CN" altLang="en-US" dirty="0" smtClean="0"/>
              <a:t>务器端运作流程的</a:t>
            </a:r>
            <a:endParaRPr lang="en-US" altLang="zh-CN" dirty="0" smtClean="0"/>
          </a:p>
          <a:p>
            <a:r>
              <a:rPr lang="en-US" altLang="zh-CN" dirty="0" smtClean="0"/>
              <a:t>    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月在互联</a:t>
            </a:r>
            <a:endParaRPr lang="en-US" altLang="zh-CN" dirty="0" smtClean="0"/>
          </a:p>
          <a:p>
            <a:r>
              <a:rPr lang="zh-CN" altLang="en-US" dirty="0" smtClean="0"/>
              <a:t>网的黎明时期</a:t>
            </a:r>
            <a:r>
              <a:rPr lang="en-US" altLang="zh-CN" dirty="0" smtClean="0"/>
              <a:t>HTTP</a:t>
            </a:r>
            <a:endParaRPr lang="en-US" altLang="zh-CN" dirty="0" smtClean="0"/>
          </a:p>
          <a:p>
            <a:r>
              <a:rPr lang="zh-CN" altLang="en-US" dirty="0" smtClean="0"/>
              <a:t>诞生了（当然</a:t>
            </a:r>
            <a:r>
              <a:rPr lang="en-US" altLang="zh-CN" dirty="0" smtClean="0"/>
              <a:t>WWW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一同诞生，当时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是用来浏览超文本的一个程序）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617486"/>
            <a:ext cx="5436096" cy="3360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zh-CN" altLang="en-US" dirty="0" smtClean="0"/>
              <a:t>点历史知识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90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月欧洲核子研究组织（出身相当的有逼格）成功研发世界第一台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服务器以及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同年大佬们商量着</a:t>
            </a:r>
            <a:r>
              <a:rPr lang="en-US" altLang="zh-CN" dirty="0" smtClean="0"/>
              <a:t>HTML1.0</a:t>
            </a:r>
            <a:r>
              <a:rPr lang="zh-CN" altLang="en-US" dirty="0" smtClean="0"/>
              <a:t>草案，但因太垃圾而破产</a:t>
            </a:r>
            <a:endParaRPr lang="en-US" altLang="zh-CN" dirty="0" smtClean="0"/>
          </a:p>
          <a:p>
            <a:r>
              <a:rPr lang="en-US" altLang="zh-CN" u="sng" dirty="0" smtClean="0"/>
              <a:t>91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8</a:t>
            </a:r>
            <a:r>
              <a:rPr lang="zh-CN" altLang="en-US" u="sng" dirty="0" smtClean="0"/>
              <a:t>月第一个网页诞生，是长这个样子的。。。</a:t>
            </a:r>
            <a:endParaRPr lang="zh-CN" altLang="en-US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3140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再扯点历史知识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93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Mosaic</a:t>
            </a:r>
            <a:r>
              <a:rPr lang="zh-CN" altLang="zh-CN" sz="2000" dirty="0"/>
              <a:t>浏览器（</a:t>
            </a:r>
            <a:r>
              <a:rPr lang="zh-CN" altLang="zh-CN" sz="2000" b="1" dirty="0">
                <a:solidFill>
                  <a:srgbClr val="FFC000"/>
                </a:solidFill>
              </a:rPr>
              <a:t>现代浏览器之父</a:t>
            </a:r>
            <a:r>
              <a:rPr lang="zh-CN" altLang="zh-CN" sz="2000" dirty="0"/>
              <a:t>）由</a:t>
            </a:r>
            <a:r>
              <a:rPr lang="en-US" altLang="zh-CN" sz="2000" dirty="0"/>
              <a:t>NCSA</a:t>
            </a:r>
            <a:r>
              <a:rPr lang="zh-CN" altLang="zh-CN" sz="2000" dirty="0"/>
              <a:t>研发</a:t>
            </a:r>
            <a:r>
              <a:rPr lang="zh-CN" altLang="zh-CN" sz="2000" dirty="0" smtClean="0"/>
              <a:t>诞生</a:t>
            </a:r>
            <a:endParaRPr lang="en-US" altLang="zh-CN" sz="2000" dirty="0" smtClean="0"/>
          </a:p>
          <a:p>
            <a:r>
              <a:rPr lang="en-US" altLang="zh-CN" sz="2000" dirty="0" smtClean="0"/>
              <a:t>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改革开放的土地上也诞生了第一个网页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中科院高能物理研究所做的一个介绍中国高科技发展网站，现已经变为中国之窗网站</a:t>
            </a:r>
            <a:endParaRPr lang="zh-CN" altLang="zh-CN" sz="2000" dirty="0"/>
          </a:p>
          <a:p>
            <a:r>
              <a:rPr lang="en-US" altLang="zh-CN" sz="2000" dirty="0" smtClean="0"/>
              <a:t>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zh-CN" altLang="zh-CN" sz="2000" b="1" dirty="0" smtClean="0">
                <a:solidFill>
                  <a:srgbClr val="FFC000"/>
                </a:solidFill>
              </a:rPr>
              <a:t>网</a:t>
            </a:r>
            <a:r>
              <a:rPr lang="zh-CN" altLang="zh-CN" sz="2000" b="1" dirty="0">
                <a:solidFill>
                  <a:srgbClr val="FFC000"/>
                </a:solidFill>
              </a:rPr>
              <a:t>景通信</a:t>
            </a:r>
            <a:r>
              <a:rPr lang="zh-CN" altLang="zh-CN" sz="2000" dirty="0"/>
              <a:t>发布</a:t>
            </a:r>
            <a:r>
              <a:rPr lang="en-US" altLang="zh-CN" sz="2000" dirty="0"/>
              <a:t>Netscape Navigato1.0</a:t>
            </a:r>
            <a:r>
              <a:rPr lang="zh-CN" altLang="zh-CN" sz="2000" dirty="0" smtClean="0"/>
              <a:t>浏览器</a:t>
            </a:r>
            <a:endParaRPr lang="en-US" altLang="zh-CN" sz="2000" dirty="0" smtClean="0"/>
          </a:p>
          <a:p>
            <a:r>
              <a:rPr lang="en-US" altLang="zh-CN" sz="2000" dirty="0" smtClean="0"/>
              <a:t>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 </a:t>
            </a:r>
            <a:r>
              <a:rPr lang="zh-CN" altLang="zh-CN" sz="2000" b="1" dirty="0">
                <a:solidFill>
                  <a:srgbClr val="FFC000"/>
                </a:solidFill>
              </a:rPr>
              <a:t>微软</a:t>
            </a:r>
            <a:r>
              <a:rPr lang="zh-CN" altLang="zh-CN" sz="2000" dirty="0"/>
              <a:t>发布</a:t>
            </a:r>
            <a:r>
              <a:rPr lang="en-US" altLang="zh-CN" sz="2000" b="1" dirty="0">
                <a:solidFill>
                  <a:srgbClr val="FFC000"/>
                </a:solidFill>
              </a:rPr>
              <a:t>IE</a:t>
            </a:r>
            <a:r>
              <a:rPr lang="en-US" altLang="zh-CN" sz="2000" dirty="0"/>
              <a:t>1.0</a:t>
            </a:r>
            <a:r>
              <a:rPr lang="zh-CN" altLang="zh-CN" sz="2000" dirty="0"/>
              <a:t>和</a:t>
            </a:r>
            <a:r>
              <a:rPr lang="en-US" altLang="zh-CN" sz="2000" dirty="0" smtClean="0"/>
              <a:t>2.0</a:t>
            </a:r>
            <a:endParaRPr lang="en-US" altLang="zh-CN" sz="2000" dirty="0" smtClean="0"/>
          </a:p>
          <a:p>
            <a:r>
              <a:rPr lang="zh-CN" altLang="en-US" sz="2000" dirty="0" smtClean="0"/>
              <a:t>同年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HTML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规范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2.0</a:t>
            </a:r>
            <a:r>
              <a:rPr lang="zh-CN" altLang="en-US" sz="2000" dirty="0" smtClean="0"/>
              <a:t>发布</a:t>
            </a:r>
            <a:endParaRPr lang="en-US" altLang="zh-CN" sz="2000" dirty="0" smtClean="0"/>
          </a:p>
          <a:p>
            <a:r>
              <a:rPr lang="en-US" altLang="zh-CN" sz="2000" dirty="0"/>
              <a:t>Apache Web</a:t>
            </a:r>
            <a:r>
              <a:rPr lang="zh-CN" altLang="zh-CN" sz="2000" dirty="0"/>
              <a:t>服务器软件</a:t>
            </a:r>
            <a:r>
              <a:rPr lang="zh-CN" altLang="zh-CN" sz="2000" dirty="0" smtClean="0"/>
              <a:t>诞生</a:t>
            </a:r>
            <a:r>
              <a:rPr lang="zh-CN" altLang="en-US" sz="2000" dirty="0" smtClean="0"/>
              <a:t>，现在市场份额最高的还是这软件喔</a:t>
            </a:r>
            <a:endParaRPr lang="zh-CN" altLang="zh-CN" sz="2000" dirty="0"/>
          </a:p>
          <a:p>
            <a:r>
              <a:rPr lang="zh-CN" altLang="zh-CN" sz="2000" dirty="0"/>
              <a:t>网景雇佣了个码农完成了</a:t>
            </a:r>
            <a:r>
              <a:rPr lang="en-US" altLang="zh-CN" sz="2000" b="1" dirty="0">
                <a:solidFill>
                  <a:srgbClr val="FFC000"/>
                </a:solidFill>
              </a:rPr>
              <a:t>JS</a:t>
            </a:r>
            <a:r>
              <a:rPr lang="zh-CN" altLang="zh-CN" sz="2000" b="1" dirty="0">
                <a:solidFill>
                  <a:srgbClr val="FFC000"/>
                </a:solidFill>
              </a:rPr>
              <a:t>第一个版本的诞生</a:t>
            </a:r>
            <a:r>
              <a:rPr lang="zh-CN" altLang="zh-CN" sz="2000" dirty="0"/>
              <a:t>，语言上借鉴了</a:t>
            </a:r>
            <a:r>
              <a:rPr lang="en-US" altLang="zh-CN" sz="2000" dirty="0"/>
              <a:t>X</a:t>
            </a:r>
            <a:r>
              <a:rPr lang="zh-CN" altLang="zh-CN" sz="2000" dirty="0"/>
              <a:t>、</a:t>
            </a:r>
            <a:r>
              <a:rPr lang="en-US" altLang="zh-CN" sz="2000" dirty="0"/>
              <a:t>XX</a:t>
            </a:r>
            <a:r>
              <a:rPr lang="zh-CN" altLang="zh-CN" sz="2000" dirty="0"/>
              <a:t>、</a:t>
            </a:r>
            <a:r>
              <a:rPr lang="en-US" altLang="zh-CN" sz="2000" dirty="0"/>
              <a:t>XXX</a:t>
            </a:r>
            <a:r>
              <a:rPr lang="zh-CN" altLang="zh-CN" sz="2000" dirty="0"/>
              <a:t>，并应管理层要求“</a:t>
            </a:r>
            <a:r>
              <a:rPr lang="zh-CN" altLang="zh-CN" sz="2000" b="1" dirty="0">
                <a:solidFill>
                  <a:srgbClr val="FFC000"/>
                </a:solidFill>
              </a:rPr>
              <a:t>看起来像</a:t>
            </a:r>
            <a:r>
              <a:rPr lang="en-US" altLang="zh-CN" sz="2000" b="1" dirty="0">
                <a:solidFill>
                  <a:srgbClr val="FFC000"/>
                </a:solidFill>
              </a:rPr>
              <a:t>Java</a:t>
            </a:r>
            <a:r>
              <a:rPr lang="zh-CN" altLang="zh-CN" sz="2000" b="1" dirty="0">
                <a:solidFill>
                  <a:srgbClr val="FFC000"/>
                </a:solidFill>
              </a:rPr>
              <a:t>一点</a:t>
            </a:r>
            <a:r>
              <a:rPr lang="zh-CN" altLang="zh-CN" sz="2000" dirty="0"/>
              <a:t>”</a:t>
            </a:r>
            <a:endParaRPr lang="zh-CN" altLang="zh-CN" sz="2000" dirty="0"/>
          </a:p>
          <a:p>
            <a:r>
              <a:rPr lang="en-US" altLang="zh-CN" dirty="0" smtClean="0"/>
              <a:t>95</a:t>
            </a:r>
            <a:r>
              <a:rPr lang="zh-CN" altLang="en-US" dirty="0" smtClean="0"/>
              <a:t>年是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技术爆炸的一年，也是浏览器第一次世界大战的开端，兼容性问题就因他俩打架而产生。。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浏览器大战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第一次世界大战：</a:t>
            </a:r>
            <a:endParaRPr lang="en-US" altLang="zh-CN" dirty="0" smtClean="0"/>
          </a:p>
          <a:p>
            <a:pPr lvl="1"/>
            <a:r>
              <a:rPr lang="zh-CN" altLang="en-US" sz="2000" dirty="0"/>
              <a:t>时间：</a:t>
            </a:r>
            <a:r>
              <a:rPr lang="en-US" altLang="zh-CN" sz="2000" dirty="0"/>
              <a:t>95</a:t>
            </a:r>
            <a:r>
              <a:rPr lang="zh-CN" altLang="en-US" sz="2000" dirty="0"/>
              <a:t>年</a:t>
            </a:r>
            <a:r>
              <a:rPr lang="en-US" altLang="zh-CN" sz="2000" dirty="0"/>
              <a:t>——98</a:t>
            </a:r>
            <a:r>
              <a:rPr lang="zh-CN" altLang="en-US" sz="2000" dirty="0"/>
              <a:t>年</a:t>
            </a:r>
            <a:endParaRPr lang="en-US" altLang="zh-CN" sz="2000" dirty="0"/>
          </a:p>
          <a:p>
            <a:pPr lvl="1"/>
            <a:r>
              <a:rPr lang="zh-CN" altLang="en-US" sz="2000" dirty="0"/>
              <a:t>主角：网景</a:t>
            </a:r>
            <a:r>
              <a:rPr lang="en-US" altLang="zh-CN" sz="2000" dirty="0" err="1"/>
              <a:t>vs</a:t>
            </a:r>
            <a:r>
              <a:rPr lang="zh-CN" altLang="en-US" sz="2000" dirty="0"/>
              <a:t>微软</a:t>
            </a:r>
            <a:endParaRPr lang="en-US" altLang="zh-CN" sz="2000" dirty="0"/>
          </a:p>
          <a:p>
            <a:pPr lvl="1"/>
            <a:r>
              <a:rPr lang="zh-CN" altLang="en-US" sz="2000" dirty="0"/>
              <a:t>战争产物：</a:t>
            </a:r>
            <a:r>
              <a:rPr lang="en-US" altLang="zh-CN" sz="2000" b="1" dirty="0">
                <a:solidFill>
                  <a:srgbClr val="FFC000"/>
                </a:solidFill>
              </a:rPr>
              <a:t>JS</a:t>
            </a:r>
            <a:r>
              <a:rPr lang="zh-CN" altLang="en-US" sz="2000" b="1" dirty="0">
                <a:solidFill>
                  <a:srgbClr val="FFC000"/>
                </a:solidFill>
              </a:rPr>
              <a:t>、</a:t>
            </a:r>
            <a:r>
              <a:rPr lang="en-US" altLang="zh-CN" sz="2000" b="1" dirty="0">
                <a:solidFill>
                  <a:srgbClr val="FFC000"/>
                </a:solidFill>
              </a:rPr>
              <a:t>ES</a:t>
            </a:r>
            <a:r>
              <a:rPr lang="zh-CN" altLang="en-US" sz="2000" b="1" dirty="0">
                <a:solidFill>
                  <a:srgbClr val="FFC000"/>
                </a:solidFill>
              </a:rPr>
              <a:t>规范</a:t>
            </a:r>
            <a:r>
              <a:rPr lang="zh-CN" altLang="en-US" sz="2000" dirty="0" smtClean="0"/>
              <a:t>、以及即将面世的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IE6</a:t>
            </a:r>
            <a:r>
              <a:rPr lang="zh-CN" altLang="en-US" sz="2000" dirty="0" smtClean="0"/>
              <a:t>。。另外网景将浏览器源码开源，并成立</a:t>
            </a:r>
            <a:r>
              <a:rPr lang="zh-CN" altLang="en-US" sz="2000" dirty="0"/>
              <a:t>了</a:t>
            </a:r>
            <a:r>
              <a:rPr lang="en-US" altLang="zh-CN" sz="2000" b="1" dirty="0">
                <a:solidFill>
                  <a:srgbClr val="FFC000"/>
                </a:solidFill>
              </a:rPr>
              <a:t>Mozilla</a:t>
            </a:r>
            <a:r>
              <a:rPr lang="zh-CN" altLang="en-US" sz="2000" dirty="0"/>
              <a:t>组织</a:t>
            </a:r>
            <a:r>
              <a:rPr lang="en-US" altLang="zh-CN" sz="2000" dirty="0"/>
              <a:t>——Mozilla</a:t>
            </a:r>
            <a:r>
              <a:rPr lang="zh-CN" altLang="en-US" sz="2000" dirty="0"/>
              <a:t>基金会</a:t>
            </a:r>
            <a:r>
              <a:rPr lang="en-US" altLang="zh-CN" sz="2000" dirty="0"/>
              <a:t>——Firefox</a:t>
            </a:r>
            <a:endParaRPr lang="en-US" altLang="zh-CN" sz="2000" dirty="0"/>
          </a:p>
          <a:p>
            <a:pPr lvl="1"/>
            <a:r>
              <a:rPr lang="zh-CN" altLang="en-US" sz="2000" dirty="0"/>
              <a:t>结局：网景战败，被美国在线收购，</a:t>
            </a:r>
            <a:r>
              <a:rPr lang="en-US" altLang="zh-CN" sz="2000" dirty="0"/>
              <a:t>03</a:t>
            </a:r>
            <a:r>
              <a:rPr lang="zh-CN" altLang="en-US" sz="2000" dirty="0"/>
              <a:t>年被美国在线时代华纳</a:t>
            </a:r>
            <a:r>
              <a:rPr lang="zh-CN" altLang="en-US" sz="2000" dirty="0" smtClean="0"/>
              <a:t>解散，并且因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的垄断地位导致出现了不思进取的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IE6</a:t>
            </a:r>
            <a:r>
              <a:rPr lang="zh-CN" altLang="en-US" sz="2000" dirty="0" smtClean="0"/>
              <a:t>长达十年残暴政权的统治。</a:t>
            </a:r>
            <a:endParaRPr lang="en-US" altLang="zh-CN" dirty="0"/>
          </a:p>
          <a:p>
            <a:r>
              <a:rPr lang="zh-CN" altLang="en-US" sz="2400" dirty="0" smtClean="0"/>
              <a:t>第二次世界大战：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04</a:t>
            </a:r>
            <a:r>
              <a:rPr lang="zh-CN" altLang="en-US" sz="2000" dirty="0" smtClean="0"/>
              <a:t>年前网景成立的组织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Mozilla</a:t>
            </a:r>
            <a:r>
              <a:rPr lang="zh-CN" altLang="en-US" sz="2000" dirty="0" smtClean="0"/>
              <a:t>携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Firefox</a:t>
            </a:r>
            <a:r>
              <a:rPr lang="zh-CN" altLang="en-US" sz="2000" dirty="0" smtClean="0"/>
              <a:t>卷土重来掀起了，依靠自身强大炫酷的功能，痛殴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是不可能的，捆绑</a:t>
            </a:r>
            <a:r>
              <a:rPr lang="en-US" altLang="zh-CN" sz="2000" dirty="0" smtClean="0"/>
              <a:t>WIN</a:t>
            </a:r>
            <a:r>
              <a:rPr lang="zh-CN" altLang="en-US" sz="2000" dirty="0" smtClean="0"/>
              <a:t>销售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的策略让</a:t>
            </a:r>
            <a:r>
              <a:rPr lang="zh-CN" altLang="en-US" sz="2000" dirty="0"/>
              <a:t>不思进取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立于不败之地，直至</a:t>
            </a:r>
            <a:r>
              <a:rPr lang="en-US" altLang="zh-CN" sz="2000" dirty="0" smtClean="0"/>
              <a:t>08</a:t>
            </a:r>
            <a:r>
              <a:rPr lang="zh-CN" altLang="en-US" sz="2000" dirty="0" smtClean="0"/>
              <a:t>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Chrome</a:t>
            </a:r>
            <a:r>
              <a:rPr lang="zh-CN" altLang="en-US" sz="2000" dirty="0" smtClean="0"/>
              <a:t>的诞生，左抽</a:t>
            </a:r>
            <a:r>
              <a:rPr lang="en-US" altLang="zh-CN" sz="2000" dirty="0" smtClean="0"/>
              <a:t>Firefox</a:t>
            </a:r>
            <a:r>
              <a:rPr lang="zh-CN" altLang="en-US" sz="2000" dirty="0" smtClean="0"/>
              <a:t>右殴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迅速成功。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期间因移动端的起飞，更多的移动端浏览器加入战局，包括战斗力爆表的小清新</a:t>
            </a:r>
            <a:r>
              <a:rPr lang="en-US" altLang="zh-CN" sz="2000" dirty="0" smtClean="0"/>
              <a:t>Safari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不扯了，毕竟也没啥用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讲正事！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什么</a:t>
            </a:r>
            <a:r>
              <a:rPr lang="zh-CN" altLang="en-US" b="1" dirty="0" smtClean="0">
                <a:solidFill>
                  <a:srgbClr val="FFC000"/>
                </a:solidFill>
              </a:rPr>
              <a:t>是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TCP/IP</a:t>
            </a:r>
            <a:r>
              <a:rPr lang="zh-CN" altLang="en-US" b="1" dirty="0" smtClean="0">
                <a:solidFill>
                  <a:srgbClr val="FFC000"/>
                </a:solidFill>
              </a:rPr>
              <a:t>协议族？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是一个统称</a:t>
            </a:r>
            <a:r>
              <a:rPr lang="zh-CN" altLang="zh-CN" dirty="0"/>
              <a:t>，包含了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IP</a:t>
            </a:r>
            <a:r>
              <a:rPr lang="zh-CN" altLang="zh-CN" dirty="0"/>
              <a:t>，</a:t>
            </a:r>
            <a:r>
              <a:rPr lang="en-US" altLang="zh-CN" dirty="0"/>
              <a:t>HTTP</a:t>
            </a:r>
            <a:r>
              <a:rPr lang="zh-CN" altLang="zh-CN" dirty="0"/>
              <a:t>，</a:t>
            </a:r>
            <a:r>
              <a:rPr lang="en-US" altLang="zh-CN" dirty="0"/>
              <a:t>DNS</a:t>
            </a:r>
            <a:r>
              <a:rPr lang="zh-CN" altLang="zh-CN" dirty="0"/>
              <a:t>，</a:t>
            </a:r>
            <a:r>
              <a:rPr lang="en-US" altLang="zh-CN" dirty="0" err="1"/>
              <a:t>PPPoE</a:t>
            </a:r>
            <a:r>
              <a:rPr lang="zh-CN" altLang="zh-CN" dirty="0"/>
              <a:t>，</a:t>
            </a:r>
            <a:r>
              <a:rPr lang="en-US" altLang="zh-CN" dirty="0"/>
              <a:t>UDP</a:t>
            </a:r>
            <a:r>
              <a:rPr lang="zh-CN" altLang="zh-CN" dirty="0"/>
              <a:t>，</a:t>
            </a:r>
            <a:r>
              <a:rPr lang="en-US" altLang="zh-CN" dirty="0"/>
              <a:t>IEEE 802.3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包揽</a:t>
            </a:r>
            <a:r>
              <a:rPr lang="zh-CN" altLang="en-US" dirty="0"/>
              <a:t>从电缆的规格到 </a:t>
            </a:r>
            <a:r>
              <a:rPr lang="en-US" altLang="zh-CN" dirty="0"/>
              <a:t>IP </a:t>
            </a:r>
            <a:r>
              <a:rPr lang="zh-CN" altLang="en-US" dirty="0"/>
              <a:t>地址的选定方法</a:t>
            </a:r>
            <a:r>
              <a:rPr lang="zh-CN" altLang="en-US" dirty="0" smtClean="0"/>
              <a:t>、寻找</a:t>
            </a:r>
            <a:r>
              <a:rPr lang="zh-CN" altLang="en-US" dirty="0"/>
              <a:t>异地用户的方法、双方建立通信的顺序，以及 </a:t>
            </a:r>
            <a:r>
              <a:rPr lang="en-US" altLang="zh-CN" dirty="0"/>
              <a:t>Web </a:t>
            </a:r>
            <a:r>
              <a:rPr lang="zh-CN" altLang="en-US" dirty="0"/>
              <a:t>页面显示需</a:t>
            </a:r>
            <a:endParaRPr lang="zh-CN" altLang="en-US" dirty="0"/>
          </a:p>
          <a:p>
            <a:r>
              <a:rPr lang="zh-CN" altLang="en-US" dirty="0"/>
              <a:t>要处理的步骤，等等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他是计算机与网络设备之间通信的基础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</a:t>
            </a:r>
            <a:r>
              <a:rPr lang="zh-CN" altLang="zh-CN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en-US" altLang="zh-CN" b="1" dirty="0">
                <a:solidFill>
                  <a:srgbClr val="FF0000"/>
                </a:solidFill>
              </a:rPr>
              <a:t> + MAC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zh-CN" altLang="zh-CN" dirty="0"/>
              <a:t>，把各种数据包传送给</a:t>
            </a:r>
            <a:r>
              <a:rPr lang="zh-CN" altLang="zh-CN" dirty="0" smtClean="0"/>
              <a:t>对方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注意！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协议与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地址是两个玩意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zh-CN" altLang="zh-CN" dirty="0" smtClean="0"/>
              <a:t>：节点</a:t>
            </a:r>
            <a:r>
              <a:rPr lang="zh-CN" altLang="zh-CN" dirty="0"/>
              <a:t>被分配到的地址，可</a:t>
            </a:r>
            <a:r>
              <a:rPr lang="zh-CN" altLang="zh-CN" dirty="0" smtClean="0"/>
              <a:t>更改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MAC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zh-CN" altLang="zh-CN" sz="2400" b="1" dirty="0">
                <a:solidFill>
                  <a:srgbClr val="FF0000"/>
                </a:solidFill>
              </a:rPr>
              <a:t>网络适配器</a:t>
            </a:r>
            <a:r>
              <a:rPr lang="zh-CN" altLang="zh-CN" sz="2400" dirty="0"/>
              <a:t>所属的固定地址，基本不会更改</a:t>
            </a:r>
            <a:endParaRPr lang="zh-CN" altLang="zh-CN" sz="2400" dirty="0"/>
          </a:p>
          <a:p>
            <a:pPr lvl="1"/>
            <a:r>
              <a:rPr lang="zh-CN" altLang="zh-CN" sz="2400" dirty="0"/>
              <a:t>利用下一个中转设备的</a:t>
            </a:r>
            <a:r>
              <a:rPr lang="en-US" altLang="zh-CN" sz="2400" dirty="0"/>
              <a:t>MAC</a:t>
            </a:r>
            <a:r>
              <a:rPr lang="zh-CN" altLang="zh-CN" sz="2400" dirty="0"/>
              <a:t>地址来搜索下一个中转</a:t>
            </a:r>
            <a:r>
              <a:rPr lang="zh-CN" altLang="zh-CN" sz="2400" dirty="0" smtClean="0"/>
              <a:t>目标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根据</a:t>
            </a:r>
            <a:r>
              <a:rPr lang="en-US" altLang="zh-CN" sz="2400" dirty="0"/>
              <a:t>MAC</a:t>
            </a:r>
            <a:r>
              <a:rPr lang="zh-CN" altLang="zh-CN" sz="2400" dirty="0"/>
              <a:t>地址可查到与之匹配的</a:t>
            </a:r>
            <a:r>
              <a:rPr lang="en-US" altLang="zh-CN" sz="2400" dirty="0"/>
              <a:t>IP</a:t>
            </a:r>
            <a:r>
              <a:rPr lang="zh-CN" altLang="zh-CN" sz="2400" dirty="0" smtClean="0"/>
              <a:t>地址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0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2446</Words>
  <Application>WPS 演示</Application>
  <PresentationFormat>全屏显示(4:3)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Century Gothic</vt:lpstr>
      <vt:lpstr>Courier New</vt:lpstr>
      <vt:lpstr>Palatino Linotype</vt:lpstr>
      <vt:lpstr>幼圆</vt:lpstr>
      <vt:lpstr>Segoe Print</vt:lpstr>
      <vt:lpstr>微软雅黑</vt:lpstr>
      <vt:lpstr>Arial Unicode MS</vt:lpstr>
      <vt:lpstr>Calibri</vt:lpstr>
      <vt:lpstr>主管人员</vt:lpstr>
      <vt:lpstr>PowerPoint 演示文稿</vt:lpstr>
      <vt:lpstr>前辈们都说得了解一下的HTTP，那就了解一下！</vt:lpstr>
      <vt:lpstr>什么是HTTP协议</vt:lpstr>
      <vt:lpstr>插入点历史知识</vt:lpstr>
      <vt:lpstr>再扯点历史知识</vt:lpstr>
      <vt:lpstr>浏览器大战</vt:lpstr>
      <vt:lpstr>不扯了，毕竟也没啥用</vt:lpstr>
      <vt:lpstr>IP协议</vt:lpstr>
      <vt:lpstr>PowerPoint 演示文稿</vt:lpstr>
      <vt:lpstr>TCP协议</vt:lpstr>
      <vt:lpstr>DNS服务</vt:lpstr>
      <vt:lpstr>PowerPoint 演示文稿</vt:lpstr>
      <vt:lpstr>七层与四层模型</vt:lpstr>
      <vt:lpstr>TCP标志</vt:lpstr>
      <vt:lpstr>TCP的三次握手策略</vt:lpstr>
      <vt:lpstr>TCP的四次挥手策略</vt:lpstr>
      <vt:lpstr>URL与URI</vt:lpstr>
      <vt:lpstr>PowerPoint 演示文稿</vt:lpstr>
      <vt:lpstr>PowerPoint 演示文稿</vt:lpstr>
      <vt:lpstr>请求报文的组成</vt:lpstr>
      <vt:lpstr>响应报文的组成</vt:lpstr>
      <vt:lpstr>HTTP请求方法</vt:lpstr>
      <vt:lpstr>PowerPoint 演示文稿</vt:lpstr>
      <vt:lpstr>HTTPS协议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水帘洞</cp:lastModifiedBy>
  <cp:revision>24</cp:revision>
  <dcterms:created xsi:type="dcterms:W3CDTF">2017-08-28T13:53:00Z</dcterms:created>
  <dcterms:modified xsi:type="dcterms:W3CDTF">2018-02-07T13:41:12Z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