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23"/>
  </p:notesMasterIdLst>
  <p:handoutMasterIdLst>
    <p:handoutMasterId r:id="rId24"/>
  </p:handoutMasterIdLst>
  <p:sldIdLst>
    <p:sldId id="259" r:id="rId2"/>
    <p:sldId id="260" r:id="rId3"/>
    <p:sldId id="261" r:id="rId4"/>
    <p:sldId id="262" r:id="rId5"/>
    <p:sldId id="263" r:id="rId6"/>
    <p:sldId id="264" r:id="rId7"/>
    <p:sldId id="265" r:id="rId8"/>
    <p:sldId id="266" r:id="rId9"/>
    <p:sldId id="267" r:id="rId10"/>
    <p:sldId id="279"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FFFD383-970E-4F94-889C-7C948D32ACFC}">
  <a:tblStyle styleId="{DFFFD383-970E-4F94-889C-7C948D32ACF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422" y="-78"/>
      </p:cViewPr>
      <p:guideLst>
        <p:guide orient="horz" pos="2880"/>
        <p:guide pos="2160"/>
      </p:guideLst>
    </p:cSldViewPr>
  </p:slideViewPr>
  <p:notesTextViewPr>
    <p:cViewPr>
      <p:scale>
        <a:sx n="1" d="1"/>
        <a:sy n="1" d="1"/>
      </p:scale>
      <p:origin x="0" y="0"/>
    </p:cViewPr>
  </p:notesTextViewPr>
  <p:notesViewPr>
    <p:cSldViewPr snapToGrid="0">
      <p:cViewPr varScale="1">
        <p:scale>
          <a:sx n="71" d="100"/>
          <a:sy n="71" d="100"/>
        </p:scale>
        <p:origin x="-1974"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1AF85FC4-99C3-4C7C-9831-B00091F19912}" type="datetimeFigureOut">
              <a:rPr lang="en-IN" smtClean="0"/>
              <a:t>05-09-2021</a:t>
            </a:fld>
            <a:endParaRPr lang="en-IN"/>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9020B0E2-28FE-4286-9D54-C5B6D0FAC50A}" type="slidenum">
              <a:rPr lang="en-IN" smtClean="0"/>
              <a:t>‹#›</a:t>
            </a:fld>
            <a:endParaRPr lang="en-IN"/>
          </a:p>
        </p:txBody>
      </p:sp>
    </p:spTree>
    <p:extLst>
      <p:ext uri="{BB962C8B-B14F-4D97-AF65-F5344CB8AC3E}">
        <p14:creationId xmlns:p14="http://schemas.microsoft.com/office/powerpoint/2010/main" val="3397740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188488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userDrawn="1">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2"/>
          <p:cNvSpPr txBox="1">
            <a:spLocks noGrp="1"/>
          </p:cNvSpPr>
          <p:nvPr>
            <p:ph type="body" idx="1"/>
          </p:nvPr>
        </p:nvSpPr>
        <p:spPr>
          <a:xfrm>
            <a:off x="305434" y="2076703"/>
            <a:ext cx="8533130" cy="185483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1"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
        <p:cNvGrpSpPr/>
        <p:nvPr/>
      </p:nvGrpSpPr>
      <p:grpSpPr>
        <a:xfrm>
          <a:off x="0" y="0"/>
          <a:ext cx="0" cy="0"/>
          <a:chOff x="0" y="0"/>
          <a:chExt cx="0" cy="0"/>
        </a:xfrm>
      </p:grpSpPr>
      <p:sp>
        <p:nvSpPr>
          <p:cNvPr id="20" name="Google Shape;20;p3"/>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4415992-1235-4919-8A46-453A5CF9D22E}" type="datetime1">
              <a:rPr lang="en-US" smtClean="0"/>
              <a:t>9/5/2021</a:t>
            </a:fld>
            <a:endParaRPr/>
          </a:p>
        </p:txBody>
      </p:sp>
      <p:sp>
        <p:nvSpPr>
          <p:cNvPr id="22" name="Google Shape;22;p3"/>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a:lnSpc>
                <a:spcPct val="100875"/>
              </a:lnSpc>
              <a:spcBef>
                <a:spcPts val="0"/>
              </a:spcBef>
              <a:buNone/>
              <a:defRPr sz="1600" b="1" i="0">
                <a:solidFill>
                  <a:schemeClr val="lt1"/>
                </a:solidFill>
                <a:latin typeface="Arial"/>
                <a:ea typeface="Arial"/>
                <a:cs typeface="Arial"/>
                <a:sym typeface="Arial"/>
              </a:defRPr>
            </a:lvl1pPr>
            <a:lvl2pPr marL="25400" marR="0" lvl="1" indent="0" algn="l">
              <a:lnSpc>
                <a:spcPct val="100875"/>
              </a:lnSpc>
              <a:spcBef>
                <a:spcPts val="0"/>
              </a:spcBef>
              <a:buNone/>
              <a:defRPr sz="1600" b="1" i="0">
                <a:solidFill>
                  <a:schemeClr val="lt1"/>
                </a:solidFill>
                <a:latin typeface="Arial"/>
                <a:ea typeface="Arial"/>
                <a:cs typeface="Arial"/>
                <a:sym typeface="Arial"/>
              </a:defRPr>
            </a:lvl2pPr>
            <a:lvl3pPr marL="25400" marR="0" lvl="2" indent="0" algn="l">
              <a:lnSpc>
                <a:spcPct val="100875"/>
              </a:lnSpc>
              <a:spcBef>
                <a:spcPts val="0"/>
              </a:spcBef>
              <a:buNone/>
              <a:defRPr sz="1600" b="1" i="0">
                <a:solidFill>
                  <a:schemeClr val="lt1"/>
                </a:solidFill>
                <a:latin typeface="Arial"/>
                <a:ea typeface="Arial"/>
                <a:cs typeface="Arial"/>
                <a:sym typeface="Arial"/>
              </a:defRPr>
            </a:lvl3pPr>
            <a:lvl4pPr marL="25400" marR="0" lvl="3" indent="0" algn="l">
              <a:lnSpc>
                <a:spcPct val="100875"/>
              </a:lnSpc>
              <a:spcBef>
                <a:spcPts val="0"/>
              </a:spcBef>
              <a:buNone/>
              <a:defRPr sz="1600" b="1" i="0">
                <a:solidFill>
                  <a:schemeClr val="lt1"/>
                </a:solidFill>
                <a:latin typeface="Arial"/>
                <a:ea typeface="Arial"/>
                <a:cs typeface="Arial"/>
                <a:sym typeface="Arial"/>
              </a:defRPr>
            </a:lvl4pPr>
            <a:lvl5pPr marL="25400" marR="0" lvl="4" indent="0" algn="l">
              <a:lnSpc>
                <a:spcPct val="100875"/>
              </a:lnSpc>
              <a:spcBef>
                <a:spcPts val="0"/>
              </a:spcBef>
              <a:buNone/>
              <a:defRPr sz="1600" b="1" i="0">
                <a:solidFill>
                  <a:schemeClr val="lt1"/>
                </a:solidFill>
                <a:latin typeface="Arial"/>
                <a:ea typeface="Arial"/>
                <a:cs typeface="Arial"/>
                <a:sym typeface="Arial"/>
              </a:defRPr>
            </a:lvl5pPr>
            <a:lvl6pPr marL="25400" marR="0" lvl="5" indent="0" algn="l">
              <a:lnSpc>
                <a:spcPct val="100875"/>
              </a:lnSpc>
              <a:spcBef>
                <a:spcPts val="0"/>
              </a:spcBef>
              <a:buNone/>
              <a:defRPr sz="1600" b="1" i="0">
                <a:solidFill>
                  <a:schemeClr val="lt1"/>
                </a:solidFill>
                <a:latin typeface="Arial"/>
                <a:ea typeface="Arial"/>
                <a:cs typeface="Arial"/>
                <a:sym typeface="Arial"/>
              </a:defRPr>
            </a:lvl6pPr>
            <a:lvl7pPr marL="25400" marR="0" lvl="6" indent="0" algn="l">
              <a:lnSpc>
                <a:spcPct val="100875"/>
              </a:lnSpc>
              <a:spcBef>
                <a:spcPts val="0"/>
              </a:spcBef>
              <a:buNone/>
              <a:defRPr sz="1600" b="1" i="0">
                <a:solidFill>
                  <a:schemeClr val="lt1"/>
                </a:solidFill>
                <a:latin typeface="Arial"/>
                <a:ea typeface="Arial"/>
                <a:cs typeface="Arial"/>
                <a:sym typeface="Arial"/>
              </a:defRPr>
            </a:lvl7pPr>
            <a:lvl8pPr marL="25400" marR="0" lvl="7" indent="0" algn="l">
              <a:lnSpc>
                <a:spcPct val="100875"/>
              </a:lnSpc>
              <a:spcBef>
                <a:spcPts val="0"/>
              </a:spcBef>
              <a:buNone/>
              <a:defRPr sz="1600" b="1" i="0">
                <a:solidFill>
                  <a:schemeClr val="lt1"/>
                </a:solidFill>
                <a:latin typeface="Arial"/>
                <a:ea typeface="Arial"/>
                <a:cs typeface="Arial"/>
                <a:sym typeface="Arial"/>
              </a:defRPr>
            </a:lvl8pPr>
            <a:lvl9pPr marL="25400" marR="0" lvl="8" indent="0" algn="l">
              <a:lnSpc>
                <a:spcPct val="100875"/>
              </a:lnSpc>
              <a:spcBef>
                <a:spcPts val="0"/>
              </a:spcBef>
              <a:buNone/>
              <a:defRPr sz="1600" b="1" i="0">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226180" y="778255"/>
            <a:ext cx="2691638"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rgbClr val="C0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B7AFD23-8095-4BBA-ABF4-557F17797873}" type="datetime1">
              <a:rPr lang="en-US" smtClean="0"/>
              <a:t>9/5/2021</a:t>
            </a:fld>
            <a:endParaRPr/>
          </a:p>
        </p:txBody>
      </p:sp>
      <p:sp>
        <p:nvSpPr>
          <p:cNvPr id="27" name="Google Shape;27;p4"/>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a:lnSpc>
                <a:spcPct val="100875"/>
              </a:lnSpc>
              <a:spcBef>
                <a:spcPts val="0"/>
              </a:spcBef>
              <a:buNone/>
              <a:defRPr sz="1600" b="1" i="0">
                <a:solidFill>
                  <a:schemeClr val="lt1"/>
                </a:solidFill>
                <a:latin typeface="Arial"/>
                <a:ea typeface="Arial"/>
                <a:cs typeface="Arial"/>
                <a:sym typeface="Arial"/>
              </a:defRPr>
            </a:lvl1pPr>
            <a:lvl2pPr marL="25400" marR="0" lvl="1" indent="0" algn="l">
              <a:lnSpc>
                <a:spcPct val="100875"/>
              </a:lnSpc>
              <a:spcBef>
                <a:spcPts val="0"/>
              </a:spcBef>
              <a:buNone/>
              <a:defRPr sz="1600" b="1" i="0">
                <a:solidFill>
                  <a:schemeClr val="lt1"/>
                </a:solidFill>
                <a:latin typeface="Arial"/>
                <a:ea typeface="Arial"/>
                <a:cs typeface="Arial"/>
                <a:sym typeface="Arial"/>
              </a:defRPr>
            </a:lvl2pPr>
            <a:lvl3pPr marL="25400" marR="0" lvl="2" indent="0" algn="l">
              <a:lnSpc>
                <a:spcPct val="100875"/>
              </a:lnSpc>
              <a:spcBef>
                <a:spcPts val="0"/>
              </a:spcBef>
              <a:buNone/>
              <a:defRPr sz="1600" b="1" i="0">
                <a:solidFill>
                  <a:schemeClr val="lt1"/>
                </a:solidFill>
                <a:latin typeface="Arial"/>
                <a:ea typeface="Arial"/>
                <a:cs typeface="Arial"/>
                <a:sym typeface="Arial"/>
              </a:defRPr>
            </a:lvl3pPr>
            <a:lvl4pPr marL="25400" marR="0" lvl="3" indent="0" algn="l">
              <a:lnSpc>
                <a:spcPct val="100875"/>
              </a:lnSpc>
              <a:spcBef>
                <a:spcPts val="0"/>
              </a:spcBef>
              <a:buNone/>
              <a:defRPr sz="1600" b="1" i="0">
                <a:solidFill>
                  <a:schemeClr val="lt1"/>
                </a:solidFill>
                <a:latin typeface="Arial"/>
                <a:ea typeface="Arial"/>
                <a:cs typeface="Arial"/>
                <a:sym typeface="Arial"/>
              </a:defRPr>
            </a:lvl4pPr>
            <a:lvl5pPr marL="25400" marR="0" lvl="4" indent="0" algn="l">
              <a:lnSpc>
                <a:spcPct val="100875"/>
              </a:lnSpc>
              <a:spcBef>
                <a:spcPts val="0"/>
              </a:spcBef>
              <a:buNone/>
              <a:defRPr sz="1600" b="1" i="0">
                <a:solidFill>
                  <a:schemeClr val="lt1"/>
                </a:solidFill>
                <a:latin typeface="Arial"/>
                <a:ea typeface="Arial"/>
                <a:cs typeface="Arial"/>
                <a:sym typeface="Arial"/>
              </a:defRPr>
            </a:lvl5pPr>
            <a:lvl6pPr marL="25400" marR="0" lvl="5" indent="0" algn="l">
              <a:lnSpc>
                <a:spcPct val="100875"/>
              </a:lnSpc>
              <a:spcBef>
                <a:spcPts val="0"/>
              </a:spcBef>
              <a:buNone/>
              <a:defRPr sz="1600" b="1" i="0">
                <a:solidFill>
                  <a:schemeClr val="lt1"/>
                </a:solidFill>
                <a:latin typeface="Arial"/>
                <a:ea typeface="Arial"/>
                <a:cs typeface="Arial"/>
                <a:sym typeface="Arial"/>
              </a:defRPr>
            </a:lvl6pPr>
            <a:lvl7pPr marL="25400" marR="0" lvl="6" indent="0" algn="l">
              <a:lnSpc>
                <a:spcPct val="100875"/>
              </a:lnSpc>
              <a:spcBef>
                <a:spcPts val="0"/>
              </a:spcBef>
              <a:buNone/>
              <a:defRPr sz="1600" b="1" i="0">
                <a:solidFill>
                  <a:schemeClr val="lt1"/>
                </a:solidFill>
                <a:latin typeface="Arial"/>
                <a:ea typeface="Arial"/>
                <a:cs typeface="Arial"/>
                <a:sym typeface="Arial"/>
              </a:defRPr>
            </a:lvl7pPr>
            <a:lvl8pPr marL="25400" marR="0" lvl="7" indent="0" algn="l">
              <a:lnSpc>
                <a:spcPct val="100875"/>
              </a:lnSpc>
              <a:spcBef>
                <a:spcPts val="0"/>
              </a:spcBef>
              <a:buNone/>
              <a:defRPr sz="1600" b="1" i="0">
                <a:solidFill>
                  <a:schemeClr val="lt1"/>
                </a:solidFill>
                <a:latin typeface="Arial"/>
                <a:ea typeface="Arial"/>
                <a:cs typeface="Arial"/>
                <a:sym typeface="Arial"/>
              </a:defRPr>
            </a:lvl8pPr>
            <a:lvl9pPr marL="25400" marR="0" lvl="8" indent="0" algn="l">
              <a:lnSpc>
                <a:spcPct val="100875"/>
              </a:lnSpc>
              <a:spcBef>
                <a:spcPts val="0"/>
              </a:spcBef>
              <a:buNone/>
              <a:defRPr sz="1600" b="1" i="0">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CF7AA0-DDA9-4A02-A3A8-E16F31582515}" type="datetime1">
              <a:rPr lang="en-US" smtClean="0"/>
              <a:t>9/5/2021</a:t>
            </a:fld>
            <a:endParaRPr/>
          </a:p>
        </p:txBody>
      </p:sp>
      <p:sp>
        <p:nvSpPr>
          <p:cNvPr id="33" name="Google Shape;33;p5"/>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a:lnSpc>
                <a:spcPct val="100875"/>
              </a:lnSpc>
              <a:spcBef>
                <a:spcPts val="0"/>
              </a:spcBef>
              <a:buNone/>
              <a:defRPr sz="1600" b="1" i="0">
                <a:solidFill>
                  <a:schemeClr val="lt1"/>
                </a:solidFill>
                <a:latin typeface="Arial"/>
                <a:ea typeface="Arial"/>
                <a:cs typeface="Arial"/>
                <a:sym typeface="Arial"/>
              </a:defRPr>
            </a:lvl1pPr>
            <a:lvl2pPr marL="25400" marR="0" lvl="1" indent="0" algn="l">
              <a:lnSpc>
                <a:spcPct val="100875"/>
              </a:lnSpc>
              <a:spcBef>
                <a:spcPts val="0"/>
              </a:spcBef>
              <a:buNone/>
              <a:defRPr sz="1600" b="1" i="0">
                <a:solidFill>
                  <a:schemeClr val="lt1"/>
                </a:solidFill>
                <a:latin typeface="Arial"/>
                <a:ea typeface="Arial"/>
                <a:cs typeface="Arial"/>
                <a:sym typeface="Arial"/>
              </a:defRPr>
            </a:lvl2pPr>
            <a:lvl3pPr marL="25400" marR="0" lvl="2" indent="0" algn="l">
              <a:lnSpc>
                <a:spcPct val="100875"/>
              </a:lnSpc>
              <a:spcBef>
                <a:spcPts val="0"/>
              </a:spcBef>
              <a:buNone/>
              <a:defRPr sz="1600" b="1" i="0">
                <a:solidFill>
                  <a:schemeClr val="lt1"/>
                </a:solidFill>
                <a:latin typeface="Arial"/>
                <a:ea typeface="Arial"/>
                <a:cs typeface="Arial"/>
                <a:sym typeface="Arial"/>
              </a:defRPr>
            </a:lvl3pPr>
            <a:lvl4pPr marL="25400" marR="0" lvl="3" indent="0" algn="l">
              <a:lnSpc>
                <a:spcPct val="100875"/>
              </a:lnSpc>
              <a:spcBef>
                <a:spcPts val="0"/>
              </a:spcBef>
              <a:buNone/>
              <a:defRPr sz="1600" b="1" i="0">
                <a:solidFill>
                  <a:schemeClr val="lt1"/>
                </a:solidFill>
                <a:latin typeface="Arial"/>
                <a:ea typeface="Arial"/>
                <a:cs typeface="Arial"/>
                <a:sym typeface="Arial"/>
              </a:defRPr>
            </a:lvl4pPr>
            <a:lvl5pPr marL="25400" marR="0" lvl="4" indent="0" algn="l">
              <a:lnSpc>
                <a:spcPct val="100875"/>
              </a:lnSpc>
              <a:spcBef>
                <a:spcPts val="0"/>
              </a:spcBef>
              <a:buNone/>
              <a:defRPr sz="1600" b="1" i="0">
                <a:solidFill>
                  <a:schemeClr val="lt1"/>
                </a:solidFill>
                <a:latin typeface="Arial"/>
                <a:ea typeface="Arial"/>
                <a:cs typeface="Arial"/>
                <a:sym typeface="Arial"/>
              </a:defRPr>
            </a:lvl5pPr>
            <a:lvl6pPr marL="25400" marR="0" lvl="5" indent="0" algn="l">
              <a:lnSpc>
                <a:spcPct val="100875"/>
              </a:lnSpc>
              <a:spcBef>
                <a:spcPts val="0"/>
              </a:spcBef>
              <a:buNone/>
              <a:defRPr sz="1600" b="1" i="0">
                <a:solidFill>
                  <a:schemeClr val="lt1"/>
                </a:solidFill>
                <a:latin typeface="Arial"/>
                <a:ea typeface="Arial"/>
                <a:cs typeface="Arial"/>
                <a:sym typeface="Arial"/>
              </a:defRPr>
            </a:lvl6pPr>
            <a:lvl7pPr marL="25400" marR="0" lvl="6" indent="0" algn="l">
              <a:lnSpc>
                <a:spcPct val="100875"/>
              </a:lnSpc>
              <a:spcBef>
                <a:spcPts val="0"/>
              </a:spcBef>
              <a:buNone/>
              <a:defRPr sz="1600" b="1" i="0">
                <a:solidFill>
                  <a:schemeClr val="lt1"/>
                </a:solidFill>
                <a:latin typeface="Arial"/>
                <a:ea typeface="Arial"/>
                <a:cs typeface="Arial"/>
                <a:sym typeface="Arial"/>
              </a:defRPr>
            </a:lvl7pPr>
            <a:lvl8pPr marL="25400" marR="0" lvl="7" indent="0" algn="l">
              <a:lnSpc>
                <a:spcPct val="100875"/>
              </a:lnSpc>
              <a:spcBef>
                <a:spcPts val="0"/>
              </a:spcBef>
              <a:buNone/>
              <a:defRPr sz="1600" b="1" i="0">
                <a:solidFill>
                  <a:schemeClr val="lt1"/>
                </a:solidFill>
                <a:latin typeface="Arial"/>
                <a:ea typeface="Arial"/>
                <a:cs typeface="Arial"/>
                <a:sym typeface="Arial"/>
              </a:defRPr>
            </a:lvl8pPr>
            <a:lvl9pPr marL="25400" marR="0" lvl="8" indent="0" algn="l">
              <a:lnSpc>
                <a:spcPct val="100875"/>
              </a:lnSpc>
              <a:spcBef>
                <a:spcPts val="0"/>
              </a:spcBef>
              <a:buNone/>
              <a:defRPr sz="1600" b="1" i="0">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3226180" y="778255"/>
            <a:ext cx="2691638"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rgbClr val="C0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8485C38-6F7B-401C-9E12-C1C22CF1D505}" type="datetime1">
              <a:rPr lang="en-US" smtClean="0"/>
              <a:t>9/5/2021</a:t>
            </a:fld>
            <a:endParaRPr/>
          </a:p>
        </p:txBody>
      </p:sp>
      <p:sp>
        <p:nvSpPr>
          <p:cNvPr id="40" name="Google Shape;40;p6"/>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a:lnSpc>
                <a:spcPct val="100875"/>
              </a:lnSpc>
              <a:spcBef>
                <a:spcPts val="0"/>
              </a:spcBef>
              <a:buNone/>
              <a:defRPr sz="1600" b="1" i="0">
                <a:solidFill>
                  <a:schemeClr val="lt1"/>
                </a:solidFill>
                <a:latin typeface="Arial"/>
                <a:ea typeface="Arial"/>
                <a:cs typeface="Arial"/>
                <a:sym typeface="Arial"/>
              </a:defRPr>
            </a:lvl1pPr>
            <a:lvl2pPr marL="25400" marR="0" lvl="1" indent="0" algn="l">
              <a:lnSpc>
                <a:spcPct val="100875"/>
              </a:lnSpc>
              <a:spcBef>
                <a:spcPts val="0"/>
              </a:spcBef>
              <a:buNone/>
              <a:defRPr sz="1600" b="1" i="0">
                <a:solidFill>
                  <a:schemeClr val="lt1"/>
                </a:solidFill>
                <a:latin typeface="Arial"/>
                <a:ea typeface="Arial"/>
                <a:cs typeface="Arial"/>
                <a:sym typeface="Arial"/>
              </a:defRPr>
            </a:lvl2pPr>
            <a:lvl3pPr marL="25400" marR="0" lvl="2" indent="0" algn="l">
              <a:lnSpc>
                <a:spcPct val="100875"/>
              </a:lnSpc>
              <a:spcBef>
                <a:spcPts val="0"/>
              </a:spcBef>
              <a:buNone/>
              <a:defRPr sz="1600" b="1" i="0">
                <a:solidFill>
                  <a:schemeClr val="lt1"/>
                </a:solidFill>
                <a:latin typeface="Arial"/>
                <a:ea typeface="Arial"/>
                <a:cs typeface="Arial"/>
                <a:sym typeface="Arial"/>
              </a:defRPr>
            </a:lvl3pPr>
            <a:lvl4pPr marL="25400" marR="0" lvl="3" indent="0" algn="l">
              <a:lnSpc>
                <a:spcPct val="100875"/>
              </a:lnSpc>
              <a:spcBef>
                <a:spcPts val="0"/>
              </a:spcBef>
              <a:buNone/>
              <a:defRPr sz="1600" b="1" i="0">
                <a:solidFill>
                  <a:schemeClr val="lt1"/>
                </a:solidFill>
                <a:latin typeface="Arial"/>
                <a:ea typeface="Arial"/>
                <a:cs typeface="Arial"/>
                <a:sym typeface="Arial"/>
              </a:defRPr>
            </a:lvl4pPr>
            <a:lvl5pPr marL="25400" marR="0" lvl="4" indent="0" algn="l">
              <a:lnSpc>
                <a:spcPct val="100875"/>
              </a:lnSpc>
              <a:spcBef>
                <a:spcPts val="0"/>
              </a:spcBef>
              <a:buNone/>
              <a:defRPr sz="1600" b="1" i="0">
                <a:solidFill>
                  <a:schemeClr val="lt1"/>
                </a:solidFill>
                <a:latin typeface="Arial"/>
                <a:ea typeface="Arial"/>
                <a:cs typeface="Arial"/>
                <a:sym typeface="Arial"/>
              </a:defRPr>
            </a:lvl5pPr>
            <a:lvl6pPr marL="25400" marR="0" lvl="5" indent="0" algn="l">
              <a:lnSpc>
                <a:spcPct val="100875"/>
              </a:lnSpc>
              <a:spcBef>
                <a:spcPts val="0"/>
              </a:spcBef>
              <a:buNone/>
              <a:defRPr sz="1600" b="1" i="0">
                <a:solidFill>
                  <a:schemeClr val="lt1"/>
                </a:solidFill>
                <a:latin typeface="Arial"/>
                <a:ea typeface="Arial"/>
                <a:cs typeface="Arial"/>
                <a:sym typeface="Arial"/>
              </a:defRPr>
            </a:lvl6pPr>
            <a:lvl7pPr marL="25400" marR="0" lvl="6" indent="0" algn="l">
              <a:lnSpc>
                <a:spcPct val="100875"/>
              </a:lnSpc>
              <a:spcBef>
                <a:spcPts val="0"/>
              </a:spcBef>
              <a:buNone/>
              <a:defRPr sz="1600" b="1" i="0">
                <a:solidFill>
                  <a:schemeClr val="lt1"/>
                </a:solidFill>
                <a:latin typeface="Arial"/>
                <a:ea typeface="Arial"/>
                <a:cs typeface="Arial"/>
                <a:sym typeface="Arial"/>
              </a:defRPr>
            </a:lvl7pPr>
            <a:lvl8pPr marL="25400" marR="0" lvl="7" indent="0" algn="l">
              <a:lnSpc>
                <a:spcPct val="100875"/>
              </a:lnSpc>
              <a:spcBef>
                <a:spcPts val="0"/>
              </a:spcBef>
              <a:buNone/>
              <a:defRPr sz="1600" b="1" i="0">
                <a:solidFill>
                  <a:schemeClr val="lt1"/>
                </a:solidFill>
                <a:latin typeface="Arial"/>
                <a:ea typeface="Arial"/>
                <a:cs typeface="Arial"/>
                <a:sym typeface="Arial"/>
              </a:defRPr>
            </a:lvl8pPr>
            <a:lvl9pPr marL="25400" marR="0" lvl="8" indent="0" algn="l">
              <a:lnSpc>
                <a:spcPct val="100875"/>
              </a:lnSpc>
              <a:spcBef>
                <a:spcPts val="0"/>
              </a:spcBef>
              <a:buNone/>
              <a:defRPr sz="1600" b="1" i="0">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26180" y="778255"/>
            <a:ext cx="2691638" cy="39115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400" b="1" i="0" u="none" strike="noStrike" cap="none">
                <a:solidFill>
                  <a:srgbClr val="C0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05434" y="2076703"/>
            <a:ext cx="8533130" cy="185483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6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6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1F93A3C-CF37-484A-9590-B99B7AEC5540}" type="datetime1">
              <a:rPr lang="en-US" smtClean="0"/>
              <a:t>9/5/2021</a:t>
            </a:fld>
            <a:endParaRPr/>
          </a:p>
        </p:txBody>
      </p:sp>
      <p:sp>
        <p:nvSpPr>
          <p:cNvPr id="10" name="Google Shape;10;p1"/>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rtl="0">
              <a:lnSpc>
                <a:spcPct val="100875"/>
              </a:lnSpc>
              <a:spcBef>
                <a:spcPts val="0"/>
              </a:spcBef>
              <a:buNone/>
              <a:defRPr sz="1600" b="1" i="0" u="none" strike="noStrike" cap="none">
                <a:solidFill>
                  <a:schemeClr val="lt1"/>
                </a:solidFill>
                <a:latin typeface="Arial"/>
                <a:ea typeface="Arial"/>
                <a:cs typeface="Arial"/>
                <a:sym typeface="Arial"/>
              </a:defRPr>
            </a:lvl1pPr>
            <a:lvl2pPr marL="25400" marR="0" lvl="1" indent="0" algn="l" rtl="0">
              <a:lnSpc>
                <a:spcPct val="100875"/>
              </a:lnSpc>
              <a:spcBef>
                <a:spcPts val="0"/>
              </a:spcBef>
              <a:buNone/>
              <a:defRPr sz="1600" b="1" i="0" u="none" strike="noStrike" cap="none">
                <a:solidFill>
                  <a:schemeClr val="lt1"/>
                </a:solidFill>
                <a:latin typeface="Arial"/>
                <a:ea typeface="Arial"/>
                <a:cs typeface="Arial"/>
                <a:sym typeface="Arial"/>
              </a:defRPr>
            </a:lvl2pPr>
            <a:lvl3pPr marL="25400" marR="0" lvl="2" indent="0" algn="l" rtl="0">
              <a:lnSpc>
                <a:spcPct val="100875"/>
              </a:lnSpc>
              <a:spcBef>
                <a:spcPts val="0"/>
              </a:spcBef>
              <a:buNone/>
              <a:defRPr sz="1600" b="1" i="0" u="none" strike="noStrike" cap="none">
                <a:solidFill>
                  <a:schemeClr val="lt1"/>
                </a:solidFill>
                <a:latin typeface="Arial"/>
                <a:ea typeface="Arial"/>
                <a:cs typeface="Arial"/>
                <a:sym typeface="Arial"/>
              </a:defRPr>
            </a:lvl3pPr>
            <a:lvl4pPr marL="25400" marR="0" lvl="3" indent="0" algn="l" rtl="0">
              <a:lnSpc>
                <a:spcPct val="100875"/>
              </a:lnSpc>
              <a:spcBef>
                <a:spcPts val="0"/>
              </a:spcBef>
              <a:buNone/>
              <a:defRPr sz="1600" b="1" i="0" u="none" strike="noStrike" cap="none">
                <a:solidFill>
                  <a:schemeClr val="lt1"/>
                </a:solidFill>
                <a:latin typeface="Arial"/>
                <a:ea typeface="Arial"/>
                <a:cs typeface="Arial"/>
                <a:sym typeface="Arial"/>
              </a:defRPr>
            </a:lvl4pPr>
            <a:lvl5pPr marL="25400" marR="0" lvl="4" indent="0" algn="l" rtl="0">
              <a:lnSpc>
                <a:spcPct val="100875"/>
              </a:lnSpc>
              <a:spcBef>
                <a:spcPts val="0"/>
              </a:spcBef>
              <a:buNone/>
              <a:defRPr sz="1600" b="1" i="0" u="none" strike="noStrike" cap="none">
                <a:solidFill>
                  <a:schemeClr val="lt1"/>
                </a:solidFill>
                <a:latin typeface="Arial"/>
                <a:ea typeface="Arial"/>
                <a:cs typeface="Arial"/>
                <a:sym typeface="Arial"/>
              </a:defRPr>
            </a:lvl5pPr>
            <a:lvl6pPr marL="25400" marR="0" lvl="5" indent="0" algn="l" rtl="0">
              <a:lnSpc>
                <a:spcPct val="100875"/>
              </a:lnSpc>
              <a:spcBef>
                <a:spcPts val="0"/>
              </a:spcBef>
              <a:buNone/>
              <a:defRPr sz="1600" b="1" i="0" u="none" strike="noStrike" cap="none">
                <a:solidFill>
                  <a:schemeClr val="lt1"/>
                </a:solidFill>
                <a:latin typeface="Arial"/>
                <a:ea typeface="Arial"/>
                <a:cs typeface="Arial"/>
                <a:sym typeface="Arial"/>
              </a:defRPr>
            </a:lvl6pPr>
            <a:lvl7pPr marL="25400" marR="0" lvl="6" indent="0" algn="l" rtl="0">
              <a:lnSpc>
                <a:spcPct val="100875"/>
              </a:lnSpc>
              <a:spcBef>
                <a:spcPts val="0"/>
              </a:spcBef>
              <a:buNone/>
              <a:defRPr sz="1600" b="1" i="0" u="none" strike="noStrike" cap="none">
                <a:solidFill>
                  <a:schemeClr val="lt1"/>
                </a:solidFill>
                <a:latin typeface="Arial"/>
                <a:ea typeface="Arial"/>
                <a:cs typeface="Arial"/>
                <a:sym typeface="Arial"/>
              </a:defRPr>
            </a:lvl7pPr>
            <a:lvl8pPr marL="25400" marR="0" lvl="7" indent="0" algn="l" rtl="0">
              <a:lnSpc>
                <a:spcPct val="100875"/>
              </a:lnSpc>
              <a:spcBef>
                <a:spcPts val="0"/>
              </a:spcBef>
              <a:buNone/>
              <a:defRPr sz="1600" b="1" i="0" u="none" strike="noStrike" cap="none">
                <a:solidFill>
                  <a:schemeClr val="lt1"/>
                </a:solidFill>
                <a:latin typeface="Arial"/>
                <a:ea typeface="Arial"/>
                <a:cs typeface="Arial"/>
                <a:sym typeface="Arial"/>
              </a:defRPr>
            </a:lvl8pPr>
            <a:lvl9pPr marL="25400" marR="0" lvl="8" indent="0" algn="l" rtl="0">
              <a:lnSpc>
                <a:spcPct val="100875"/>
              </a:lnSpc>
              <a:spcBef>
                <a:spcPts val="0"/>
              </a:spcBef>
              <a:buNone/>
              <a:defRPr sz="1600" b="1" i="0" u="none" strike="noStrike" cap="none">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0"/>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a:solidFill>
                  <a:srgbClr val="FFFFFF"/>
                </a:solidFill>
                <a:latin typeface="Arial"/>
                <a:ea typeface="Arial"/>
                <a:cs typeface="Arial"/>
                <a:sym typeface="Arial"/>
              </a:rPr>
              <a:t>MODULE 1: SESSION 04</a:t>
            </a:r>
            <a:endParaRPr sz="1600" dirty="0">
              <a:solidFill>
                <a:schemeClr val="dk1"/>
              </a:solidFill>
              <a:latin typeface="Arial"/>
              <a:ea typeface="Arial"/>
              <a:cs typeface="Arial"/>
              <a:sym typeface="Arial"/>
            </a:endParaRPr>
          </a:p>
        </p:txBody>
      </p:sp>
      <p:sp>
        <p:nvSpPr>
          <p:cNvPr id="86" name="Google Shape;86;p10"/>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             </a:t>
            </a:r>
            <a:r>
              <a:rPr lang="en-IN" sz="1600" b="1" dirty="0">
                <a:solidFill>
                  <a:srgbClr val="FFFFFF"/>
                </a:solidFill>
                <a:latin typeface="Arial"/>
                <a:ea typeface="Arial"/>
                <a:cs typeface="Arial"/>
                <a:sym typeface="Arial"/>
              </a:rPr>
              <a:t>DATA  STRUCTURES</a:t>
            </a:r>
            <a:endParaRPr sz="1600" dirty="0">
              <a:solidFill>
                <a:schemeClr val="dk1"/>
              </a:solidFill>
              <a:latin typeface="Arial"/>
              <a:ea typeface="Arial"/>
              <a:cs typeface="Arial"/>
              <a:sym typeface="Arial"/>
            </a:endParaRPr>
          </a:p>
        </p:txBody>
      </p:sp>
      <p:sp>
        <p:nvSpPr>
          <p:cNvPr id="87" name="Google Shape;87;p10"/>
          <p:cNvSpPr/>
          <p:nvPr/>
        </p:nvSpPr>
        <p:spPr>
          <a:xfrm>
            <a:off x="0" y="6425945"/>
            <a:ext cx="9144000" cy="350241"/>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0"/>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0"/>
          <p:cNvSpPr txBox="1"/>
          <p:nvPr/>
        </p:nvSpPr>
        <p:spPr>
          <a:xfrm>
            <a:off x="798372" y="1978278"/>
            <a:ext cx="5145228" cy="3382977"/>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Data  Structures</a:t>
            </a:r>
            <a:endParaRPr sz="2400" dirty="0">
              <a:solidFill>
                <a:schemeClr val="dk1"/>
              </a:solidFill>
              <a:latin typeface="Arial"/>
              <a:ea typeface="Arial"/>
              <a:cs typeface="Arial"/>
              <a:sym typeface="Arial"/>
            </a:endParaRPr>
          </a:p>
          <a:p>
            <a:pPr marL="0" marR="0" lvl="0" indent="0" algn="l" rtl="0">
              <a:lnSpc>
                <a:spcPct val="100000"/>
              </a:lnSpc>
              <a:spcBef>
                <a:spcPts val="5"/>
              </a:spcBef>
              <a:spcAft>
                <a:spcPts val="0"/>
              </a:spcAft>
              <a:buClr>
                <a:schemeClr val="dk1"/>
              </a:buClr>
              <a:buSzPts val="2500"/>
              <a:buFont typeface="Noto Sans Symbols"/>
              <a:buNone/>
            </a:pPr>
            <a:endParaRPr sz="2500" dirty="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Classification  of   Data Structures </a:t>
            </a:r>
            <a:endParaRPr sz="2400" dirty="0">
              <a:solidFill>
                <a:schemeClr val="dk1"/>
              </a:solidFill>
              <a:latin typeface="Arial"/>
              <a:ea typeface="Arial"/>
              <a:cs typeface="Arial"/>
              <a:sym typeface="Arial"/>
            </a:endParaRPr>
          </a:p>
          <a:p>
            <a:pPr marL="0" marR="0" lvl="0" indent="0" algn="l" rtl="0">
              <a:lnSpc>
                <a:spcPct val="100000"/>
              </a:lnSpc>
              <a:spcBef>
                <a:spcPts val="5"/>
              </a:spcBef>
              <a:spcAft>
                <a:spcPts val="0"/>
              </a:spcAft>
              <a:buClr>
                <a:schemeClr val="dk1"/>
              </a:buClr>
              <a:buSzPts val="2500"/>
              <a:buFont typeface="Noto Sans Symbols"/>
              <a:buNone/>
            </a:pPr>
            <a:endParaRPr sz="2500" dirty="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Linear Data Structures</a:t>
            </a:r>
            <a:endParaRPr sz="2400" dirty="0">
              <a:solidFill>
                <a:schemeClr val="dk1"/>
              </a:solidFill>
              <a:latin typeface="Arial"/>
              <a:ea typeface="Arial"/>
              <a:cs typeface="Arial"/>
              <a:sym typeface="Arial"/>
            </a:endParaRPr>
          </a:p>
          <a:p>
            <a:pPr marL="0" marR="0" lvl="0" indent="0" algn="l" rtl="0">
              <a:lnSpc>
                <a:spcPct val="100000"/>
              </a:lnSpc>
              <a:spcBef>
                <a:spcPts val="10"/>
              </a:spcBef>
              <a:spcAft>
                <a:spcPts val="0"/>
              </a:spcAft>
              <a:buClr>
                <a:schemeClr val="dk1"/>
              </a:buClr>
              <a:buSzPts val="2500"/>
              <a:buFont typeface="Noto Sans Symbols"/>
              <a:buNone/>
            </a:pPr>
            <a:endParaRPr sz="2500" dirty="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Non linear Data Structures</a:t>
            </a:r>
            <a:endParaRPr dirty="0"/>
          </a:p>
          <a:p>
            <a:pPr marL="355600" marR="0" lvl="0" indent="-342900" algn="l" rtl="0">
              <a:lnSpc>
                <a:spcPct val="100000"/>
              </a:lnSpc>
              <a:spcBef>
                <a:spcPts val="0"/>
              </a:spcBef>
              <a:spcAft>
                <a:spcPts val="0"/>
              </a:spcAft>
              <a:buNone/>
            </a:pPr>
            <a:endParaRPr sz="2400" b="1" dirty="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Data Structure Operations</a:t>
            </a:r>
            <a:endParaRPr sz="2400" dirty="0">
              <a:solidFill>
                <a:schemeClr val="dk1"/>
              </a:solidFill>
              <a:latin typeface="Arial"/>
              <a:ea typeface="Arial"/>
              <a:cs typeface="Arial"/>
              <a:sym typeface="Arial"/>
            </a:endParaRPr>
          </a:p>
        </p:txBody>
      </p:sp>
      <p:sp>
        <p:nvSpPr>
          <p:cNvPr id="91" name="Google Shape;91;p10"/>
          <p:cNvSpPr txBox="1"/>
          <p:nvPr/>
        </p:nvSpPr>
        <p:spPr>
          <a:xfrm>
            <a:off x="2971800" y="6547586"/>
            <a:ext cx="3886200"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dirty="0">
                <a:solidFill>
                  <a:schemeClr val="lt1"/>
                </a:solidFill>
                <a:latin typeface="Arial"/>
                <a:ea typeface="Arial"/>
                <a:cs typeface="Arial"/>
                <a:sym typeface="Arial"/>
              </a:rPr>
              <a:t>DATA STRUCTURES CLASSIFICATION</a:t>
            </a:r>
            <a:endParaRPr sz="1600" b="1" dirty="0">
              <a:solidFill>
                <a:schemeClr val="lt1"/>
              </a:solidFill>
              <a:latin typeface="Arial"/>
              <a:ea typeface="Arial"/>
              <a:cs typeface="Arial"/>
              <a:sym typeface="Arial"/>
            </a:endParaRPr>
          </a:p>
        </p:txBody>
      </p:sp>
      <p:sp>
        <p:nvSpPr>
          <p:cNvPr id="92" name="Google Shape;92;p10"/>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1</a:t>
            </a:fld>
            <a:endParaRPr sz="1600" dirty="0">
              <a:solidFill>
                <a:schemeClr val="dk1"/>
              </a:solidFill>
              <a:latin typeface="Arial"/>
              <a:ea typeface="Arial"/>
              <a:cs typeface="Arial"/>
              <a:sym typeface="Arial"/>
            </a:endParaRPr>
          </a:p>
        </p:txBody>
      </p:sp>
      <p:sp>
        <p:nvSpPr>
          <p:cNvPr id="93" name="Google Shape;93;p10"/>
          <p:cNvSpPr txBox="1">
            <a:spLocks noGrp="1"/>
          </p:cNvSpPr>
          <p:nvPr>
            <p:ph type="title" idx="4294967295"/>
          </p:nvPr>
        </p:nvSpPr>
        <p:spPr>
          <a:xfrm>
            <a:off x="3499229" y="778255"/>
            <a:ext cx="1920909"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dirty="0"/>
              <a:t>OUTLINE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12;p18"/>
          <p:cNvPicPr preferRelativeResize="0"/>
          <p:nvPr/>
        </p:nvPicPr>
        <p:blipFill rotWithShape="1">
          <a:blip r:embed="rId2">
            <a:alphaModFix/>
          </a:blip>
          <a:srcRect/>
          <a:stretch/>
        </p:blipFill>
        <p:spPr>
          <a:xfrm>
            <a:off x="762000" y="1447800"/>
            <a:ext cx="4608576" cy="2057400"/>
          </a:xfrm>
          <a:prstGeom prst="rect">
            <a:avLst/>
          </a:prstGeom>
          <a:noFill/>
          <a:ln>
            <a:noFill/>
          </a:ln>
        </p:spPr>
      </p:pic>
      <p:sp>
        <p:nvSpPr>
          <p:cNvPr id="4" name="Date Placeholder 3"/>
          <p:cNvSpPr>
            <a:spLocks noGrp="1"/>
          </p:cNvSpPr>
          <p:nvPr>
            <p:ph type="dt" idx="10"/>
          </p:nvPr>
        </p:nvSpPr>
        <p:spPr/>
        <p:txBody>
          <a:bodyPr/>
          <a:lstStyle/>
          <a:p>
            <a:fld id="{324E166D-75A0-4E98-B538-FA3691197F63}" type="datetime1">
              <a:rPr lang="en-US" smtClean="0"/>
              <a:t>9/5/2021</a:t>
            </a:fld>
            <a:endParaRPr lang="en-US"/>
          </a:p>
        </p:txBody>
      </p:sp>
    </p:spTree>
    <p:extLst>
      <p:ext uri="{BB962C8B-B14F-4D97-AF65-F5344CB8AC3E}">
        <p14:creationId xmlns:p14="http://schemas.microsoft.com/office/powerpoint/2010/main" val="446663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3226180" y="778255"/>
            <a:ext cx="2691638" cy="391159"/>
          </a:xfrm>
          <a:prstGeom prst="rect">
            <a:avLst/>
          </a:prstGeom>
          <a:noFill/>
          <a:ln>
            <a:noFill/>
          </a:ln>
        </p:spPr>
        <p:txBody>
          <a:bodyPr spcFirstLastPara="1" wrap="square" lIns="0" tIns="12700" rIns="0" bIns="0" anchor="t" anchorCtr="0">
            <a:spAutoFit/>
          </a:bodyPr>
          <a:lstStyle/>
          <a:p>
            <a:pPr marL="14604" lvl="0" indent="0" algn="ctr" rtl="0">
              <a:lnSpc>
                <a:spcPct val="100000"/>
              </a:lnSpc>
              <a:spcBef>
                <a:spcPts val="0"/>
              </a:spcBef>
              <a:spcAft>
                <a:spcPts val="0"/>
              </a:spcAft>
              <a:buNone/>
            </a:pPr>
            <a:r>
              <a:rPr lang="en-IN"/>
              <a:t>STACK</a:t>
            </a:r>
            <a:endParaRPr/>
          </a:p>
        </p:txBody>
      </p:sp>
      <p:sp>
        <p:nvSpPr>
          <p:cNvPr id="210" name="Google Shape;210;p19"/>
          <p:cNvSpPr txBox="1">
            <a:spLocks noGrp="1"/>
          </p:cNvSpPr>
          <p:nvPr>
            <p:ph type="body" idx="1"/>
          </p:nvPr>
        </p:nvSpPr>
        <p:spPr>
          <a:xfrm>
            <a:off x="305434" y="1524000"/>
            <a:ext cx="8533130" cy="4363502"/>
          </a:xfrm>
          <a:prstGeom prst="rect">
            <a:avLst/>
          </a:prstGeom>
          <a:noFill/>
          <a:ln>
            <a:noFill/>
          </a:ln>
        </p:spPr>
        <p:txBody>
          <a:bodyPr spcFirstLastPara="1" wrap="square" lIns="0" tIns="0" rIns="0" bIns="0" anchor="t" anchorCtr="0">
            <a:spAutoFit/>
          </a:bodyPr>
          <a:lstStyle/>
          <a:p>
            <a:pPr marL="0" lvl="0" indent="-152400" algn="just" rtl="0">
              <a:lnSpc>
                <a:spcPct val="150000"/>
              </a:lnSpc>
              <a:spcBef>
                <a:spcPts val="0"/>
              </a:spcBef>
              <a:spcAft>
                <a:spcPts val="0"/>
              </a:spcAft>
              <a:buClr>
                <a:schemeClr val="dk1"/>
              </a:buClr>
              <a:buSzPts val="2400"/>
              <a:buFont typeface="Noto Sans Symbols"/>
              <a:buChar char="✔"/>
            </a:pPr>
            <a:r>
              <a:rPr lang="en-IN" dirty="0"/>
              <a:t>It is a Last-In-First-Out (LIFO) system is a linear list in which insertions and deletions can take place only at one end, called the top. </a:t>
            </a:r>
            <a:endParaRPr dirty="0"/>
          </a:p>
          <a:p>
            <a:pPr marL="0" lvl="0" indent="-152400" algn="just" rtl="0">
              <a:lnSpc>
                <a:spcPct val="150000"/>
              </a:lnSpc>
              <a:spcBef>
                <a:spcPts val="0"/>
              </a:spcBef>
              <a:spcAft>
                <a:spcPts val="0"/>
              </a:spcAft>
              <a:buClr>
                <a:schemeClr val="dk1"/>
              </a:buClr>
              <a:buSzPts val="2400"/>
              <a:buFont typeface="Noto Sans Symbols"/>
              <a:buChar char="✔"/>
            </a:pPr>
            <a:r>
              <a:rPr lang="en-IN" dirty="0"/>
              <a:t>This structure is similar in its operation to a stack of dishes on a spring system. </a:t>
            </a:r>
            <a:endParaRPr dirty="0"/>
          </a:p>
          <a:p>
            <a:pPr marL="0" lvl="0" indent="-152400" algn="just" rtl="0">
              <a:lnSpc>
                <a:spcPct val="150000"/>
              </a:lnSpc>
              <a:spcBef>
                <a:spcPts val="0"/>
              </a:spcBef>
              <a:spcAft>
                <a:spcPts val="0"/>
              </a:spcAft>
              <a:buClr>
                <a:schemeClr val="dk1"/>
              </a:buClr>
              <a:buSzPts val="2400"/>
              <a:buFont typeface="Noto Sans Symbols"/>
              <a:buChar char="✔"/>
            </a:pPr>
            <a:r>
              <a:rPr lang="en-IN" i="1" dirty="0"/>
              <a:t>Example: New dishes are inserted only at the top of the stack and dishes can be deleted only from the top of the stack. </a:t>
            </a:r>
            <a:endParaRPr dirty="0"/>
          </a:p>
        </p:txBody>
      </p:sp>
      <p:sp>
        <p:nvSpPr>
          <p:cNvPr id="213" name="Google Shape;213;p19"/>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9"/>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9"/>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216" name="Google Shape;216;p19"/>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217" name="Google Shape;217;p19"/>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9"/>
          <p:cNvSpPr txBox="1"/>
          <p:nvPr/>
        </p:nvSpPr>
        <p:spPr>
          <a:xfrm>
            <a:off x="3076067" y="6452006"/>
            <a:ext cx="5519420" cy="178435"/>
          </a:xfrm>
          <a:prstGeom prst="rect">
            <a:avLst/>
          </a:prstGeom>
          <a:noFill/>
          <a:ln>
            <a:noFill/>
          </a:ln>
        </p:spPr>
        <p:txBody>
          <a:bodyPr spcFirstLastPara="1" wrap="square" lIns="0" tIns="0" rIns="0" bIns="0" anchor="t" anchorCtr="0">
            <a:spAutoFit/>
          </a:bodyPr>
          <a:lstStyle/>
          <a:p>
            <a:pPr marL="0" marR="0" lvl="0" indent="0" algn="l" rtl="0">
              <a:lnSpc>
                <a:spcPct val="63333"/>
              </a:lnSpc>
              <a:spcBef>
                <a:spcPts val="0"/>
              </a:spcBef>
              <a:spcAft>
                <a:spcPts val="0"/>
              </a:spcAft>
              <a:buNone/>
            </a:pPr>
            <a:r>
              <a:rPr lang="en-IN" sz="1200" b="1">
                <a:solidFill>
                  <a:srgbClr val="0000CC"/>
                </a:solidFill>
                <a:latin typeface="Arial"/>
                <a:ea typeface="Arial"/>
                <a:cs typeface="Arial"/>
                <a:sym typeface="Arial"/>
              </a:rPr>
              <a:t>DR. M. DEVA PRIYA, ASSO. PROF, CSE, SKCT	</a:t>
            </a:r>
            <a:r>
              <a:rPr lang="en-IN" sz="1800" baseline="-25000">
                <a:solidFill>
                  <a:srgbClr val="888888"/>
                </a:solidFill>
                <a:latin typeface="Trebuchet MS"/>
                <a:ea typeface="Trebuchet MS"/>
                <a:cs typeface="Trebuchet MS"/>
                <a:sym typeface="Trebuchet MS"/>
              </a:rPr>
              <a:t>13</a:t>
            </a:r>
            <a:endParaRPr sz="1800" baseline="-25000">
              <a:solidFill>
                <a:schemeClr val="dk1"/>
              </a:solidFill>
              <a:latin typeface="Trebuchet MS"/>
              <a:ea typeface="Trebuchet MS"/>
              <a:cs typeface="Trebuchet MS"/>
              <a:sym typeface="Trebuchet MS"/>
            </a:endParaRPr>
          </a:p>
        </p:txBody>
      </p:sp>
      <p:sp>
        <p:nvSpPr>
          <p:cNvPr id="220" name="Google Shape;220;p19"/>
          <p:cNvSpPr txBox="1"/>
          <p:nvPr/>
        </p:nvSpPr>
        <p:spPr>
          <a:xfrm>
            <a:off x="2819400" y="6425438"/>
            <a:ext cx="6244209" cy="410369"/>
          </a:xfrm>
          <a:prstGeom prst="rect">
            <a:avLst/>
          </a:prstGeom>
          <a:noFill/>
          <a:ln>
            <a:noFill/>
          </a:ln>
        </p:spPr>
        <p:txBody>
          <a:bodyPr spcFirstLastPara="1" wrap="square" lIns="0" tIns="0" rIns="0" bIns="0" anchor="t" anchorCtr="0">
            <a:spAutoFit/>
          </a:bodyPr>
          <a:lstStyle/>
          <a:p>
            <a:pPr marL="12700" marR="0" lvl="0" indent="0" algn="l" rtl="0">
              <a:lnSpc>
                <a:spcPct val="101250"/>
              </a:lnSpc>
              <a:spcBef>
                <a:spcPts val="0"/>
              </a:spcBef>
              <a:spcAft>
                <a:spcPts val="0"/>
              </a:spcAft>
              <a:buNone/>
            </a:pPr>
            <a:r>
              <a:rPr lang="en-IN" sz="1600" b="1">
                <a:solidFill>
                  <a:srgbClr val="FFFFFF"/>
                </a:solidFill>
                <a:latin typeface="Arial"/>
                <a:ea typeface="Arial"/>
                <a:cs typeface="Arial"/>
                <a:sym typeface="Arial"/>
              </a:rPr>
              <a:t>DATA STRUCTURES CLASSIFICATION                                                                                        </a:t>
            </a:r>
            <a:fld id="{00000000-1234-1234-1234-123412341234}" type="slidenum">
              <a:rPr lang="en-IN" sz="1600" b="1">
                <a:solidFill>
                  <a:srgbClr val="FFFFFF"/>
                </a:solidFill>
                <a:latin typeface="Arial"/>
                <a:ea typeface="Arial"/>
                <a:cs typeface="Arial"/>
                <a:sym typeface="Arial"/>
              </a:rPr>
              <a:t>11</a:t>
            </a:fld>
            <a:endParaRPr sz="1600">
              <a:solidFill>
                <a:schemeClr val="dk1"/>
              </a:solidFill>
              <a:latin typeface="Arial"/>
              <a:ea typeface="Arial"/>
              <a:cs typeface="Arial"/>
              <a:sym typeface="Arial"/>
            </a:endParaRPr>
          </a:p>
          <a:p>
            <a:pPr marL="12700" marR="0" lvl="0" indent="0" algn="l" rtl="0">
              <a:lnSpc>
                <a:spcPct val="101250"/>
              </a:lnSpc>
              <a:spcBef>
                <a:spcPts val="0"/>
              </a:spcBef>
              <a:spcAft>
                <a:spcPts val="0"/>
              </a:spcAft>
              <a:buNone/>
            </a:pPr>
            <a:endParaRPr sz="1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20"/>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20"/>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20"/>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228" name="Google Shape;228;p20"/>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229" name="Google Shape;229;p20"/>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20"/>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20"/>
          <p:cNvSpPr txBox="1">
            <a:spLocks noGrp="1"/>
          </p:cNvSpPr>
          <p:nvPr>
            <p:ph type="title" idx="4294967295"/>
          </p:nvPr>
        </p:nvSpPr>
        <p:spPr>
          <a:xfrm>
            <a:off x="3581400" y="778255"/>
            <a:ext cx="2336418"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QUEUE</a:t>
            </a:r>
            <a:endParaRPr/>
          </a:p>
        </p:txBody>
      </p:sp>
      <p:sp>
        <p:nvSpPr>
          <p:cNvPr id="232" name="Google Shape;232;p20"/>
          <p:cNvSpPr txBox="1">
            <a:spLocks noGrp="1"/>
          </p:cNvSpPr>
          <p:nvPr>
            <p:ph type="body" idx="1"/>
          </p:nvPr>
        </p:nvSpPr>
        <p:spPr>
          <a:xfrm>
            <a:off x="305434" y="1371601"/>
            <a:ext cx="8533130" cy="4431983"/>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Clr>
                <a:schemeClr val="dk1"/>
              </a:buClr>
              <a:buSzPts val="2400"/>
              <a:buFont typeface="Noto Sans Symbols"/>
              <a:buNone/>
            </a:pPr>
            <a:endParaRPr/>
          </a:p>
          <a:p>
            <a:pPr marL="0" lvl="0" indent="0" algn="just" rtl="0">
              <a:spcBef>
                <a:spcPts val="0"/>
              </a:spcBef>
              <a:spcAft>
                <a:spcPts val="0"/>
              </a:spcAft>
              <a:buClr>
                <a:schemeClr val="dk1"/>
              </a:buClr>
              <a:buSzPts val="2400"/>
              <a:buFont typeface="Noto Sans Symbols"/>
              <a:buNone/>
            </a:pPr>
            <a:endParaRPr/>
          </a:p>
          <a:p>
            <a:pPr marL="0" lvl="0" indent="-152400" algn="just" rtl="0">
              <a:spcBef>
                <a:spcPts val="0"/>
              </a:spcBef>
              <a:spcAft>
                <a:spcPts val="0"/>
              </a:spcAft>
              <a:buClr>
                <a:schemeClr val="dk1"/>
              </a:buClr>
              <a:buSzPts val="2400"/>
              <a:buFont typeface="Noto Sans Symbols"/>
              <a:buChar char="✔"/>
            </a:pPr>
            <a:r>
              <a:rPr lang="en-IN"/>
              <a:t>It is a First-In-First-Out (FIFO) system is a linear list in which deletions can take place only at one end of the list, the “front” of the list, and insertions can take place only at the other end of the list, the “rear” of the list. </a:t>
            </a:r>
            <a:endParaRPr/>
          </a:p>
          <a:p>
            <a:pPr marL="0" lvl="0" indent="0" algn="just" rtl="0">
              <a:spcBef>
                <a:spcPts val="0"/>
              </a:spcBef>
              <a:spcAft>
                <a:spcPts val="0"/>
              </a:spcAft>
              <a:buNone/>
            </a:pPr>
            <a:endParaRPr/>
          </a:p>
          <a:p>
            <a:pPr marL="0" lvl="0" indent="-152400" algn="just" rtl="0">
              <a:spcBef>
                <a:spcPts val="0"/>
              </a:spcBef>
              <a:spcAft>
                <a:spcPts val="0"/>
              </a:spcAft>
              <a:buClr>
                <a:schemeClr val="dk1"/>
              </a:buClr>
              <a:buSzPts val="2400"/>
              <a:buFont typeface="Noto Sans Symbols"/>
              <a:buChar char="✔"/>
            </a:pPr>
            <a:r>
              <a:rPr lang="en-IN" i="1"/>
              <a:t>Example: </a:t>
            </a:r>
            <a:r>
              <a:rPr lang="en-IN"/>
              <a:t>A line of people waiting at a bus stop. The first person in line is the first person to board the bus. Another analogy is with automobiles waiting to pass through an intersection – the first car in line is the first car through. </a:t>
            </a:r>
            <a:endParaRPr/>
          </a:p>
          <a:p>
            <a:pPr marL="0" lvl="0" indent="0" algn="just" rtl="0">
              <a:spcBef>
                <a:spcPts val="0"/>
              </a:spcBef>
              <a:spcAft>
                <a:spcPts val="0"/>
              </a:spcAft>
              <a:buClr>
                <a:schemeClr val="dk1"/>
              </a:buClr>
              <a:buSzPts val="2400"/>
              <a:buFont typeface="Noto Sans Symbols"/>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1"/>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21"/>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243" name="Google Shape;243;p21"/>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244" name="Google Shape;244;p21"/>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21"/>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21"/>
          <p:cNvSpPr txBox="1">
            <a:spLocks noGrp="1"/>
          </p:cNvSpPr>
          <p:nvPr>
            <p:ph type="title" idx="4294967295"/>
          </p:nvPr>
        </p:nvSpPr>
        <p:spPr>
          <a:xfrm>
            <a:off x="2133600" y="778255"/>
            <a:ext cx="5029200" cy="51714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NON LINEAR DATA STRUCTURES</a:t>
            </a:r>
            <a:endParaRPr/>
          </a:p>
        </p:txBody>
      </p:sp>
      <p:sp>
        <p:nvSpPr>
          <p:cNvPr id="247" name="Google Shape;247;p21"/>
          <p:cNvSpPr txBox="1">
            <a:spLocks noGrp="1"/>
          </p:cNvSpPr>
          <p:nvPr>
            <p:ph type="body" idx="1"/>
          </p:nvPr>
        </p:nvSpPr>
        <p:spPr>
          <a:xfrm>
            <a:off x="305434" y="1752600"/>
            <a:ext cx="8533130" cy="3323987"/>
          </a:xfrm>
          <a:prstGeom prst="rect">
            <a:avLst/>
          </a:prstGeom>
          <a:noFill/>
          <a:ln>
            <a:noFill/>
          </a:ln>
        </p:spPr>
        <p:txBody>
          <a:bodyPr spcFirstLastPara="1" wrap="square" lIns="0" tIns="0" rIns="0" bIns="0" anchor="t" anchorCtr="0">
            <a:spAutoFit/>
          </a:bodyPr>
          <a:lstStyle/>
          <a:p>
            <a:pPr marL="0" lvl="0" indent="0" algn="just" rtl="0">
              <a:lnSpc>
                <a:spcPct val="150000"/>
              </a:lnSpc>
              <a:spcBef>
                <a:spcPts val="0"/>
              </a:spcBef>
              <a:spcAft>
                <a:spcPts val="0"/>
              </a:spcAft>
              <a:buNone/>
            </a:pPr>
            <a:r>
              <a:rPr lang="en-IN">
                <a:solidFill>
                  <a:srgbClr val="FF0000"/>
                </a:solidFill>
              </a:rPr>
              <a:t>TREES </a:t>
            </a:r>
            <a:endParaRPr/>
          </a:p>
          <a:p>
            <a:pPr marL="0" lvl="0" indent="-152400" algn="just" rtl="0">
              <a:lnSpc>
                <a:spcPct val="150000"/>
              </a:lnSpc>
              <a:spcBef>
                <a:spcPts val="0"/>
              </a:spcBef>
              <a:spcAft>
                <a:spcPts val="0"/>
              </a:spcAft>
              <a:buClr>
                <a:schemeClr val="dk1"/>
              </a:buClr>
              <a:buSzPts val="2400"/>
              <a:buFont typeface="Noto Sans Symbols"/>
              <a:buChar char="✔"/>
            </a:pPr>
            <a:r>
              <a:rPr lang="en-IN"/>
              <a:t>Data frequently contain a hierarchical relationship between various elements. </a:t>
            </a:r>
            <a:endParaRPr/>
          </a:p>
          <a:p>
            <a:pPr marL="0" lvl="0" indent="-152400" algn="just" rtl="0">
              <a:lnSpc>
                <a:spcPct val="150000"/>
              </a:lnSpc>
              <a:spcBef>
                <a:spcPts val="0"/>
              </a:spcBef>
              <a:spcAft>
                <a:spcPts val="0"/>
              </a:spcAft>
              <a:buClr>
                <a:schemeClr val="dk1"/>
              </a:buClr>
              <a:buSzPts val="2400"/>
              <a:buFont typeface="Noto Sans Symbols"/>
              <a:buChar char="✔"/>
            </a:pPr>
            <a:r>
              <a:rPr lang="en-IN"/>
              <a:t>The data structure which reflects this relationship is called a rooted tree graph/ tree. </a:t>
            </a:r>
            <a:endParaRPr/>
          </a:p>
          <a:p>
            <a:pPr marL="0" lvl="0" indent="0" algn="just" rtl="0">
              <a:lnSpc>
                <a:spcPct val="150000"/>
              </a:lnSpc>
              <a:spcBef>
                <a:spcPts val="0"/>
              </a:spcBef>
              <a:spcAft>
                <a:spcPts val="0"/>
              </a:spcAft>
              <a:buClr>
                <a:schemeClr val="dk1"/>
              </a:buClr>
              <a:buSzPts val="2400"/>
              <a:buFont typeface="Noto Sans Symbols"/>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5" name="Google Shape;255;p2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2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22"/>
          <p:cNvSpPr txBox="1"/>
          <p:nvPr/>
        </p:nvSpPr>
        <p:spPr>
          <a:xfrm>
            <a:off x="60452" y="0"/>
            <a:ext cx="8987790" cy="372538"/>
          </a:xfrm>
          <a:prstGeom prst="rect">
            <a:avLst/>
          </a:prstGeom>
          <a:noFill/>
          <a:ln>
            <a:noFill/>
          </a:ln>
        </p:spPr>
        <p:txBody>
          <a:bodyPr spcFirstLastPara="1" wrap="square" lIns="0" tIns="125075" rIns="0" bIns="0" anchor="t" anchorCtr="0">
            <a:spAutoFit/>
          </a:bodyPr>
          <a:lstStyle/>
          <a:p>
            <a:pPr marL="12700" marR="0" lvl="0" indent="0" algn="l" rtl="0">
              <a:lnSpc>
                <a:spcPct val="100000"/>
              </a:lnSpc>
              <a:spcBef>
                <a:spcPts val="0"/>
              </a:spcBef>
              <a:spcAft>
                <a:spcPts val="0"/>
              </a:spcAft>
              <a:buNone/>
            </a:pPr>
            <a:r>
              <a:rPr lang="en-IN" sz="1600" b="1" dirty="0">
                <a:solidFill>
                  <a:srgbClr val="FFFFFF"/>
                </a:solidFill>
                <a:latin typeface="Arial"/>
                <a:ea typeface="Arial"/>
                <a:cs typeface="Arial"/>
                <a:sym typeface="Arial"/>
              </a:rPr>
              <a:t>MODULE  1: SESSION   04	                                 </a:t>
            </a: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258" name="Google Shape;258;p22"/>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22"/>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txBox="1">
            <a:spLocks noGrp="1"/>
          </p:cNvSpPr>
          <p:nvPr>
            <p:ph type="title" idx="4294967295"/>
          </p:nvPr>
        </p:nvSpPr>
        <p:spPr>
          <a:xfrm>
            <a:off x="1828800" y="778255"/>
            <a:ext cx="5181600" cy="74574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IN"/>
              <a:t>NON LINEAR DATA STRUCTURES</a:t>
            </a:r>
            <a:br>
              <a:rPr lang="en-IN"/>
            </a:br>
            <a:r>
              <a:rPr lang="en-IN"/>
              <a:t>TREES</a:t>
            </a:r>
            <a:endParaRPr/>
          </a:p>
        </p:txBody>
      </p:sp>
      <p:sp>
        <p:nvSpPr>
          <p:cNvPr id="261" name="Google Shape;261;p22"/>
          <p:cNvSpPr txBox="1">
            <a:spLocks noGrp="1"/>
          </p:cNvSpPr>
          <p:nvPr>
            <p:ph type="body" idx="1"/>
          </p:nvPr>
        </p:nvSpPr>
        <p:spPr>
          <a:xfrm>
            <a:off x="305434" y="1447800"/>
            <a:ext cx="8533130" cy="42671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265" name="Google Shape;265;p22"/>
          <p:cNvPicPr preferRelativeResize="0"/>
          <p:nvPr/>
        </p:nvPicPr>
        <p:blipFill rotWithShape="1">
          <a:blip r:embed="rId3">
            <a:alphaModFix/>
          </a:blip>
          <a:srcRect/>
          <a:stretch/>
        </p:blipFill>
        <p:spPr>
          <a:xfrm>
            <a:off x="1371600" y="1600200"/>
            <a:ext cx="6324600" cy="373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270" name="Google Shape;270;p23"/>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23"/>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23"/>
          <p:cNvSpPr txBox="1"/>
          <p:nvPr/>
        </p:nvSpPr>
        <p:spPr>
          <a:xfrm>
            <a:off x="60452" y="69341"/>
            <a:ext cx="204660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03</a:t>
            </a:r>
            <a:endParaRPr sz="1600">
              <a:solidFill>
                <a:schemeClr val="dk1"/>
              </a:solidFill>
              <a:latin typeface="Arial"/>
              <a:ea typeface="Arial"/>
              <a:cs typeface="Arial"/>
              <a:sym typeface="Arial"/>
            </a:endParaRPr>
          </a:p>
        </p:txBody>
      </p:sp>
      <p:sp>
        <p:nvSpPr>
          <p:cNvPr id="273" name="Google Shape;273;p23"/>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274" name="Google Shape;274;p23"/>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p23"/>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23"/>
          <p:cNvSpPr txBox="1">
            <a:spLocks noGrp="1"/>
          </p:cNvSpPr>
          <p:nvPr>
            <p:ph type="title" idx="4294967295"/>
          </p:nvPr>
        </p:nvSpPr>
        <p:spPr>
          <a:xfrm>
            <a:off x="2133600" y="778255"/>
            <a:ext cx="5334000"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NON LINEAR DATASTRUCTURES</a:t>
            </a:r>
            <a:endParaRPr/>
          </a:p>
        </p:txBody>
      </p:sp>
      <p:sp>
        <p:nvSpPr>
          <p:cNvPr id="277" name="Google Shape;277;p23"/>
          <p:cNvSpPr txBox="1">
            <a:spLocks noGrp="1"/>
          </p:cNvSpPr>
          <p:nvPr>
            <p:ph type="body" idx="1"/>
          </p:nvPr>
        </p:nvSpPr>
        <p:spPr>
          <a:xfrm>
            <a:off x="305434" y="1447800"/>
            <a:ext cx="8533130" cy="3877985"/>
          </a:xfrm>
          <a:prstGeom prst="rect">
            <a:avLst/>
          </a:prstGeom>
          <a:noFill/>
          <a:ln>
            <a:noFill/>
          </a:ln>
        </p:spPr>
        <p:txBody>
          <a:bodyPr spcFirstLastPara="1" wrap="square" lIns="0" tIns="0" rIns="0" bIns="0" anchor="t" anchorCtr="0">
            <a:spAutoFit/>
          </a:bodyPr>
          <a:lstStyle/>
          <a:p>
            <a:pPr marL="0" lvl="0" indent="0" algn="just" rtl="0">
              <a:lnSpc>
                <a:spcPct val="150000"/>
              </a:lnSpc>
              <a:spcBef>
                <a:spcPts val="0"/>
              </a:spcBef>
              <a:spcAft>
                <a:spcPts val="0"/>
              </a:spcAft>
              <a:buNone/>
            </a:pPr>
            <a:r>
              <a:rPr lang="en-IN"/>
              <a:t>GRAPH : </a:t>
            </a:r>
            <a:endParaRPr/>
          </a:p>
          <a:p>
            <a:pPr marL="0" lvl="0" indent="-152400" algn="just" rtl="0">
              <a:lnSpc>
                <a:spcPct val="150000"/>
              </a:lnSpc>
              <a:spcBef>
                <a:spcPts val="0"/>
              </a:spcBef>
              <a:spcAft>
                <a:spcPts val="0"/>
              </a:spcAft>
              <a:buClr>
                <a:schemeClr val="dk1"/>
              </a:buClr>
              <a:buSzPts val="2400"/>
              <a:buFont typeface="Noto Sans Symbols"/>
              <a:buChar char="✔"/>
            </a:pPr>
            <a:r>
              <a:rPr lang="en-IN"/>
              <a:t>Data sometimes contain a relationship between pairs of elements which is not necessarily hierarchical in nature. </a:t>
            </a:r>
            <a:endParaRPr/>
          </a:p>
          <a:p>
            <a:pPr marL="0" lvl="0" indent="-152400" algn="just" rtl="0">
              <a:lnSpc>
                <a:spcPct val="150000"/>
              </a:lnSpc>
              <a:spcBef>
                <a:spcPts val="0"/>
              </a:spcBef>
              <a:spcAft>
                <a:spcPts val="0"/>
              </a:spcAft>
              <a:buClr>
                <a:schemeClr val="dk1"/>
              </a:buClr>
              <a:buSzPts val="2400"/>
              <a:buFont typeface="Noto Sans Symbols"/>
              <a:buChar char="✔"/>
            </a:pPr>
            <a:r>
              <a:rPr lang="en-IN" i="1"/>
              <a:t>Example: </a:t>
            </a:r>
            <a:r>
              <a:rPr lang="en-IN"/>
              <a:t>Suppose an airline flies only between the cities connected by lines. The data structure that reflects this type of relationship is called a graph. </a:t>
            </a:r>
            <a:endParaRPr/>
          </a:p>
          <a:p>
            <a:pPr marL="0" lvl="0" indent="0" algn="just" rtl="0">
              <a:lnSpc>
                <a:spcPct val="150000"/>
              </a:lnSpc>
              <a:spcBef>
                <a:spcPts val="0"/>
              </a:spcBef>
              <a:spcAft>
                <a:spcPts val="0"/>
              </a:spcAft>
              <a:buClr>
                <a:schemeClr val="dk1"/>
              </a:buClr>
              <a:buSzPts val="2400"/>
              <a:buFont typeface="Noto Sans Symbols"/>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84"/>
        <p:cNvGrpSpPr/>
        <p:nvPr/>
      </p:nvGrpSpPr>
      <p:grpSpPr>
        <a:xfrm>
          <a:off x="0" y="0"/>
          <a:ext cx="0" cy="0"/>
          <a:chOff x="0" y="0"/>
          <a:chExt cx="0" cy="0"/>
        </a:xfrm>
      </p:grpSpPr>
      <p:sp>
        <p:nvSpPr>
          <p:cNvPr id="285" name="Google Shape;285;p24"/>
          <p:cNvSpPr txBox="1">
            <a:spLocks noGrp="1"/>
          </p:cNvSpPr>
          <p:nvPr>
            <p:ph type="title" idx="4294967295"/>
          </p:nvPr>
        </p:nvSpPr>
        <p:spPr>
          <a:xfrm>
            <a:off x="3226180" y="778255"/>
            <a:ext cx="2691638" cy="39115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IN">
                <a:solidFill>
                  <a:srgbClr val="2503BC"/>
                </a:solidFill>
              </a:rPr>
              <a:t>GOOGLE MAP</a:t>
            </a:r>
            <a:endParaRPr>
              <a:solidFill>
                <a:srgbClr val="2503BC"/>
              </a:solidFill>
            </a:endParaRPr>
          </a:p>
        </p:txBody>
      </p:sp>
      <p:sp>
        <p:nvSpPr>
          <p:cNvPr id="286" name="Google Shape;286;p24"/>
          <p:cNvSpPr txBox="1">
            <a:spLocks noGrp="1"/>
          </p:cNvSpPr>
          <p:nvPr>
            <p:ph type="body" idx="1"/>
          </p:nvPr>
        </p:nvSpPr>
        <p:spPr>
          <a:xfrm>
            <a:off x="305434" y="1676400"/>
            <a:ext cx="8533130" cy="38099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290" name="Google Shape;290;p24"/>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24"/>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Google Shape;292;p24"/>
          <p:cNvSpPr txBox="1"/>
          <p:nvPr/>
        </p:nvSpPr>
        <p:spPr>
          <a:xfrm>
            <a:off x="60452" y="69341"/>
            <a:ext cx="204660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03</a:t>
            </a:r>
            <a:endParaRPr sz="1600">
              <a:solidFill>
                <a:schemeClr val="dk1"/>
              </a:solidFill>
              <a:latin typeface="Arial"/>
              <a:ea typeface="Arial"/>
              <a:cs typeface="Arial"/>
              <a:sym typeface="Arial"/>
            </a:endParaRPr>
          </a:p>
        </p:txBody>
      </p:sp>
      <p:sp>
        <p:nvSpPr>
          <p:cNvPr id="293" name="Google Shape;293;p24"/>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295" name="Google Shape;295;p24"/>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96" name="Google Shape;296;p24"/>
          <p:cNvPicPr preferRelativeResize="0"/>
          <p:nvPr/>
        </p:nvPicPr>
        <p:blipFill rotWithShape="1">
          <a:blip r:embed="rId3">
            <a:alphaModFix/>
          </a:blip>
          <a:srcRect/>
          <a:stretch/>
        </p:blipFill>
        <p:spPr>
          <a:xfrm>
            <a:off x="1143000" y="1295400"/>
            <a:ext cx="6172200" cy="4819650"/>
          </a:xfrm>
          <a:prstGeom prst="rect">
            <a:avLst/>
          </a:prstGeom>
          <a:noFill/>
          <a:ln>
            <a:noFill/>
          </a:ln>
        </p:spPr>
      </p:pic>
      <p:sp>
        <p:nvSpPr>
          <p:cNvPr id="297" name="Google Shape;297;p24"/>
          <p:cNvSpPr txBox="1"/>
          <p:nvPr/>
        </p:nvSpPr>
        <p:spPr>
          <a:xfrm>
            <a:off x="0" y="6477000"/>
            <a:ext cx="1297305" cy="228600"/>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Clr>
                <a:schemeClr val="lt1"/>
              </a:buClr>
              <a:buSzPts val="1600"/>
              <a:buFont typeface="Arial"/>
              <a:buNone/>
            </a:pPr>
            <a:r>
              <a:rPr lang="en-IN" sz="1600" b="1" i="0" u="none" strike="noStrike" cap="none">
                <a:solidFill>
                  <a:schemeClr val="lt1"/>
                </a:solidFill>
                <a:latin typeface="Arial"/>
                <a:ea typeface="Arial"/>
                <a:cs typeface="Arial"/>
                <a:sym typeface="Arial"/>
              </a:rPr>
              <a:t>G.PRIYANKA</a:t>
            </a:r>
            <a:endParaRPr sz="1600" b="1" i="0" u="none" strike="noStrike" cap="none">
              <a:solidFill>
                <a:schemeClr val="lt1"/>
              </a:solidFill>
              <a:latin typeface="Arial"/>
              <a:ea typeface="Arial"/>
              <a:cs typeface="Arial"/>
              <a:sym typeface="Arial"/>
            </a:endParaRPr>
          </a:p>
        </p:txBody>
      </p:sp>
      <p:sp>
        <p:nvSpPr>
          <p:cNvPr id="298" name="Google Shape;298;p24"/>
          <p:cNvSpPr txBox="1"/>
          <p:nvPr/>
        </p:nvSpPr>
        <p:spPr>
          <a:xfrm>
            <a:off x="3048000" y="6547586"/>
            <a:ext cx="3581400"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Clr>
                <a:schemeClr val="lt1"/>
              </a:buClr>
              <a:buSzPts val="1600"/>
              <a:buFont typeface="Arial"/>
              <a:buNone/>
            </a:pPr>
            <a:r>
              <a:rPr lang="en-IN" sz="1600" b="1" i="0" u="none" strike="noStrike" cap="none">
                <a:solidFill>
                  <a:schemeClr val="lt1"/>
                </a:solidFill>
                <a:latin typeface="Arial"/>
                <a:ea typeface="Arial"/>
                <a:cs typeface="Arial"/>
                <a:sym typeface="Arial"/>
              </a:rPr>
              <a:t>DATA STRUCTURES CLASSIFICATION</a:t>
            </a:r>
            <a:endParaRPr sz="1600" b="1" i="0" u="none" strike="noStrike" cap="none">
              <a:solidFill>
                <a:schemeClr val="lt1"/>
              </a:solidFill>
              <a:latin typeface="Arial"/>
              <a:ea typeface="Arial"/>
              <a:cs typeface="Arial"/>
              <a:sym typeface="Arial"/>
            </a:endParaRPr>
          </a:p>
        </p:txBody>
      </p:sp>
      <p:sp>
        <p:nvSpPr>
          <p:cNvPr id="299" name="Google Shape;299;p24"/>
          <p:cNvSpPr txBox="1"/>
          <p:nvPr/>
        </p:nvSpPr>
        <p:spPr>
          <a:xfrm>
            <a:off x="8888730" y="6477000"/>
            <a:ext cx="2552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Clr>
                <a:schemeClr val="lt1"/>
              </a:buClr>
              <a:buSzPts val="1600"/>
              <a:buFont typeface="Arial"/>
              <a:buNone/>
            </a:pPr>
            <a:fld id="{00000000-1234-1234-1234-123412341234}" type="slidenum">
              <a:rPr lang="en-IN" sz="1600" b="1" i="0" u="none" strike="noStrike" cap="none">
                <a:solidFill>
                  <a:schemeClr val="lt1"/>
                </a:solidFill>
                <a:latin typeface="Arial"/>
                <a:ea typeface="Arial"/>
                <a:cs typeface="Arial"/>
                <a:sym typeface="Arial"/>
              </a:rPr>
              <a:t>16</a:t>
            </a:fld>
            <a:endParaRPr sz="1600" b="1" i="0" u="none" strike="noStrike" cap="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03"/>
        <p:cNvGrpSpPr/>
        <p:nvPr/>
      </p:nvGrpSpPr>
      <p:grpSpPr>
        <a:xfrm>
          <a:off x="0" y="0"/>
          <a:ext cx="0" cy="0"/>
          <a:chOff x="0" y="0"/>
          <a:chExt cx="0" cy="0"/>
        </a:xfrm>
      </p:grpSpPr>
      <p:sp>
        <p:nvSpPr>
          <p:cNvPr id="304" name="Google Shape;304;p25"/>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25"/>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25"/>
          <p:cNvSpPr txBox="1"/>
          <p:nvPr/>
        </p:nvSpPr>
        <p:spPr>
          <a:xfrm>
            <a:off x="60452" y="69341"/>
            <a:ext cx="204660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03</a:t>
            </a:r>
            <a:endParaRPr sz="1600">
              <a:solidFill>
                <a:schemeClr val="dk1"/>
              </a:solidFill>
              <a:latin typeface="Arial"/>
              <a:ea typeface="Arial"/>
              <a:cs typeface="Arial"/>
              <a:sym typeface="Arial"/>
            </a:endParaRPr>
          </a:p>
        </p:txBody>
      </p:sp>
      <p:sp>
        <p:nvSpPr>
          <p:cNvPr id="307" name="Google Shape;307;p25"/>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308" name="Google Shape;308;p25"/>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25"/>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5"/>
          <p:cNvSpPr txBox="1">
            <a:spLocks noGrp="1"/>
          </p:cNvSpPr>
          <p:nvPr>
            <p:ph type="title" idx="4294967295"/>
          </p:nvPr>
        </p:nvSpPr>
        <p:spPr>
          <a:xfrm>
            <a:off x="2514600" y="778255"/>
            <a:ext cx="5181600" cy="105054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
            </a:r>
            <a:br>
              <a:rPr lang="en-IN"/>
            </a:br>
            <a:r>
              <a:rPr lang="en-IN"/>
              <a:t>DATA STRUCTURE OPERATIONS </a:t>
            </a:r>
            <a:endParaRPr/>
          </a:p>
        </p:txBody>
      </p:sp>
      <p:sp>
        <p:nvSpPr>
          <p:cNvPr id="311" name="Google Shape;311;p25"/>
          <p:cNvSpPr txBox="1">
            <a:spLocks noGrp="1"/>
          </p:cNvSpPr>
          <p:nvPr>
            <p:ph type="body" idx="1"/>
          </p:nvPr>
        </p:nvSpPr>
        <p:spPr>
          <a:xfrm>
            <a:off x="305434" y="2076703"/>
            <a:ext cx="8533130" cy="3255507"/>
          </a:xfrm>
          <a:prstGeom prst="rect">
            <a:avLst/>
          </a:prstGeom>
          <a:noFill/>
          <a:ln>
            <a:noFill/>
          </a:ln>
        </p:spPr>
        <p:txBody>
          <a:bodyPr spcFirstLastPara="1" wrap="square" lIns="0" tIns="0" rIns="0" bIns="0" anchor="t" anchorCtr="0">
            <a:spAutoFit/>
          </a:bodyPr>
          <a:lstStyle/>
          <a:p>
            <a:pPr marL="0" lvl="0" indent="-152400" algn="just" rtl="0">
              <a:lnSpc>
                <a:spcPct val="150000"/>
              </a:lnSpc>
              <a:spcBef>
                <a:spcPts val="0"/>
              </a:spcBef>
              <a:spcAft>
                <a:spcPts val="0"/>
              </a:spcAft>
              <a:buClr>
                <a:schemeClr val="dk1"/>
              </a:buClr>
              <a:buSzPts val="2400"/>
              <a:buFont typeface="Noto Sans Symbols"/>
              <a:buChar char="✔"/>
            </a:pPr>
            <a:r>
              <a:rPr lang="en-IN" dirty="0"/>
              <a:t>The data appearing in data structures are processed by means of certain operations. </a:t>
            </a:r>
            <a:endParaRPr dirty="0"/>
          </a:p>
          <a:p>
            <a:pPr marL="0" lvl="0" indent="-152400" algn="just" rtl="0">
              <a:lnSpc>
                <a:spcPct val="150000"/>
              </a:lnSpc>
              <a:spcBef>
                <a:spcPts val="0"/>
              </a:spcBef>
              <a:spcAft>
                <a:spcPts val="0"/>
              </a:spcAft>
              <a:buClr>
                <a:schemeClr val="dk1"/>
              </a:buClr>
              <a:buSzPts val="2400"/>
              <a:buFont typeface="Noto Sans Symbols"/>
              <a:buChar char="✔"/>
            </a:pPr>
            <a:r>
              <a:rPr lang="en-IN" dirty="0"/>
              <a:t>In fact, the particular data structure that one chooses for a given situation depends largely on the frequency with which specific operations are performed. </a:t>
            </a:r>
            <a:endParaRPr dirty="0"/>
          </a:p>
          <a:p>
            <a:pPr marL="0" lvl="0" indent="0" algn="just" rtl="0">
              <a:lnSpc>
                <a:spcPct val="150000"/>
              </a:lnSpc>
              <a:spcBef>
                <a:spcPts val="0"/>
              </a:spcBef>
              <a:spcAft>
                <a:spcPts val="0"/>
              </a:spcAft>
              <a:buClr>
                <a:schemeClr val="dk1"/>
              </a:buClr>
              <a:buSzPts val="2400"/>
              <a:buFont typeface="Noto Sans Symbols"/>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26"/>
          <p:cNvSpPr txBox="1"/>
          <p:nvPr/>
        </p:nvSpPr>
        <p:spPr>
          <a:xfrm>
            <a:off x="402437" y="790447"/>
            <a:ext cx="8314690" cy="4703852"/>
          </a:xfrm>
          <a:prstGeom prst="rect">
            <a:avLst/>
          </a:prstGeom>
          <a:noFill/>
          <a:ln>
            <a:noFill/>
          </a:ln>
        </p:spPr>
        <p:txBody>
          <a:bodyPr spcFirstLastPara="1" wrap="square" lIns="0" tIns="12700" rIns="0" bIns="0" anchor="t" anchorCtr="0">
            <a:spAutoFit/>
          </a:bodyPr>
          <a:lstStyle/>
          <a:p>
            <a:pPr marL="0" marR="0" lvl="0" indent="0" algn="just" rtl="0">
              <a:spcBef>
                <a:spcPts val="0"/>
              </a:spcBef>
              <a:spcAft>
                <a:spcPts val="0"/>
              </a:spcAft>
              <a:buNone/>
            </a:pPr>
            <a:r>
              <a:rPr lang="en-IN" sz="2400" b="1" dirty="0">
                <a:solidFill>
                  <a:srgbClr val="C00000"/>
                </a:solidFill>
                <a:latin typeface="Arial"/>
                <a:ea typeface="Arial"/>
                <a:cs typeface="Arial"/>
                <a:sym typeface="Arial"/>
              </a:rPr>
              <a:t>DATA STRUCTURE OPERATIONS </a:t>
            </a:r>
            <a:endParaRPr dirty="0"/>
          </a:p>
          <a:p>
            <a:pPr marL="0" marR="0" lvl="0" indent="-152400" algn="just" rtl="0">
              <a:spcBef>
                <a:spcPts val="0"/>
              </a:spcBef>
              <a:spcAft>
                <a:spcPts val="0"/>
              </a:spcAft>
              <a:buClr>
                <a:srgbClr val="0070C0"/>
              </a:buClr>
              <a:buSzPts val="2400"/>
              <a:buFont typeface="Noto Sans Symbols"/>
              <a:buChar char="✔"/>
            </a:pPr>
            <a:r>
              <a:rPr lang="en-IN" sz="2400" b="1" dirty="0">
                <a:solidFill>
                  <a:srgbClr val="0070C0"/>
                </a:solidFill>
                <a:latin typeface="Arial"/>
                <a:ea typeface="Arial"/>
                <a:cs typeface="Arial"/>
                <a:sym typeface="Arial"/>
              </a:rPr>
              <a:t>TRAVERSING (Visiting): </a:t>
            </a:r>
            <a:r>
              <a:rPr lang="en-IN" sz="2400" b="1" dirty="0">
                <a:solidFill>
                  <a:schemeClr val="dk1"/>
                </a:solidFill>
                <a:latin typeface="Arial"/>
                <a:ea typeface="Arial"/>
                <a:cs typeface="Arial"/>
                <a:sym typeface="Arial"/>
              </a:rPr>
              <a:t>Accessing each record exactly once so that certain items in the record may be processed. </a:t>
            </a:r>
            <a:endParaRPr dirty="0"/>
          </a:p>
          <a:p>
            <a:pPr marL="0" marR="0" lvl="0" indent="-152400" algn="just" rtl="0">
              <a:spcBef>
                <a:spcPts val="0"/>
              </a:spcBef>
              <a:spcAft>
                <a:spcPts val="0"/>
              </a:spcAft>
              <a:buClr>
                <a:srgbClr val="0070C0"/>
              </a:buClr>
              <a:buSzPts val="2400"/>
              <a:buFont typeface="Noto Sans Symbols"/>
              <a:buChar char="✔"/>
            </a:pPr>
            <a:r>
              <a:rPr lang="en-IN" sz="2400" b="1" dirty="0">
                <a:solidFill>
                  <a:srgbClr val="0070C0"/>
                </a:solidFill>
                <a:latin typeface="Arial"/>
                <a:ea typeface="Arial"/>
                <a:cs typeface="Arial"/>
                <a:sym typeface="Arial"/>
              </a:rPr>
              <a:t>SEARCHING:</a:t>
            </a:r>
            <a:r>
              <a:rPr lang="en-IN" sz="2400" b="1" dirty="0">
                <a:solidFill>
                  <a:schemeClr val="dk1"/>
                </a:solidFill>
                <a:latin typeface="Arial"/>
                <a:ea typeface="Arial"/>
                <a:cs typeface="Arial"/>
                <a:sym typeface="Arial"/>
              </a:rPr>
              <a:t> Finding the location of the record with a given key value, or finding the locations of all records which satisfy one or more conditions. </a:t>
            </a:r>
            <a:endParaRPr dirty="0"/>
          </a:p>
          <a:p>
            <a:pPr marL="0" marR="0" lvl="0" indent="-152400" algn="just" rtl="0">
              <a:spcBef>
                <a:spcPts val="0"/>
              </a:spcBef>
              <a:spcAft>
                <a:spcPts val="0"/>
              </a:spcAft>
              <a:buClr>
                <a:srgbClr val="0070C0"/>
              </a:buClr>
              <a:buSzPts val="2400"/>
              <a:buFont typeface="Noto Sans Symbols"/>
              <a:buChar char="✔"/>
            </a:pPr>
            <a:r>
              <a:rPr lang="en-IN" sz="2400" b="1" dirty="0">
                <a:solidFill>
                  <a:srgbClr val="0070C0"/>
                </a:solidFill>
                <a:latin typeface="Arial"/>
                <a:ea typeface="Arial"/>
                <a:cs typeface="Arial"/>
                <a:sym typeface="Arial"/>
              </a:rPr>
              <a:t>INSERTING:</a:t>
            </a:r>
            <a:r>
              <a:rPr lang="en-IN" sz="2400" b="1" dirty="0">
                <a:solidFill>
                  <a:schemeClr val="dk1"/>
                </a:solidFill>
                <a:latin typeface="Arial"/>
                <a:ea typeface="Arial"/>
                <a:cs typeface="Arial"/>
                <a:sym typeface="Arial"/>
              </a:rPr>
              <a:t> Adding a new record to the structure. </a:t>
            </a:r>
            <a:endParaRPr dirty="0"/>
          </a:p>
          <a:p>
            <a:pPr marL="0" marR="0" lvl="0" indent="-152400" algn="just" rtl="0">
              <a:spcBef>
                <a:spcPts val="0"/>
              </a:spcBef>
              <a:spcAft>
                <a:spcPts val="0"/>
              </a:spcAft>
              <a:buClr>
                <a:srgbClr val="0070C0"/>
              </a:buClr>
              <a:buSzPts val="2400"/>
              <a:buFont typeface="Noto Sans Symbols"/>
              <a:buChar char="✔"/>
            </a:pPr>
            <a:r>
              <a:rPr lang="en-IN" sz="2400" b="1" dirty="0">
                <a:solidFill>
                  <a:srgbClr val="0070C0"/>
                </a:solidFill>
                <a:latin typeface="Arial"/>
                <a:ea typeface="Arial"/>
                <a:cs typeface="Arial"/>
                <a:sym typeface="Arial"/>
              </a:rPr>
              <a:t>DELETING:</a:t>
            </a:r>
            <a:r>
              <a:rPr lang="en-IN" sz="2400" b="1" dirty="0">
                <a:solidFill>
                  <a:schemeClr val="dk1"/>
                </a:solidFill>
                <a:latin typeface="Arial"/>
                <a:ea typeface="Arial"/>
                <a:cs typeface="Arial"/>
                <a:sym typeface="Arial"/>
              </a:rPr>
              <a:t> Removing a record from the structure. </a:t>
            </a:r>
            <a:endParaRPr dirty="0"/>
          </a:p>
          <a:p>
            <a:pPr marL="0" marR="0" lvl="0" indent="-152400" algn="just" rtl="0">
              <a:spcBef>
                <a:spcPts val="0"/>
              </a:spcBef>
              <a:spcAft>
                <a:spcPts val="0"/>
              </a:spcAft>
              <a:buClr>
                <a:srgbClr val="0070C0"/>
              </a:buClr>
              <a:buSzPts val="2400"/>
              <a:buFont typeface="Noto Sans Symbols"/>
              <a:buChar char="✔"/>
            </a:pPr>
            <a:r>
              <a:rPr lang="en-IN" sz="2400" b="1" dirty="0">
                <a:solidFill>
                  <a:srgbClr val="0070C0"/>
                </a:solidFill>
                <a:latin typeface="Arial"/>
                <a:ea typeface="Arial"/>
                <a:cs typeface="Arial"/>
                <a:sym typeface="Arial"/>
              </a:rPr>
              <a:t>COMBINATION</a:t>
            </a:r>
            <a:r>
              <a:rPr lang="en-IN" sz="2400" b="1" dirty="0">
                <a:solidFill>
                  <a:schemeClr val="dk1"/>
                </a:solidFill>
                <a:latin typeface="Arial"/>
                <a:ea typeface="Arial"/>
                <a:cs typeface="Arial"/>
                <a:sym typeface="Arial"/>
              </a:rPr>
              <a:t> :Sometimes 2 or more of the operations may be used in a given situation; To delete the record with a given key, search for the location of the record. </a:t>
            </a:r>
            <a:endParaRPr dirty="0"/>
          </a:p>
          <a:p>
            <a:pPr marL="43815" marR="0" lvl="0" indent="0" algn="just" rtl="0">
              <a:lnSpc>
                <a:spcPct val="100000"/>
              </a:lnSpc>
              <a:spcBef>
                <a:spcPts val="100"/>
              </a:spcBef>
              <a:spcAft>
                <a:spcPts val="0"/>
              </a:spcAft>
              <a:buNone/>
            </a:pPr>
            <a:endParaRPr sz="2400" baseline="30000" dirty="0">
              <a:solidFill>
                <a:schemeClr val="dk1"/>
              </a:solidFill>
              <a:latin typeface="Arial"/>
              <a:ea typeface="Arial"/>
              <a:cs typeface="Arial"/>
              <a:sym typeface="Arial"/>
            </a:endParaRPr>
          </a:p>
        </p:txBody>
      </p:sp>
      <p:sp>
        <p:nvSpPr>
          <p:cNvPr id="320" name="Google Shape;320;p26"/>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26"/>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26"/>
          <p:cNvSpPr txBox="1"/>
          <p:nvPr/>
        </p:nvSpPr>
        <p:spPr>
          <a:xfrm>
            <a:off x="60452" y="69341"/>
            <a:ext cx="204660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03</a:t>
            </a:r>
            <a:endParaRPr sz="1600">
              <a:solidFill>
                <a:schemeClr val="dk1"/>
              </a:solidFill>
              <a:latin typeface="Arial"/>
              <a:ea typeface="Arial"/>
              <a:cs typeface="Arial"/>
              <a:sym typeface="Arial"/>
            </a:endParaRPr>
          </a:p>
        </p:txBody>
      </p:sp>
      <p:sp>
        <p:nvSpPr>
          <p:cNvPr id="323" name="Google Shape;323;p26"/>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324" name="Google Shape;324;p26"/>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26"/>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Date Placeholder 2"/>
          <p:cNvSpPr>
            <a:spLocks noGrp="1"/>
          </p:cNvSpPr>
          <p:nvPr>
            <p:ph type="dt" idx="10"/>
          </p:nvPr>
        </p:nvSpPr>
        <p:spPr/>
        <p:txBody>
          <a:bodyPr/>
          <a:lstStyle/>
          <a:p>
            <a:fld id="{245BC2B1-C922-4ED0-9D26-9F3DA71221B8}" type="datetime1">
              <a:rPr lang="en-US" smtClean="0"/>
              <a:t>9/5/2021</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32"/>
        <p:cNvGrpSpPr/>
        <p:nvPr/>
      </p:nvGrpSpPr>
      <p:grpSpPr>
        <a:xfrm>
          <a:off x="0" y="0"/>
          <a:ext cx="0" cy="0"/>
          <a:chOff x="0" y="0"/>
          <a:chExt cx="0" cy="0"/>
        </a:xfrm>
      </p:grpSpPr>
      <p:sp>
        <p:nvSpPr>
          <p:cNvPr id="333" name="Google Shape;333;p27"/>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27"/>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27"/>
          <p:cNvSpPr txBox="1"/>
          <p:nvPr/>
        </p:nvSpPr>
        <p:spPr>
          <a:xfrm>
            <a:off x="60452" y="69341"/>
            <a:ext cx="204660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03</a:t>
            </a:r>
            <a:endParaRPr sz="1600">
              <a:solidFill>
                <a:schemeClr val="dk1"/>
              </a:solidFill>
              <a:latin typeface="Arial"/>
              <a:ea typeface="Arial"/>
              <a:cs typeface="Arial"/>
              <a:sym typeface="Arial"/>
            </a:endParaRPr>
          </a:p>
        </p:txBody>
      </p:sp>
      <p:sp>
        <p:nvSpPr>
          <p:cNvPr id="336" name="Google Shape;336;p27"/>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337" name="Google Shape;337;p27"/>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27"/>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27"/>
          <p:cNvSpPr txBox="1">
            <a:spLocks noGrp="1"/>
          </p:cNvSpPr>
          <p:nvPr>
            <p:ph type="body" idx="1"/>
          </p:nvPr>
        </p:nvSpPr>
        <p:spPr>
          <a:xfrm>
            <a:off x="305434" y="1295400"/>
            <a:ext cx="8533130" cy="4431983"/>
          </a:xfrm>
          <a:prstGeom prst="rect">
            <a:avLst/>
          </a:prstGeom>
          <a:noFill/>
          <a:ln>
            <a:noFill/>
          </a:ln>
        </p:spPr>
        <p:txBody>
          <a:bodyPr spcFirstLastPara="1" wrap="square" lIns="0" tIns="0" rIns="0" bIns="0" anchor="t" anchorCtr="0">
            <a:spAutoFit/>
          </a:bodyPr>
          <a:lstStyle/>
          <a:p>
            <a:pPr marL="0" lvl="0" indent="0" algn="just" rtl="0">
              <a:lnSpc>
                <a:spcPct val="150000"/>
              </a:lnSpc>
              <a:spcBef>
                <a:spcPts val="0"/>
              </a:spcBef>
              <a:spcAft>
                <a:spcPts val="0"/>
              </a:spcAft>
              <a:buNone/>
            </a:pPr>
            <a:endParaRPr>
              <a:solidFill>
                <a:srgbClr val="C00000"/>
              </a:solidFill>
            </a:endParaRPr>
          </a:p>
          <a:p>
            <a:pPr marL="0" lvl="0" indent="0" algn="just" rtl="0">
              <a:lnSpc>
                <a:spcPct val="150000"/>
              </a:lnSpc>
              <a:spcBef>
                <a:spcPts val="0"/>
              </a:spcBef>
              <a:spcAft>
                <a:spcPts val="0"/>
              </a:spcAft>
              <a:buNone/>
            </a:pPr>
            <a:r>
              <a:rPr lang="en-IN">
                <a:solidFill>
                  <a:srgbClr val="C00000"/>
                </a:solidFill>
              </a:rPr>
              <a:t>ADDITIONAL OPERATIONS </a:t>
            </a:r>
            <a:endParaRPr/>
          </a:p>
          <a:p>
            <a:pPr marL="0" lvl="0" indent="0" algn="just" rtl="0">
              <a:lnSpc>
                <a:spcPct val="150000"/>
              </a:lnSpc>
              <a:spcBef>
                <a:spcPts val="0"/>
              </a:spcBef>
              <a:spcAft>
                <a:spcPts val="0"/>
              </a:spcAft>
              <a:buNone/>
            </a:pPr>
            <a:r>
              <a:rPr lang="en-IN"/>
              <a:t>The operations used in special situations include: </a:t>
            </a:r>
            <a:endParaRPr/>
          </a:p>
          <a:p>
            <a:pPr marL="0" lvl="0" indent="0" algn="just" rtl="0">
              <a:lnSpc>
                <a:spcPct val="150000"/>
              </a:lnSpc>
              <a:spcBef>
                <a:spcPts val="0"/>
              </a:spcBef>
              <a:spcAft>
                <a:spcPts val="0"/>
              </a:spcAft>
              <a:buNone/>
            </a:pPr>
            <a:r>
              <a:rPr lang="en-IN">
                <a:solidFill>
                  <a:srgbClr val="0070C0"/>
                </a:solidFill>
              </a:rPr>
              <a:t>SORTING</a:t>
            </a:r>
            <a:r>
              <a:rPr lang="en-IN"/>
              <a:t>: Arranging the records in some logical order or in numerical order </a:t>
            </a:r>
            <a:endParaRPr/>
          </a:p>
          <a:p>
            <a:pPr marL="0" lvl="0" indent="0" algn="just" rtl="0">
              <a:lnSpc>
                <a:spcPct val="150000"/>
              </a:lnSpc>
              <a:spcBef>
                <a:spcPts val="0"/>
              </a:spcBef>
              <a:spcAft>
                <a:spcPts val="0"/>
              </a:spcAft>
              <a:buNone/>
            </a:pPr>
            <a:r>
              <a:rPr lang="en-IN">
                <a:solidFill>
                  <a:srgbClr val="0070C0"/>
                </a:solidFill>
              </a:rPr>
              <a:t>MERGING: </a:t>
            </a:r>
            <a:r>
              <a:rPr lang="en-IN"/>
              <a:t>Combining the records in 2 different sorted files into a single sorted file. </a:t>
            </a:r>
            <a:endParaRPr/>
          </a:p>
          <a:p>
            <a:pPr marL="0" lvl="0" indent="0" algn="just" rtl="0">
              <a:lnSpc>
                <a:spcPct val="150000"/>
              </a:lnSpc>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8" name="Google Shape;98;p11"/>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1"/>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1"/>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101" name="Google Shape;101;p11"/>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 </a:t>
            </a:r>
            <a:r>
              <a:rPr lang="en-IN" sz="1600" b="1" dirty="0">
                <a:solidFill>
                  <a:srgbClr val="FFFFFF"/>
                </a:solidFill>
                <a:latin typeface="Arial"/>
                <a:ea typeface="Arial"/>
                <a:cs typeface="Arial"/>
                <a:sym typeface="Arial"/>
              </a:rPr>
              <a:t>DATA  STRUCTURES</a:t>
            </a:r>
            <a:endParaRPr sz="1600" dirty="0">
              <a:solidFill>
                <a:schemeClr val="dk1"/>
              </a:solidFill>
              <a:latin typeface="Arial"/>
              <a:ea typeface="Arial"/>
              <a:cs typeface="Arial"/>
              <a:sym typeface="Arial"/>
            </a:endParaRPr>
          </a:p>
        </p:txBody>
      </p:sp>
      <p:sp>
        <p:nvSpPr>
          <p:cNvPr id="102" name="Google Shape;102;p11"/>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1"/>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1"/>
          <p:cNvSpPr txBox="1"/>
          <p:nvPr/>
        </p:nvSpPr>
        <p:spPr>
          <a:xfrm>
            <a:off x="3747642" y="6547586"/>
            <a:ext cx="3186558"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a:solidFill>
                  <a:srgbClr val="FFFFFF"/>
                </a:solidFill>
                <a:latin typeface="Arial"/>
                <a:ea typeface="Arial"/>
                <a:cs typeface="Arial"/>
                <a:sym typeface="Arial"/>
              </a:rPr>
              <a:t>DATA STRUCTURES CLASSIFICATION</a:t>
            </a:r>
            <a:endParaRPr sz="1600">
              <a:solidFill>
                <a:schemeClr val="dk1"/>
              </a:solidFill>
              <a:latin typeface="Arial"/>
              <a:ea typeface="Arial"/>
              <a:cs typeface="Arial"/>
              <a:sym typeface="Arial"/>
            </a:endParaRPr>
          </a:p>
        </p:txBody>
      </p:sp>
      <p:sp>
        <p:nvSpPr>
          <p:cNvPr id="106" name="Google Shape;106;p11"/>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2</a:t>
            </a:fld>
            <a:endParaRPr sz="1600">
              <a:solidFill>
                <a:schemeClr val="dk1"/>
              </a:solidFill>
              <a:latin typeface="Arial"/>
              <a:ea typeface="Arial"/>
              <a:cs typeface="Arial"/>
              <a:sym typeface="Arial"/>
            </a:endParaRPr>
          </a:p>
        </p:txBody>
      </p:sp>
      <p:pic>
        <p:nvPicPr>
          <p:cNvPr id="107" name="Google Shape;107;p11"/>
          <p:cNvPicPr preferRelativeResize="0"/>
          <p:nvPr/>
        </p:nvPicPr>
        <p:blipFill rotWithShape="1">
          <a:blip r:embed="rId3">
            <a:alphaModFix/>
          </a:blip>
          <a:srcRect/>
          <a:stretch/>
        </p:blipFill>
        <p:spPr>
          <a:xfrm>
            <a:off x="914400" y="914400"/>
            <a:ext cx="7391400" cy="5029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8"/>
          <p:cNvSpPr txBox="1"/>
          <p:nvPr/>
        </p:nvSpPr>
        <p:spPr>
          <a:xfrm>
            <a:off x="60452" y="69341"/>
            <a:ext cx="204660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03</a:t>
            </a:r>
            <a:endParaRPr sz="1600">
              <a:solidFill>
                <a:schemeClr val="dk1"/>
              </a:solidFill>
              <a:latin typeface="Arial"/>
              <a:ea typeface="Arial"/>
              <a:cs typeface="Arial"/>
              <a:sym typeface="Arial"/>
            </a:endParaRPr>
          </a:p>
        </p:txBody>
      </p:sp>
      <p:sp>
        <p:nvSpPr>
          <p:cNvPr id="348" name="Google Shape;348;p28"/>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349" name="Google Shape;349;p28"/>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28"/>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28"/>
          <p:cNvSpPr txBox="1">
            <a:spLocks noGrp="1"/>
          </p:cNvSpPr>
          <p:nvPr>
            <p:ph type="title" idx="4294967295"/>
          </p:nvPr>
        </p:nvSpPr>
        <p:spPr>
          <a:xfrm>
            <a:off x="546912" y="979678"/>
            <a:ext cx="4025088" cy="38215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dirty="0"/>
              <a:t>POINTS </a:t>
            </a:r>
            <a:r>
              <a:rPr lang="en-IN" dirty="0" smtClean="0"/>
              <a:t>TO REMEMBER:</a:t>
            </a:r>
            <a:endParaRPr dirty="0"/>
          </a:p>
        </p:txBody>
      </p:sp>
      <p:sp>
        <p:nvSpPr>
          <p:cNvPr id="355" name="Google Shape;355;p28"/>
          <p:cNvSpPr txBox="1"/>
          <p:nvPr/>
        </p:nvSpPr>
        <p:spPr>
          <a:xfrm>
            <a:off x="618540" y="1604263"/>
            <a:ext cx="8049259" cy="4290918"/>
          </a:xfrm>
          <a:prstGeom prst="rect">
            <a:avLst/>
          </a:prstGeom>
          <a:noFill/>
          <a:ln>
            <a:noFill/>
          </a:ln>
        </p:spPr>
        <p:txBody>
          <a:bodyPr spcFirstLastPara="1" wrap="square" lIns="0" tIns="195575" rIns="0" bIns="0" anchor="t" anchorCtr="0">
            <a:spAutoFit/>
          </a:bodyPr>
          <a:lstStyle/>
          <a:p>
            <a:pPr marL="299085" marR="0" lvl="0" indent="-286385" algn="just" rtl="0">
              <a:lnSpc>
                <a:spcPct val="100000"/>
              </a:lnSpc>
              <a:spcBef>
                <a:spcPts val="0"/>
              </a:spcBef>
              <a:spcAft>
                <a:spcPts val="0"/>
              </a:spcAft>
              <a:buClr>
                <a:schemeClr val="dk1"/>
              </a:buClr>
              <a:buSzPts val="2400"/>
              <a:buFont typeface="Arial"/>
              <a:buChar char="•"/>
            </a:pPr>
            <a:r>
              <a:rPr lang="en-IN" sz="2400" b="1" dirty="0">
                <a:solidFill>
                  <a:schemeClr val="dk1"/>
                </a:solidFill>
                <a:latin typeface="Arial"/>
                <a:ea typeface="Arial"/>
                <a:cs typeface="Arial"/>
                <a:sym typeface="Arial"/>
              </a:rPr>
              <a:t>The logical or  mathematical model of a particular organization of data is  called a DATA STRUCTURE.</a:t>
            </a:r>
            <a:endParaRPr dirty="0"/>
          </a:p>
          <a:p>
            <a:pPr marL="299085" marR="0" lvl="0" indent="-286385" algn="just" rtl="0">
              <a:lnSpc>
                <a:spcPct val="100000"/>
              </a:lnSpc>
              <a:spcBef>
                <a:spcPts val="1540"/>
              </a:spcBef>
              <a:spcAft>
                <a:spcPts val="0"/>
              </a:spcAft>
              <a:buClr>
                <a:schemeClr val="dk1"/>
              </a:buClr>
              <a:buSzPts val="2400"/>
              <a:buFont typeface="Arial"/>
              <a:buChar char="•"/>
            </a:pPr>
            <a:r>
              <a:rPr lang="en-IN" sz="2400" b="1" dirty="0">
                <a:solidFill>
                  <a:schemeClr val="dk1"/>
                </a:solidFill>
                <a:latin typeface="Arial"/>
                <a:ea typeface="Arial"/>
                <a:cs typeface="Arial"/>
                <a:sym typeface="Arial"/>
              </a:rPr>
              <a:t>Data structures are mainly classified into primitive and non-  primitive data structures.</a:t>
            </a:r>
            <a:endParaRPr dirty="0"/>
          </a:p>
          <a:p>
            <a:pPr marL="299085" marR="0" lvl="0" indent="-286385" algn="just" rtl="0">
              <a:lnSpc>
                <a:spcPct val="100000"/>
              </a:lnSpc>
              <a:spcBef>
                <a:spcPts val="1540"/>
              </a:spcBef>
              <a:spcAft>
                <a:spcPts val="0"/>
              </a:spcAft>
              <a:buClr>
                <a:schemeClr val="dk1"/>
              </a:buClr>
              <a:buSzPts val="2400"/>
              <a:buFont typeface="Arial"/>
              <a:buChar char="•"/>
            </a:pPr>
            <a:r>
              <a:rPr lang="en-IN" sz="2400" b="1" dirty="0">
                <a:solidFill>
                  <a:schemeClr val="dk1"/>
                </a:solidFill>
                <a:latin typeface="Arial"/>
                <a:ea typeface="Arial"/>
                <a:cs typeface="Arial"/>
                <a:sym typeface="Arial"/>
              </a:rPr>
              <a:t>Basic data types such as integer, real, character and </a:t>
            </a:r>
            <a:r>
              <a:rPr lang="en-IN" sz="2400" b="1" dirty="0" err="1">
                <a:solidFill>
                  <a:schemeClr val="dk1"/>
                </a:solidFill>
                <a:latin typeface="Arial"/>
                <a:ea typeface="Arial"/>
                <a:cs typeface="Arial"/>
                <a:sym typeface="Arial"/>
              </a:rPr>
              <a:t>boolean</a:t>
            </a:r>
            <a:r>
              <a:rPr lang="en-IN" sz="2400" b="1" dirty="0">
                <a:solidFill>
                  <a:schemeClr val="dk1"/>
                </a:solidFill>
                <a:latin typeface="Arial"/>
                <a:ea typeface="Arial"/>
                <a:cs typeface="Arial"/>
                <a:sym typeface="Arial"/>
              </a:rPr>
              <a:t>  are known as primitive data structures.</a:t>
            </a:r>
            <a:endParaRPr dirty="0"/>
          </a:p>
          <a:p>
            <a:pPr marL="299085" marR="0" lvl="0" indent="-286385" algn="just" rtl="0">
              <a:lnSpc>
                <a:spcPct val="100000"/>
              </a:lnSpc>
              <a:spcBef>
                <a:spcPts val="1540"/>
              </a:spcBef>
              <a:spcAft>
                <a:spcPts val="0"/>
              </a:spcAft>
              <a:buClr>
                <a:schemeClr val="dk1"/>
              </a:buClr>
              <a:buSzPts val="2400"/>
              <a:buFont typeface="Arial"/>
              <a:buChar char="•"/>
            </a:pPr>
            <a:r>
              <a:rPr lang="en-IN" sz="2400" b="1" dirty="0">
                <a:solidFill>
                  <a:schemeClr val="dk1"/>
                </a:solidFill>
                <a:latin typeface="Arial"/>
                <a:ea typeface="Arial"/>
                <a:cs typeface="Arial"/>
                <a:sym typeface="Arial"/>
              </a:rPr>
              <a:t>Linked-lists, stacks, queues, trees and graphs are examples of non-primitive data structures.</a:t>
            </a:r>
            <a:endParaRPr sz="2400" b="1" dirty="0">
              <a:solidFill>
                <a:schemeClr val="dk1"/>
              </a:solidFill>
              <a:latin typeface="Arial"/>
              <a:ea typeface="Arial"/>
              <a:cs typeface="Arial"/>
              <a:sym typeface="Arial"/>
            </a:endParaRPr>
          </a:p>
          <a:p>
            <a:pPr marL="299085" marR="0" lvl="0" indent="-133984" algn="just" rtl="0">
              <a:lnSpc>
                <a:spcPct val="100000"/>
              </a:lnSpc>
              <a:spcBef>
                <a:spcPts val="1540"/>
              </a:spcBef>
              <a:spcAft>
                <a:spcPts val="0"/>
              </a:spcAft>
              <a:buClr>
                <a:schemeClr val="dk1"/>
              </a:buClr>
              <a:buSzPts val="2400"/>
              <a:buFont typeface="Arial"/>
              <a:buNone/>
            </a:pPr>
            <a:endParaRPr sz="2400" b="1" dirty="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59"/>
        <p:cNvGrpSpPr/>
        <p:nvPr/>
      </p:nvGrpSpPr>
      <p:grpSpPr>
        <a:xfrm>
          <a:off x="0" y="0"/>
          <a:ext cx="0" cy="0"/>
          <a:chOff x="0" y="0"/>
          <a:chExt cx="0" cy="0"/>
        </a:xfrm>
      </p:grpSpPr>
      <p:sp>
        <p:nvSpPr>
          <p:cNvPr id="360" name="Google Shape;360;p29"/>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29"/>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29"/>
          <p:cNvSpPr txBox="1"/>
          <p:nvPr/>
        </p:nvSpPr>
        <p:spPr>
          <a:xfrm>
            <a:off x="60452" y="69341"/>
            <a:ext cx="204660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03</a:t>
            </a:r>
            <a:endParaRPr sz="1600">
              <a:solidFill>
                <a:schemeClr val="dk1"/>
              </a:solidFill>
              <a:latin typeface="Arial"/>
              <a:ea typeface="Arial"/>
              <a:cs typeface="Arial"/>
              <a:sym typeface="Arial"/>
            </a:endParaRPr>
          </a:p>
        </p:txBody>
      </p:sp>
      <p:sp>
        <p:nvSpPr>
          <p:cNvPr id="363" name="Google Shape;363;p29"/>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364" name="Google Shape;364;p29"/>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29"/>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9"/>
          <p:cNvSpPr txBox="1"/>
          <p:nvPr/>
        </p:nvSpPr>
        <p:spPr>
          <a:xfrm>
            <a:off x="402436" y="685291"/>
            <a:ext cx="5693563" cy="5460469"/>
          </a:xfrm>
          <a:prstGeom prst="rect">
            <a:avLst/>
          </a:prstGeom>
          <a:noFill/>
          <a:ln>
            <a:noFill/>
          </a:ln>
        </p:spPr>
        <p:txBody>
          <a:bodyPr spcFirstLastPara="1" wrap="square" lIns="0" tIns="12700" rIns="0" bIns="0" anchor="t" anchorCtr="0">
            <a:spAutoFit/>
          </a:bodyPr>
          <a:lstStyle/>
          <a:p>
            <a:pPr marL="12700" marR="0" lvl="0" indent="0" algn="l" rtl="0">
              <a:lnSpc>
                <a:spcPct val="150000"/>
              </a:lnSpc>
              <a:spcBef>
                <a:spcPts val="0"/>
              </a:spcBef>
              <a:spcAft>
                <a:spcPts val="0"/>
              </a:spcAft>
              <a:buNone/>
            </a:pPr>
            <a:r>
              <a:rPr lang="en-IN" sz="2400" b="1" dirty="0">
                <a:solidFill>
                  <a:srgbClr val="C00000"/>
                </a:solidFill>
                <a:latin typeface="Arial"/>
                <a:ea typeface="Arial"/>
                <a:cs typeface="Arial"/>
                <a:sym typeface="Arial"/>
              </a:rPr>
              <a:t>KEY TERMS</a:t>
            </a:r>
            <a:endParaRPr sz="2400" b="1" dirty="0">
              <a:solidFill>
                <a:schemeClr val="dk1"/>
              </a:solidFill>
              <a:latin typeface="Arial"/>
              <a:ea typeface="Arial"/>
              <a:cs typeface="Arial"/>
              <a:sym typeface="Arial"/>
            </a:endParaRPr>
          </a:p>
          <a:p>
            <a:pPr marL="0" marR="0" lvl="0" indent="-168275" algn="l" rtl="0">
              <a:lnSpc>
                <a:spcPct val="150000"/>
              </a:lnSpc>
              <a:spcBef>
                <a:spcPts val="45"/>
              </a:spcBef>
              <a:spcAft>
                <a:spcPts val="0"/>
              </a:spcAft>
              <a:buClr>
                <a:schemeClr val="dk1"/>
              </a:buClr>
              <a:buSzPts val="2650"/>
              <a:buFont typeface="Arial"/>
              <a:buChar char="•"/>
            </a:pPr>
            <a:r>
              <a:rPr lang="en-IN" sz="2650" b="1" dirty="0">
                <a:solidFill>
                  <a:schemeClr val="dk1"/>
                </a:solidFill>
                <a:latin typeface="Arial"/>
                <a:ea typeface="Arial"/>
                <a:cs typeface="Arial"/>
                <a:sym typeface="Arial"/>
              </a:rPr>
              <a:t>  Primitive </a:t>
            </a:r>
            <a:r>
              <a:rPr lang="en-IN" sz="2650" b="1" dirty="0" smtClean="0">
                <a:solidFill>
                  <a:schemeClr val="dk1"/>
                </a:solidFill>
                <a:latin typeface="Arial"/>
                <a:ea typeface="Arial"/>
                <a:cs typeface="Arial"/>
                <a:sym typeface="Arial"/>
              </a:rPr>
              <a:t>data structures</a:t>
            </a:r>
            <a:endParaRPr sz="2650" b="1" dirty="0">
              <a:solidFill>
                <a:schemeClr val="dk1"/>
              </a:solidFill>
              <a:latin typeface="Arial"/>
              <a:ea typeface="Arial"/>
              <a:cs typeface="Arial"/>
              <a:sym typeface="Arial"/>
            </a:endParaRPr>
          </a:p>
          <a:p>
            <a:pPr marL="0" marR="0" lvl="0" indent="-168275" algn="l" rtl="0">
              <a:lnSpc>
                <a:spcPct val="150000"/>
              </a:lnSpc>
              <a:spcBef>
                <a:spcPts val="45"/>
              </a:spcBef>
              <a:spcAft>
                <a:spcPts val="0"/>
              </a:spcAft>
              <a:buClr>
                <a:schemeClr val="dk1"/>
              </a:buClr>
              <a:buSzPts val="2650"/>
              <a:buFont typeface="Arial"/>
              <a:buChar char="•"/>
            </a:pPr>
            <a:r>
              <a:rPr lang="en-IN" sz="2650" b="1" dirty="0">
                <a:solidFill>
                  <a:schemeClr val="dk1"/>
                </a:solidFill>
                <a:latin typeface="Arial"/>
                <a:ea typeface="Arial"/>
                <a:cs typeface="Arial"/>
                <a:sym typeface="Arial"/>
              </a:rPr>
              <a:t>  Non Primitive </a:t>
            </a:r>
            <a:r>
              <a:rPr lang="en-IN" sz="2650" b="1" dirty="0" smtClean="0">
                <a:solidFill>
                  <a:schemeClr val="dk1"/>
                </a:solidFill>
                <a:latin typeface="Arial"/>
                <a:ea typeface="Arial"/>
                <a:cs typeface="Arial"/>
                <a:sym typeface="Arial"/>
              </a:rPr>
              <a:t>data structures</a:t>
            </a:r>
            <a:endParaRPr sz="2650" b="1" dirty="0">
              <a:solidFill>
                <a:schemeClr val="dk1"/>
              </a:solidFill>
              <a:latin typeface="Arial"/>
              <a:ea typeface="Arial"/>
              <a:cs typeface="Arial"/>
              <a:sym typeface="Arial"/>
            </a:endParaRPr>
          </a:p>
          <a:p>
            <a:pPr marL="0" marR="0" lvl="0" indent="-168275" algn="l" rtl="0">
              <a:lnSpc>
                <a:spcPct val="150000"/>
              </a:lnSpc>
              <a:spcBef>
                <a:spcPts val="45"/>
              </a:spcBef>
              <a:spcAft>
                <a:spcPts val="0"/>
              </a:spcAft>
              <a:buClr>
                <a:schemeClr val="dk1"/>
              </a:buClr>
              <a:buSzPts val="2650"/>
              <a:buFont typeface="Arial"/>
              <a:buChar char="•"/>
            </a:pPr>
            <a:r>
              <a:rPr lang="en-IN" sz="2650" b="1" dirty="0">
                <a:solidFill>
                  <a:schemeClr val="dk1"/>
                </a:solidFill>
                <a:latin typeface="Arial"/>
                <a:ea typeface="Arial"/>
                <a:cs typeface="Arial"/>
                <a:sym typeface="Arial"/>
              </a:rPr>
              <a:t>  Arrays</a:t>
            </a:r>
            <a:endParaRPr dirty="0"/>
          </a:p>
          <a:p>
            <a:pPr marL="0" marR="0" lvl="0" indent="-168275" algn="l" rtl="0">
              <a:lnSpc>
                <a:spcPct val="150000"/>
              </a:lnSpc>
              <a:spcBef>
                <a:spcPts val="45"/>
              </a:spcBef>
              <a:spcAft>
                <a:spcPts val="0"/>
              </a:spcAft>
              <a:buClr>
                <a:schemeClr val="dk1"/>
              </a:buClr>
              <a:buSzPts val="2650"/>
              <a:buFont typeface="Arial"/>
              <a:buChar char="•"/>
            </a:pPr>
            <a:r>
              <a:rPr lang="en-IN" sz="2650" b="1" dirty="0">
                <a:solidFill>
                  <a:schemeClr val="dk1"/>
                </a:solidFill>
                <a:latin typeface="Arial"/>
                <a:ea typeface="Arial"/>
                <a:cs typeface="Arial"/>
                <a:sym typeface="Arial"/>
              </a:rPr>
              <a:t>  Linked Lists</a:t>
            </a:r>
            <a:endParaRPr dirty="0"/>
          </a:p>
          <a:p>
            <a:pPr marL="0" marR="0" lvl="0" indent="-168275" algn="l" rtl="0">
              <a:lnSpc>
                <a:spcPct val="150000"/>
              </a:lnSpc>
              <a:spcBef>
                <a:spcPts val="45"/>
              </a:spcBef>
              <a:spcAft>
                <a:spcPts val="0"/>
              </a:spcAft>
              <a:buClr>
                <a:schemeClr val="dk1"/>
              </a:buClr>
              <a:buSzPts val="2650"/>
              <a:buFont typeface="Arial"/>
              <a:buChar char="•"/>
            </a:pPr>
            <a:r>
              <a:rPr lang="en-IN" sz="2650" b="1" dirty="0">
                <a:solidFill>
                  <a:schemeClr val="dk1"/>
                </a:solidFill>
                <a:latin typeface="Arial"/>
                <a:ea typeface="Arial"/>
                <a:cs typeface="Arial"/>
                <a:sym typeface="Arial"/>
              </a:rPr>
              <a:t>  Stack</a:t>
            </a:r>
            <a:endParaRPr dirty="0"/>
          </a:p>
          <a:p>
            <a:pPr marL="0" marR="0" lvl="0" indent="-168275" algn="l" rtl="0">
              <a:lnSpc>
                <a:spcPct val="150000"/>
              </a:lnSpc>
              <a:spcBef>
                <a:spcPts val="45"/>
              </a:spcBef>
              <a:spcAft>
                <a:spcPts val="0"/>
              </a:spcAft>
              <a:buClr>
                <a:schemeClr val="dk1"/>
              </a:buClr>
              <a:buSzPts val="2650"/>
              <a:buFont typeface="Arial"/>
              <a:buChar char="•"/>
            </a:pPr>
            <a:r>
              <a:rPr lang="en-IN" sz="2650" b="1" dirty="0">
                <a:solidFill>
                  <a:schemeClr val="dk1"/>
                </a:solidFill>
                <a:latin typeface="Arial"/>
                <a:ea typeface="Arial"/>
                <a:cs typeface="Arial"/>
                <a:sym typeface="Arial"/>
              </a:rPr>
              <a:t>  Queue</a:t>
            </a:r>
            <a:endParaRPr dirty="0"/>
          </a:p>
          <a:p>
            <a:pPr marL="0" marR="0" lvl="0" indent="-168275" algn="l" rtl="0">
              <a:lnSpc>
                <a:spcPct val="150000"/>
              </a:lnSpc>
              <a:spcBef>
                <a:spcPts val="45"/>
              </a:spcBef>
              <a:spcAft>
                <a:spcPts val="0"/>
              </a:spcAft>
              <a:buClr>
                <a:schemeClr val="dk1"/>
              </a:buClr>
              <a:buSzPts val="2650"/>
              <a:buFont typeface="Arial"/>
              <a:buChar char="•"/>
            </a:pPr>
            <a:r>
              <a:rPr lang="en-IN" sz="2650" b="1" dirty="0">
                <a:solidFill>
                  <a:schemeClr val="dk1"/>
                </a:solidFill>
                <a:latin typeface="Arial"/>
                <a:ea typeface="Arial"/>
                <a:cs typeface="Arial"/>
                <a:sym typeface="Arial"/>
              </a:rPr>
              <a:t>  Trees</a:t>
            </a:r>
            <a:endParaRPr dirty="0"/>
          </a:p>
          <a:p>
            <a:pPr marL="0" marR="0" lvl="0" indent="-168275" algn="l" rtl="0">
              <a:lnSpc>
                <a:spcPct val="150000"/>
              </a:lnSpc>
              <a:spcBef>
                <a:spcPts val="45"/>
              </a:spcBef>
              <a:spcAft>
                <a:spcPts val="0"/>
              </a:spcAft>
              <a:buClr>
                <a:schemeClr val="dk1"/>
              </a:buClr>
              <a:buSzPts val="2650"/>
              <a:buFont typeface="Arial"/>
              <a:buChar char="•"/>
            </a:pPr>
            <a:r>
              <a:rPr lang="en-IN" sz="2650" b="1" dirty="0">
                <a:solidFill>
                  <a:schemeClr val="dk1"/>
                </a:solidFill>
                <a:latin typeface="Arial"/>
                <a:ea typeface="Arial"/>
                <a:cs typeface="Arial"/>
                <a:sym typeface="Arial"/>
              </a:rPr>
              <a:t>  Graph</a:t>
            </a:r>
            <a:endParaRPr sz="2650" b="1" dirty="0">
              <a:solidFill>
                <a:schemeClr val="dk1"/>
              </a:solidFill>
              <a:latin typeface="Arial"/>
              <a:ea typeface="Arial"/>
              <a:cs typeface="Arial"/>
              <a:sym typeface="Arial"/>
            </a:endParaRPr>
          </a:p>
        </p:txBody>
      </p:sp>
      <p:sp>
        <p:nvSpPr>
          <p:cNvPr id="3" name="Date Placeholder 2"/>
          <p:cNvSpPr>
            <a:spLocks noGrp="1"/>
          </p:cNvSpPr>
          <p:nvPr>
            <p:ph type="dt" idx="10"/>
          </p:nvPr>
        </p:nvSpPr>
        <p:spPr/>
        <p:txBody>
          <a:bodyPr/>
          <a:lstStyle/>
          <a:p>
            <a:fld id="{6AC70E99-241B-4BA2-9FFC-628451C0DAFF}" type="datetime1">
              <a:rPr lang="en-US" smtClean="0"/>
              <a:t>9/5/2021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12"/>
          <p:cNvSpPr txBox="1"/>
          <p:nvPr/>
        </p:nvSpPr>
        <p:spPr>
          <a:xfrm>
            <a:off x="1" y="685801"/>
            <a:ext cx="9035794" cy="6178614"/>
          </a:xfrm>
          <a:prstGeom prst="rect">
            <a:avLst/>
          </a:prstGeom>
          <a:noFill/>
          <a:ln>
            <a:noFill/>
          </a:ln>
        </p:spPr>
        <p:txBody>
          <a:bodyPr spcFirstLastPara="1" wrap="square" lIns="0" tIns="12700" rIns="0" bIns="0" anchor="t" anchorCtr="0">
            <a:spAutoFit/>
          </a:bodyPr>
          <a:lstStyle/>
          <a:p>
            <a:pPr marL="355600" marR="5715" lvl="0" indent="-342900" algn="just" rtl="0">
              <a:lnSpc>
                <a:spcPct val="150100"/>
              </a:lnSpc>
              <a:spcBef>
                <a:spcPts val="100"/>
              </a:spcBef>
              <a:spcAft>
                <a:spcPts val="0"/>
              </a:spcAft>
              <a:buClr>
                <a:schemeClr val="dk1"/>
              </a:buClr>
              <a:buSzPts val="2400"/>
              <a:buFont typeface="Noto Sans Symbols"/>
              <a:buChar char="✔"/>
            </a:pPr>
            <a:r>
              <a:rPr lang="en-IN" sz="2400" b="1" dirty="0" smtClean="0">
                <a:solidFill>
                  <a:schemeClr val="dk1"/>
                </a:solidFill>
                <a:latin typeface="Arial"/>
                <a:ea typeface="Arial"/>
                <a:cs typeface="Arial"/>
                <a:sym typeface="Arial"/>
              </a:rPr>
              <a:t>Data </a:t>
            </a:r>
            <a:r>
              <a:rPr lang="en-IN" sz="2400" b="1" dirty="0">
                <a:solidFill>
                  <a:schemeClr val="dk1"/>
                </a:solidFill>
                <a:latin typeface="Arial"/>
                <a:ea typeface="Arial"/>
                <a:cs typeface="Arial"/>
                <a:sym typeface="Arial"/>
              </a:rPr>
              <a:t>may be organized in many different ways; </a:t>
            </a:r>
            <a:r>
              <a:rPr lang="en-IN" sz="2400" b="1" dirty="0">
                <a:solidFill>
                  <a:srgbClr val="0000CC"/>
                </a:solidFill>
                <a:latin typeface="Arial"/>
                <a:ea typeface="Arial"/>
                <a:cs typeface="Arial"/>
                <a:sym typeface="Arial"/>
              </a:rPr>
              <a:t>The logical or  mathematical model of a particular organization of data is  called a </a:t>
            </a:r>
            <a:r>
              <a:rPr lang="en-IN" sz="2400" b="1" dirty="0">
                <a:solidFill>
                  <a:srgbClr val="C00000"/>
                </a:solidFill>
                <a:latin typeface="Arial"/>
                <a:ea typeface="Arial"/>
                <a:cs typeface="Arial"/>
                <a:sym typeface="Arial"/>
              </a:rPr>
              <a:t>DATA STRUCTURE.</a:t>
            </a:r>
            <a:endParaRPr sz="2400" dirty="0">
              <a:solidFill>
                <a:schemeClr val="dk1"/>
              </a:solidFill>
              <a:latin typeface="Arial"/>
              <a:ea typeface="Arial"/>
              <a:cs typeface="Arial"/>
              <a:sym typeface="Arial"/>
            </a:endParaRPr>
          </a:p>
          <a:p>
            <a:pPr marL="355600" marR="0" lvl="0" indent="-342900" algn="l" rtl="0">
              <a:lnSpc>
                <a:spcPct val="100000"/>
              </a:lnSpc>
              <a:spcBef>
                <a:spcPts val="1440"/>
              </a:spcBef>
              <a:spcAft>
                <a:spcPts val="0"/>
              </a:spcAft>
              <a:buClr>
                <a:srgbClr val="C00000"/>
              </a:buClr>
              <a:buSzPts val="2400"/>
              <a:buFont typeface="Noto Sans Symbols"/>
              <a:buChar char="✔"/>
            </a:pPr>
            <a:r>
              <a:rPr lang="en-IN" sz="2400" b="1" dirty="0">
                <a:solidFill>
                  <a:srgbClr val="C00000"/>
                </a:solidFill>
                <a:latin typeface="Arial"/>
                <a:ea typeface="Arial"/>
                <a:cs typeface="Arial"/>
                <a:sym typeface="Arial"/>
              </a:rPr>
              <a:t>The choice of a data model depends on two considerations:</a:t>
            </a:r>
            <a:endParaRPr sz="2400" dirty="0">
              <a:solidFill>
                <a:schemeClr val="dk1"/>
              </a:solidFill>
              <a:latin typeface="Arial"/>
              <a:ea typeface="Arial"/>
              <a:cs typeface="Arial"/>
              <a:sym typeface="Arial"/>
            </a:endParaRPr>
          </a:p>
          <a:p>
            <a:pPr marL="820419" marR="8255" lvl="1" indent="-342900" algn="l" rtl="0">
              <a:lnSpc>
                <a:spcPct val="180000"/>
              </a:lnSpc>
              <a:spcBef>
                <a:spcPts val="385"/>
              </a:spcBef>
              <a:spcAft>
                <a:spcPts val="0"/>
              </a:spcAft>
              <a:buClr>
                <a:schemeClr val="dk1"/>
              </a:buClr>
              <a:buSzPts val="2400"/>
              <a:buFont typeface="Arial"/>
              <a:buChar char="•"/>
            </a:pPr>
            <a:r>
              <a:rPr lang="en-IN" sz="2400" b="1" i="0" u="none" strike="noStrike" cap="none" dirty="0">
                <a:solidFill>
                  <a:schemeClr val="dk1"/>
                </a:solidFill>
                <a:latin typeface="Arial"/>
                <a:ea typeface="Arial"/>
                <a:cs typeface="Arial"/>
                <a:sym typeface="Arial"/>
              </a:rPr>
              <a:t>It must be </a:t>
            </a:r>
            <a:r>
              <a:rPr lang="en-IN" sz="2400" b="1" i="0" u="none" strike="noStrike" cap="none" dirty="0">
                <a:solidFill>
                  <a:srgbClr val="0000CC"/>
                </a:solidFill>
                <a:latin typeface="Arial"/>
                <a:ea typeface="Arial"/>
                <a:cs typeface="Arial"/>
                <a:sym typeface="Arial"/>
              </a:rPr>
              <a:t>rich enough in structure </a:t>
            </a:r>
            <a:r>
              <a:rPr lang="en-IN" sz="2400" b="1" i="0" u="none" strike="noStrike" cap="none" dirty="0">
                <a:solidFill>
                  <a:schemeClr val="dk1"/>
                </a:solidFill>
                <a:latin typeface="Arial"/>
                <a:ea typeface="Arial"/>
                <a:cs typeface="Arial"/>
                <a:sym typeface="Arial"/>
              </a:rPr>
              <a:t>to mirror the </a:t>
            </a:r>
            <a:r>
              <a:rPr lang="en-IN" sz="2400" b="1" i="0" u="none" strike="noStrike" cap="none" dirty="0">
                <a:solidFill>
                  <a:srgbClr val="0000CC"/>
                </a:solidFill>
                <a:latin typeface="Arial"/>
                <a:ea typeface="Arial"/>
                <a:cs typeface="Arial"/>
                <a:sym typeface="Arial"/>
              </a:rPr>
              <a:t>actual  relationships of the data in the real world.</a:t>
            </a:r>
            <a:endParaRPr sz="2400" b="0" i="0" u="none" strike="noStrike" cap="none" dirty="0">
              <a:solidFill>
                <a:schemeClr val="dk1"/>
              </a:solidFill>
              <a:latin typeface="Arial"/>
              <a:ea typeface="Arial"/>
              <a:cs typeface="Arial"/>
              <a:sym typeface="Arial"/>
            </a:endParaRPr>
          </a:p>
          <a:p>
            <a:pPr marL="820419" marR="5080" lvl="1" indent="-342900" algn="l" rtl="0">
              <a:lnSpc>
                <a:spcPct val="180000"/>
              </a:lnSpc>
              <a:spcBef>
                <a:spcPts val="5"/>
              </a:spcBef>
              <a:spcAft>
                <a:spcPts val="0"/>
              </a:spcAft>
              <a:buClr>
                <a:srgbClr val="0000CC"/>
              </a:buClr>
              <a:buSzPts val="2400"/>
              <a:buFont typeface="Arial"/>
              <a:buChar char="•"/>
            </a:pPr>
            <a:r>
              <a:rPr lang="en-IN" sz="2400" b="1" i="0" u="none" strike="noStrike" cap="none" dirty="0">
                <a:solidFill>
                  <a:srgbClr val="0000CC"/>
                </a:solidFill>
                <a:latin typeface="Arial"/>
                <a:ea typeface="Arial"/>
                <a:cs typeface="Arial"/>
                <a:sym typeface="Arial"/>
              </a:rPr>
              <a:t>The	structure	should	be	</a:t>
            </a:r>
            <a:r>
              <a:rPr lang="en-IN" sz="2400" b="1" i="0" u="none" strike="noStrike" cap="none" dirty="0" smtClean="0">
                <a:solidFill>
                  <a:srgbClr val="0000CC"/>
                </a:solidFill>
                <a:latin typeface="Arial"/>
                <a:ea typeface="Arial"/>
                <a:cs typeface="Arial"/>
                <a:sym typeface="Arial"/>
              </a:rPr>
              <a:t>simple </a:t>
            </a:r>
            <a:r>
              <a:rPr lang="en-IN" sz="2400" b="1" i="0" u="none" strike="noStrike" cap="none" dirty="0" smtClean="0">
                <a:solidFill>
                  <a:schemeClr val="dk1"/>
                </a:solidFill>
                <a:latin typeface="Arial"/>
                <a:ea typeface="Arial"/>
                <a:cs typeface="Arial"/>
                <a:sym typeface="Arial"/>
              </a:rPr>
              <a:t>enough</a:t>
            </a:r>
            <a:r>
              <a:rPr lang="en-IN" sz="2400" b="1" i="0" u="none" strike="noStrike" cap="none" dirty="0">
                <a:solidFill>
                  <a:schemeClr val="dk1"/>
                </a:solidFill>
                <a:latin typeface="Arial"/>
                <a:ea typeface="Arial"/>
                <a:cs typeface="Arial"/>
                <a:sym typeface="Arial"/>
              </a:rPr>
              <a:t>	that	one	can  </a:t>
            </a:r>
            <a:r>
              <a:rPr lang="en-IN" sz="2400" b="1" i="0" u="none" strike="noStrike" cap="none" dirty="0">
                <a:solidFill>
                  <a:srgbClr val="0000CC"/>
                </a:solidFill>
                <a:latin typeface="Arial"/>
                <a:ea typeface="Arial"/>
                <a:cs typeface="Arial"/>
                <a:sym typeface="Arial"/>
              </a:rPr>
              <a:t>effectively process the data </a:t>
            </a:r>
            <a:r>
              <a:rPr lang="en-IN" sz="2400" b="1" i="0" u="none" strike="noStrike" cap="none" dirty="0">
                <a:solidFill>
                  <a:schemeClr val="dk1"/>
                </a:solidFill>
                <a:latin typeface="Arial"/>
                <a:ea typeface="Arial"/>
                <a:cs typeface="Arial"/>
                <a:sym typeface="Arial"/>
              </a:rPr>
              <a:t>when necessary.</a:t>
            </a:r>
            <a:endParaRPr sz="2400" b="0" i="0" u="none" strike="noStrike" cap="none" dirty="0">
              <a:solidFill>
                <a:schemeClr val="dk1"/>
              </a:solidFill>
              <a:latin typeface="Arial"/>
              <a:ea typeface="Arial"/>
              <a:cs typeface="Arial"/>
              <a:sym typeface="Arial"/>
            </a:endParaRPr>
          </a:p>
          <a:p>
            <a:pPr marL="12700" marR="5080" lvl="0" indent="0" algn="just" rtl="0">
              <a:lnSpc>
                <a:spcPct val="150100"/>
              </a:lnSpc>
              <a:spcBef>
                <a:spcPts val="100"/>
              </a:spcBef>
              <a:spcAft>
                <a:spcPts val="0"/>
              </a:spcAft>
              <a:buNone/>
            </a:pPr>
            <a:endParaRPr sz="2400" dirty="0">
              <a:solidFill>
                <a:schemeClr val="dk1"/>
              </a:solidFill>
              <a:latin typeface="Arial"/>
              <a:ea typeface="Arial"/>
              <a:cs typeface="Arial"/>
              <a:sym typeface="Arial"/>
            </a:endParaRPr>
          </a:p>
        </p:txBody>
      </p:sp>
      <p:sp>
        <p:nvSpPr>
          <p:cNvPr id="113" name="Google Shape;113;p1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2"/>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116" name="Google Shape;116;p12"/>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117" name="Google Shape;117;p12"/>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2"/>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2"/>
          <p:cNvSpPr txBox="1"/>
          <p:nvPr/>
        </p:nvSpPr>
        <p:spPr>
          <a:xfrm>
            <a:off x="1988457" y="6539570"/>
            <a:ext cx="5892917" cy="248658"/>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dirty="0">
                <a:solidFill>
                  <a:srgbClr val="FFFFFF"/>
                </a:solidFill>
                <a:latin typeface="Arial"/>
                <a:ea typeface="Arial"/>
                <a:cs typeface="Arial"/>
                <a:sym typeface="Arial"/>
              </a:rPr>
              <a:t>DATA STRUCTURES CLASSIFICATION</a:t>
            </a:r>
            <a:endParaRPr sz="1600" dirty="0">
              <a:solidFill>
                <a:schemeClr val="dk1"/>
              </a:solidFill>
              <a:latin typeface="Arial"/>
              <a:ea typeface="Arial"/>
              <a:cs typeface="Arial"/>
              <a:sym typeface="Arial"/>
            </a:endParaRPr>
          </a:p>
        </p:txBody>
      </p:sp>
      <p:sp>
        <p:nvSpPr>
          <p:cNvPr id="121" name="Google Shape;121;p12"/>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3</a:t>
            </a:fld>
            <a:endParaRPr sz="1600">
              <a:solidFill>
                <a:schemeClr val="dk1"/>
              </a:solidFill>
              <a:latin typeface="Arial"/>
              <a:ea typeface="Arial"/>
              <a:cs typeface="Arial"/>
              <a:sym typeface="Arial"/>
            </a:endParaRPr>
          </a:p>
        </p:txBody>
      </p:sp>
      <p:sp>
        <p:nvSpPr>
          <p:cNvPr id="3" name="Date Placeholder 2"/>
          <p:cNvSpPr>
            <a:spLocks noGrp="1"/>
          </p:cNvSpPr>
          <p:nvPr>
            <p:ph type="dt" idx="10"/>
          </p:nvPr>
        </p:nvSpPr>
        <p:spPr/>
        <p:txBody>
          <a:bodyPr/>
          <a:lstStyle/>
          <a:p>
            <a:fld id="{FC495AD5-0CE4-4BE1-9B9D-F977AABA7469}" type="datetime1">
              <a:rPr lang="en-US" smtClean="0"/>
              <a:t>9/5/2021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13"/>
          <p:cNvSpPr txBox="1">
            <a:spLocks noGrp="1"/>
          </p:cNvSpPr>
          <p:nvPr>
            <p:ph type="title" idx="4294967295"/>
          </p:nvPr>
        </p:nvSpPr>
        <p:spPr>
          <a:xfrm>
            <a:off x="609600" y="899286"/>
            <a:ext cx="7848600" cy="1859483"/>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IN">
                <a:latin typeface="Arial"/>
                <a:ea typeface="Arial"/>
                <a:cs typeface="Arial"/>
                <a:sym typeface="Arial"/>
              </a:rPr>
              <a:t>                    CLASSIFICATION OF DATA STRUCTURES</a:t>
            </a:r>
            <a:br>
              <a:rPr lang="en-IN">
                <a:latin typeface="Arial"/>
                <a:ea typeface="Arial"/>
                <a:cs typeface="Arial"/>
                <a:sym typeface="Arial"/>
              </a:rPr>
            </a:br>
            <a:r>
              <a:rPr lang="en-IN">
                <a:solidFill>
                  <a:schemeClr val="dk1"/>
                </a:solidFill>
                <a:latin typeface="Arial"/>
                <a:ea typeface="Arial"/>
                <a:cs typeface="Arial"/>
                <a:sym typeface="Arial"/>
              </a:rPr>
              <a:t>Data structures are mainly classified into primitive and non-  primitive data structures.</a:t>
            </a:r>
            <a:br>
              <a:rPr lang="en-IN">
                <a:solidFill>
                  <a:schemeClr val="dk1"/>
                </a:solidFill>
                <a:latin typeface="Arial"/>
                <a:ea typeface="Arial"/>
                <a:cs typeface="Arial"/>
                <a:sym typeface="Arial"/>
              </a:rPr>
            </a:br>
            <a:r>
              <a:rPr lang="en-IN">
                <a:latin typeface="Arial"/>
                <a:ea typeface="Arial"/>
                <a:cs typeface="Arial"/>
                <a:sym typeface="Arial"/>
              </a:rPr>
              <a:t/>
            </a:r>
            <a:br>
              <a:rPr lang="en-IN">
                <a:latin typeface="Arial"/>
                <a:ea typeface="Arial"/>
                <a:cs typeface="Arial"/>
                <a:sym typeface="Arial"/>
              </a:rPr>
            </a:br>
            <a:endParaRPr>
              <a:latin typeface="Arial"/>
              <a:ea typeface="Arial"/>
              <a:cs typeface="Arial"/>
              <a:sym typeface="Arial"/>
            </a:endParaRPr>
          </a:p>
        </p:txBody>
      </p:sp>
      <p:sp>
        <p:nvSpPr>
          <p:cNvPr id="127" name="Google Shape;127;p13"/>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3"/>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3"/>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130" name="Google Shape;130;p13"/>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131" name="Google Shape;131;p13"/>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3"/>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3"/>
          <p:cNvSpPr txBox="1"/>
          <p:nvPr/>
        </p:nvSpPr>
        <p:spPr>
          <a:xfrm>
            <a:off x="3747642" y="6547586"/>
            <a:ext cx="3034158"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a:solidFill>
                  <a:srgbClr val="FFFFFF"/>
                </a:solidFill>
                <a:latin typeface="Arial"/>
                <a:ea typeface="Arial"/>
                <a:cs typeface="Arial"/>
                <a:sym typeface="Arial"/>
              </a:rPr>
              <a:t>DATA STRUCTURES CLASSIFICATION</a:t>
            </a:r>
            <a:endParaRPr sz="1600">
              <a:solidFill>
                <a:schemeClr val="dk1"/>
              </a:solidFill>
              <a:latin typeface="Arial"/>
              <a:ea typeface="Arial"/>
              <a:cs typeface="Arial"/>
              <a:sym typeface="Arial"/>
            </a:endParaRPr>
          </a:p>
        </p:txBody>
      </p:sp>
      <p:sp>
        <p:nvSpPr>
          <p:cNvPr id="135" name="Google Shape;135;p13"/>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4</a:t>
            </a:fld>
            <a:endParaRPr sz="1600">
              <a:solidFill>
                <a:schemeClr val="dk1"/>
              </a:solidFill>
              <a:latin typeface="Arial"/>
              <a:ea typeface="Arial"/>
              <a:cs typeface="Arial"/>
              <a:sym typeface="Arial"/>
            </a:endParaRPr>
          </a:p>
        </p:txBody>
      </p:sp>
      <p:sp>
        <p:nvSpPr>
          <p:cNvPr id="136" name="Google Shape;136;p13"/>
          <p:cNvSpPr/>
          <p:nvPr/>
        </p:nvSpPr>
        <p:spPr>
          <a:xfrm>
            <a:off x="560311" y="2322238"/>
            <a:ext cx="6948592" cy="369904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4"/>
          <p:cNvSpPr txBox="1"/>
          <p:nvPr/>
        </p:nvSpPr>
        <p:spPr>
          <a:xfrm>
            <a:off x="402437" y="652653"/>
            <a:ext cx="8340725" cy="6387133"/>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r>
              <a:rPr lang="en-IN" sz="2400" b="1" dirty="0">
                <a:solidFill>
                  <a:srgbClr val="C00000"/>
                </a:solidFill>
                <a:latin typeface="Arial"/>
                <a:ea typeface="Arial"/>
                <a:cs typeface="Arial"/>
                <a:sym typeface="Arial"/>
              </a:rPr>
              <a:t>PRIMITIVE DATA STRUCTURES:</a:t>
            </a:r>
            <a:endParaRPr sz="2400" dirty="0">
              <a:solidFill>
                <a:schemeClr val="dk1"/>
              </a:solidFill>
              <a:latin typeface="Arial"/>
              <a:ea typeface="Arial"/>
              <a:cs typeface="Arial"/>
              <a:sym typeface="Arial"/>
            </a:endParaRPr>
          </a:p>
          <a:p>
            <a:pPr marL="355600" marR="8255" lvl="0" indent="-342900" algn="just" rtl="0">
              <a:lnSpc>
                <a:spcPct val="130000"/>
              </a:lnSpc>
              <a:spcBef>
                <a:spcPts val="0"/>
              </a:spcBef>
              <a:spcAft>
                <a:spcPts val="0"/>
              </a:spcAft>
              <a:buClr>
                <a:srgbClr val="0000CC"/>
              </a:buClr>
              <a:buSzPts val="2400"/>
              <a:buFont typeface="Noto Sans Symbols"/>
              <a:buChar char="✔"/>
            </a:pPr>
            <a:r>
              <a:rPr lang="en-IN" sz="2400" b="1" dirty="0">
                <a:solidFill>
                  <a:srgbClr val="0000CC"/>
                </a:solidFill>
                <a:latin typeface="Arial"/>
                <a:ea typeface="Arial"/>
                <a:cs typeface="Arial"/>
                <a:sym typeface="Arial"/>
              </a:rPr>
              <a:t>Basic data types such as integer, real, character and </a:t>
            </a:r>
            <a:r>
              <a:rPr lang="en-IN" sz="2400" b="1" dirty="0" err="1">
                <a:solidFill>
                  <a:srgbClr val="0000CC"/>
                </a:solidFill>
                <a:latin typeface="Arial"/>
                <a:ea typeface="Arial"/>
                <a:cs typeface="Arial"/>
                <a:sym typeface="Arial"/>
              </a:rPr>
              <a:t>boolean</a:t>
            </a:r>
            <a:r>
              <a:rPr lang="en-IN" sz="2400" b="1" dirty="0">
                <a:solidFill>
                  <a:srgbClr val="0000CC"/>
                </a:solidFill>
                <a:latin typeface="Arial"/>
                <a:ea typeface="Arial"/>
                <a:cs typeface="Arial"/>
                <a:sym typeface="Arial"/>
              </a:rPr>
              <a:t> </a:t>
            </a:r>
            <a:r>
              <a:rPr lang="en-IN" sz="2400" b="1" dirty="0">
                <a:solidFill>
                  <a:schemeClr val="dk1"/>
                </a:solidFill>
                <a:latin typeface="Arial"/>
                <a:ea typeface="Arial"/>
                <a:cs typeface="Arial"/>
                <a:sym typeface="Arial"/>
              </a:rPr>
              <a:t> are known as primitive data structures. These data types  consist of </a:t>
            </a:r>
            <a:r>
              <a:rPr lang="en-IN" sz="2400" b="1" dirty="0">
                <a:solidFill>
                  <a:srgbClr val="0000CC"/>
                </a:solidFill>
                <a:latin typeface="Arial"/>
                <a:ea typeface="Arial"/>
                <a:cs typeface="Arial"/>
                <a:sym typeface="Arial"/>
              </a:rPr>
              <a:t>characters that cannot be divided, </a:t>
            </a:r>
            <a:r>
              <a:rPr lang="en-IN" sz="2400" b="1" dirty="0">
                <a:solidFill>
                  <a:schemeClr val="dk1"/>
                </a:solidFill>
                <a:latin typeface="Arial"/>
                <a:ea typeface="Arial"/>
                <a:cs typeface="Arial"/>
                <a:sym typeface="Arial"/>
              </a:rPr>
              <a:t>and hence they  are also called </a:t>
            </a:r>
            <a:r>
              <a:rPr lang="en-IN" sz="2400" b="1" dirty="0">
                <a:solidFill>
                  <a:srgbClr val="0000CC"/>
                </a:solidFill>
                <a:latin typeface="Arial"/>
                <a:ea typeface="Arial"/>
                <a:cs typeface="Arial"/>
                <a:sym typeface="Arial"/>
              </a:rPr>
              <a:t>simple data types.</a:t>
            </a:r>
            <a:endParaRPr sz="2400" dirty="0">
              <a:solidFill>
                <a:schemeClr val="dk1"/>
              </a:solidFill>
              <a:latin typeface="Arial"/>
              <a:ea typeface="Arial"/>
              <a:cs typeface="Arial"/>
              <a:sym typeface="Arial"/>
            </a:endParaRPr>
          </a:p>
          <a:p>
            <a:pPr marL="12700" marR="0" lvl="0" indent="0" algn="just" rtl="0">
              <a:lnSpc>
                <a:spcPct val="100000"/>
              </a:lnSpc>
              <a:spcBef>
                <a:spcPts val="865"/>
              </a:spcBef>
              <a:spcAft>
                <a:spcPts val="0"/>
              </a:spcAft>
              <a:buNone/>
            </a:pPr>
            <a:r>
              <a:rPr lang="en-IN" sz="2400" b="1" dirty="0">
                <a:solidFill>
                  <a:srgbClr val="C00000"/>
                </a:solidFill>
                <a:latin typeface="Arial"/>
                <a:ea typeface="Arial"/>
                <a:cs typeface="Arial"/>
                <a:sym typeface="Arial"/>
              </a:rPr>
              <a:t>NON-PRIMITIVE DATA STRUCTURES:</a:t>
            </a:r>
            <a:endParaRPr sz="2400" dirty="0">
              <a:solidFill>
                <a:schemeClr val="dk1"/>
              </a:solidFill>
              <a:latin typeface="Arial"/>
              <a:ea typeface="Arial"/>
              <a:cs typeface="Arial"/>
              <a:sym typeface="Arial"/>
            </a:endParaRPr>
          </a:p>
          <a:p>
            <a:pPr marL="355600" marR="0" lvl="0" indent="-342900" algn="just" rtl="0">
              <a:lnSpc>
                <a:spcPct val="100000"/>
              </a:lnSpc>
              <a:spcBef>
                <a:spcPts val="865"/>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The simplest example of non-primitive data structure is </a:t>
            </a:r>
            <a:r>
              <a:rPr lang="en-IN" sz="2400" b="1" dirty="0" smtClean="0">
                <a:solidFill>
                  <a:schemeClr val="dk1"/>
                </a:solidFill>
                <a:latin typeface="Arial"/>
                <a:ea typeface="Arial"/>
                <a:cs typeface="Arial"/>
                <a:sym typeface="Arial"/>
              </a:rPr>
              <a:t>the</a:t>
            </a:r>
            <a:r>
              <a:rPr lang="en-IN" sz="2400" dirty="0">
                <a:solidFill>
                  <a:schemeClr val="dk1"/>
                </a:solidFill>
              </a:rPr>
              <a:t> </a:t>
            </a:r>
            <a:r>
              <a:rPr lang="en-IN" sz="2400" b="1" dirty="0" smtClean="0">
                <a:solidFill>
                  <a:schemeClr val="dk1"/>
                </a:solidFill>
                <a:latin typeface="Arial"/>
                <a:ea typeface="Arial"/>
                <a:cs typeface="Arial"/>
                <a:sym typeface="Arial"/>
              </a:rPr>
              <a:t>processing </a:t>
            </a:r>
            <a:r>
              <a:rPr lang="en-IN" sz="2400" b="1" dirty="0">
                <a:solidFill>
                  <a:schemeClr val="dk1"/>
                </a:solidFill>
                <a:latin typeface="Arial"/>
                <a:ea typeface="Arial"/>
                <a:cs typeface="Arial"/>
                <a:sym typeface="Arial"/>
              </a:rPr>
              <a:t>of </a:t>
            </a:r>
            <a:r>
              <a:rPr lang="en-IN" sz="2400" b="1" dirty="0">
                <a:solidFill>
                  <a:srgbClr val="0000CC"/>
                </a:solidFill>
                <a:latin typeface="Arial"/>
                <a:ea typeface="Arial"/>
                <a:cs typeface="Arial"/>
                <a:sym typeface="Arial"/>
              </a:rPr>
              <a:t>complex numbers.</a:t>
            </a:r>
            <a:endParaRPr sz="2400" dirty="0">
              <a:solidFill>
                <a:schemeClr val="dk1"/>
              </a:solidFill>
              <a:latin typeface="Arial"/>
              <a:ea typeface="Arial"/>
              <a:cs typeface="Arial"/>
              <a:sym typeface="Arial"/>
            </a:endParaRPr>
          </a:p>
          <a:p>
            <a:pPr marL="299085" marR="5080" lvl="0" indent="-286385" algn="just" rtl="0">
              <a:lnSpc>
                <a:spcPct val="156250"/>
              </a:lnSpc>
              <a:spcBef>
                <a:spcPts val="265"/>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Very	few	computers	are	capable	</a:t>
            </a:r>
            <a:r>
              <a:rPr lang="en-IN" sz="2400" b="1" dirty="0" smtClean="0">
                <a:solidFill>
                  <a:schemeClr val="dk1"/>
                </a:solidFill>
                <a:latin typeface="Arial"/>
                <a:ea typeface="Arial"/>
                <a:cs typeface="Arial"/>
                <a:sym typeface="Arial"/>
              </a:rPr>
              <a:t>of doing</a:t>
            </a:r>
            <a:r>
              <a:rPr lang="en-IN" sz="2400" b="1" dirty="0">
                <a:solidFill>
                  <a:schemeClr val="dk1"/>
                </a:solidFill>
                <a:latin typeface="Arial"/>
                <a:ea typeface="Arial"/>
                <a:cs typeface="Arial"/>
                <a:sym typeface="Arial"/>
              </a:rPr>
              <a:t>	arithmetic	on  complex numbers.</a:t>
            </a:r>
            <a:endParaRPr sz="2400" dirty="0">
              <a:solidFill>
                <a:schemeClr val="dk1"/>
              </a:solidFill>
              <a:latin typeface="Arial"/>
              <a:ea typeface="Arial"/>
              <a:cs typeface="Arial"/>
              <a:sym typeface="Arial"/>
            </a:endParaRPr>
          </a:p>
          <a:p>
            <a:pPr marL="299085" marR="0" lvl="0" indent="-286385" algn="just" rtl="0">
              <a:lnSpc>
                <a:spcPct val="100000"/>
              </a:lnSpc>
              <a:spcBef>
                <a:spcPts val="590"/>
              </a:spcBef>
              <a:spcAft>
                <a:spcPts val="0"/>
              </a:spcAft>
              <a:buClr>
                <a:srgbClr val="0000CC"/>
              </a:buClr>
              <a:buSzPts val="2400"/>
              <a:buFont typeface="Noto Sans Symbols"/>
              <a:buChar char="✔"/>
            </a:pPr>
            <a:r>
              <a:rPr lang="en-IN" sz="2400" b="1" dirty="0">
                <a:solidFill>
                  <a:srgbClr val="0000CC"/>
                </a:solidFill>
                <a:latin typeface="Arial"/>
                <a:ea typeface="Arial"/>
                <a:cs typeface="Arial"/>
                <a:sym typeface="Arial"/>
              </a:rPr>
              <a:t>Linked-lists, stacks, queues, trees and graphs are examples of non-primitive data structures.</a:t>
            </a:r>
            <a:endParaRPr sz="2400" dirty="0">
              <a:solidFill>
                <a:schemeClr val="dk1"/>
              </a:solidFill>
              <a:latin typeface="Arial"/>
              <a:ea typeface="Arial"/>
              <a:cs typeface="Arial"/>
              <a:sym typeface="Arial"/>
            </a:endParaRPr>
          </a:p>
          <a:p>
            <a:pPr marL="0" marR="0" lvl="0" indent="0" algn="just" rtl="0">
              <a:lnSpc>
                <a:spcPct val="100000"/>
              </a:lnSpc>
              <a:spcBef>
                <a:spcPts val="100"/>
              </a:spcBef>
              <a:spcAft>
                <a:spcPts val="0"/>
              </a:spcAft>
              <a:buNone/>
            </a:pPr>
            <a:endParaRPr sz="2400" baseline="-25000" dirty="0">
              <a:solidFill>
                <a:schemeClr val="dk1"/>
              </a:solidFill>
              <a:latin typeface="Arial"/>
              <a:ea typeface="Arial"/>
              <a:cs typeface="Arial"/>
              <a:sym typeface="Arial"/>
            </a:endParaRPr>
          </a:p>
        </p:txBody>
      </p:sp>
      <p:sp>
        <p:nvSpPr>
          <p:cNvPr id="142" name="Google Shape;142;p14"/>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4"/>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4"/>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145" name="Google Shape;145;p14"/>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146" name="Google Shape;146;p14"/>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4"/>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4"/>
          <p:cNvSpPr txBox="1"/>
          <p:nvPr/>
        </p:nvSpPr>
        <p:spPr>
          <a:xfrm>
            <a:off x="3200400" y="6547586"/>
            <a:ext cx="3505200"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a:solidFill>
                  <a:srgbClr val="FFFFFF"/>
                </a:solidFill>
                <a:latin typeface="Arial"/>
                <a:ea typeface="Arial"/>
                <a:cs typeface="Arial"/>
                <a:sym typeface="Arial"/>
              </a:rPr>
              <a:t>DATA STRUCTURES CLASSIFICATION</a:t>
            </a:r>
            <a:endParaRPr sz="1600">
              <a:solidFill>
                <a:schemeClr val="dk1"/>
              </a:solidFill>
              <a:latin typeface="Arial"/>
              <a:ea typeface="Arial"/>
              <a:cs typeface="Arial"/>
              <a:sym typeface="Arial"/>
            </a:endParaRPr>
          </a:p>
        </p:txBody>
      </p:sp>
      <p:sp>
        <p:nvSpPr>
          <p:cNvPr id="150" name="Google Shape;150;p14"/>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5</a:t>
            </a:fld>
            <a:endParaRPr sz="1600">
              <a:solidFill>
                <a:schemeClr val="dk1"/>
              </a:solidFill>
              <a:latin typeface="Arial"/>
              <a:ea typeface="Arial"/>
              <a:cs typeface="Arial"/>
              <a:sym typeface="Arial"/>
            </a:endParaRPr>
          </a:p>
        </p:txBody>
      </p:sp>
      <p:sp>
        <p:nvSpPr>
          <p:cNvPr id="3" name="Date Placeholder 2"/>
          <p:cNvSpPr>
            <a:spLocks noGrp="1"/>
          </p:cNvSpPr>
          <p:nvPr>
            <p:ph type="dt" idx="10"/>
          </p:nvPr>
        </p:nvSpPr>
        <p:spPr/>
        <p:txBody>
          <a:bodyPr/>
          <a:lstStyle/>
          <a:p>
            <a:fld id="{19A8B077-20F6-4880-B09F-6EE21F961642}" type="datetime1">
              <a:rPr lang="en-US" smtClean="0"/>
              <a:t>9/5/2021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5"/>
          <p:cNvSpPr txBox="1">
            <a:spLocks noGrp="1"/>
          </p:cNvSpPr>
          <p:nvPr>
            <p:ph type="title"/>
          </p:nvPr>
        </p:nvSpPr>
        <p:spPr>
          <a:xfrm>
            <a:off x="533400" y="795909"/>
            <a:ext cx="8153399" cy="5774401"/>
          </a:xfrm>
          <a:prstGeom prst="rect">
            <a:avLst/>
          </a:prstGeom>
          <a:noFill/>
          <a:ln>
            <a:noFill/>
          </a:ln>
        </p:spPr>
        <p:txBody>
          <a:bodyPr spcFirstLastPara="1" wrap="square" lIns="0" tIns="12700" rIns="0" bIns="0" anchor="t" anchorCtr="0">
            <a:spAutoFit/>
          </a:bodyPr>
          <a:lstStyle/>
          <a:p>
            <a:pPr marL="299085" marR="5080" lvl="0" indent="-286385" algn="l" rtl="0">
              <a:lnSpc>
                <a:spcPct val="130000"/>
              </a:lnSpc>
              <a:spcBef>
                <a:spcPts val="0"/>
              </a:spcBef>
              <a:spcAft>
                <a:spcPts val="0"/>
              </a:spcAft>
              <a:buNone/>
            </a:pPr>
            <a:r>
              <a:rPr lang="en-IN" dirty="0">
                <a:solidFill>
                  <a:schemeClr val="dk1"/>
                </a:solidFill>
                <a:latin typeface="Arial"/>
                <a:ea typeface="Arial"/>
                <a:cs typeface="Arial"/>
                <a:sym typeface="Arial"/>
              </a:rPr>
              <a:t>    Based on the structure and arrangement of data, non-  primitive data structures are further classified linear and non-  linear.</a:t>
            </a:r>
            <a:br>
              <a:rPr lang="en-IN" dirty="0">
                <a:solidFill>
                  <a:schemeClr val="dk1"/>
                </a:solidFill>
                <a:latin typeface="Arial"/>
                <a:ea typeface="Arial"/>
                <a:cs typeface="Arial"/>
                <a:sym typeface="Arial"/>
              </a:rPr>
            </a:br>
            <a:r>
              <a:rPr lang="en-IN" dirty="0">
                <a:solidFill>
                  <a:srgbClr val="FF0000"/>
                </a:solidFill>
                <a:latin typeface="Arial"/>
                <a:ea typeface="Arial"/>
                <a:cs typeface="Arial"/>
                <a:sym typeface="Arial"/>
              </a:rPr>
              <a:t>LINEAR DATA STRUCTURES:</a:t>
            </a:r>
            <a:r>
              <a:rPr lang="en-IN" dirty="0">
                <a:solidFill>
                  <a:schemeClr val="dk1"/>
                </a:solidFill>
                <a:latin typeface="Arial"/>
                <a:ea typeface="Arial"/>
                <a:cs typeface="Arial"/>
                <a:sym typeface="Arial"/>
              </a:rPr>
              <a:t/>
            </a:r>
            <a:br>
              <a:rPr lang="en-IN" dirty="0">
                <a:solidFill>
                  <a:schemeClr val="dk1"/>
                </a:solidFill>
                <a:latin typeface="Arial"/>
                <a:ea typeface="Arial"/>
                <a:cs typeface="Arial"/>
                <a:sym typeface="Arial"/>
              </a:rPr>
            </a:br>
            <a:r>
              <a:rPr lang="en-IN" dirty="0">
                <a:solidFill>
                  <a:schemeClr val="dk1"/>
                </a:solidFill>
                <a:latin typeface="Arial"/>
                <a:ea typeface="Arial"/>
                <a:cs typeface="Arial"/>
                <a:sym typeface="Arial"/>
              </a:rPr>
              <a:t>A data structure is said to be linear if its elements form </a:t>
            </a:r>
            <a:r>
              <a:rPr lang="en-IN" dirty="0" smtClean="0">
                <a:solidFill>
                  <a:schemeClr val="dk1"/>
                </a:solidFill>
                <a:latin typeface="Arial"/>
                <a:ea typeface="Arial"/>
                <a:cs typeface="Arial"/>
                <a:sym typeface="Arial"/>
              </a:rPr>
              <a:t>a sequence </a:t>
            </a:r>
            <a:r>
              <a:rPr lang="en-IN" dirty="0">
                <a:solidFill>
                  <a:schemeClr val="dk1"/>
                </a:solidFill>
                <a:latin typeface="Arial"/>
                <a:ea typeface="Arial"/>
                <a:cs typeface="Arial"/>
                <a:sym typeface="Arial"/>
              </a:rPr>
              <a:t>or a linear list.</a:t>
            </a:r>
            <a:br>
              <a:rPr lang="en-IN" dirty="0">
                <a:solidFill>
                  <a:schemeClr val="dk1"/>
                </a:solidFill>
                <a:latin typeface="Arial"/>
                <a:ea typeface="Arial"/>
                <a:cs typeface="Arial"/>
                <a:sym typeface="Arial"/>
              </a:rPr>
            </a:br>
            <a:r>
              <a:rPr lang="en-IN" dirty="0">
                <a:solidFill>
                  <a:schemeClr val="dk1"/>
                </a:solidFill>
                <a:latin typeface="Arial"/>
                <a:ea typeface="Arial"/>
                <a:cs typeface="Arial"/>
                <a:sym typeface="Arial"/>
              </a:rPr>
              <a:t>In	linear	data	structures,	the	data	</a:t>
            </a:r>
            <a:r>
              <a:rPr lang="en-IN" dirty="0" smtClean="0">
                <a:solidFill>
                  <a:schemeClr val="dk1"/>
                </a:solidFill>
                <a:latin typeface="Arial"/>
                <a:ea typeface="Arial"/>
                <a:cs typeface="Arial"/>
                <a:sym typeface="Arial"/>
              </a:rPr>
              <a:t>is arranged</a:t>
            </a:r>
            <a:r>
              <a:rPr lang="en-IN" dirty="0">
                <a:solidFill>
                  <a:schemeClr val="dk1"/>
                </a:solidFill>
              </a:rPr>
              <a:t> </a:t>
            </a:r>
            <a:r>
              <a:rPr lang="en-IN" dirty="0" smtClean="0">
                <a:solidFill>
                  <a:schemeClr val="dk1"/>
                </a:solidFill>
                <a:latin typeface="Arial"/>
                <a:ea typeface="Arial"/>
                <a:cs typeface="Arial"/>
                <a:sym typeface="Arial"/>
              </a:rPr>
              <a:t>in  </a:t>
            </a:r>
            <a:r>
              <a:rPr lang="en-IN" dirty="0">
                <a:solidFill>
                  <a:schemeClr val="dk1"/>
                </a:solidFill>
                <a:latin typeface="Arial"/>
                <a:ea typeface="Arial"/>
                <a:cs typeface="Arial"/>
                <a:sym typeface="Arial"/>
              </a:rPr>
              <a:t>a  linear  fashion although the way they are stored in memory need  not be sequential.</a:t>
            </a:r>
            <a:br>
              <a:rPr lang="en-IN" dirty="0">
                <a:solidFill>
                  <a:schemeClr val="dk1"/>
                </a:solidFill>
                <a:latin typeface="Arial"/>
                <a:ea typeface="Arial"/>
                <a:cs typeface="Arial"/>
                <a:sym typeface="Arial"/>
              </a:rPr>
            </a:br>
            <a:r>
              <a:rPr lang="en-IN" dirty="0">
                <a:solidFill>
                  <a:schemeClr val="dk1"/>
                </a:solidFill>
                <a:latin typeface="Arial"/>
                <a:ea typeface="Arial"/>
                <a:cs typeface="Arial"/>
                <a:sym typeface="Arial"/>
              </a:rPr>
              <a:t>Arrays, lists, stacks and queues are examples of linear data  structures.</a:t>
            </a:r>
            <a:br>
              <a:rPr lang="en-IN" dirty="0">
                <a:solidFill>
                  <a:schemeClr val="dk1"/>
                </a:solidFill>
                <a:latin typeface="Arial"/>
                <a:ea typeface="Arial"/>
                <a:cs typeface="Arial"/>
                <a:sym typeface="Arial"/>
              </a:rPr>
            </a:br>
            <a:endParaRPr dirty="0">
              <a:solidFill>
                <a:schemeClr val="dk1"/>
              </a:solidFill>
              <a:latin typeface="Arial"/>
              <a:ea typeface="Arial"/>
              <a:cs typeface="Arial"/>
              <a:sym typeface="Arial"/>
            </a:endParaRPr>
          </a:p>
        </p:txBody>
      </p:sp>
      <p:sp>
        <p:nvSpPr>
          <p:cNvPr id="156" name="Google Shape;156;p15"/>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5"/>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5"/>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159" name="Google Shape;159;p15"/>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160" name="Google Shape;160;p15"/>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5"/>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5"/>
          <p:cNvSpPr txBox="1"/>
          <p:nvPr/>
        </p:nvSpPr>
        <p:spPr>
          <a:xfrm>
            <a:off x="3747642" y="6547586"/>
            <a:ext cx="2151380" cy="228600"/>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a:solidFill>
                  <a:srgbClr val="FFFFFF"/>
                </a:solidFill>
                <a:latin typeface="Arial"/>
                <a:ea typeface="Arial"/>
                <a:cs typeface="Arial"/>
                <a:sym typeface="Arial"/>
              </a:rPr>
              <a:t>ASYMPTOTIC NOTATIONS</a:t>
            </a:r>
            <a:endParaRPr sz="1600">
              <a:solidFill>
                <a:schemeClr val="dk1"/>
              </a:solidFill>
              <a:latin typeface="Arial"/>
              <a:ea typeface="Arial"/>
              <a:cs typeface="Arial"/>
              <a:sym typeface="Arial"/>
            </a:endParaRPr>
          </a:p>
        </p:txBody>
      </p:sp>
      <p:sp>
        <p:nvSpPr>
          <p:cNvPr id="164" name="Google Shape;164;p15"/>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6</a:t>
            </a:fld>
            <a:endParaRPr sz="1600">
              <a:solidFill>
                <a:schemeClr val="dk1"/>
              </a:solidFill>
              <a:latin typeface="Arial"/>
              <a:ea typeface="Arial"/>
              <a:cs typeface="Arial"/>
              <a:sym typeface="Arial"/>
            </a:endParaRPr>
          </a:p>
        </p:txBody>
      </p:sp>
      <p:sp>
        <p:nvSpPr>
          <p:cNvPr id="3" name="Date Placeholder 2"/>
          <p:cNvSpPr>
            <a:spLocks noGrp="1"/>
          </p:cNvSpPr>
          <p:nvPr>
            <p:ph type="dt" idx="10"/>
          </p:nvPr>
        </p:nvSpPr>
        <p:spPr/>
        <p:txBody>
          <a:bodyPr/>
          <a:lstStyle/>
          <a:p>
            <a:fld id="{ABDE2A62-CDD2-462B-B844-D952AF40727D}" type="datetime1">
              <a:rPr lang="en-US" smtClean="0"/>
              <a:t>9/5/2021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6"/>
          <p:cNvSpPr txBox="1"/>
          <p:nvPr/>
        </p:nvSpPr>
        <p:spPr>
          <a:xfrm>
            <a:off x="277774" y="1370203"/>
            <a:ext cx="8589010" cy="3123932"/>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r>
              <a:rPr lang="en-IN" sz="2400" b="1" dirty="0">
                <a:solidFill>
                  <a:srgbClr val="C00000"/>
                </a:solidFill>
                <a:latin typeface="Arial"/>
                <a:ea typeface="Arial"/>
                <a:cs typeface="Arial"/>
                <a:sym typeface="Arial"/>
              </a:rPr>
              <a:t>NON- LINEAR DATA STRUCTURES:</a:t>
            </a:r>
            <a:endParaRPr sz="2400" dirty="0">
              <a:solidFill>
                <a:schemeClr val="dk1"/>
              </a:solidFill>
              <a:latin typeface="Arial"/>
              <a:ea typeface="Arial"/>
              <a:cs typeface="Arial"/>
              <a:sym typeface="Arial"/>
            </a:endParaRPr>
          </a:p>
          <a:p>
            <a:pPr marL="355600" marR="7620" lvl="0" indent="-342900" algn="just" rtl="0">
              <a:lnSpc>
                <a:spcPct val="13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Conversely, a data structure is said to be non-linear if the </a:t>
            </a:r>
            <a:r>
              <a:rPr lang="en-IN" sz="2400" b="1" dirty="0">
                <a:solidFill>
                  <a:srgbClr val="0000CC"/>
                </a:solidFill>
                <a:latin typeface="Arial"/>
                <a:ea typeface="Arial"/>
                <a:cs typeface="Arial"/>
                <a:sym typeface="Arial"/>
              </a:rPr>
              <a:t> data is not arranged in sequence.</a:t>
            </a:r>
            <a:endParaRPr sz="2400" dirty="0">
              <a:solidFill>
                <a:schemeClr val="dk1"/>
              </a:solidFill>
              <a:latin typeface="Arial"/>
              <a:ea typeface="Arial"/>
              <a:cs typeface="Arial"/>
              <a:sym typeface="Arial"/>
            </a:endParaRPr>
          </a:p>
          <a:p>
            <a:pPr marL="355600" marR="5080" lvl="0" indent="-342900" algn="just" rtl="0">
              <a:lnSpc>
                <a:spcPct val="130000"/>
              </a:lnSpc>
              <a:spcBef>
                <a:spcPts val="5"/>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The </a:t>
            </a:r>
            <a:r>
              <a:rPr lang="en-IN" sz="2400" b="1" dirty="0">
                <a:solidFill>
                  <a:srgbClr val="0000CC"/>
                </a:solidFill>
                <a:latin typeface="Arial"/>
                <a:ea typeface="Arial"/>
                <a:cs typeface="Arial"/>
                <a:sym typeface="Arial"/>
              </a:rPr>
              <a:t>insertion and deletion of data </a:t>
            </a:r>
            <a:r>
              <a:rPr lang="en-IN" sz="2400" b="1" dirty="0">
                <a:solidFill>
                  <a:schemeClr val="dk1"/>
                </a:solidFill>
                <a:latin typeface="Arial"/>
                <a:ea typeface="Arial"/>
                <a:cs typeface="Arial"/>
                <a:sym typeface="Arial"/>
              </a:rPr>
              <a:t>is therefore </a:t>
            </a:r>
            <a:r>
              <a:rPr lang="en-IN" sz="2400" b="1" dirty="0">
                <a:solidFill>
                  <a:srgbClr val="0000CC"/>
                </a:solidFill>
                <a:latin typeface="Arial"/>
                <a:ea typeface="Arial"/>
                <a:cs typeface="Arial"/>
                <a:sym typeface="Arial"/>
              </a:rPr>
              <a:t>not possible in  a linear fashion.</a:t>
            </a:r>
            <a:endParaRPr sz="2400" dirty="0">
              <a:solidFill>
                <a:schemeClr val="dk1"/>
              </a:solidFill>
              <a:latin typeface="Arial"/>
              <a:ea typeface="Arial"/>
              <a:cs typeface="Arial"/>
              <a:sym typeface="Arial"/>
            </a:endParaRPr>
          </a:p>
          <a:p>
            <a:pPr marL="355600" marR="0" lvl="0" indent="-342900" algn="just" rtl="0">
              <a:lnSpc>
                <a:spcPct val="100000"/>
              </a:lnSpc>
              <a:spcBef>
                <a:spcPts val="865"/>
              </a:spcBef>
              <a:spcAft>
                <a:spcPts val="0"/>
              </a:spcAft>
              <a:buClr>
                <a:srgbClr val="C00000"/>
              </a:buClr>
              <a:buSzPts val="2400"/>
              <a:buFont typeface="Noto Sans Symbols"/>
              <a:buChar char="✔"/>
            </a:pPr>
            <a:r>
              <a:rPr lang="en-IN" sz="2400" b="1" dirty="0">
                <a:solidFill>
                  <a:srgbClr val="C00000"/>
                </a:solidFill>
                <a:latin typeface="Arial"/>
                <a:ea typeface="Arial"/>
                <a:cs typeface="Arial"/>
                <a:sym typeface="Arial"/>
              </a:rPr>
              <a:t>Trees and graphs are examples of non-linear data structures.</a:t>
            </a:r>
            <a:endParaRPr sz="2400" dirty="0">
              <a:solidFill>
                <a:schemeClr val="dk1"/>
              </a:solidFill>
              <a:latin typeface="Arial"/>
              <a:ea typeface="Arial"/>
              <a:cs typeface="Arial"/>
              <a:sym typeface="Arial"/>
            </a:endParaRPr>
          </a:p>
          <a:p>
            <a:pPr marL="360045" marR="5080" lvl="0" indent="-347345" algn="just" rtl="0">
              <a:lnSpc>
                <a:spcPct val="150000"/>
              </a:lnSpc>
              <a:spcBef>
                <a:spcPts val="100"/>
              </a:spcBef>
              <a:spcAft>
                <a:spcPts val="0"/>
              </a:spcAft>
              <a:buNone/>
            </a:pPr>
            <a:endParaRPr sz="2400" baseline="-25000" dirty="0">
              <a:solidFill>
                <a:schemeClr val="dk1"/>
              </a:solidFill>
              <a:latin typeface="Arial"/>
              <a:ea typeface="Arial"/>
              <a:cs typeface="Arial"/>
              <a:sym typeface="Arial"/>
            </a:endParaRPr>
          </a:p>
        </p:txBody>
      </p:sp>
      <p:sp>
        <p:nvSpPr>
          <p:cNvPr id="170" name="Google Shape;170;p16"/>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6"/>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6"/>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173" name="Google Shape;173;p16"/>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175" name="Google Shape;175;p16"/>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6"/>
          <p:cNvSpPr txBox="1"/>
          <p:nvPr/>
        </p:nvSpPr>
        <p:spPr>
          <a:xfrm>
            <a:off x="66039" y="6425438"/>
            <a:ext cx="1424940" cy="205184"/>
          </a:xfrm>
          <a:prstGeom prst="rect">
            <a:avLst/>
          </a:prstGeom>
          <a:noFill/>
          <a:ln>
            <a:noFill/>
          </a:ln>
        </p:spPr>
        <p:txBody>
          <a:bodyPr spcFirstLastPara="1" wrap="square" lIns="0" tIns="0" rIns="0" bIns="0" anchor="t" anchorCtr="0">
            <a:spAutoFit/>
          </a:bodyPr>
          <a:lstStyle/>
          <a:p>
            <a:pPr marL="25400" marR="0" lvl="0" indent="0" algn="l" rtl="0">
              <a:lnSpc>
                <a:spcPct val="101250"/>
              </a:lnSpc>
              <a:spcBef>
                <a:spcPts val="0"/>
              </a:spcBef>
              <a:spcAft>
                <a:spcPts val="0"/>
              </a:spcAft>
              <a:buNone/>
            </a:pPr>
            <a:r>
              <a:rPr lang="en-IN" sz="1600" b="1" dirty="0">
                <a:solidFill>
                  <a:srgbClr val="FFFFFF"/>
                </a:solidFill>
                <a:latin typeface="Arial"/>
                <a:ea typeface="Arial"/>
                <a:cs typeface="Arial"/>
                <a:sym typeface="Arial"/>
              </a:rPr>
              <a:t>G.PRIYANKA</a:t>
            </a:r>
            <a:endParaRPr sz="1600" dirty="0">
              <a:solidFill>
                <a:schemeClr val="dk1"/>
              </a:solidFill>
              <a:latin typeface="Arial"/>
              <a:ea typeface="Arial"/>
              <a:cs typeface="Arial"/>
              <a:sym typeface="Arial"/>
            </a:endParaRPr>
          </a:p>
        </p:txBody>
      </p:sp>
      <p:sp>
        <p:nvSpPr>
          <p:cNvPr id="177" name="Google Shape;177;p16"/>
          <p:cNvSpPr txBox="1"/>
          <p:nvPr/>
        </p:nvSpPr>
        <p:spPr>
          <a:xfrm>
            <a:off x="3124200" y="6425438"/>
            <a:ext cx="5939409" cy="205184"/>
          </a:xfrm>
          <a:prstGeom prst="rect">
            <a:avLst/>
          </a:prstGeom>
          <a:noFill/>
          <a:ln>
            <a:noFill/>
          </a:ln>
        </p:spPr>
        <p:txBody>
          <a:bodyPr spcFirstLastPara="1" wrap="square" lIns="0" tIns="0" rIns="0" bIns="0" anchor="t" anchorCtr="0">
            <a:spAutoFit/>
          </a:bodyPr>
          <a:lstStyle/>
          <a:p>
            <a:pPr marL="12700" marR="0" lvl="0" indent="0" algn="l" rtl="0">
              <a:lnSpc>
                <a:spcPct val="101250"/>
              </a:lnSpc>
              <a:spcBef>
                <a:spcPts val="0"/>
              </a:spcBef>
              <a:spcAft>
                <a:spcPts val="0"/>
              </a:spcAft>
              <a:buNone/>
            </a:pPr>
            <a:r>
              <a:rPr lang="en-IN" sz="1600" b="1">
                <a:solidFill>
                  <a:srgbClr val="FFFFFF"/>
                </a:solidFill>
                <a:latin typeface="Arial"/>
                <a:ea typeface="Arial"/>
                <a:cs typeface="Arial"/>
                <a:sym typeface="Arial"/>
              </a:rPr>
              <a:t>DATA  STRUCTURES CLASSIFICATION                                                                              10</a:t>
            </a:r>
            <a:endParaRPr sz="16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17"/>
          <p:cNvSpPr txBox="1">
            <a:spLocks noGrp="1"/>
          </p:cNvSpPr>
          <p:nvPr>
            <p:ph type="body" idx="1"/>
          </p:nvPr>
        </p:nvSpPr>
        <p:spPr>
          <a:xfrm>
            <a:off x="305434" y="762001"/>
            <a:ext cx="8533130" cy="553997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dirty="0">
                <a:solidFill>
                  <a:srgbClr val="FF0000"/>
                </a:solidFill>
                <a:latin typeface="Arial"/>
                <a:ea typeface="Arial"/>
                <a:cs typeface="Arial"/>
                <a:sym typeface="Arial"/>
              </a:rPr>
              <a:t>LINEAR DATASTRUCTURES</a:t>
            </a:r>
            <a:r>
              <a:rPr lang="en-IN" dirty="0">
                <a:latin typeface="Arial"/>
                <a:ea typeface="Arial"/>
                <a:cs typeface="Arial"/>
                <a:sym typeface="Arial"/>
              </a:rPr>
              <a:t/>
            </a:r>
            <a:br>
              <a:rPr lang="en-IN" dirty="0">
                <a:latin typeface="Arial"/>
                <a:ea typeface="Arial"/>
                <a:cs typeface="Arial"/>
                <a:sym typeface="Arial"/>
              </a:rPr>
            </a:br>
            <a:r>
              <a:rPr lang="en-IN" dirty="0">
                <a:solidFill>
                  <a:srgbClr val="0000CC"/>
                </a:solidFill>
                <a:latin typeface="Arial"/>
                <a:ea typeface="Arial"/>
                <a:cs typeface="Arial"/>
                <a:sym typeface="Arial"/>
              </a:rPr>
              <a:t>ARRAYS</a:t>
            </a:r>
            <a:r>
              <a:rPr lang="en-IN" dirty="0">
                <a:latin typeface="Arial"/>
                <a:ea typeface="Arial"/>
                <a:cs typeface="Arial"/>
                <a:sym typeface="Arial"/>
              </a:rPr>
              <a:t/>
            </a:r>
            <a:br>
              <a:rPr lang="en-IN" dirty="0">
                <a:latin typeface="Arial"/>
                <a:ea typeface="Arial"/>
                <a:cs typeface="Arial"/>
                <a:sym typeface="Arial"/>
              </a:rPr>
            </a:br>
            <a:r>
              <a:rPr lang="en-IN" dirty="0">
                <a:latin typeface="Arial"/>
                <a:ea typeface="Arial"/>
                <a:cs typeface="Arial"/>
                <a:sym typeface="Arial"/>
              </a:rPr>
              <a:t>The simplest type of data structure is a linear(one-dimensional)  array.</a:t>
            </a:r>
            <a:br>
              <a:rPr lang="en-IN" dirty="0">
                <a:latin typeface="Arial"/>
                <a:ea typeface="Arial"/>
                <a:cs typeface="Arial"/>
                <a:sym typeface="Arial"/>
              </a:rPr>
            </a:br>
            <a:r>
              <a:rPr lang="en-IN" dirty="0">
                <a:solidFill>
                  <a:srgbClr val="FF0000"/>
                </a:solidFill>
                <a:latin typeface="Arial"/>
                <a:ea typeface="Arial"/>
                <a:cs typeface="Arial"/>
                <a:sym typeface="Arial"/>
              </a:rPr>
              <a:t>LINEAR ARRAY</a:t>
            </a:r>
            <a:r>
              <a:rPr lang="en-IN" dirty="0">
                <a:latin typeface="Arial"/>
                <a:ea typeface="Arial"/>
                <a:cs typeface="Arial"/>
                <a:sym typeface="Arial"/>
              </a:rPr>
              <a:t/>
            </a:r>
            <a:br>
              <a:rPr lang="en-IN" dirty="0">
                <a:latin typeface="Arial"/>
                <a:ea typeface="Arial"/>
                <a:cs typeface="Arial"/>
                <a:sym typeface="Arial"/>
              </a:rPr>
            </a:br>
            <a:r>
              <a:rPr lang="en-IN" dirty="0">
                <a:latin typeface="Arial"/>
                <a:ea typeface="Arial"/>
                <a:cs typeface="Arial"/>
                <a:sym typeface="Arial"/>
              </a:rPr>
              <a:t>A list of a finite number of ‘n’ of similar data elements referenced  respectively by a set of ‘n’ consecutive numbers usually 1,2,3,…n.</a:t>
            </a:r>
            <a:br>
              <a:rPr lang="en-IN" dirty="0">
                <a:latin typeface="Arial"/>
                <a:ea typeface="Arial"/>
                <a:cs typeface="Arial"/>
                <a:sym typeface="Arial"/>
              </a:rPr>
            </a:br>
            <a:r>
              <a:rPr lang="en-IN" dirty="0">
                <a:latin typeface="Arial"/>
                <a:ea typeface="Arial"/>
                <a:cs typeface="Arial"/>
                <a:sym typeface="Arial"/>
              </a:rPr>
              <a:t>If the name of the Array is ‘A’, then the elements are denoted by</a:t>
            </a:r>
            <a:br>
              <a:rPr lang="en-IN" dirty="0">
                <a:latin typeface="Arial"/>
                <a:ea typeface="Arial"/>
                <a:cs typeface="Arial"/>
                <a:sym typeface="Arial"/>
              </a:rPr>
            </a:br>
            <a:r>
              <a:rPr lang="en-IN" dirty="0">
                <a:latin typeface="Arial"/>
                <a:ea typeface="Arial"/>
                <a:cs typeface="Arial"/>
                <a:sym typeface="Arial"/>
              </a:rPr>
              <a:t>Subscript notation: a</a:t>
            </a:r>
            <a:r>
              <a:rPr lang="en-IN" baseline="-25000" dirty="0">
                <a:latin typeface="Arial"/>
                <a:ea typeface="Arial"/>
                <a:cs typeface="Arial"/>
                <a:sym typeface="Arial"/>
              </a:rPr>
              <a:t>1</a:t>
            </a:r>
            <a:r>
              <a:rPr lang="en-IN" dirty="0">
                <a:latin typeface="Arial"/>
                <a:ea typeface="Arial"/>
                <a:cs typeface="Arial"/>
                <a:sym typeface="Arial"/>
              </a:rPr>
              <a:t>, a</a:t>
            </a:r>
            <a:r>
              <a:rPr lang="en-IN" baseline="-25000" dirty="0">
                <a:latin typeface="Arial"/>
                <a:ea typeface="Arial"/>
                <a:cs typeface="Arial"/>
                <a:sym typeface="Arial"/>
              </a:rPr>
              <a:t>2</a:t>
            </a:r>
            <a:r>
              <a:rPr lang="en-IN" dirty="0">
                <a:latin typeface="Arial"/>
                <a:ea typeface="Arial"/>
                <a:cs typeface="Arial"/>
                <a:sym typeface="Arial"/>
              </a:rPr>
              <a:t>, a</a:t>
            </a:r>
            <a:r>
              <a:rPr lang="en-IN" baseline="-25000" dirty="0">
                <a:latin typeface="Arial"/>
                <a:ea typeface="Arial"/>
                <a:cs typeface="Arial"/>
                <a:sym typeface="Arial"/>
              </a:rPr>
              <a:t>3</a:t>
            </a:r>
            <a:r>
              <a:rPr lang="en-IN" dirty="0">
                <a:latin typeface="Arial"/>
                <a:ea typeface="Arial"/>
                <a:cs typeface="Arial"/>
                <a:sym typeface="Arial"/>
              </a:rPr>
              <a:t>,….a</a:t>
            </a:r>
            <a:r>
              <a:rPr lang="en-IN" baseline="-25000" dirty="0">
                <a:latin typeface="Arial"/>
                <a:ea typeface="Arial"/>
                <a:cs typeface="Arial"/>
                <a:sym typeface="Arial"/>
              </a:rPr>
              <a:t>n</a:t>
            </a:r>
            <a:br>
              <a:rPr lang="en-IN" baseline="-25000" dirty="0">
                <a:latin typeface="Arial"/>
                <a:ea typeface="Arial"/>
                <a:cs typeface="Arial"/>
                <a:sym typeface="Arial"/>
              </a:rPr>
            </a:br>
            <a:r>
              <a:rPr lang="en-IN" dirty="0" err="1">
                <a:latin typeface="Arial"/>
                <a:ea typeface="Arial"/>
                <a:cs typeface="Arial"/>
                <a:sym typeface="Arial"/>
              </a:rPr>
              <a:t>Paranthesis</a:t>
            </a:r>
            <a:r>
              <a:rPr lang="en-IN" dirty="0">
                <a:latin typeface="Arial"/>
                <a:ea typeface="Arial"/>
                <a:cs typeface="Arial"/>
                <a:sym typeface="Arial"/>
              </a:rPr>
              <a:t> notation: A(1), A(2), A(3)…. A(N)</a:t>
            </a:r>
            <a:br>
              <a:rPr lang="en-IN" dirty="0">
                <a:latin typeface="Arial"/>
                <a:ea typeface="Arial"/>
                <a:cs typeface="Arial"/>
                <a:sym typeface="Arial"/>
              </a:rPr>
            </a:br>
            <a:r>
              <a:rPr lang="en-IN" dirty="0">
                <a:latin typeface="Arial"/>
                <a:ea typeface="Arial"/>
                <a:cs typeface="Arial"/>
                <a:sym typeface="Arial"/>
              </a:rPr>
              <a:t>Bracket notation: A[1], A[2], A[3],…… A[N]</a:t>
            </a:r>
            <a:br>
              <a:rPr lang="en-IN" dirty="0">
                <a:latin typeface="Arial"/>
                <a:ea typeface="Arial"/>
                <a:cs typeface="Arial"/>
                <a:sym typeface="Arial"/>
              </a:rPr>
            </a:br>
            <a:r>
              <a:rPr lang="en-IN" dirty="0">
                <a:latin typeface="Arial"/>
                <a:ea typeface="Arial"/>
                <a:cs typeface="Arial"/>
                <a:sym typeface="Arial"/>
              </a:rPr>
              <a:t>Regardless of the notation, the number ‘K’ in A[K] is called a  subscript and A[K] is called a subscripted variable.</a:t>
            </a:r>
            <a:br>
              <a:rPr lang="en-IN" dirty="0">
                <a:latin typeface="Arial"/>
                <a:ea typeface="Arial"/>
                <a:cs typeface="Arial"/>
                <a:sym typeface="Arial"/>
              </a:rPr>
            </a:br>
            <a:r>
              <a:rPr lang="en-IN" dirty="0">
                <a:latin typeface="Arial"/>
                <a:ea typeface="Arial"/>
                <a:cs typeface="Arial"/>
                <a:sym typeface="Arial"/>
              </a:rPr>
              <a:t/>
            </a:r>
            <a:br>
              <a:rPr lang="en-IN" dirty="0">
                <a:latin typeface="Arial"/>
                <a:ea typeface="Arial"/>
                <a:cs typeface="Arial"/>
                <a:sym typeface="Arial"/>
              </a:rPr>
            </a:br>
            <a:endParaRPr dirty="0">
              <a:latin typeface="Arial"/>
              <a:ea typeface="Arial"/>
              <a:cs typeface="Arial"/>
              <a:sym typeface="Arial"/>
            </a:endParaRPr>
          </a:p>
        </p:txBody>
      </p:sp>
      <p:sp>
        <p:nvSpPr>
          <p:cNvPr id="183" name="Google Shape;183;p17"/>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7"/>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7"/>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186" name="Google Shape;186;p17"/>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187" name="Google Shape;187;p17"/>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7"/>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7"/>
          <p:cNvSpPr txBox="1"/>
          <p:nvPr/>
        </p:nvSpPr>
        <p:spPr>
          <a:xfrm>
            <a:off x="3200400" y="6425438"/>
            <a:ext cx="5863209" cy="205184"/>
          </a:xfrm>
          <a:prstGeom prst="rect">
            <a:avLst/>
          </a:prstGeom>
          <a:noFill/>
          <a:ln>
            <a:noFill/>
          </a:ln>
        </p:spPr>
        <p:txBody>
          <a:bodyPr spcFirstLastPara="1" wrap="square" lIns="0" tIns="0" rIns="0" bIns="0" anchor="t" anchorCtr="0">
            <a:spAutoFit/>
          </a:bodyPr>
          <a:lstStyle/>
          <a:p>
            <a:pPr marL="12700" marR="0" lvl="0" indent="0" algn="l" rtl="0">
              <a:lnSpc>
                <a:spcPct val="101250"/>
              </a:lnSpc>
              <a:spcBef>
                <a:spcPts val="0"/>
              </a:spcBef>
              <a:spcAft>
                <a:spcPts val="0"/>
              </a:spcAft>
              <a:buNone/>
            </a:pPr>
            <a:r>
              <a:rPr lang="en-IN" sz="1600" b="1">
                <a:solidFill>
                  <a:srgbClr val="FFFFFF"/>
                </a:solidFill>
                <a:latin typeface="Arial"/>
                <a:ea typeface="Arial"/>
                <a:cs typeface="Arial"/>
                <a:sym typeface="Arial"/>
              </a:rPr>
              <a:t>    DATA  STRUCTURES CLASSIFICATION                                                                          </a:t>
            </a:r>
            <a:fld id="{00000000-1234-1234-1234-123412341234}" type="slidenum">
              <a:rPr lang="en-IN" sz="1600" b="1">
                <a:solidFill>
                  <a:srgbClr val="FFFFFF"/>
                </a:solidFill>
                <a:latin typeface="Arial"/>
                <a:ea typeface="Arial"/>
                <a:cs typeface="Arial"/>
                <a:sym typeface="Arial"/>
              </a:rPr>
              <a:t>8</a:t>
            </a:fld>
            <a:endParaRPr sz="16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94"/>
        <p:cNvGrpSpPr/>
        <p:nvPr/>
      </p:nvGrpSpPr>
      <p:grpSpPr>
        <a:xfrm>
          <a:off x="0" y="0"/>
          <a:ext cx="0" cy="0"/>
          <a:chOff x="0" y="0"/>
          <a:chExt cx="0" cy="0"/>
        </a:xfrm>
      </p:grpSpPr>
      <p:sp>
        <p:nvSpPr>
          <p:cNvPr id="195" name="Google Shape;195;p18"/>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8"/>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8"/>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04</a:t>
            </a:r>
            <a:endParaRPr sz="1600">
              <a:solidFill>
                <a:schemeClr val="dk1"/>
              </a:solidFill>
              <a:latin typeface="Arial"/>
              <a:ea typeface="Arial"/>
              <a:cs typeface="Arial"/>
              <a:sym typeface="Arial"/>
            </a:endParaRPr>
          </a:p>
        </p:txBody>
      </p:sp>
      <p:sp>
        <p:nvSpPr>
          <p:cNvPr id="198" name="Google Shape;198;p18"/>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smtClean="0">
                <a:solidFill>
                  <a:srgbClr val="FFFFFF"/>
                </a:solidFill>
                <a:latin typeface="Arial"/>
                <a:ea typeface="Arial"/>
                <a:cs typeface="Arial"/>
                <a:sym typeface="Arial"/>
              </a:rPr>
              <a:t>DATA </a:t>
            </a:r>
            <a:r>
              <a:rPr lang="en-IN" sz="1600" b="1" dirty="0">
                <a:solidFill>
                  <a:srgbClr val="FFFFFF"/>
                </a:solidFill>
                <a:latin typeface="Arial"/>
                <a:ea typeface="Arial"/>
                <a:cs typeface="Arial"/>
                <a:sym typeface="Arial"/>
              </a:rPr>
              <a:t>STRUCTURES</a:t>
            </a:r>
            <a:endParaRPr sz="1600" dirty="0">
              <a:solidFill>
                <a:schemeClr val="dk1"/>
              </a:solidFill>
              <a:latin typeface="Arial"/>
              <a:ea typeface="Arial"/>
              <a:cs typeface="Arial"/>
              <a:sym typeface="Arial"/>
            </a:endParaRPr>
          </a:p>
        </p:txBody>
      </p:sp>
      <p:sp>
        <p:nvSpPr>
          <p:cNvPr id="199" name="Google Shape;199;p18"/>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8"/>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8"/>
          <p:cNvSpPr txBox="1"/>
          <p:nvPr/>
        </p:nvSpPr>
        <p:spPr>
          <a:xfrm>
            <a:off x="2819400" y="6425438"/>
            <a:ext cx="6244209" cy="410369"/>
          </a:xfrm>
          <a:prstGeom prst="rect">
            <a:avLst/>
          </a:prstGeom>
          <a:noFill/>
          <a:ln>
            <a:noFill/>
          </a:ln>
        </p:spPr>
        <p:txBody>
          <a:bodyPr spcFirstLastPara="1" wrap="square" lIns="0" tIns="0" rIns="0" bIns="0" anchor="t" anchorCtr="0">
            <a:spAutoFit/>
          </a:bodyPr>
          <a:lstStyle/>
          <a:p>
            <a:pPr marL="12700" marR="0" lvl="0" indent="0" algn="l" rtl="0">
              <a:lnSpc>
                <a:spcPct val="101250"/>
              </a:lnSpc>
              <a:spcBef>
                <a:spcPts val="0"/>
              </a:spcBef>
              <a:spcAft>
                <a:spcPts val="0"/>
              </a:spcAft>
              <a:buNone/>
            </a:pPr>
            <a:r>
              <a:rPr lang="en-IN" sz="1600" b="1">
                <a:solidFill>
                  <a:srgbClr val="FFFFFF"/>
                </a:solidFill>
                <a:latin typeface="Arial"/>
                <a:ea typeface="Arial"/>
                <a:cs typeface="Arial"/>
                <a:sym typeface="Arial"/>
              </a:rPr>
              <a:t>DATA STRUCTURES CLASSIFICATION                                                                                        </a:t>
            </a:r>
            <a:fld id="{00000000-1234-1234-1234-123412341234}" type="slidenum">
              <a:rPr lang="en-IN" sz="1600" b="1">
                <a:solidFill>
                  <a:srgbClr val="FFFFFF"/>
                </a:solidFill>
                <a:latin typeface="Arial"/>
                <a:ea typeface="Arial"/>
                <a:cs typeface="Arial"/>
                <a:sym typeface="Arial"/>
              </a:rPr>
              <a:t>9</a:t>
            </a:fld>
            <a:endParaRPr sz="1600">
              <a:solidFill>
                <a:schemeClr val="dk1"/>
              </a:solidFill>
              <a:latin typeface="Arial"/>
              <a:ea typeface="Arial"/>
              <a:cs typeface="Arial"/>
              <a:sym typeface="Arial"/>
            </a:endParaRPr>
          </a:p>
          <a:p>
            <a:pPr marL="12700" marR="0" lvl="0" indent="0" algn="l" rtl="0">
              <a:lnSpc>
                <a:spcPct val="101250"/>
              </a:lnSpc>
              <a:spcBef>
                <a:spcPts val="0"/>
              </a:spcBef>
              <a:spcAft>
                <a:spcPts val="0"/>
              </a:spcAft>
              <a:buNone/>
            </a:pPr>
            <a:endParaRPr sz="1600">
              <a:solidFill>
                <a:schemeClr val="dk1"/>
              </a:solidFill>
              <a:latin typeface="Arial"/>
              <a:ea typeface="Arial"/>
              <a:cs typeface="Arial"/>
              <a:sym typeface="Arial"/>
            </a:endParaRPr>
          </a:p>
        </p:txBody>
      </p:sp>
      <p:sp>
        <p:nvSpPr>
          <p:cNvPr id="203" name="Google Shape;203;p18"/>
          <p:cNvSpPr txBox="1">
            <a:spLocks noGrp="1"/>
          </p:cNvSpPr>
          <p:nvPr>
            <p:ph type="title" idx="4294967295"/>
          </p:nvPr>
        </p:nvSpPr>
        <p:spPr>
          <a:xfrm>
            <a:off x="3226180" y="778255"/>
            <a:ext cx="2691638"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LINKED LISTS</a:t>
            </a:r>
            <a:endParaRPr/>
          </a:p>
        </p:txBody>
      </p:sp>
      <p:sp>
        <p:nvSpPr>
          <p:cNvPr id="204" name="Google Shape;204;p18"/>
          <p:cNvSpPr txBox="1">
            <a:spLocks noGrp="1"/>
          </p:cNvSpPr>
          <p:nvPr>
            <p:ph type="body" idx="1"/>
          </p:nvPr>
        </p:nvSpPr>
        <p:spPr>
          <a:xfrm>
            <a:off x="305434" y="1600200"/>
            <a:ext cx="8533130" cy="3602396"/>
          </a:xfrm>
          <a:prstGeom prst="rect">
            <a:avLst/>
          </a:prstGeom>
          <a:noFill/>
          <a:ln>
            <a:noFill/>
          </a:ln>
        </p:spPr>
        <p:txBody>
          <a:bodyPr spcFirstLastPara="1" wrap="square" lIns="0" tIns="0" rIns="0" bIns="0" anchor="t" anchorCtr="0">
            <a:spAutoFit/>
          </a:bodyPr>
          <a:lstStyle/>
          <a:p>
            <a:pPr marL="12700" lvl="0" indent="-152400" algn="just" rtl="0">
              <a:lnSpc>
                <a:spcPct val="150000"/>
              </a:lnSpc>
              <a:spcBef>
                <a:spcPts val="0"/>
              </a:spcBef>
              <a:spcAft>
                <a:spcPts val="0"/>
              </a:spcAft>
              <a:buClr>
                <a:schemeClr val="dk1"/>
              </a:buClr>
              <a:buSzPts val="2400"/>
              <a:buFont typeface="Noto Sans Symbols"/>
              <a:buChar char="✔"/>
            </a:pPr>
            <a:r>
              <a:rPr lang="en-IN" dirty="0">
                <a:latin typeface="Arial"/>
                <a:ea typeface="Arial"/>
                <a:cs typeface="Arial"/>
                <a:sym typeface="Arial"/>
              </a:rPr>
              <a:t>The linked list consists of a series of structures which are not necessarily adjacent in memory.</a:t>
            </a:r>
            <a:endParaRPr dirty="0"/>
          </a:p>
          <a:p>
            <a:pPr marL="12700" lvl="0" indent="-152400" algn="just" rtl="0">
              <a:lnSpc>
                <a:spcPct val="150000"/>
              </a:lnSpc>
              <a:spcBef>
                <a:spcPts val="905"/>
              </a:spcBef>
              <a:spcAft>
                <a:spcPts val="0"/>
              </a:spcAft>
              <a:buClr>
                <a:schemeClr val="dk1"/>
              </a:buClr>
              <a:buSzPts val="2400"/>
              <a:buFont typeface="Noto Sans Symbols"/>
              <a:buChar char="✔"/>
            </a:pPr>
            <a:r>
              <a:rPr lang="en-IN" dirty="0">
                <a:latin typeface="Arial"/>
                <a:ea typeface="Arial"/>
                <a:cs typeface="Arial"/>
                <a:sym typeface="Arial"/>
              </a:rPr>
              <a:t>Each structure contains the element and a pointer to a structure containing its successor.</a:t>
            </a:r>
            <a:endParaRPr dirty="0"/>
          </a:p>
          <a:p>
            <a:pPr marL="12700" lvl="0" indent="-152400" algn="just" rtl="0">
              <a:lnSpc>
                <a:spcPct val="150000"/>
              </a:lnSpc>
              <a:spcBef>
                <a:spcPts val="905"/>
              </a:spcBef>
              <a:spcAft>
                <a:spcPts val="0"/>
              </a:spcAft>
              <a:buClr>
                <a:schemeClr val="dk1"/>
              </a:buClr>
              <a:buSzPts val="2400"/>
              <a:buFont typeface="Noto Sans Symbols"/>
              <a:buChar char="✔"/>
            </a:pPr>
            <a:r>
              <a:rPr lang="en-IN" dirty="0">
                <a:latin typeface="Arial"/>
                <a:ea typeface="Arial"/>
                <a:cs typeface="Arial"/>
                <a:sym typeface="Arial"/>
              </a:rPr>
              <a:t>This pointer is called the “</a:t>
            </a:r>
            <a:r>
              <a:rPr lang="en-IN" i="1" dirty="0">
                <a:latin typeface="Arial"/>
                <a:ea typeface="Arial"/>
                <a:cs typeface="Arial"/>
                <a:sym typeface="Arial"/>
              </a:rPr>
              <a:t>Next”</a:t>
            </a:r>
            <a:r>
              <a:rPr lang="en-IN" dirty="0">
                <a:latin typeface="Arial"/>
                <a:ea typeface="Arial"/>
                <a:cs typeface="Arial"/>
                <a:sym typeface="Arial"/>
              </a:rPr>
              <a:t> pointer.</a:t>
            </a:r>
            <a:endParaRPr dirty="0"/>
          </a:p>
          <a:p>
            <a:pPr marL="12700" lvl="0" indent="-152400" algn="just" rtl="0">
              <a:lnSpc>
                <a:spcPct val="150000"/>
              </a:lnSpc>
              <a:spcBef>
                <a:spcPts val="905"/>
              </a:spcBef>
              <a:spcAft>
                <a:spcPts val="0"/>
              </a:spcAft>
              <a:buClr>
                <a:schemeClr val="dk1"/>
              </a:buClr>
              <a:buSzPts val="2400"/>
              <a:buFont typeface="Noto Sans Symbols"/>
              <a:buChar char="✔"/>
            </a:pPr>
            <a:r>
              <a:rPr lang="en-IN" dirty="0">
                <a:latin typeface="Arial"/>
                <a:ea typeface="Arial"/>
                <a:cs typeface="Arial"/>
                <a:sym typeface="Arial"/>
              </a:rPr>
              <a:t>The last cell’s next pointer points to NULL.</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1017</Words>
  <Application>Microsoft Office PowerPoint</Application>
  <PresentationFormat>On-screen Show (4:3)</PresentationFormat>
  <Paragraphs>146</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OUTLINE</vt:lpstr>
      <vt:lpstr>PowerPoint Presentation</vt:lpstr>
      <vt:lpstr>PowerPoint Presentation</vt:lpstr>
      <vt:lpstr>                    CLASSIFICATION OF DATA STRUCTURES Data structures are mainly classified into primitive and non-  primitive data structures.  </vt:lpstr>
      <vt:lpstr>PowerPoint Presentation</vt:lpstr>
      <vt:lpstr>    Based on the structure and arrangement of data, non-  primitive data structures are further classified linear and non-  linear. LINEAR DATA STRUCTURES: A data structure is said to be linear if its elements form a sequence or a linear list. In linear data structures, the data is arranged in  a  linear  fashion although the way they are stored in memory need  not be sequential. Arrays, lists, stacks and queues are examples of linear data  structures. </vt:lpstr>
      <vt:lpstr>PowerPoint Presentation</vt:lpstr>
      <vt:lpstr>PowerPoint Presentation</vt:lpstr>
      <vt:lpstr>LINKED LISTS</vt:lpstr>
      <vt:lpstr>PowerPoint Presentation</vt:lpstr>
      <vt:lpstr>STACK</vt:lpstr>
      <vt:lpstr>QUEUE</vt:lpstr>
      <vt:lpstr>NON LINEAR DATA STRUCTURES</vt:lpstr>
      <vt:lpstr>NON LINEAR DATA STRUCTURES TREES</vt:lpstr>
      <vt:lpstr>NON LINEAR DATASTRUCTURES</vt:lpstr>
      <vt:lpstr>GOOGLE MAP</vt:lpstr>
      <vt:lpstr> DATA STRUCTURE OPERATIONS </vt:lpstr>
      <vt:lpstr>PowerPoint Presentation</vt:lpstr>
      <vt:lpstr>PowerPoint Presentation</vt:lpstr>
      <vt:lpstr>POINTS TO REMEMBER: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HP</dc:creator>
  <cp:lastModifiedBy>HP</cp:lastModifiedBy>
  <cp:revision>8</cp:revision>
  <dcterms:modified xsi:type="dcterms:W3CDTF">2021-09-05T17:06:37Z</dcterms:modified>
</cp:coreProperties>
</file>