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0" r:id="rId16"/>
    <p:sldId id="28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4" autoAdjust="0"/>
  </p:normalViewPr>
  <p:slideViewPr>
    <p:cSldViewPr>
      <p:cViewPr>
        <p:scale>
          <a:sx n="66" d="100"/>
          <a:sy n="66" d="100"/>
        </p:scale>
        <p:origin x="-142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BD9A-4E15-4181-9734-A5D8BF80958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4ACB-0867-4FFB-8116-0E4CFE493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04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BDAD-65FF-4776-B8CC-5F7D0096E058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E1CBD-F5FD-4473-9A0C-ACA2AA4B4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100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5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3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3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endParaRPr spc="-19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endParaRPr spc="-19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endParaRPr spc="-19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endParaRPr spc="-19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endParaRPr spc="-19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6180" y="778255"/>
            <a:ext cx="269163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434" y="2076703"/>
            <a:ext cx="853313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4678" y="6547586"/>
            <a:ext cx="215137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endParaRPr spc="-19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47586"/>
            <a:ext cx="12973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14"/>
              </a:lnSpc>
            </a:pPr>
            <a:r>
              <a:rPr lang="en-US" spc="15" smtClean="0"/>
              <a:t>G.PRIYANKA</a:t>
            </a:r>
            <a:endParaRPr spc="-2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1983" y="6547586"/>
            <a:ext cx="25527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14"/>
              </a:lnSpc>
            </a:pPr>
            <a:fld id="{81D60167-4931-47E6-BA6A-407CBD079E47}" type="slidenum">
              <a:rPr spc="-85" dirty="0"/>
              <a:pPr marL="25400">
                <a:lnSpc>
                  <a:spcPts val="1614"/>
                </a:lnSpc>
              </a:pPr>
              <a:t>‹#›</a:t>
            </a:fld>
            <a:endParaRPr spc="-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8372" y="1978278"/>
            <a:ext cx="5145228" cy="3382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85" dirty="0" smtClean="0">
                <a:latin typeface="Arial" pitchFamily="34" charset="0"/>
                <a:cs typeface="Arial" pitchFamily="34" charset="0"/>
              </a:rPr>
              <a:t>Singly Linked List  -  Definition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55" dirty="0" smtClean="0">
                <a:latin typeface="Arial" pitchFamily="34" charset="0"/>
                <a:cs typeface="Arial" pitchFamily="34" charset="0"/>
              </a:rPr>
              <a:t>Node Creation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Insertion</a:t>
            </a:r>
            <a:endParaRPr sz="2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250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Deletion</a:t>
            </a:r>
          </a:p>
          <a:p>
            <a:pPr marL="355600" indent="-342900">
              <a:lnSpc>
                <a:spcPct val="100000"/>
              </a:lnSpc>
              <a:tabLst>
                <a:tab pos="355600" algn="l"/>
              </a:tabLst>
            </a:pPr>
            <a:endParaRPr lang="en-IN" sz="2400" b="1" spc="-195" dirty="0" smtClean="0">
              <a:latin typeface="Arial" pitchFamily="34" charset="0"/>
              <a:cs typeface="Arial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ü"/>
              <a:tabLst>
                <a:tab pos="355600" algn="l"/>
              </a:tabLst>
            </a:pPr>
            <a:r>
              <a:rPr lang="en-IN" sz="2400" b="1" spc="-195" dirty="0" smtClean="0">
                <a:latin typeface="Arial" pitchFamily="34" charset="0"/>
                <a:cs typeface="Arial" pitchFamily="34" charset="0"/>
              </a:rPr>
              <a:t>Display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800" y="6547586"/>
            <a:ext cx="3886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dirty="0" smtClean="0">
                <a:solidFill>
                  <a:schemeClr val="bg1"/>
                </a:solidFill>
                <a:latin typeface="Arial"/>
                <a:cs typeface="Arial"/>
              </a:rPr>
              <a:t>SI NGLY  LINKED LIST</a:t>
            </a:r>
            <a:endParaRPr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1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99230" y="778255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778255"/>
            <a:ext cx="670560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IN" spc="-265" dirty="0" smtClean="0"/>
              <a:t>INSERTION  AT THE  LAST</a:t>
            </a:r>
            <a:endParaRPr spc="-265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524000"/>
            <a:ext cx="8533130" cy="1846659"/>
          </a:xfrm>
        </p:spPr>
        <p:txBody>
          <a:bodyPr/>
          <a:lstStyle/>
          <a:p>
            <a:r>
              <a:rPr lang="en-IN" dirty="0" smtClean="0"/>
              <a:t>In order to insert a node at the last, there are two following scenarios which need to be mentioned.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 node is being added to an empty list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 node is being added to the end of the linked list </a:t>
            </a:r>
          </a:p>
          <a:p>
            <a:endParaRPr lang="en-IN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566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6066" y="6452006"/>
            <a:ext cx="6067933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363210" algn="l"/>
              </a:tabLst>
            </a:pPr>
            <a:endParaRPr lang="en-IN" sz="1200" b="1" spc="-160" dirty="0" smtClean="0">
              <a:solidFill>
                <a:srgbClr val="0000CC"/>
              </a:solidFill>
              <a:latin typeface="Arial"/>
              <a:cs typeface="Arial"/>
            </a:endParaRPr>
          </a:p>
          <a:p>
            <a:pPr>
              <a:lnSpc>
                <a:spcPts val="1140"/>
              </a:lnSpc>
              <a:tabLst>
                <a:tab pos="5363210" algn="l"/>
              </a:tabLst>
            </a:pPr>
            <a:r>
              <a:rPr lang="en-IN" sz="1200" b="1" spc="-215" dirty="0" smtClean="0">
                <a:solidFill>
                  <a:srgbClr val="0000CC"/>
                </a:solidFill>
                <a:latin typeface="Arial"/>
                <a:cs typeface="Arial"/>
              </a:rPr>
              <a:t>D</a:t>
            </a:r>
            <a:r>
              <a:rPr lang="en-IN" sz="1600" b="1" spc="-215" dirty="0" smtClean="0">
                <a:solidFill>
                  <a:schemeClr val="bg1"/>
                </a:solidFill>
                <a:latin typeface="Arial"/>
                <a:cs typeface="Arial"/>
              </a:rPr>
              <a:t>SINGLY  LINKED  LIST</a:t>
            </a:r>
            <a:r>
              <a:rPr sz="1200" b="1" spc="-215" smtClean="0">
                <a:solidFill>
                  <a:srgbClr val="0000CC"/>
                </a:solidFill>
                <a:latin typeface="Arial"/>
                <a:cs typeface="Arial"/>
              </a:rPr>
              <a:t>S</a:t>
            </a:r>
            <a:r>
              <a:rPr sz="1200" b="1" spc="-285" smtClean="0">
                <a:solidFill>
                  <a:srgbClr val="0000CC"/>
                </a:solidFill>
                <a:latin typeface="Arial"/>
                <a:cs typeface="Arial"/>
              </a:rPr>
              <a:t>K</a:t>
            </a:r>
            <a:r>
              <a:rPr sz="1200" b="1" spc="-210" smtClean="0">
                <a:solidFill>
                  <a:srgbClr val="0000CC"/>
                </a:solidFill>
                <a:latin typeface="Arial"/>
                <a:cs typeface="Arial"/>
              </a:rPr>
              <a:t>C</a:t>
            </a:r>
            <a:r>
              <a:rPr sz="1200" b="1" spc="-170" smtClean="0">
                <a:solidFill>
                  <a:srgbClr val="0000CC"/>
                </a:solidFill>
                <a:latin typeface="Arial"/>
                <a:cs typeface="Arial"/>
              </a:rPr>
              <a:t>T</a:t>
            </a:r>
            <a:r>
              <a:rPr lang="en-IN" sz="1200" b="1" spc="-170" dirty="0" smtClean="0">
                <a:solidFill>
                  <a:srgbClr val="0000CC"/>
                </a:solidFill>
                <a:latin typeface="Arial"/>
                <a:cs typeface="Arial"/>
              </a:rPr>
              <a:t>                                                                                                                                     13</a:t>
            </a:r>
            <a:r>
              <a:rPr sz="1200" b="1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lang="en-IN" b="1" spc="-37" baseline="-9259" dirty="0" smtClean="0">
                <a:solidFill>
                  <a:srgbClr val="888888"/>
                </a:solidFill>
                <a:latin typeface="Trebuchet MS"/>
                <a:cs typeface="Arial"/>
              </a:rPr>
              <a:t> </a:t>
            </a:r>
            <a:r>
              <a:rPr lang="en-IN" b="1" spc="-37" dirty="0" smtClean="0">
                <a:solidFill>
                  <a:srgbClr val="888888"/>
                </a:solidFill>
                <a:latin typeface="Trebuchet MS"/>
                <a:cs typeface="Arial"/>
              </a:rPr>
              <a:t>    </a:t>
            </a:r>
            <a:r>
              <a:rPr lang="en-IN" b="1" spc="-37" dirty="0" smtClean="0">
                <a:solidFill>
                  <a:schemeClr val="bg1"/>
                </a:solidFill>
                <a:latin typeface="Trebuchet MS"/>
                <a:cs typeface="Arial"/>
              </a:rPr>
              <a:t>13</a:t>
            </a:r>
            <a:endParaRPr sz="1800" baseline="-9259">
              <a:latin typeface="Trebuchet MS"/>
              <a:cs typeface="Trebuchet MS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71600" y="778255"/>
            <a:ext cx="6629400" cy="738664"/>
          </a:xfrm>
        </p:spPr>
        <p:txBody>
          <a:bodyPr/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INSERTION AT THE LAST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981200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void 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lastinsert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item)      </a:t>
            </a:r>
          </a:p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{          </a:t>
            </a:r>
          </a:p>
          <a:p>
            <a:pPr algn="just"/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node *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ptr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= (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node*)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malloc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sizeof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node));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struct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node *temp;         </a:t>
            </a:r>
          </a:p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if(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ptr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== NULL)          </a:t>
            </a:r>
          </a:p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{              </a:t>
            </a:r>
          </a:p>
          <a:p>
            <a:pPr algn="just"/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printf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("\</a:t>
            </a:r>
            <a:r>
              <a:rPr lang="en-IN" sz="2400" b="1" dirty="0" err="1" smtClean="0">
                <a:latin typeface="Arial" pitchFamily="34" charset="0"/>
                <a:cs typeface="Arial" pitchFamily="34" charset="0"/>
              </a:rPr>
              <a:t>nOVERFLOW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");            </a:t>
            </a:r>
          </a:p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 }  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667000" y="778255"/>
            <a:ext cx="3733800" cy="738664"/>
          </a:xfrm>
        </p:spPr>
        <p:txBody>
          <a:bodyPr/>
          <a:lstStyle/>
          <a:p>
            <a:r>
              <a:rPr lang="en-IN" dirty="0" smtClean="0"/>
              <a:t>INSERTION AT THE LAST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600201"/>
            <a:ext cx="8533130" cy="3323987"/>
          </a:xfrm>
        </p:spPr>
        <p:txBody>
          <a:bodyPr/>
          <a:lstStyle/>
          <a:p>
            <a:r>
              <a:rPr lang="en-IN" dirty="0" smtClean="0"/>
              <a:t>else         </a:t>
            </a:r>
          </a:p>
          <a:p>
            <a:r>
              <a:rPr lang="en-IN" dirty="0" smtClean="0"/>
              <a:t> {             </a:t>
            </a:r>
          </a:p>
          <a:p>
            <a:r>
              <a:rPr lang="en-IN" dirty="0" smtClean="0"/>
              <a:t> </a:t>
            </a:r>
            <a:r>
              <a:rPr lang="en-IN" dirty="0" err="1" smtClean="0"/>
              <a:t>ptr</a:t>
            </a:r>
            <a:r>
              <a:rPr lang="en-IN" dirty="0" smtClean="0"/>
              <a:t>-&gt;data = item;             </a:t>
            </a:r>
          </a:p>
          <a:p>
            <a:r>
              <a:rPr lang="en-IN" dirty="0" smtClean="0"/>
              <a:t>if(head == NULL)              </a:t>
            </a:r>
          </a:p>
          <a:p>
            <a:r>
              <a:rPr lang="en-IN" dirty="0" smtClean="0"/>
              <a:t>{                  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 -&gt; next = NULL;                 </a:t>
            </a:r>
          </a:p>
          <a:p>
            <a:r>
              <a:rPr lang="en-IN" dirty="0" smtClean="0"/>
              <a:t> head = </a:t>
            </a:r>
            <a:r>
              <a:rPr lang="en-IN" dirty="0" err="1" smtClean="0"/>
              <a:t>ptr</a:t>
            </a:r>
            <a:r>
              <a:rPr lang="en-IN" dirty="0" smtClean="0"/>
              <a:t>;                  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 inserted");             </a:t>
            </a:r>
          </a:p>
          <a:p>
            <a:r>
              <a:rPr lang="en-IN" dirty="0" smtClean="0"/>
              <a:t> }  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0"/>
            <a:ext cx="8987790" cy="372538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4707255" algn="l"/>
              </a:tabLst>
            </a:pPr>
            <a:r>
              <a:rPr sz="1600" b="1" spc="-160" dirty="0" smtClean="0">
                <a:solidFill>
                  <a:srgbClr val="FFFFFF"/>
                </a:solidFill>
                <a:latin typeface="Arial"/>
                <a:cs typeface="Arial"/>
              </a:rPr>
              <a:t>MODULE 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600" b="1" spc="-2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20" dirty="0" smtClean="0">
                <a:solidFill>
                  <a:srgbClr val="FFFFFF"/>
                </a:solidFill>
                <a:latin typeface="Arial"/>
                <a:cs typeface="Arial"/>
              </a:rPr>
              <a:t>SESSION  </a:t>
            </a:r>
            <a:r>
              <a:rPr sz="1600" b="1" spc="-1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1600" b="1" spc="-8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</a:t>
            </a:r>
            <a:r>
              <a:rPr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 dirty="0" smtClean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778255"/>
            <a:ext cx="6400800" cy="369332"/>
          </a:xfrm>
        </p:spPr>
        <p:txBody>
          <a:bodyPr/>
          <a:lstStyle/>
          <a:p>
            <a:pPr algn="ctr"/>
            <a:r>
              <a:rPr lang="en-IN" dirty="0" smtClean="0"/>
              <a:t>INSERTION AT THE LAST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05434" y="1447800"/>
            <a:ext cx="8533130" cy="4801314"/>
          </a:xfrm>
        </p:spPr>
        <p:txBody>
          <a:bodyPr/>
          <a:lstStyle/>
          <a:p>
            <a:pPr algn="just"/>
            <a:r>
              <a:rPr lang="en-IN" dirty="0" smtClean="0"/>
              <a:t>else              </a:t>
            </a:r>
          </a:p>
          <a:p>
            <a:pPr algn="just"/>
            <a:r>
              <a:rPr lang="en-IN" dirty="0" smtClean="0"/>
              <a:t>{                  </a:t>
            </a:r>
          </a:p>
          <a:p>
            <a:pPr algn="just"/>
            <a:r>
              <a:rPr lang="en-IN" dirty="0" smtClean="0"/>
              <a:t>temp = head;                  </a:t>
            </a:r>
          </a:p>
          <a:p>
            <a:pPr algn="just"/>
            <a:r>
              <a:rPr lang="en-IN" dirty="0" smtClean="0"/>
              <a:t>while(temp-&gt; next != NULL)                 </a:t>
            </a:r>
          </a:p>
          <a:p>
            <a:pPr algn="just"/>
            <a:r>
              <a:rPr lang="en-IN" dirty="0" smtClean="0"/>
              <a:t>{                      </a:t>
            </a:r>
          </a:p>
          <a:p>
            <a:pPr algn="just"/>
            <a:r>
              <a:rPr lang="en-IN" dirty="0" smtClean="0"/>
              <a:t>temp = temp -&gt; next;                  </a:t>
            </a:r>
          </a:p>
          <a:p>
            <a:pPr algn="just"/>
            <a:r>
              <a:rPr lang="en-IN" dirty="0" smtClean="0"/>
              <a:t>}                  </a:t>
            </a:r>
          </a:p>
          <a:p>
            <a:pPr algn="just"/>
            <a:r>
              <a:rPr lang="en-IN" dirty="0" smtClean="0"/>
              <a:t>temp-&gt;next = </a:t>
            </a:r>
            <a:r>
              <a:rPr lang="en-IN" dirty="0" err="1" smtClean="0"/>
              <a:t>ptr</a:t>
            </a:r>
            <a:r>
              <a:rPr lang="en-IN" dirty="0" smtClean="0"/>
              <a:t>;               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-&gt;next = NULL;                  </a:t>
            </a:r>
          </a:p>
          <a:p>
            <a:pPr algn="just"/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 inserted");                           </a:t>
            </a:r>
          </a:p>
          <a:p>
            <a:pPr algn="just"/>
            <a:r>
              <a:rPr lang="en-IN" dirty="0" smtClean="0"/>
              <a:t> }          </a:t>
            </a:r>
          </a:p>
          <a:p>
            <a:pPr algn="just"/>
            <a:r>
              <a:rPr lang="en-IN" dirty="0" smtClean="0"/>
              <a:t>}    </a:t>
            </a:r>
          </a:p>
          <a:p>
            <a:pPr algn="just"/>
            <a:r>
              <a:rPr lang="en-IN" dirty="0" smtClean="0"/>
              <a:t>  }  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524000" y="778255"/>
            <a:ext cx="6553200" cy="1107996"/>
          </a:xfrm>
        </p:spPr>
        <p:txBody>
          <a:bodyPr/>
          <a:lstStyle/>
          <a:p>
            <a:r>
              <a:rPr lang="en-IN" dirty="0" smtClean="0"/>
              <a:t>INSERTION AFTER A SPECIFIED NODE</a:t>
            </a:r>
            <a:endParaRPr lang="en-IN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228600" y="1447801"/>
            <a:ext cx="8915400" cy="3323987"/>
          </a:xfrm>
        </p:spPr>
        <p:txBody>
          <a:bodyPr/>
          <a:lstStyle/>
          <a:p>
            <a:r>
              <a:rPr lang="en-IN" dirty="0" smtClean="0"/>
              <a:t>void </a:t>
            </a:r>
            <a:r>
              <a:rPr lang="en-IN" dirty="0" err="1" smtClean="0"/>
              <a:t>randominsert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 item)      </a:t>
            </a:r>
          </a:p>
          <a:p>
            <a:r>
              <a:rPr lang="en-IN" dirty="0" smtClean="0"/>
              <a:t>{          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 node *</a:t>
            </a:r>
            <a:r>
              <a:rPr lang="en-IN" dirty="0" err="1" smtClean="0"/>
              <a:t>ptr</a:t>
            </a:r>
            <a:r>
              <a:rPr lang="en-IN" dirty="0" smtClean="0"/>
              <a:t> = (</a:t>
            </a:r>
            <a:r>
              <a:rPr lang="en-IN" dirty="0" err="1" smtClean="0"/>
              <a:t>struct</a:t>
            </a:r>
            <a:r>
              <a:rPr lang="en-IN" dirty="0" smtClean="0"/>
              <a:t> node *) </a:t>
            </a:r>
            <a:r>
              <a:rPr lang="en-IN" dirty="0" err="1" smtClean="0"/>
              <a:t>malloc</a:t>
            </a:r>
            <a:r>
              <a:rPr lang="en-IN" dirty="0" smtClean="0"/>
              <a:t> 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 node)); </a:t>
            </a:r>
            <a:r>
              <a:rPr lang="en-IN" dirty="0" err="1" smtClean="0"/>
              <a:t>struct</a:t>
            </a:r>
            <a:r>
              <a:rPr lang="en-IN" dirty="0" smtClean="0"/>
              <a:t> node *temp;          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 </a:t>
            </a:r>
            <a:r>
              <a:rPr lang="en-IN" dirty="0" err="1" smtClean="0"/>
              <a:t>i,loc</a:t>
            </a:r>
            <a:r>
              <a:rPr lang="en-IN" dirty="0" smtClean="0"/>
              <a:t>;          </a:t>
            </a:r>
          </a:p>
          <a:p>
            <a:r>
              <a:rPr lang="en-IN" dirty="0" smtClean="0"/>
              <a:t>if(</a:t>
            </a:r>
            <a:r>
              <a:rPr lang="en-IN" dirty="0" err="1" smtClean="0"/>
              <a:t>ptr</a:t>
            </a:r>
            <a:r>
              <a:rPr lang="en-IN" dirty="0" smtClean="0"/>
              <a:t> == NULL)          </a:t>
            </a:r>
          </a:p>
          <a:p>
            <a:r>
              <a:rPr lang="en-IN" dirty="0" smtClean="0"/>
              <a:t>{              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nOVERFLOW</a:t>
            </a:r>
            <a:r>
              <a:rPr lang="en-IN" dirty="0" smtClean="0"/>
              <a:t>");          </a:t>
            </a:r>
          </a:p>
          <a:p>
            <a:r>
              <a:rPr lang="en-IN" dirty="0" smtClean="0"/>
              <a:t>}  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5400" y="778255"/>
            <a:ext cx="6248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INSERTION AFTER A SPECIFIED NODE</a:t>
            </a:r>
            <a:endParaRPr spc="-275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05434" y="1295401"/>
            <a:ext cx="8533130" cy="3323987"/>
          </a:xfrm>
        </p:spPr>
        <p:txBody>
          <a:bodyPr/>
          <a:lstStyle/>
          <a:p>
            <a:r>
              <a:rPr lang="en-IN" dirty="0" smtClean="0"/>
              <a:t> else  </a:t>
            </a:r>
          </a:p>
          <a:p>
            <a:r>
              <a:rPr lang="en-IN" dirty="0" smtClean="0"/>
              <a:t>    {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element value");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d",&amp;item</a:t>
            </a:r>
            <a:r>
              <a:rPr lang="en-IN" dirty="0" smtClean="0"/>
              <a:t>);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ptr</a:t>
            </a:r>
            <a:r>
              <a:rPr lang="en-IN" dirty="0" smtClean="0"/>
              <a:t>-&gt;data = item;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the element after which you want to     </a:t>
            </a:r>
          </a:p>
          <a:p>
            <a:r>
              <a:rPr lang="en-IN" dirty="0" smtClean="0"/>
              <a:t>        insert ");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("\</a:t>
            </a:r>
            <a:r>
              <a:rPr lang="en-IN" dirty="0" err="1" smtClean="0"/>
              <a:t>n%d",&amp;loc</a:t>
            </a:r>
            <a:r>
              <a:rPr lang="en-IN" dirty="0" smtClean="0"/>
              <a:t>);  </a:t>
            </a:r>
          </a:p>
          <a:p>
            <a:r>
              <a:rPr lang="en-IN" dirty="0" smtClean="0"/>
              <a:t>        temp=head;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1107996"/>
          </a:xfrm>
        </p:spPr>
        <p:txBody>
          <a:bodyPr/>
          <a:lstStyle/>
          <a:p>
            <a:r>
              <a:rPr lang="en-IN" dirty="0" smtClean="0"/>
              <a:t>INSERTION AFTER A SPECIFIED NODE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2076703"/>
            <a:ext cx="8533130" cy="3323987"/>
          </a:xfrm>
        </p:spPr>
        <p:txBody>
          <a:bodyPr/>
          <a:lstStyle/>
          <a:p>
            <a:r>
              <a:rPr lang="en-IN" dirty="0" smtClean="0"/>
              <a:t>  while(temp-&gt;data!=loc)  </a:t>
            </a:r>
          </a:p>
          <a:p>
            <a:r>
              <a:rPr lang="en-IN" dirty="0" smtClean="0"/>
              <a:t>        {  </a:t>
            </a:r>
          </a:p>
          <a:p>
            <a:r>
              <a:rPr lang="en-IN" dirty="0" smtClean="0"/>
              <a:t>            temp = temp-&gt;next;   </a:t>
            </a:r>
          </a:p>
          <a:p>
            <a:r>
              <a:rPr lang="en-IN" dirty="0" smtClean="0"/>
              <a:t>         }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ptr</a:t>
            </a:r>
            <a:r>
              <a:rPr lang="en-IN" dirty="0" smtClean="0"/>
              <a:t> -&gt;next = temp -&gt;next;   </a:t>
            </a:r>
          </a:p>
          <a:p>
            <a:r>
              <a:rPr lang="en-IN" dirty="0" smtClean="0"/>
              <a:t>        temp -&gt;next = </a:t>
            </a:r>
            <a:r>
              <a:rPr lang="en-IN" dirty="0" err="1" smtClean="0"/>
              <a:t>ptr</a:t>
            </a:r>
            <a:r>
              <a:rPr lang="en-IN" dirty="0" smtClean="0"/>
              <a:t>; 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nNode</a:t>
            </a:r>
            <a:r>
              <a:rPr lang="en-IN" dirty="0" smtClean="0"/>
              <a:t> inserted");  </a:t>
            </a:r>
          </a:p>
          <a:p>
            <a:r>
              <a:rPr lang="en-IN" dirty="0" smtClean="0"/>
              <a:t>    }  </a:t>
            </a:r>
          </a:p>
          <a:p>
            <a:r>
              <a:rPr lang="en-IN" dirty="0" smtClean="0"/>
              <a:t>}  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DELETION AT THE BEGINNING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4062651"/>
          </a:xfrm>
        </p:spPr>
        <p:txBody>
          <a:bodyPr/>
          <a:lstStyle/>
          <a:p>
            <a:r>
              <a:rPr lang="en-IN" dirty="0" smtClean="0"/>
              <a:t>Since the first node of the list is to be deleted, therefore, we just need to make the head, point to the next of the head. </a:t>
            </a:r>
          </a:p>
          <a:p>
            <a:r>
              <a:rPr lang="en-IN" dirty="0" smtClean="0"/>
              <a:t>This will be done by using the following statements. </a:t>
            </a:r>
          </a:p>
          <a:p>
            <a:r>
              <a:rPr lang="en-IN" dirty="0" smtClean="0"/>
              <a:t>            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 = head;  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            head = 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-&gt;next;  </a:t>
            </a:r>
          </a:p>
          <a:p>
            <a:r>
              <a:rPr lang="en-IN" dirty="0" smtClean="0"/>
              <a:t>Now, free the pointer </a:t>
            </a:r>
            <a:r>
              <a:rPr lang="en-IN" dirty="0" err="1" smtClean="0"/>
              <a:t>ptr</a:t>
            </a:r>
            <a:r>
              <a:rPr lang="en-IN" dirty="0" smtClean="0"/>
              <a:t> which was pointing to the head node of the list. </a:t>
            </a:r>
          </a:p>
          <a:p>
            <a:r>
              <a:rPr lang="en-IN" dirty="0" smtClean="0"/>
              <a:t>This will be done by using the following statement. </a:t>
            </a:r>
          </a:p>
          <a:p>
            <a:r>
              <a:rPr lang="en-IN" dirty="0" smtClean="0"/>
              <a:t>                   </a:t>
            </a:r>
            <a:r>
              <a:rPr lang="en-IN" dirty="0" smtClean="0">
                <a:solidFill>
                  <a:srgbClr val="FF0000"/>
                </a:solidFill>
              </a:rPr>
              <a:t>free(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DELETION AT THE BEGINNING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4924425"/>
          </a:xfrm>
        </p:spPr>
        <p:txBody>
          <a:bodyPr/>
          <a:lstStyle/>
          <a:p>
            <a:r>
              <a:rPr lang="en-IN" sz="2000" dirty="0" smtClean="0"/>
              <a:t>void </a:t>
            </a:r>
            <a:r>
              <a:rPr lang="en-IN" sz="2000" dirty="0" err="1" smtClean="0"/>
              <a:t>begin_delete</a:t>
            </a:r>
            <a:r>
              <a:rPr lang="en-IN" sz="2000" dirty="0" smtClean="0"/>
              <a:t>()  </a:t>
            </a:r>
          </a:p>
          <a:p>
            <a:r>
              <a:rPr lang="en-IN" sz="2000" dirty="0" smtClean="0"/>
              <a:t>{  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struct</a:t>
            </a:r>
            <a:r>
              <a:rPr lang="en-IN" sz="2000" dirty="0" smtClean="0"/>
              <a:t> node *</a:t>
            </a:r>
            <a:r>
              <a:rPr lang="en-IN" sz="2000" dirty="0" err="1" smtClean="0"/>
              <a:t>ptr</a:t>
            </a:r>
            <a:r>
              <a:rPr lang="en-IN" sz="2000" dirty="0" smtClean="0"/>
              <a:t>;  </a:t>
            </a:r>
          </a:p>
          <a:p>
            <a:r>
              <a:rPr lang="en-IN" sz="2000" dirty="0" smtClean="0"/>
              <a:t>    if(head == NULL)  </a:t>
            </a:r>
          </a:p>
          <a:p>
            <a:r>
              <a:rPr lang="en-IN" sz="2000" dirty="0" smtClean="0"/>
              <a:t>    {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("\</a:t>
            </a:r>
            <a:r>
              <a:rPr lang="en-IN" sz="2000" dirty="0" err="1" smtClean="0"/>
              <a:t>nList</a:t>
            </a:r>
            <a:r>
              <a:rPr lang="en-IN" sz="2000" dirty="0" smtClean="0"/>
              <a:t> is empty\n");  </a:t>
            </a:r>
          </a:p>
          <a:p>
            <a:r>
              <a:rPr lang="en-IN" sz="2000" dirty="0" smtClean="0"/>
              <a:t>    }  </a:t>
            </a:r>
          </a:p>
          <a:p>
            <a:r>
              <a:rPr lang="en-IN" sz="2000" dirty="0" smtClean="0"/>
              <a:t>    else   </a:t>
            </a:r>
          </a:p>
          <a:p>
            <a:r>
              <a:rPr lang="en-IN" sz="2000" dirty="0" smtClean="0"/>
              <a:t>    {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 smtClean="0"/>
              <a:t>ptr</a:t>
            </a:r>
            <a:r>
              <a:rPr lang="en-IN" sz="2000" dirty="0" smtClean="0"/>
              <a:t> = head;  </a:t>
            </a:r>
          </a:p>
          <a:p>
            <a:r>
              <a:rPr lang="en-IN" sz="2000" dirty="0" smtClean="0"/>
              <a:t>        head = </a:t>
            </a:r>
            <a:r>
              <a:rPr lang="en-IN" sz="2000" dirty="0" err="1" smtClean="0"/>
              <a:t>ptr</a:t>
            </a:r>
            <a:r>
              <a:rPr lang="en-IN" sz="2000" dirty="0" smtClean="0"/>
              <a:t>-&gt;next;  </a:t>
            </a:r>
          </a:p>
          <a:p>
            <a:r>
              <a:rPr lang="en-IN" sz="2000" dirty="0" smtClean="0"/>
              <a:t>        free(</a:t>
            </a:r>
            <a:r>
              <a:rPr lang="en-IN" sz="2000" dirty="0" err="1" smtClean="0"/>
              <a:t>ptr</a:t>
            </a:r>
            <a:r>
              <a:rPr lang="en-IN" sz="2000" dirty="0" smtClean="0"/>
              <a:t>);  </a:t>
            </a:r>
          </a:p>
          <a:p>
            <a:r>
              <a:rPr lang="en-IN" sz="2000" dirty="0" smtClean="0"/>
              <a:t>    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("\</a:t>
            </a:r>
            <a:r>
              <a:rPr lang="en-IN" sz="2000" dirty="0" err="1" smtClean="0"/>
              <a:t>nNode</a:t>
            </a:r>
            <a:r>
              <a:rPr lang="en-IN" sz="2000" dirty="0" smtClean="0"/>
              <a:t> deleted from the </a:t>
            </a:r>
            <a:r>
              <a:rPr lang="en-IN" sz="2000" dirty="0" err="1" smtClean="0"/>
              <a:t>begining</a:t>
            </a:r>
            <a:r>
              <a:rPr lang="en-IN" sz="2000" dirty="0" smtClean="0"/>
              <a:t> ...\n");  </a:t>
            </a:r>
          </a:p>
          <a:p>
            <a:r>
              <a:rPr lang="en-IN" sz="2000" dirty="0" smtClean="0"/>
              <a:t>    }  </a:t>
            </a:r>
          </a:p>
          <a:p>
            <a:r>
              <a:rPr lang="en-IN" sz="2000" dirty="0" smtClean="0"/>
              <a:t>}  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DELETION AT THE LAST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2585323"/>
          </a:xfrm>
        </p:spPr>
        <p:txBody>
          <a:bodyPr/>
          <a:lstStyle/>
          <a:p>
            <a:r>
              <a:rPr lang="en-IN" dirty="0" smtClean="0"/>
              <a:t>There are two scenarios in which, a node is deleted from the end of the linked list.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There is only one node in the list and that needs to be deleted.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There are more than one node in the list and the last node of the list will be deleted.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 dirty="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16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38400" y="778255"/>
            <a:ext cx="4191000" cy="369332"/>
          </a:xfrm>
        </p:spPr>
        <p:txBody>
          <a:bodyPr/>
          <a:lstStyle/>
          <a:p>
            <a:r>
              <a:rPr lang="en-IN" dirty="0" smtClean="0"/>
              <a:t>SINGLY  LINKED LIST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447801"/>
            <a:ext cx="8533130" cy="2215991"/>
          </a:xfrm>
        </p:spPr>
        <p:txBody>
          <a:bodyPr/>
          <a:lstStyle/>
          <a:p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A singly linked list is a concrete data structure </a:t>
            </a:r>
          </a:p>
          <a:p>
            <a:r>
              <a:rPr lang="en-IN" dirty="0" smtClean="0"/>
              <a:t>   consisting of a sequence of nodes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Each node stores 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Data (element) </a:t>
            </a:r>
          </a:p>
          <a:p>
            <a:pPr lvl="1">
              <a:buFont typeface="Wingdings" pitchFamily="2" charset="2"/>
              <a:buChar char="ü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Pointer (next) - Link to the next </a:t>
            </a:r>
            <a:r>
              <a:rPr lang="en-IN" sz="2400" b="1" smtClean="0">
                <a:latin typeface="Arial" pitchFamily="34" charset="0"/>
                <a:cs typeface="Arial" pitchFamily="34" charset="0"/>
              </a:rPr>
              <a:t>node </a:t>
            </a:r>
            <a:endParaRPr lang="en-IN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7642" y="6547586"/>
            <a:ext cx="31103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S I NGLY  LINKED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2</a:t>
            </a:fld>
            <a:endParaRPr sz="16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4191000"/>
            <a:ext cx="22479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DELETION AT THE LAST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5539978"/>
          </a:xfrm>
        </p:spPr>
        <p:txBody>
          <a:bodyPr/>
          <a:lstStyle/>
          <a:p>
            <a:r>
              <a:rPr lang="en-IN" dirty="0" smtClean="0"/>
              <a:t>void </a:t>
            </a:r>
            <a:r>
              <a:rPr lang="en-IN" dirty="0" err="1" smtClean="0"/>
              <a:t>last_delete</a:t>
            </a:r>
            <a:r>
              <a:rPr lang="en-IN" dirty="0" smtClean="0"/>
              <a:t>()  </a:t>
            </a:r>
          </a:p>
          <a:p>
            <a:r>
              <a:rPr lang="en-IN" dirty="0" smtClean="0"/>
              <a:t>{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ptr</a:t>
            </a:r>
            <a:r>
              <a:rPr lang="en-IN" dirty="0" smtClean="0"/>
              <a:t>,*ptr1;  </a:t>
            </a:r>
          </a:p>
          <a:p>
            <a:r>
              <a:rPr lang="en-IN" dirty="0" smtClean="0"/>
              <a:t>    if(head == NULL)  </a:t>
            </a:r>
          </a:p>
          <a:p>
            <a:r>
              <a:rPr lang="en-IN" dirty="0" smtClean="0"/>
              <a:t>    {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nlist</a:t>
            </a:r>
            <a:r>
              <a:rPr lang="en-IN" dirty="0" smtClean="0"/>
              <a:t> is empty");  </a:t>
            </a:r>
          </a:p>
          <a:p>
            <a:r>
              <a:rPr lang="en-IN" dirty="0" smtClean="0"/>
              <a:t>    }  </a:t>
            </a:r>
          </a:p>
          <a:p>
            <a:r>
              <a:rPr lang="en-IN" dirty="0" smtClean="0"/>
              <a:t>    else if(head -&gt; next == NULL)  </a:t>
            </a:r>
          </a:p>
          <a:p>
            <a:r>
              <a:rPr lang="en-IN" dirty="0" smtClean="0"/>
              <a:t>    {  </a:t>
            </a:r>
          </a:p>
          <a:p>
            <a:r>
              <a:rPr lang="en-IN" dirty="0" smtClean="0"/>
              <a:t>        head = NULL;  </a:t>
            </a:r>
          </a:p>
          <a:p>
            <a:r>
              <a:rPr lang="en-IN" dirty="0" smtClean="0"/>
              <a:t>        free(head);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nOnly</a:t>
            </a:r>
            <a:r>
              <a:rPr lang="en-IN" dirty="0" smtClean="0"/>
              <a:t> node of the list deleted ...\n");  </a:t>
            </a:r>
          </a:p>
          <a:p>
            <a:r>
              <a:rPr lang="en-IN" dirty="0" smtClean="0"/>
              <a:t>    }  </a:t>
            </a:r>
          </a:p>
          <a:p>
            <a:r>
              <a:rPr lang="en-IN" dirty="0" smtClean="0"/>
              <a:t>        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DELETION AT THE LAST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5170646"/>
          </a:xfrm>
        </p:spPr>
        <p:txBody>
          <a:bodyPr/>
          <a:lstStyle/>
          <a:p>
            <a:r>
              <a:rPr lang="en-IN" dirty="0" smtClean="0"/>
              <a:t>  else  </a:t>
            </a:r>
          </a:p>
          <a:p>
            <a:r>
              <a:rPr lang="en-IN" dirty="0" smtClean="0"/>
              <a:t>    {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ptr</a:t>
            </a:r>
            <a:r>
              <a:rPr lang="en-IN" dirty="0" smtClean="0"/>
              <a:t> = head;   </a:t>
            </a:r>
          </a:p>
          <a:p>
            <a:r>
              <a:rPr lang="en-IN" dirty="0" smtClean="0"/>
              <a:t>        while(</a:t>
            </a:r>
            <a:r>
              <a:rPr lang="en-IN" dirty="0" err="1" smtClean="0"/>
              <a:t>ptr</a:t>
            </a:r>
            <a:r>
              <a:rPr lang="en-IN" dirty="0" smtClean="0"/>
              <a:t>-&gt;next != NULL)  </a:t>
            </a:r>
          </a:p>
          <a:p>
            <a:r>
              <a:rPr lang="en-IN" dirty="0" smtClean="0"/>
              <a:t>        {  </a:t>
            </a:r>
          </a:p>
          <a:p>
            <a:r>
              <a:rPr lang="en-IN" dirty="0" smtClean="0"/>
              <a:t>            ptr1 = </a:t>
            </a:r>
            <a:r>
              <a:rPr lang="en-IN" dirty="0" err="1" smtClean="0"/>
              <a:t>ptr</a:t>
            </a:r>
            <a:r>
              <a:rPr lang="en-IN" dirty="0" smtClean="0"/>
              <a:t>;  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ptr</a:t>
            </a:r>
            <a:r>
              <a:rPr lang="en-IN" dirty="0" smtClean="0"/>
              <a:t> = </a:t>
            </a:r>
            <a:r>
              <a:rPr lang="en-IN" dirty="0" err="1" smtClean="0"/>
              <a:t>ptr</a:t>
            </a:r>
            <a:r>
              <a:rPr lang="en-IN" dirty="0" smtClean="0"/>
              <a:t> -&gt;next;  </a:t>
            </a:r>
          </a:p>
          <a:p>
            <a:r>
              <a:rPr lang="en-IN" dirty="0" smtClean="0"/>
              <a:t>        }  </a:t>
            </a:r>
          </a:p>
          <a:p>
            <a:r>
              <a:rPr lang="en-IN" dirty="0" smtClean="0"/>
              <a:t>        ptr1-&gt;next = NULL;  </a:t>
            </a:r>
          </a:p>
          <a:p>
            <a:r>
              <a:rPr lang="en-IN" dirty="0" smtClean="0"/>
              <a:t>        free(</a:t>
            </a:r>
            <a:r>
              <a:rPr lang="en-IN" dirty="0" err="1" smtClean="0"/>
              <a:t>ptr</a:t>
            </a:r>
            <a:r>
              <a:rPr lang="en-IN" dirty="0" smtClean="0"/>
              <a:t>);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nDeleted</a:t>
            </a:r>
            <a:r>
              <a:rPr lang="en-IN" dirty="0" smtClean="0"/>
              <a:t> Node from the last ...\n");  </a:t>
            </a:r>
          </a:p>
          <a:p>
            <a:r>
              <a:rPr lang="en-IN" dirty="0" smtClean="0"/>
              <a:t>    }     </a:t>
            </a:r>
          </a:p>
          <a:p>
            <a:r>
              <a:rPr lang="en-IN" dirty="0" smtClean="0"/>
              <a:t>}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DELETION AFTER A SPECIFIED NODE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4970591"/>
          </a:xfrm>
        </p:spPr>
        <p:txBody>
          <a:bodyPr/>
          <a:lstStyle/>
          <a:p>
            <a:r>
              <a:rPr lang="en-IN" sz="1900" dirty="0" smtClean="0"/>
              <a:t>void </a:t>
            </a:r>
            <a:r>
              <a:rPr lang="en-IN" sz="1900" dirty="0" err="1" smtClean="0"/>
              <a:t>random_delete</a:t>
            </a:r>
            <a:r>
              <a:rPr lang="en-IN" sz="1900" dirty="0" smtClean="0"/>
              <a:t>()  </a:t>
            </a:r>
          </a:p>
          <a:p>
            <a:r>
              <a:rPr lang="en-IN" sz="1900" dirty="0" smtClean="0"/>
              <a:t>{  </a:t>
            </a:r>
          </a:p>
          <a:p>
            <a:r>
              <a:rPr lang="en-IN" sz="1900" dirty="0" smtClean="0"/>
              <a:t>    </a:t>
            </a:r>
            <a:r>
              <a:rPr lang="en-IN" sz="1900" dirty="0" err="1" smtClean="0"/>
              <a:t>struct</a:t>
            </a:r>
            <a:r>
              <a:rPr lang="en-IN" sz="1900" dirty="0" smtClean="0"/>
              <a:t> node *</a:t>
            </a:r>
            <a:r>
              <a:rPr lang="en-IN" sz="1900" dirty="0" err="1" smtClean="0"/>
              <a:t>ptr</a:t>
            </a:r>
            <a:r>
              <a:rPr lang="en-IN" sz="1900" dirty="0" smtClean="0"/>
              <a:t>,*ptr1;  </a:t>
            </a:r>
          </a:p>
          <a:p>
            <a:r>
              <a:rPr lang="en-IN" sz="1900" dirty="0" smtClean="0"/>
              <a:t>    </a:t>
            </a:r>
            <a:r>
              <a:rPr lang="en-IN" sz="1900" dirty="0" err="1" smtClean="0"/>
              <a:t>int</a:t>
            </a:r>
            <a:r>
              <a:rPr lang="en-IN" sz="1900" dirty="0" smtClean="0"/>
              <a:t> </a:t>
            </a:r>
            <a:r>
              <a:rPr lang="en-IN" sz="1900" dirty="0" err="1" smtClean="0"/>
              <a:t>loc,i</a:t>
            </a:r>
            <a:r>
              <a:rPr lang="en-IN" sz="1900" dirty="0" smtClean="0"/>
              <a:t>;    </a:t>
            </a:r>
          </a:p>
          <a:p>
            <a:r>
              <a:rPr lang="en-IN" sz="1900" dirty="0" smtClean="0"/>
              <a:t>    </a:t>
            </a:r>
            <a:r>
              <a:rPr lang="en-IN" sz="1900" dirty="0" err="1" smtClean="0"/>
              <a:t>printf</a:t>
            </a:r>
            <a:r>
              <a:rPr lang="en-IN" sz="1900" dirty="0" smtClean="0"/>
              <a:t>("\n Enter the element of the node after which to be deleted \n");  </a:t>
            </a:r>
          </a:p>
          <a:p>
            <a:r>
              <a:rPr lang="en-IN" sz="1900" dirty="0" smtClean="0"/>
              <a:t>    </a:t>
            </a:r>
            <a:r>
              <a:rPr lang="en-IN" sz="1900" dirty="0" err="1" smtClean="0"/>
              <a:t>scanf</a:t>
            </a:r>
            <a:r>
              <a:rPr lang="en-IN" sz="1900" dirty="0" smtClean="0"/>
              <a:t>("%</a:t>
            </a:r>
            <a:r>
              <a:rPr lang="en-IN" sz="1900" dirty="0" err="1" smtClean="0"/>
              <a:t>d",&amp;loc</a:t>
            </a:r>
            <a:r>
              <a:rPr lang="en-IN" sz="1900" dirty="0" smtClean="0"/>
              <a:t>);  </a:t>
            </a:r>
          </a:p>
          <a:p>
            <a:r>
              <a:rPr lang="en-IN" sz="1900" dirty="0" smtClean="0"/>
              <a:t>    </a:t>
            </a:r>
            <a:r>
              <a:rPr lang="en-IN" sz="1900" dirty="0" err="1" smtClean="0"/>
              <a:t>ptr</a:t>
            </a:r>
            <a:r>
              <a:rPr lang="en-IN" sz="1900" dirty="0" smtClean="0"/>
              <a:t>=head;  </a:t>
            </a:r>
          </a:p>
          <a:p>
            <a:r>
              <a:rPr lang="en-IN" sz="1900" dirty="0" smtClean="0"/>
              <a:t>while(</a:t>
            </a:r>
            <a:r>
              <a:rPr lang="en-IN" sz="1900" dirty="0" err="1" smtClean="0"/>
              <a:t>ptr</a:t>
            </a:r>
            <a:r>
              <a:rPr lang="en-IN" sz="1900" dirty="0" smtClean="0"/>
              <a:t>-&gt;data!=loc)  </a:t>
            </a:r>
          </a:p>
          <a:p>
            <a:r>
              <a:rPr lang="en-IN" sz="1900" dirty="0" smtClean="0"/>
              <a:t>    {  	</a:t>
            </a:r>
          </a:p>
          <a:p>
            <a:r>
              <a:rPr lang="en-IN" sz="1900" dirty="0" smtClean="0"/>
              <a:t>        ptr1 = </a:t>
            </a:r>
            <a:r>
              <a:rPr lang="en-IN" sz="1900" dirty="0" err="1" smtClean="0"/>
              <a:t>ptr</a:t>
            </a:r>
            <a:r>
              <a:rPr lang="en-IN" sz="1900" dirty="0" smtClean="0"/>
              <a:t>;       </a:t>
            </a:r>
          </a:p>
          <a:p>
            <a:r>
              <a:rPr lang="en-IN" sz="1900" dirty="0" smtClean="0"/>
              <a:t>        </a:t>
            </a:r>
            <a:r>
              <a:rPr lang="en-IN" sz="1900" dirty="0" err="1" smtClean="0"/>
              <a:t>ptr</a:t>
            </a:r>
            <a:r>
              <a:rPr lang="en-IN" sz="1900" dirty="0" smtClean="0"/>
              <a:t> = </a:t>
            </a:r>
            <a:r>
              <a:rPr lang="en-IN" sz="1900" dirty="0" err="1" smtClean="0"/>
              <a:t>ptr</a:t>
            </a:r>
            <a:r>
              <a:rPr lang="en-IN" sz="1900" dirty="0" smtClean="0"/>
              <a:t>-&gt;next;  </a:t>
            </a:r>
          </a:p>
          <a:p>
            <a:r>
              <a:rPr lang="en-IN" sz="1900" dirty="0" smtClean="0"/>
              <a:t>    }  </a:t>
            </a:r>
          </a:p>
          <a:p>
            <a:r>
              <a:rPr lang="en-IN" sz="1900" dirty="0" smtClean="0"/>
              <a:t>    ptr1 -&gt;next = </a:t>
            </a:r>
            <a:r>
              <a:rPr lang="en-IN" sz="1900" dirty="0" err="1" smtClean="0"/>
              <a:t>ptr</a:t>
            </a:r>
            <a:r>
              <a:rPr lang="en-IN" sz="1900" dirty="0" smtClean="0"/>
              <a:t> -&gt;next;  </a:t>
            </a:r>
          </a:p>
          <a:p>
            <a:r>
              <a:rPr lang="en-IN" sz="1900" dirty="0" smtClean="0"/>
              <a:t>    free(</a:t>
            </a:r>
            <a:r>
              <a:rPr lang="en-IN" sz="1900" dirty="0" err="1" smtClean="0"/>
              <a:t>ptr</a:t>
            </a:r>
            <a:r>
              <a:rPr lang="en-IN" sz="1900" dirty="0" smtClean="0"/>
              <a:t>);  </a:t>
            </a:r>
          </a:p>
          <a:p>
            <a:r>
              <a:rPr lang="en-IN" sz="1900" dirty="0" smtClean="0"/>
              <a:t>    </a:t>
            </a:r>
            <a:r>
              <a:rPr lang="en-IN" sz="1900" dirty="0" err="1" smtClean="0"/>
              <a:t>printf</a:t>
            </a:r>
            <a:r>
              <a:rPr lang="en-IN" sz="1900" dirty="0" smtClean="0"/>
              <a:t>("\</a:t>
            </a:r>
            <a:r>
              <a:rPr lang="en-IN" sz="1900" dirty="0" err="1" smtClean="0"/>
              <a:t>nDeleted</a:t>
            </a:r>
            <a:r>
              <a:rPr lang="en-IN" sz="1900" dirty="0" smtClean="0"/>
              <a:t> node %d ",loc+1);  </a:t>
            </a:r>
          </a:p>
          <a:p>
            <a:r>
              <a:rPr lang="en-IN" sz="1900" dirty="0" smtClean="0"/>
              <a:t>}  </a:t>
            </a:r>
          </a:p>
          <a:p>
            <a:endParaRPr lang="en-IN" sz="1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SEARCHING A SPECIFIC NODE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4801314"/>
          </a:xfrm>
        </p:spPr>
        <p:txBody>
          <a:bodyPr/>
          <a:lstStyle/>
          <a:p>
            <a:r>
              <a:rPr lang="en-IN" dirty="0" smtClean="0"/>
              <a:t>void search()  {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ptr</a:t>
            </a:r>
            <a:r>
              <a:rPr lang="en-IN" dirty="0" smtClean="0"/>
              <a:t>;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item,i</a:t>
            </a:r>
            <a:r>
              <a:rPr lang="en-IN" dirty="0" smtClean="0"/>
              <a:t>=0,flag;  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ptr</a:t>
            </a:r>
            <a:r>
              <a:rPr lang="en-IN" dirty="0" smtClean="0"/>
              <a:t> = head;   </a:t>
            </a:r>
          </a:p>
          <a:p>
            <a:r>
              <a:rPr lang="en-IN" dirty="0" smtClean="0"/>
              <a:t>    if(</a:t>
            </a:r>
            <a:r>
              <a:rPr lang="en-IN" dirty="0" err="1" smtClean="0"/>
              <a:t>ptr</a:t>
            </a:r>
            <a:r>
              <a:rPr lang="en-IN" dirty="0" smtClean="0"/>
              <a:t> == NULL)   </a:t>
            </a:r>
          </a:p>
          <a:p>
            <a:r>
              <a:rPr lang="en-IN" dirty="0" smtClean="0"/>
              <a:t>    {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nEmpty</a:t>
            </a:r>
            <a:r>
              <a:rPr lang="en-IN" dirty="0" smtClean="0"/>
              <a:t> List\n");  </a:t>
            </a:r>
          </a:p>
          <a:p>
            <a:r>
              <a:rPr lang="en-IN" dirty="0" smtClean="0"/>
              <a:t>    }  </a:t>
            </a:r>
          </a:p>
          <a:p>
            <a:r>
              <a:rPr lang="en-IN" dirty="0" smtClean="0"/>
              <a:t>    else    </a:t>
            </a:r>
          </a:p>
          <a:p>
            <a:r>
              <a:rPr lang="en-IN" dirty="0" smtClean="0"/>
              <a:t>     { 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item which you want to search?\n");   </a:t>
            </a:r>
          </a:p>
          <a:p>
            <a:r>
              <a:rPr lang="en-IN" dirty="0" smtClean="0"/>
              <a:t>        </a:t>
            </a:r>
            <a:r>
              <a:rPr lang="en-IN" dirty="0" err="1" smtClean="0"/>
              <a:t>scanf</a:t>
            </a:r>
            <a:r>
              <a:rPr lang="en-IN" dirty="0" smtClean="0"/>
              <a:t>("%</a:t>
            </a:r>
            <a:r>
              <a:rPr lang="en-IN" dirty="0" err="1" smtClean="0"/>
              <a:t>d",&amp;item</a:t>
            </a:r>
            <a:r>
              <a:rPr lang="en-IN" dirty="0" smtClean="0"/>
              <a:t>); 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SEARCHING A SPECIFIC NODE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5232202"/>
          </a:xfrm>
        </p:spPr>
        <p:txBody>
          <a:bodyPr/>
          <a:lstStyle/>
          <a:p>
            <a:r>
              <a:rPr lang="en-IN" sz="2000" dirty="0" smtClean="0"/>
              <a:t>while (</a:t>
            </a:r>
            <a:r>
              <a:rPr lang="en-IN" sz="2000" dirty="0" err="1" smtClean="0"/>
              <a:t>ptr</a:t>
            </a:r>
            <a:r>
              <a:rPr lang="en-IN" sz="2000" dirty="0" smtClean="0"/>
              <a:t>!=NULL)   {  </a:t>
            </a:r>
          </a:p>
          <a:p>
            <a:r>
              <a:rPr lang="en-IN" sz="2000" dirty="0" smtClean="0"/>
              <a:t>            if(</a:t>
            </a:r>
            <a:r>
              <a:rPr lang="en-IN" sz="2000" dirty="0" err="1" smtClean="0"/>
              <a:t>ptr</a:t>
            </a:r>
            <a:r>
              <a:rPr lang="en-IN" sz="2000" dirty="0" smtClean="0"/>
              <a:t>-&gt;data == item)    </a:t>
            </a:r>
          </a:p>
          <a:p>
            <a:r>
              <a:rPr lang="en-IN" sz="2000" dirty="0" smtClean="0"/>
              <a:t>           {  </a:t>
            </a:r>
          </a:p>
          <a:p>
            <a:r>
              <a:rPr lang="en-IN" sz="2000" dirty="0" smtClean="0"/>
              <a:t>            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("item found at location %d ",i+1);  </a:t>
            </a:r>
          </a:p>
          <a:p>
            <a:r>
              <a:rPr lang="en-IN" sz="2000" dirty="0" smtClean="0"/>
              <a:t>                flag=0;  </a:t>
            </a:r>
          </a:p>
          <a:p>
            <a:r>
              <a:rPr lang="en-IN" sz="2000" dirty="0" smtClean="0"/>
              <a:t>            }   </a:t>
            </a:r>
          </a:p>
          <a:p>
            <a:r>
              <a:rPr lang="en-IN" sz="2000" dirty="0" smtClean="0"/>
              <a:t>            else  </a:t>
            </a:r>
          </a:p>
          <a:p>
            <a:r>
              <a:rPr lang="en-IN" sz="2000" dirty="0" smtClean="0"/>
              <a:t>            {  </a:t>
            </a:r>
          </a:p>
          <a:p>
            <a:r>
              <a:rPr lang="en-IN" sz="2000" dirty="0" smtClean="0"/>
              <a:t>                flag=1;  </a:t>
            </a:r>
          </a:p>
          <a:p>
            <a:r>
              <a:rPr lang="en-IN" sz="2000" dirty="0" smtClean="0"/>
              <a:t>            }  </a:t>
            </a:r>
          </a:p>
          <a:p>
            <a:r>
              <a:rPr lang="en-IN" sz="2000" dirty="0" smtClean="0"/>
              <a:t>            </a:t>
            </a:r>
            <a:r>
              <a:rPr lang="en-IN" sz="2000" dirty="0" err="1" smtClean="0"/>
              <a:t>i</a:t>
            </a:r>
            <a:r>
              <a:rPr lang="en-IN" sz="2000" dirty="0" smtClean="0"/>
              <a:t>++;  </a:t>
            </a:r>
          </a:p>
          <a:p>
            <a:r>
              <a:rPr lang="en-IN" sz="2000" dirty="0" smtClean="0"/>
              <a:t>            </a:t>
            </a:r>
            <a:r>
              <a:rPr lang="en-IN" sz="2000" dirty="0" err="1" smtClean="0"/>
              <a:t>ptr</a:t>
            </a:r>
            <a:r>
              <a:rPr lang="en-IN" sz="2000" dirty="0" smtClean="0"/>
              <a:t> = </a:t>
            </a:r>
            <a:r>
              <a:rPr lang="en-IN" sz="2000" dirty="0" err="1" smtClean="0"/>
              <a:t>ptr</a:t>
            </a:r>
            <a:r>
              <a:rPr lang="en-IN" sz="2000" dirty="0" smtClean="0"/>
              <a:t> -&gt; next;  </a:t>
            </a:r>
          </a:p>
          <a:p>
            <a:r>
              <a:rPr lang="en-IN" sz="2000" dirty="0" smtClean="0"/>
              <a:t>        }  </a:t>
            </a:r>
          </a:p>
          <a:p>
            <a:r>
              <a:rPr lang="en-IN" sz="2000" dirty="0" smtClean="0"/>
              <a:t>        if(flag==1)   {  </a:t>
            </a:r>
          </a:p>
          <a:p>
            <a:r>
              <a:rPr lang="en-IN" sz="2000" dirty="0" smtClean="0"/>
              <a:t>            </a:t>
            </a:r>
            <a:r>
              <a:rPr lang="en-IN" sz="2000" dirty="0" err="1" smtClean="0"/>
              <a:t>printf</a:t>
            </a:r>
            <a:r>
              <a:rPr lang="en-IN" sz="2000" dirty="0" smtClean="0"/>
              <a:t>("Item not found\n");  </a:t>
            </a:r>
          </a:p>
          <a:p>
            <a:r>
              <a:rPr lang="en-IN" sz="2000" dirty="0" smtClean="0"/>
              <a:t>        } } }  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0" y="778255"/>
            <a:ext cx="6477000" cy="369332"/>
          </a:xfrm>
        </p:spPr>
        <p:txBody>
          <a:bodyPr/>
          <a:lstStyle/>
          <a:p>
            <a:pPr algn="ctr"/>
            <a:r>
              <a:rPr lang="en-IN" dirty="0" smtClean="0"/>
              <a:t>DISPLAY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4708981"/>
          </a:xfrm>
        </p:spPr>
        <p:txBody>
          <a:bodyPr/>
          <a:lstStyle/>
          <a:p>
            <a:r>
              <a:rPr lang="en-IN" sz="1800" dirty="0" smtClean="0"/>
              <a:t>void display()  </a:t>
            </a:r>
          </a:p>
          <a:p>
            <a:r>
              <a:rPr lang="en-IN" sz="1800" dirty="0" smtClean="0"/>
              <a:t>{  </a:t>
            </a:r>
          </a:p>
          <a:p>
            <a:r>
              <a:rPr lang="en-IN" sz="1800" dirty="0" smtClean="0"/>
              <a:t>    </a:t>
            </a:r>
            <a:r>
              <a:rPr lang="en-IN" sz="1800" dirty="0" err="1" smtClean="0"/>
              <a:t>struct</a:t>
            </a:r>
            <a:r>
              <a:rPr lang="en-IN" sz="1800" dirty="0" smtClean="0"/>
              <a:t> node *</a:t>
            </a:r>
            <a:r>
              <a:rPr lang="en-IN" sz="1800" dirty="0" err="1" smtClean="0"/>
              <a:t>ptr</a:t>
            </a:r>
            <a:r>
              <a:rPr lang="en-IN" sz="1800" dirty="0" smtClean="0"/>
              <a:t>;  </a:t>
            </a:r>
          </a:p>
          <a:p>
            <a:r>
              <a:rPr lang="en-IN" sz="1800" dirty="0" smtClean="0"/>
              <a:t>    </a:t>
            </a:r>
            <a:r>
              <a:rPr lang="en-IN" sz="1800" dirty="0" err="1" smtClean="0"/>
              <a:t>ptr</a:t>
            </a:r>
            <a:r>
              <a:rPr lang="en-IN" sz="1800" dirty="0" smtClean="0"/>
              <a:t> = head;   </a:t>
            </a:r>
          </a:p>
          <a:p>
            <a:r>
              <a:rPr lang="en-IN" sz="1800" dirty="0" smtClean="0"/>
              <a:t>    if(</a:t>
            </a:r>
            <a:r>
              <a:rPr lang="en-IN" sz="1800" dirty="0" err="1" smtClean="0"/>
              <a:t>ptr</a:t>
            </a:r>
            <a:r>
              <a:rPr lang="en-IN" sz="1800" dirty="0" smtClean="0"/>
              <a:t> == NULL)  </a:t>
            </a:r>
          </a:p>
          <a:p>
            <a:r>
              <a:rPr lang="en-IN" sz="1800" dirty="0" smtClean="0"/>
              <a:t>    {  </a:t>
            </a:r>
          </a:p>
          <a:p>
            <a:r>
              <a:rPr lang="en-IN" sz="1800" dirty="0" smtClean="0"/>
              <a:t>       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("Nothing to print");  </a:t>
            </a:r>
          </a:p>
          <a:p>
            <a:r>
              <a:rPr lang="en-IN" sz="1800" dirty="0" smtClean="0"/>
              <a:t>    }  </a:t>
            </a:r>
          </a:p>
          <a:p>
            <a:r>
              <a:rPr lang="en-IN" sz="1800" dirty="0" smtClean="0"/>
              <a:t>    else  </a:t>
            </a:r>
          </a:p>
          <a:p>
            <a:r>
              <a:rPr lang="en-IN" sz="1800" dirty="0" smtClean="0"/>
              <a:t>    {  </a:t>
            </a:r>
          </a:p>
          <a:p>
            <a:r>
              <a:rPr lang="en-IN" sz="1800" dirty="0" smtClean="0"/>
              <a:t>       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("\</a:t>
            </a:r>
            <a:r>
              <a:rPr lang="en-IN" sz="1800" dirty="0" err="1" smtClean="0"/>
              <a:t>nprinting</a:t>
            </a:r>
            <a:r>
              <a:rPr lang="en-IN" sz="1800" dirty="0" smtClean="0"/>
              <a:t> values . . . . .\n");   </a:t>
            </a:r>
          </a:p>
          <a:p>
            <a:r>
              <a:rPr lang="en-IN" sz="1800" dirty="0" smtClean="0"/>
              <a:t>        while (</a:t>
            </a:r>
            <a:r>
              <a:rPr lang="en-IN" sz="1800" dirty="0" err="1" smtClean="0"/>
              <a:t>ptr</a:t>
            </a:r>
            <a:r>
              <a:rPr lang="en-IN" sz="1800" dirty="0" smtClean="0"/>
              <a:t>!=NULL)  </a:t>
            </a:r>
          </a:p>
          <a:p>
            <a:r>
              <a:rPr lang="en-IN" sz="1800" dirty="0" smtClean="0"/>
              <a:t>        {  </a:t>
            </a:r>
          </a:p>
          <a:p>
            <a:r>
              <a:rPr lang="en-IN" sz="1800" dirty="0" smtClean="0"/>
              <a:t>            </a:t>
            </a:r>
            <a:r>
              <a:rPr lang="en-IN" sz="1800" dirty="0" err="1" smtClean="0"/>
              <a:t>printf</a:t>
            </a:r>
            <a:r>
              <a:rPr lang="en-IN" sz="1800" dirty="0" smtClean="0"/>
              <a:t>("%d-&gt;",</a:t>
            </a:r>
            <a:r>
              <a:rPr lang="en-IN" sz="1800" dirty="0" err="1" smtClean="0"/>
              <a:t>ptr</a:t>
            </a:r>
            <a:r>
              <a:rPr lang="en-IN" sz="1800" dirty="0" smtClean="0"/>
              <a:t>-&gt;data);  </a:t>
            </a:r>
          </a:p>
          <a:p>
            <a:r>
              <a:rPr lang="en-IN" sz="1800" dirty="0" smtClean="0"/>
              <a:t>            </a:t>
            </a:r>
            <a:r>
              <a:rPr lang="en-IN" sz="1800" dirty="0" err="1" smtClean="0"/>
              <a:t>ptr</a:t>
            </a:r>
            <a:r>
              <a:rPr lang="en-IN" sz="1800" dirty="0" smtClean="0"/>
              <a:t> = </a:t>
            </a:r>
            <a:r>
              <a:rPr lang="en-IN" sz="1800" dirty="0" err="1" smtClean="0"/>
              <a:t>ptr</a:t>
            </a:r>
            <a:r>
              <a:rPr lang="en-IN" sz="1800" dirty="0" smtClean="0"/>
              <a:t> -&gt; next;  </a:t>
            </a:r>
          </a:p>
          <a:p>
            <a:r>
              <a:rPr lang="en-IN" sz="1800" dirty="0" smtClean="0"/>
              <a:t>        }  }  }     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19400" y="778255"/>
            <a:ext cx="3962400" cy="369332"/>
          </a:xfrm>
        </p:spPr>
        <p:txBody>
          <a:bodyPr/>
          <a:lstStyle/>
          <a:p>
            <a:r>
              <a:rPr lang="en-IN" dirty="0" smtClean="0"/>
              <a:t>SINGLY  LINKED  LIST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600200"/>
            <a:ext cx="8533130" cy="2215991"/>
          </a:xfrm>
        </p:spPr>
        <p:txBody>
          <a:bodyPr/>
          <a:lstStyle/>
          <a:p>
            <a:r>
              <a:rPr lang="en-IN" dirty="0" smtClean="0"/>
              <a:t>Series of nodes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  not adjacent in memory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   contain the element and a pointer to a node containing   </a:t>
            </a:r>
          </a:p>
          <a:p>
            <a:r>
              <a:rPr lang="en-IN" dirty="0" smtClean="0"/>
              <a:t>      its successor </a:t>
            </a:r>
          </a:p>
          <a:p>
            <a:r>
              <a:rPr lang="en-IN" dirty="0" smtClean="0"/>
              <a:t>Avoids the linear cost of insertion and deletion! </a:t>
            </a:r>
          </a:p>
          <a:p>
            <a:pPr algn="just"/>
            <a:endParaRPr lang="en-IN" dirty="0"/>
          </a:p>
        </p:txBody>
      </p:sp>
      <p:sp>
        <p:nvSpPr>
          <p:cNvPr id="11" name="object 11"/>
          <p:cNvSpPr txBox="1"/>
          <p:nvPr/>
        </p:nvSpPr>
        <p:spPr>
          <a:xfrm>
            <a:off x="3747642" y="6547586"/>
            <a:ext cx="31865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SINGLY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3</a:t>
            </a:fld>
            <a:endParaRPr sz="16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33800"/>
            <a:ext cx="75152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25945"/>
            <a:ext cx="9144000" cy="432055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501766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905000" y="778255"/>
            <a:ext cx="5105400" cy="745745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OPERATIONS IN A LINKED LIST </a:t>
            </a:r>
            <a:endParaRPr lang="en-I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05434" y="1676401"/>
            <a:ext cx="8533130" cy="369331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Creation of linked list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Insertion of linked list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Deletion of linked list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Traversal of linked list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Searching a node in the List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Sorting of linked list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Merging to linked List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Counting the nodes of List </a:t>
            </a:r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  <p:sp>
        <p:nvSpPr>
          <p:cNvPr id="15" name="object 15"/>
          <p:cNvSpPr txBox="1"/>
          <p:nvPr/>
        </p:nvSpPr>
        <p:spPr>
          <a:xfrm>
            <a:off x="3747642" y="6547586"/>
            <a:ext cx="3034158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S  I NGLY 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4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43200" y="778255"/>
            <a:ext cx="3810000" cy="369332"/>
          </a:xfrm>
        </p:spPr>
        <p:txBody>
          <a:bodyPr/>
          <a:lstStyle/>
          <a:p>
            <a:pPr algn="ctr"/>
            <a:r>
              <a:rPr lang="en-IN" dirty="0" smtClean="0"/>
              <a:t>NODE  CREATION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676400"/>
            <a:ext cx="8533130" cy="2585323"/>
          </a:xfrm>
        </p:spPr>
        <p:txBody>
          <a:bodyPr/>
          <a:lstStyle/>
          <a:p>
            <a:pPr algn="just"/>
            <a:r>
              <a:rPr lang="en-IN" dirty="0" err="1" smtClean="0"/>
              <a:t>struct</a:t>
            </a:r>
            <a:r>
              <a:rPr lang="en-IN" dirty="0" smtClean="0"/>
              <a:t> node   </a:t>
            </a:r>
          </a:p>
          <a:p>
            <a:pPr algn="just"/>
            <a:r>
              <a:rPr lang="en-IN" dirty="0" smtClean="0"/>
              <a:t>{      </a:t>
            </a:r>
          </a:p>
          <a:p>
            <a:pPr algn="just"/>
            <a:r>
              <a:rPr lang="en-IN" dirty="0" err="1" smtClean="0"/>
              <a:t>int</a:t>
            </a:r>
            <a:r>
              <a:rPr lang="en-IN" dirty="0" smtClean="0"/>
              <a:t> data;       </a:t>
            </a:r>
          </a:p>
          <a:p>
            <a:pPr algn="just"/>
            <a:r>
              <a:rPr lang="en-IN" dirty="0" err="1" smtClean="0"/>
              <a:t>struct</a:t>
            </a:r>
            <a:r>
              <a:rPr lang="en-IN" dirty="0" smtClean="0"/>
              <a:t> node *next;  </a:t>
            </a:r>
          </a:p>
          <a:p>
            <a:pPr algn="just"/>
            <a:r>
              <a:rPr lang="en-IN" dirty="0" smtClean="0"/>
              <a:t>};  </a:t>
            </a:r>
          </a:p>
          <a:p>
            <a:pPr algn="just"/>
            <a:r>
              <a:rPr lang="en-IN" dirty="0" err="1" smtClean="0"/>
              <a:t>struct</a:t>
            </a:r>
            <a:r>
              <a:rPr lang="en-IN" dirty="0" smtClean="0"/>
              <a:t> node *head, *</a:t>
            </a:r>
            <a:r>
              <a:rPr lang="en-IN" dirty="0" err="1" smtClean="0"/>
              <a:t>ptr</a:t>
            </a:r>
            <a:r>
              <a:rPr lang="en-IN" dirty="0" smtClean="0"/>
              <a:t>;   </a:t>
            </a:r>
          </a:p>
          <a:p>
            <a:pPr algn="just"/>
            <a:r>
              <a:rPr lang="en-IN" dirty="0" err="1" smtClean="0"/>
              <a:t>ptr</a:t>
            </a:r>
            <a:r>
              <a:rPr lang="en-IN" dirty="0" smtClean="0"/>
              <a:t> = (</a:t>
            </a:r>
            <a:r>
              <a:rPr lang="en-IN" dirty="0" err="1" smtClean="0"/>
              <a:t>struct</a:t>
            </a:r>
            <a:r>
              <a:rPr lang="en-IN" dirty="0" smtClean="0"/>
              <a:t> node 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 node *)); </a:t>
            </a:r>
            <a:endParaRPr lang="en-IN" dirty="0"/>
          </a:p>
        </p:txBody>
      </p:sp>
      <p:sp>
        <p:nvSpPr>
          <p:cNvPr id="10" name="object 10"/>
          <p:cNvSpPr txBox="1"/>
          <p:nvPr/>
        </p:nvSpPr>
        <p:spPr>
          <a:xfrm>
            <a:off x="3200400" y="6547586"/>
            <a:ext cx="35052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S I NGLY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5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67000" y="778255"/>
            <a:ext cx="3886200" cy="369332"/>
          </a:xfrm>
        </p:spPr>
        <p:txBody>
          <a:bodyPr/>
          <a:lstStyle/>
          <a:p>
            <a:pPr algn="ctr"/>
            <a:r>
              <a:rPr lang="en-IN" dirty="0" smtClean="0"/>
              <a:t>INSERTION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600201"/>
            <a:ext cx="8533130" cy="2585323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IN" dirty="0" smtClean="0"/>
              <a:t>The insertion into a singly linked list can be performed at different positions. </a:t>
            </a:r>
          </a:p>
          <a:p>
            <a:pPr algn="just">
              <a:buFont typeface="Wingdings" pitchFamily="2" charset="2"/>
              <a:buChar char="ü"/>
            </a:pPr>
            <a:r>
              <a:rPr lang="en-IN" dirty="0" smtClean="0"/>
              <a:t>Based on the position of the new node being inserted, the insertion is categorized into the following categories.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Insertion at beginning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Insertion at end of the list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Insertion after specified node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7642" y="6547586"/>
            <a:ext cx="215138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S I N GLY    LINKED  LIST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3423" y="6547586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14"/>
              </a:lnSpc>
            </a:pPr>
            <a:fld id="{81D60167-4931-47E6-BA6A-407CBD079E47}" type="slidenum"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pPr marL="25400">
                <a:lnSpc>
                  <a:spcPts val="1614"/>
                </a:lnSpc>
              </a:pPr>
              <a:t>6</a:t>
            </a:fld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200" y="6425438"/>
            <a:ext cx="593940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S I N G LY   LINKED  LIST                                                                                                               </a:t>
            </a: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90800" y="609601"/>
            <a:ext cx="4267200" cy="457199"/>
          </a:xfrm>
        </p:spPr>
        <p:txBody>
          <a:bodyPr/>
          <a:lstStyle/>
          <a:p>
            <a:r>
              <a:rPr lang="en-IN" dirty="0" smtClean="0"/>
              <a:t>INSERTION AT BEGINNING</a:t>
            </a:r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5434" y="1143000"/>
            <a:ext cx="8533130" cy="5539978"/>
          </a:xfrm>
        </p:spPr>
        <p:txBody>
          <a:bodyPr/>
          <a:lstStyle/>
          <a:p>
            <a:r>
              <a:rPr lang="en-IN" dirty="0" smtClean="0"/>
              <a:t>There are the following steps which need to be followed in order to insert a new node in the list at beginning.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Allocate the space for the new node and store data into the data part of the node. This will be done by the following statements. </a:t>
            </a:r>
          </a:p>
          <a:p>
            <a:pPr marL="457200" indent="-457200"/>
            <a:r>
              <a:rPr lang="en-IN" dirty="0" smtClean="0"/>
              <a:t>  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 = (</a:t>
            </a:r>
            <a:r>
              <a:rPr lang="en-IN" dirty="0" err="1" smtClean="0">
                <a:solidFill>
                  <a:srgbClr val="FF0000"/>
                </a:solidFill>
              </a:rPr>
              <a:t>struct</a:t>
            </a:r>
            <a:r>
              <a:rPr lang="en-IN" dirty="0" smtClean="0">
                <a:solidFill>
                  <a:srgbClr val="FF0000"/>
                </a:solidFill>
              </a:rPr>
              <a:t> node *) </a:t>
            </a:r>
            <a:r>
              <a:rPr lang="en-IN" dirty="0" err="1" smtClean="0">
                <a:solidFill>
                  <a:srgbClr val="FF0000"/>
                </a:solidFill>
              </a:rPr>
              <a:t>malloc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sizeof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struct</a:t>
            </a:r>
            <a:r>
              <a:rPr lang="en-IN" dirty="0" smtClean="0">
                <a:solidFill>
                  <a:srgbClr val="FF0000"/>
                </a:solidFill>
              </a:rPr>
              <a:t> node *));           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 → data = item </a:t>
            </a:r>
          </a:p>
          <a:p>
            <a:pPr marL="457200" indent="-457200">
              <a:buFont typeface="+mj-lt"/>
              <a:buAutoNum type="arabicPeriod" startAt="2"/>
            </a:pPr>
            <a:endParaRPr lang="en-IN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dirty="0" smtClean="0"/>
              <a:t>Make the link part of the new node pointing to the existing first node of the list. This will be done by using the following statement. 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                    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-&gt;next = head; </a:t>
            </a:r>
          </a:p>
          <a:p>
            <a:pPr marL="457200" indent="-457200"/>
            <a:r>
              <a:rPr lang="en-IN" dirty="0" smtClean="0"/>
              <a:t>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6425438"/>
            <a:ext cx="1424940" cy="451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400" y="6425438"/>
            <a:ext cx="586320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lang="en-IN" sz="1600" b="1" spc="-195" dirty="0" smtClean="0">
                <a:solidFill>
                  <a:srgbClr val="FFFFFF"/>
                </a:solidFill>
                <a:latin typeface="Arial"/>
                <a:cs typeface="Arial"/>
              </a:rPr>
              <a:t>    S I NGLY   L I NKED   L I ST                                                                                                             </a:t>
            </a:r>
            <a:fld id="{81D60167-4931-47E6-BA6A-407CBD079E47}" type="slidenum">
              <a:rPr lang="en-IN" sz="1600" b="1" spc="-85" smtClean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1620"/>
                </a:lnSpc>
              </a:pPr>
              <a:t>8</a:t>
            </a:fld>
            <a:endParaRPr sz="160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81200" y="778255"/>
            <a:ext cx="5410200" cy="369332"/>
          </a:xfrm>
        </p:spPr>
        <p:txBody>
          <a:bodyPr/>
          <a:lstStyle/>
          <a:p>
            <a:pPr algn="ctr"/>
            <a:r>
              <a:rPr lang="en-IN" dirty="0" smtClean="0"/>
              <a:t>INSERTION AT BEGINNING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05434" y="1371600"/>
            <a:ext cx="8533130" cy="184665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IN" dirty="0" smtClean="0"/>
              <a:t>At the last, we need to make the new node as the first node of the list this will be done by using the following statement. </a:t>
            </a:r>
          </a:p>
          <a:p>
            <a:r>
              <a:rPr lang="en-IN" dirty="0" smtClean="0"/>
              <a:t>                        </a:t>
            </a:r>
            <a:r>
              <a:rPr lang="en-IN" dirty="0" smtClean="0">
                <a:solidFill>
                  <a:srgbClr val="FF0000"/>
                </a:solidFill>
              </a:rPr>
              <a:t>head = </a:t>
            </a:r>
            <a:r>
              <a:rPr lang="en-IN" dirty="0" err="1" smtClean="0">
                <a:solidFill>
                  <a:srgbClr val="FF0000"/>
                </a:solidFill>
              </a:rPr>
              <a:t>ptr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26220" cy="432434"/>
          </a:xfrm>
          <a:custGeom>
            <a:avLst/>
            <a:gdLst/>
            <a:ahLst/>
            <a:cxnLst/>
            <a:rect l="l" t="t" r="r" b="b"/>
            <a:pathLst>
              <a:path w="9126220" h="432434">
                <a:moveTo>
                  <a:pt x="0" y="432053"/>
                </a:moveTo>
                <a:lnTo>
                  <a:pt x="9125764" y="432053"/>
                </a:lnTo>
                <a:lnTo>
                  <a:pt x="9125764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52" y="69341"/>
            <a:ext cx="2046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0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600" b="1" spc="-22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600" b="1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9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IN" sz="1600" b="1" spc="-9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5260" y="69341"/>
            <a:ext cx="42805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CS30</a:t>
            </a:r>
            <a:r>
              <a:rPr lang="en-IN" sz="1600" b="1" spc="-155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15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600" b="1" spc="-4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9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ATA STRUCTURES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25945"/>
            <a:ext cx="9144000" cy="432434"/>
          </a:xfrm>
          <a:custGeom>
            <a:avLst/>
            <a:gdLst/>
            <a:ahLst/>
            <a:cxnLst/>
            <a:rect l="l" t="t" r="r" b="b"/>
            <a:pathLst>
              <a:path w="9144000" h="432434">
                <a:moveTo>
                  <a:pt x="0" y="432054"/>
                </a:moveTo>
                <a:lnTo>
                  <a:pt x="9144000" y="432054"/>
                </a:lnTo>
                <a:lnTo>
                  <a:pt x="9144000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039" y="6425438"/>
            <a:ext cx="14249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0"/>
              </a:lnSpc>
            </a:pPr>
            <a:r>
              <a:rPr lang="en-IN"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G.PRIYANKA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9400" y="6425438"/>
            <a:ext cx="624420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lang="en-IN" sz="1600" b="1" spc="-190" dirty="0" smtClean="0">
                <a:solidFill>
                  <a:srgbClr val="FFFFFF"/>
                </a:solidFill>
                <a:latin typeface="Arial"/>
                <a:cs typeface="Arial"/>
              </a:rPr>
              <a:t>S I NGLY  LINKED  LIST                                                                                                                  </a:t>
            </a:r>
            <a:fld id="{81D60167-4931-47E6-BA6A-407CBD079E47}" type="slidenum">
              <a:rPr lang="en-IN" sz="1600" b="1" spc="-85" smtClean="0">
                <a:solidFill>
                  <a:srgbClr val="FFFFFF"/>
                </a:solidFill>
                <a:latin typeface="Arial"/>
                <a:cs typeface="Arial"/>
              </a:rPr>
              <a:pPr marL="12700">
                <a:lnSpc>
                  <a:spcPts val="1620"/>
                </a:lnSpc>
              </a:pPr>
              <a:t>9</a:t>
            </a:fld>
            <a:endParaRPr lang="en-IN" sz="1600" dirty="0" smtClean="0">
              <a:latin typeface="Arial"/>
              <a:cs typeface="Arial"/>
            </a:endParaRPr>
          </a:p>
          <a:p>
            <a:pPr marL="12700">
              <a:lnSpc>
                <a:spcPts val="1620"/>
              </a:lnSpc>
            </a:pPr>
            <a:endParaRPr sz="16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1066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981200" y="533401"/>
            <a:ext cx="5257800" cy="381000"/>
          </a:xfrm>
        </p:spPr>
        <p:txBody>
          <a:bodyPr/>
          <a:lstStyle/>
          <a:p>
            <a:pPr algn="ctr"/>
            <a:r>
              <a:rPr lang="en-IN" dirty="0" smtClean="0"/>
              <a:t>INSERTION AT BEGINNING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05434" y="1219200"/>
            <a:ext cx="8533130" cy="5029200"/>
          </a:xfrm>
        </p:spPr>
        <p:txBody>
          <a:bodyPr/>
          <a:lstStyle/>
          <a:p>
            <a:r>
              <a:rPr lang="en-IN" dirty="0" smtClean="0"/>
              <a:t>void </a:t>
            </a:r>
            <a:r>
              <a:rPr lang="en-IN" dirty="0" err="1" smtClean="0"/>
              <a:t>insertfront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item)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=(</a:t>
            </a:r>
            <a:r>
              <a:rPr lang="en-IN" dirty="0" err="1" smtClean="0"/>
              <a:t>struct</a:t>
            </a:r>
            <a:r>
              <a:rPr lang="en-IN" dirty="0" smtClean="0"/>
              <a:t> node*)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node*));</a:t>
            </a:r>
          </a:p>
          <a:p>
            <a:r>
              <a:rPr lang="en-IN" dirty="0" smtClean="0"/>
              <a:t>If(</a:t>
            </a:r>
            <a:r>
              <a:rPr lang="en-IN" dirty="0" err="1" smtClean="0"/>
              <a:t>ptr</a:t>
            </a:r>
            <a:r>
              <a:rPr lang="en-IN" dirty="0" smtClean="0"/>
              <a:t>==NULL)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(“\</a:t>
            </a:r>
            <a:r>
              <a:rPr lang="en-IN" dirty="0" err="1" smtClean="0"/>
              <a:t>noverflow</a:t>
            </a:r>
            <a:r>
              <a:rPr lang="en-IN" dirty="0" smtClean="0"/>
              <a:t>”);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else</a:t>
            </a:r>
          </a:p>
          <a:p>
            <a:r>
              <a:rPr lang="en-IN" dirty="0" smtClean="0"/>
              <a:t>{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-&gt;data=item;</a:t>
            </a:r>
          </a:p>
          <a:p>
            <a:r>
              <a:rPr lang="en-IN" dirty="0" err="1" smtClean="0"/>
              <a:t>ptr</a:t>
            </a:r>
            <a:r>
              <a:rPr lang="en-IN" dirty="0" smtClean="0"/>
              <a:t>-&gt;next=head;</a:t>
            </a:r>
          </a:p>
          <a:p>
            <a:r>
              <a:rPr lang="en-IN" dirty="0" smtClean="0"/>
              <a:t>head=</a:t>
            </a:r>
            <a:r>
              <a:rPr lang="en-IN" dirty="0" err="1" smtClean="0"/>
              <a:t>ptr</a:t>
            </a:r>
            <a:r>
              <a:rPr lang="en-IN" dirty="0" smtClean="0"/>
              <a:t>;</a:t>
            </a:r>
          </a:p>
          <a:p>
            <a:r>
              <a:rPr lang="en-IN" dirty="0" smtClean="0"/>
              <a:t>}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1423</Words>
  <Application>Microsoft Office PowerPoint</Application>
  <PresentationFormat>On-screen Show (4:3)</PresentationFormat>
  <Paragraphs>326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OUTLINE</vt:lpstr>
      <vt:lpstr>SINGLY  LINKED LIST</vt:lpstr>
      <vt:lpstr>SINGLY  LINKED  LIST</vt:lpstr>
      <vt:lpstr> OPERATIONS IN A LINKED LIST </vt:lpstr>
      <vt:lpstr>NODE  CREATION</vt:lpstr>
      <vt:lpstr>INSERTION</vt:lpstr>
      <vt:lpstr>INSERTION AT BEGINNING</vt:lpstr>
      <vt:lpstr>INSERTION AT BEGINNING</vt:lpstr>
      <vt:lpstr>INSERTION AT BEGINNING</vt:lpstr>
      <vt:lpstr>INSERTION  AT THE  LAST</vt:lpstr>
      <vt:lpstr> INSERTION AT THE LAST</vt:lpstr>
      <vt:lpstr>INSERTION AT THE LAST</vt:lpstr>
      <vt:lpstr>INSERTION AT THE LAST</vt:lpstr>
      <vt:lpstr>INSERTION AFTER A SPECIFIED NODE</vt:lpstr>
      <vt:lpstr>INSERTION AFTER A SPECIFIED NODE</vt:lpstr>
      <vt:lpstr>INSERTION AFTER A SPECIFIED NODE</vt:lpstr>
      <vt:lpstr>DELETION AT THE BEGINNING</vt:lpstr>
      <vt:lpstr>DELETION AT THE BEGINNING</vt:lpstr>
      <vt:lpstr>DELETION AT THE LAST</vt:lpstr>
      <vt:lpstr>DELETION AT THE LAST</vt:lpstr>
      <vt:lpstr>DELETION AT THE LAST</vt:lpstr>
      <vt:lpstr>DELETION AFTER A SPECIFIED NODE</vt:lpstr>
      <vt:lpstr>SEARCHING A SPECIFIC NODE</vt:lpstr>
      <vt:lpstr>SEARCHING A SPECIFIC NODE</vt:lpstr>
      <vt:lpstr>DISPLAY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 priya</dc:creator>
  <cp:lastModifiedBy>HP</cp:lastModifiedBy>
  <cp:revision>94</cp:revision>
  <dcterms:created xsi:type="dcterms:W3CDTF">2019-06-18T05:55:06Z</dcterms:created>
  <dcterms:modified xsi:type="dcterms:W3CDTF">2021-09-06T04:58:11Z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2019-06-18T00:00:00Z</vt:filetime>
  </property>
</Properties>
</file>