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5" r:id="rId16"/>
    <p:sldId id="286" r:id="rId17"/>
    <p:sldId id="280" r:id="rId18"/>
    <p:sldId id="281" r:id="rId19"/>
    <p:sldId id="283" r:id="rId20"/>
    <p:sldId id="28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>
        <p:scale>
          <a:sx n="66" d="100"/>
          <a:sy n="66" d="100"/>
        </p:scale>
        <p:origin x="-14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9D00D-EEB4-4E5A-B98A-A712A676D1E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3291E-B5CC-491D-973D-54123FC58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02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A7DA-AF52-481C-94F0-5E278E08AB8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BFAE-5AAE-47C5-BDBB-83194B98E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7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180" y="778255"/>
            <a:ext cx="269163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4678" y="6547586"/>
            <a:ext cx="215137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47586"/>
            <a:ext cx="12973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7586"/>
            <a:ext cx="2552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372" y="1978278"/>
            <a:ext cx="5145228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85" dirty="0" smtClean="0">
                <a:latin typeface="Arial" pitchFamily="34" charset="0"/>
                <a:cs typeface="Arial" pitchFamily="34" charset="0"/>
              </a:rPr>
              <a:t>Doubly  Linked List  -  Definition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55" dirty="0" smtClean="0">
                <a:latin typeface="Arial" pitchFamily="34" charset="0"/>
                <a:cs typeface="Arial" pitchFamily="34" charset="0"/>
              </a:rPr>
              <a:t>Node Creation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Insertion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Deletion</a:t>
            </a:r>
          </a:p>
          <a:p>
            <a:pPr marL="355600" indent="-342900">
              <a:lnSpc>
                <a:spcPct val="100000"/>
              </a:lnSpc>
              <a:tabLst>
                <a:tab pos="355600" algn="l"/>
              </a:tabLst>
            </a:pPr>
            <a:endParaRPr lang="en-IN" sz="2400" b="1" spc="-195" dirty="0" smtClean="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Display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800" y="6547586"/>
            <a:ext cx="3886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dirty="0" smtClean="0">
                <a:solidFill>
                  <a:schemeClr val="bg1"/>
                </a:solidFill>
                <a:latin typeface="Arial"/>
                <a:cs typeface="Arial"/>
              </a:rPr>
              <a:t>DOUBLY LINKED LIST</a:t>
            </a:r>
            <a:endParaRPr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1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99230" y="778255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778255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pc="-265" dirty="0" smtClean="0"/>
              <a:t>INSERTION  AFTER SPECIFIED NODE</a:t>
            </a:r>
            <a:endParaRPr spc="-265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371601"/>
            <a:ext cx="8533130" cy="4801314"/>
          </a:xfrm>
        </p:spPr>
        <p:txBody>
          <a:bodyPr/>
          <a:lstStyle/>
          <a:p>
            <a:r>
              <a:rPr lang="en-IN" dirty="0" smtClean="0"/>
              <a:t>while(temp-&gt;data!=loc)          </a:t>
            </a:r>
          </a:p>
          <a:p>
            <a:r>
              <a:rPr lang="en-IN" dirty="0" smtClean="0"/>
              <a:t> {                 </a:t>
            </a:r>
          </a:p>
          <a:p>
            <a:r>
              <a:rPr lang="en-IN" dirty="0" smtClean="0"/>
              <a:t>temp = temp-&gt;next;                            </a:t>
            </a:r>
          </a:p>
          <a:p>
            <a:r>
              <a:rPr lang="en-IN" dirty="0" smtClean="0"/>
              <a:t>}            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("Enter value");             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d",&amp;item</a:t>
            </a:r>
            <a:r>
              <a:rPr lang="en-IN" dirty="0" smtClean="0"/>
              <a:t>);             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-&gt;data = item;             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-&gt;next = temp-&gt;next;             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 -&gt; </a:t>
            </a:r>
            <a:r>
              <a:rPr lang="en-IN" dirty="0" err="1" smtClean="0"/>
              <a:t>prev</a:t>
            </a:r>
            <a:r>
              <a:rPr lang="en-IN" dirty="0" smtClean="0"/>
              <a:t> = temp;                         </a:t>
            </a:r>
          </a:p>
          <a:p>
            <a:r>
              <a:rPr lang="en-IN" dirty="0" smtClean="0"/>
              <a:t> temp-&gt;next-&gt;</a:t>
            </a:r>
            <a:r>
              <a:rPr lang="en-IN" dirty="0" err="1" smtClean="0"/>
              <a:t>prev</a:t>
            </a:r>
            <a:r>
              <a:rPr lang="en-IN" dirty="0" smtClean="0"/>
              <a:t>=</a:t>
            </a:r>
            <a:r>
              <a:rPr lang="en-IN" dirty="0" err="1" smtClean="0"/>
              <a:t>ptr</a:t>
            </a:r>
            <a:r>
              <a:rPr lang="en-IN" dirty="0" smtClean="0"/>
              <a:t>;           </a:t>
            </a:r>
          </a:p>
          <a:p>
            <a:r>
              <a:rPr lang="en-IN" dirty="0" smtClean="0"/>
              <a:t> temp-&gt;next = </a:t>
            </a:r>
            <a:r>
              <a:rPr lang="en-IN" dirty="0" err="1" smtClean="0"/>
              <a:t>ptr</a:t>
            </a:r>
            <a:r>
              <a:rPr lang="en-IN" dirty="0" smtClean="0"/>
              <a:t>;          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 inserted\n");        </a:t>
            </a:r>
          </a:p>
          <a:p>
            <a:r>
              <a:rPr lang="en-IN" dirty="0" smtClean="0"/>
              <a:t> } } </a:t>
            </a:r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5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6066" y="6452006"/>
            <a:ext cx="606793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363210" algn="l"/>
              </a:tabLst>
            </a:pPr>
            <a:endParaRPr lang="en-IN" sz="1200" b="1" spc="-160" dirty="0" smtClean="0">
              <a:solidFill>
                <a:srgbClr val="0000CC"/>
              </a:solidFill>
              <a:latin typeface="Arial"/>
              <a:cs typeface="Arial"/>
            </a:endParaRPr>
          </a:p>
          <a:p>
            <a:pPr>
              <a:lnSpc>
                <a:spcPts val="1140"/>
              </a:lnSpc>
              <a:tabLst>
                <a:tab pos="5363210" algn="l"/>
              </a:tabLst>
            </a:pPr>
            <a:r>
              <a:rPr lang="en-IN" sz="1200" b="1" spc="-215" dirty="0" smtClean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lang="en-IN" sz="1600" b="1" spc="-215" dirty="0" smtClean="0">
                <a:solidFill>
                  <a:schemeClr val="bg1"/>
                </a:solidFill>
                <a:latin typeface="Arial"/>
                <a:cs typeface="Arial"/>
              </a:rPr>
              <a:t>DOUBLY   LINKED   LIST</a:t>
            </a:r>
            <a:r>
              <a:rPr sz="1200" b="1" spc="-215" smtClean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200" b="1" spc="-285" smtClean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r>
              <a:rPr sz="1200" b="1" spc="-210" smtClean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b="1" spc="-170" smtClean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lang="en-IN" sz="1200" b="1" spc="-170" dirty="0" smtClean="0">
                <a:solidFill>
                  <a:srgbClr val="0000CC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13</a:t>
            </a:r>
            <a:r>
              <a:rPr sz="1200" b="1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lang="en-IN" b="1" spc="-37" baseline="-9259" dirty="0" smtClean="0">
                <a:solidFill>
                  <a:srgbClr val="888888"/>
                </a:solidFill>
                <a:latin typeface="Trebuchet MS"/>
                <a:cs typeface="Arial"/>
              </a:rPr>
              <a:t> </a:t>
            </a:r>
            <a:r>
              <a:rPr lang="en-IN" b="1" spc="-37" dirty="0" smtClean="0">
                <a:solidFill>
                  <a:srgbClr val="888888"/>
                </a:solidFill>
                <a:latin typeface="Trebuchet MS"/>
                <a:cs typeface="Arial"/>
              </a:rPr>
              <a:t>    </a:t>
            </a:r>
            <a:r>
              <a:rPr lang="en-IN" b="1" spc="-37" dirty="0" smtClean="0">
                <a:solidFill>
                  <a:schemeClr val="bg1"/>
                </a:solidFill>
                <a:latin typeface="Trebuchet MS"/>
                <a:cs typeface="Arial"/>
              </a:rPr>
              <a:t>13</a:t>
            </a:r>
            <a:endParaRPr sz="1800" baseline="-9259">
              <a:latin typeface="Trebuchet MS"/>
              <a:cs typeface="Trebuchet MS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90800" y="778255"/>
            <a:ext cx="3581400" cy="391159"/>
          </a:xfrm>
        </p:spPr>
        <p:txBody>
          <a:bodyPr/>
          <a:lstStyle/>
          <a:p>
            <a:pPr algn="ctr"/>
            <a:r>
              <a:rPr lang="en-IN" dirty="0" smtClean="0"/>
              <a:t>DELETION AT FRONT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4062651"/>
          </a:xfrm>
        </p:spPr>
        <p:txBody>
          <a:bodyPr/>
          <a:lstStyle/>
          <a:p>
            <a:r>
              <a:rPr lang="en-IN" dirty="0" smtClean="0"/>
              <a:t>void </a:t>
            </a:r>
            <a:r>
              <a:rPr lang="en-IN" dirty="0" err="1" smtClean="0"/>
              <a:t>beginning_delete</a:t>
            </a:r>
            <a:r>
              <a:rPr lang="en-IN" dirty="0" smtClean="0"/>
              <a:t>()  {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;     </a:t>
            </a:r>
          </a:p>
          <a:p>
            <a:r>
              <a:rPr lang="en-IN" dirty="0" smtClean="0"/>
              <a:t> if(head == NULL)      {          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("\n UNDERFLOW\n");      </a:t>
            </a:r>
          </a:p>
          <a:p>
            <a:r>
              <a:rPr lang="en-IN" dirty="0" smtClean="0"/>
              <a:t>}      </a:t>
            </a:r>
          </a:p>
          <a:p>
            <a:r>
              <a:rPr lang="en-IN" dirty="0" smtClean="0"/>
              <a:t>else if(head-&gt;next == NULL)      </a:t>
            </a:r>
          </a:p>
          <a:p>
            <a:r>
              <a:rPr lang="en-IN" dirty="0" smtClean="0"/>
              <a:t>{          </a:t>
            </a:r>
          </a:p>
          <a:p>
            <a:r>
              <a:rPr lang="en-IN" dirty="0" smtClean="0"/>
              <a:t>head = NULL;           </a:t>
            </a:r>
          </a:p>
          <a:p>
            <a:r>
              <a:rPr lang="en-IN" dirty="0" smtClean="0"/>
              <a:t>free(head);          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 Deleted\n");      </a:t>
            </a:r>
          </a:p>
          <a:p>
            <a:r>
              <a:rPr lang="en-IN" dirty="0" smtClean="0"/>
              <a:t>} 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762000"/>
            <a:ext cx="8533130" cy="3693319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DELETION AT FRONT</a:t>
            </a:r>
          </a:p>
          <a:p>
            <a:pPr algn="l"/>
            <a:r>
              <a:rPr lang="en-IN" dirty="0" smtClean="0"/>
              <a:t>else      </a:t>
            </a:r>
          </a:p>
          <a:p>
            <a:pPr algn="l"/>
            <a:r>
              <a:rPr lang="en-IN" dirty="0" smtClean="0"/>
              <a:t>{          </a:t>
            </a:r>
          </a:p>
          <a:p>
            <a:pPr algn="l"/>
            <a:r>
              <a:rPr lang="en-IN" dirty="0" err="1" smtClean="0"/>
              <a:t>ptr</a:t>
            </a:r>
            <a:r>
              <a:rPr lang="en-IN" dirty="0" smtClean="0"/>
              <a:t> = head;          </a:t>
            </a:r>
          </a:p>
          <a:p>
            <a:pPr algn="l"/>
            <a:r>
              <a:rPr lang="en-IN" dirty="0" smtClean="0"/>
              <a:t>head = head -&gt; next;          </a:t>
            </a:r>
          </a:p>
          <a:p>
            <a:pPr algn="l"/>
            <a:r>
              <a:rPr lang="en-IN" dirty="0" smtClean="0"/>
              <a:t>head -&gt; </a:t>
            </a:r>
            <a:r>
              <a:rPr lang="en-IN" dirty="0" err="1" smtClean="0"/>
              <a:t>prev</a:t>
            </a:r>
            <a:r>
              <a:rPr lang="en-IN" dirty="0" smtClean="0"/>
              <a:t> = NULL;          </a:t>
            </a:r>
          </a:p>
          <a:p>
            <a:pPr algn="l"/>
            <a:r>
              <a:rPr lang="en-IN" dirty="0" smtClean="0"/>
              <a:t>free(</a:t>
            </a:r>
            <a:r>
              <a:rPr lang="en-IN" dirty="0" err="1" smtClean="0"/>
              <a:t>ptr</a:t>
            </a:r>
            <a:r>
              <a:rPr lang="en-IN" dirty="0" smtClean="0"/>
              <a:t>);          </a:t>
            </a:r>
          </a:p>
          <a:p>
            <a:pPr algn="l"/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 Deleted\n");     </a:t>
            </a:r>
          </a:p>
          <a:p>
            <a:pPr algn="l"/>
            <a:r>
              <a:rPr lang="en-IN" dirty="0" smtClean="0"/>
              <a:t> } </a:t>
            </a:r>
          </a:p>
          <a:p>
            <a:pPr algn="l"/>
            <a:r>
              <a:rPr lang="en-IN" dirty="0" smtClean="0"/>
              <a:t> } 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0"/>
            <a:ext cx="8987790" cy="372538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707255" algn="l"/>
              </a:tabLst>
            </a:pPr>
            <a:r>
              <a:rPr sz="1600" b="1" spc="-160" smtClean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b="1" spc="-25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 smtClean="0">
                <a:solidFill>
                  <a:srgbClr val="FFFFFF"/>
                </a:solidFill>
                <a:latin typeface="Arial"/>
                <a:cs typeface="Arial"/>
              </a:rPr>
              <a:t>SESSION  </a:t>
            </a:r>
            <a:r>
              <a:rPr sz="1600" b="1" spc="-16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b="1" spc="-85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 smtClean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778255"/>
            <a:ext cx="6400800" cy="369332"/>
          </a:xfrm>
        </p:spPr>
        <p:txBody>
          <a:bodyPr/>
          <a:lstStyle/>
          <a:p>
            <a:pPr algn="ctr"/>
            <a:r>
              <a:rPr lang="en-IN" dirty="0" smtClean="0"/>
              <a:t>DELETION AT LAST 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05434" y="1447800"/>
            <a:ext cx="8533130" cy="4431983"/>
          </a:xfrm>
        </p:spPr>
        <p:txBody>
          <a:bodyPr/>
          <a:lstStyle/>
          <a:p>
            <a:pPr algn="just"/>
            <a:r>
              <a:rPr lang="en-IN" dirty="0" smtClean="0"/>
              <a:t>void </a:t>
            </a:r>
            <a:r>
              <a:rPr lang="en-IN" dirty="0" err="1" smtClean="0"/>
              <a:t>last_delete</a:t>
            </a:r>
            <a:r>
              <a:rPr lang="en-IN" dirty="0" smtClean="0"/>
              <a:t>()  {      </a:t>
            </a:r>
          </a:p>
          <a:p>
            <a:pPr algn="just"/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;      </a:t>
            </a:r>
          </a:p>
          <a:p>
            <a:pPr algn="just"/>
            <a:r>
              <a:rPr lang="en-IN" dirty="0" smtClean="0"/>
              <a:t>if(head == NULL)      </a:t>
            </a:r>
          </a:p>
          <a:p>
            <a:pPr algn="just"/>
            <a:r>
              <a:rPr lang="en-IN" dirty="0" smtClean="0"/>
              <a:t>{          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("\n UNDERFLOW\n");      </a:t>
            </a:r>
          </a:p>
          <a:p>
            <a:pPr algn="just"/>
            <a:r>
              <a:rPr lang="en-IN" dirty="0" smtClean="0"/>
              <a:t>}      </a:t>
            </a:r>
          </a:p>
          <a:p>
            <a:pPr algn="just"/>
            <a:r>
              <a:rPr lang="en-IN" dirty="0" err="1" smtClean="0"/>
              <a:t>elseif</a:t>
            </a:r>
            <a:r>
              <a:rPr lang="en-IN" dirty="0" smtClean="0"/>
              <a:t>(head&gt;next == NULL)      </a:t>
            </a:r>
          </a:p>
          <a:p>
            <a:pPr algn="just"/>
            <a:r>
              <a:rPr lang="en-IN" dirty="0" smtClean="0"/>
              <a:t>{          </a:t>
            </a:r>
          </a:p>
          <a:p>
            <a:pPr algn="just"/>
            <a:r>
              <a:rPr lang="en-IN" dirty="0" smtClean="0"/>
              <a:t>head = NULL;           </a:t>
            </a:r>
          </a:p>
          <a:p>
            <a:pPr algn="just"/>
            <a:r>
              <a:rPr lang="en-IN" dirty="0" smtClean="0"/>
              <a:t>free(head);          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 Deleted\n");      </a:t>
            </a:r>
          </a:p>
          <a:p>
            <a:pPr algn="just"/>
            <a:r>
              <a:rPr lang="en-IN" dirty="0" smtClean="0"/>
              <a:t>}  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4384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DELETION AT LAST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4801314"/>
          </a:xfrm>
        </p:spPr>
        <p:txBody>
          <a:bodyPr/>
          <a:lstStyle/>
          <a:p>
            <a:r>
              <a:rPr lang="en-IN" dirty="0" smtClean="0"/>
              <a:t>void </a:t>
            </a:r>
            <a:r>
              <a:rPr lang="en-IN" dirty="0" err="1" smtClean="0"/>
              <a:t>deletion_specified</a:t>
            </a:r>
            <a:r>
              <a:rPr lang="en-IN" dirty="0" smtClean="0"/>
              <a:t>()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struct</a:t>
            </a:r>
            <a:r>
              <a:rPr lang="en-IN" dirty="0" smtClean="0"/>
              <a:t> node *temp;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val</a:t>
            </a:r>
            <a:r>
              <a:rPr lang="en-IN" dirty="0" smtClean="0"/>
              <a:t>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("\n Enter the data after which the node is to be </a:t>
            </a:r>
          </a:p>
          <a:p>
            <a:r>
              <a:rPr lang="en-IN" dirty="0" smtClean="0"/>
              <a:t>       deleted : ");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val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      temp = head;  </a:t>
            </a:r>
          </a:p>
          <a:p>
            <a:r>
              <a:rPr lang="en-IN" dirty="0" smtClean="0"/>
              <a:t>        while(temp -&gt; data != </a:t>
            </a:r>
            <a:r>
              <a:rPr lang="en-IN" dirty="0" err="1" smtClean="0"/>
              <a:t>val</a:t>
            </a:r>
            <a:r>
              <a:rPr lang="en-IN" dirty="0" smtClean="0"/>
              <a:t>) </a:t>
            </a:r>
          </a:p>
          <a:p>
            <a:r>
              <a:rPr lang="en-IN" dirty="0" smtClean="0"/>
              <a:t>        {</a:t>
            </a:r>
          </a:p>
          <a:p>
            <a:r>
              <a:rPr lang="en-IN" dirty="0" smtClean="0"/>
              <a:t>        temp = temp -&gt; next;  </a:t>
            </a:r>
          </a:p>
          <a:p>
            <a:r>
              <a:rPr lang="en-IN" dirty="0" smtClean="0"/>
              <a:t>        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4384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DELETION AT LAST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2215991"/>
          </a:xfrm>
        </p:spPr>
        <p:txBody>
          <a:bodyPr/>
          <a:lstStyle/>
          <a:p>
            <a:r>
              <a:rPr lang="en-IN" dirty="0" smtClean="0"/>
              <a:t>        temp-&gt;</a:t>
            </a:r>
            <a:r>
              <a:rPr lang="en-IN" dirty="0" err="1" smtClean="0"/>
              <a:t>prev</a:t>
            </a:r>
            <a:r>
              <a:rPr lang="en-IN" dirty="0" smtClean="0"/>
              <a:t>-&gt;next=temp-&gt;next;</a:t>
            </a:r>
          </a:p>
          <a:p>
            <a:r>
              <a:rPr lang="en-IN" dirty="0" smtClean="0"/>
              <a:t>        temp-&gt;next-&gt;</a:t>
            </a:r>
            <a:r>
              <a:rPr lang="en-IN" dirty="0" err="1" smtClean="0"/>
              <a:t>prev</a:t>
            </a:r>
            <a:r>
              <a:rPr lang="en-IN" dirty="0" smtClean="0"/>
              <a:t>=temp-&gt;</a:t>
            </a:r>
            <a:r>
              <a:rPr lang="en-IN" dirty="0" err="1" smtClean="0"/>
              <a:t>prev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    free(temp);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 deleted\n");  </a:t>
            </a:r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   } 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4384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DISPLAY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4062651"/>
          </a:xfrm>
        </p:spPr>
        <p:txBody>
          <a:bodyPr/>
          <a:lstStyle/>
          <a:p>
            <a:r>
              <a:rPr lang="en-IN" dirty="0" smtClean="0"/>
              <a:t> void display()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ptr</a:t>
            </a:r>
            <a:r>
              <a:rPr lang="en-IN" dirty="0" smtClean="0"/>
              <a:t>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("\n printing values...\n");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ptr</a:t>
            </a:r>
            <a:r>
              <a:rPr lang="en-IN" dirty="0" smtClean="0"/>
              <a:t> = head;  </a:t>
            </a:r>
          </a:p>
          <a:p>
            <a:r>
              <a:rPr lang="en-IN" dirty="0" smtClean="0"/>
              <a:t>        while(</a:t>
            </a:r>
            <a:r>
              <a:rPr lang="en-IN" dirty="0" err="1" smtClean="0"/>
              <a:t>ptr</a:t>
            </a:r>
            <a:r>
              <a:rPr lang="en-IN" dirty="0" smtClean="0"/>
              <a:t> != NULL)  </a:t>
            </a:r>
          </a:p>
          <a:p>
            <a:r>
              <a:rPr lang="en-IN" dirty="0" smtClean="0"/>
              <a:t>        {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("%d\</a:t>
            </a:r>
            <a:r>
              <a:rPr lang="en-IN" dirty="0" err="1" smtClean="0"/>
              <a:t>n",ptr</a:t>
            </a:r>
            <a:r>
              <a:rPr lang="en-IN" dirty="0" smtClean="0"/>
              <a:t>-&gt;data);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ptr</a:t>
            </a:r>
            <a:r>
              <a:rPr lang="en-IN" dirty="0" smtClean="0"/>
              <a:t>=</a:t>
            </a:r>
            <a:r>
              <a:rPr lang="en-IN" dirty="0" err="1" smtClean="0"/>
              <a:t>ptr</a:t>
            </a:r>
            <a:r>
              <a:rPr lang="en-IN" dirty="0" smtClean="0"/>
              <a:t>-&gt;next;  </a:t>
            </a:r>
          </a:p>
          <a:p>
            <a:r>
              <a:rPr lang="en-IN" dirty="0" smtClean="0"/>
              <a:t>        }  </a:t>
            </a:r>
          </a:p>
          <a:p>
            <a:r>
              <a:rPr lang="en-IN" dirty="0" smtClean="0"/>
              <a:t>    }  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POINTS </a:t>
            </a:r>
            <a:r>
              <a:rPr spc="-295" dirty="0"/>
              <a:t>TO</a:t>
            </a:r>
            <a:r>
              <a:rPr spc="-80" dirty="0"/>
              <a:t> </a:t>
            </a:r>
            <a:r>
              <a:rPr spc="-275" dirty="0"/>
              <a:t>PONDER: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05434" y="1447800"/>
            <a:ext cx="8533130" cy="295465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Doubly linked list contains a pointer to the previous as well as the next node in the sequence.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 singly linked list, doesn't have any record of its previous nodes.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Doubly linked list overcome this limitation of singly linked list.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Each node of the list contains the details of its previous node, we can find all the details about the previous node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436" y="685291"/>
            <a:ext cx="5693563" cy="240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b="1" spc="-405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sz="2400" b="1" spc="-395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95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TERMS</a:t>
            </a:r>
            <a:endParaRPr lang="en-IN" sz="265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List</a:t>
            </a: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Insertion</a:t>
            </a: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Deletion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67" y="1048639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LEARNING</a:t>
            </a:r>
            <a:r>
              <a:rPr spc="-220" dirty="0"/>
              <a:t> </a:t>
            </a:r>
            <a:r>
              <a:rPr spc="-290" dirty="0"/>
              <a:t>OUTCOMES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5434" y="2076702"/>
            <a:ext cx="85331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978660" algn="l"/>
                <a:tab pos="2969895" algn="l"/>
                <a:tab pos="3776345" algn="l"/>
                <a:tab pos="4823460" algn="l"/>
                <a:tab pos="5338445" algn="l"/>
                <a:tab pos="6384290" algn="l"/>
                <a:tab pos="7088505" algn="l"/>
              </a:tabLst>
            </a:pPr>
            <a:r>
              <a:rPr spc="-200" dirty="0"/>
              <a:t>The	</a:t>
            </a:r>
            <a:r>
              <a:rPr spc="-175" dirty="0"/>
              <a:t>students	</a:t>
            </a:r>
            <a:r>
              <a:rPr spc="-145" dirty="0"/>
              <a:t>would	</a:t>
            </a:r>
            <a:r>
              <a:rPr spc="-180" dirty="0"/>
              <a:t>have	gained	</a:t>
            </a:r>
            <a:r>
              <a:rPr spc="-165" dirty="0"/>
              <a:t>an	</a:t>
            </a:r>
            <a:r>
              <a:rPr spc="-175" dirty="0"/>
              <a:t>insight</a:t>
            </a:r>
            <a:r>
              <a:rPr spc="-175"/>
              <a:t>	</a:t>
            </a:r>
            <a:r>
              <a:rPr spc="-114" smtClean="0"/>
              <a:t>i</a:t>
            </a:r>
            <a:r>
              <a:rPr lang="en-IN" spc="-114" dirty="0" err="1" smtClean="0"/>
              <a:t>nto</a:t>
            </a:r>
            <a:r>
              <a:rPr lang="en-IN" spc="-114" dirty="0" smtClean="0"/>
              <a:t>  Doubly Linked List Implementation</a:t>
            </a:r>
            <a:endParaRPr spc="-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9400" y="778255"/>
            <a:ext cx="3962400" cy="369332"/>
          </a:xfrm>
        </p:spPr>
        <p:txBody>
          <a:bodyPr/>
          <a:lstStyle/>
          <a:p>
            <a:r>
              <a:rPr lang="en-IN" dirty="0" smtClean="0"/>
              <a:t>DOUBLY  LINKED  LIST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600200"/>
            <a:ext cx="8533130" cy="2954655"/>
          </a:xfrm>
        </p:spPr>
        <p:txBody>
          <a:bodyPr/>
          <a:lstStyle/>
          <a:p>
            <a:pPr algn="just"/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It is convenient to traverse lists backwards. Add an extra field to the data structure, containing a pointer to the previous cell. </a:t>
            </a:r>
          </a:p>
          <a:p>
            <a:pPr algn="just"/>
            <a:r>
              <a:rPr lang="en-IN" dirty="0" smtClean="0"/>
              <a:t>•The cost of this is an extra link, adds to the space requirement and also doubles the cost of insertions and deletions because there are more pointers to fix. 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31865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DOUBLY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6092" y="1657350"/>
            <a:ext cx="6410960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330">
              <a:lnSpc>
                <a:spcPct val="100000"/>
              </a:lnSpc>
              <a:spcBef>
                <a:spcPts val="100"/>
              </a:spcBef>
            </a:pPr>
            <a:r>
              <a:rPr lang="en-IN" sz="2400" b="1" spc="-325" dirty="0" smtClean="0">
                <a:solidFill>
                  <a:srgbClr val="0000CC"/>
                </a:solidFill>
                <a:latin typeface="Arial"/>
                <a:cs typeface="Arial"/>
              </a:rPr>
              <a:t>   NEXT   SESSION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IN" sz="2400" b="1" spc="-114" dirty="0" smtClean="0">
                <a:solidFill>
                  <a:srgbClr val="C00000"/>
                </a:solidFill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16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38400" y="778255"/>
            <a:ext cx="4191000" cy="369332"/>
          </a:xfrm>
        </p:spPr>
        <p:txBody>
          <a:bodyPr/>
          <a:lstStyle/>
          <a:p>
            <a:r>
              <a:rPr lang="en-IN" dirty="0" smtClean="0"/>
              <a:t>DOUBLY  LINKED LIST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447801"/>
            <a:ext cx="8533130" cy="2954655"/>
          </a:xfrm>
        </p:spPr>
        <p:txBody>
          <a:bodyPr/>
          <a:lstStyle/>
          <a:p>
            <a:pPr algn="just"/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 doubly linked list is a concrete data structure consisting of a sequence of nodes 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Each node stores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Data (Element)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Pointers (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Prev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and Next) - Link to the previous and next  </a:t>
            </a:r>
          </a:p>
          <a:p>
            <a:pPr lvl="1"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   node </a:t>
            </a:r>
          </a:p>
          <a:p>
            <a:pPr algn="just"/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7642" y="6547586"/>
            <a:ext cx="31103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DOUBLY  LINKED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DATA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25945"/>
            <a:ext cx="9144000" cy="432055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5017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905000" y="533401"/>
            <a:ext cx="5105400" cy="381000"/>
          </a:xfrm>
        </p:spPr>
        <p:txBody>
          <a:bodyPr/>
          <a:lstStyle/>
          <a:p>
            <a:pPr algn="ctr"/>
            <a:r>
              <a:rPr lang="en-IN" dirty="0" smtClean="0"/>
              <a:t>STRUCTURE DEFINITION</a:t>
            </a:r>
            <a:endParaRPr lang="en-I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05434" y="914400"/>
            <a:ext cx="8533130" cy="4062651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struct</a:t>
            </a:r>
            <a:r>
              <a:rPr lang="en-IN" dirty="0" smtClean="0"/>
              <a:t> node   </a:t>
            </a:r>
          </a:p>
          <a:p>
            <a:r>
              <a:rPr lang="en-IN" dirty="0" smtClean="0"/>
              <a:t>{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prev</a:t>
            </a:r>
            <a:r>
              <a:rPr lang="en-IN" dirty="0" smtClean="0"/>
              <a:t>;       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 data;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*next;  </a:t>
            </a:r>
          </a:p>
          <a:p>
            <a:r>
              <a:rPr lang="en-IN" dirty="0" smtClean="0"/>
              <a:t> }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node *head;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prev</a:t>
            </a:r>
            <a:r>
              <a:rPr lang="en-IN" dirty="0" smtClean="0"/>
              <a:t> part of the first node and the next part of the last node will always contain null indicating end in each direction.   </a:t>
            </a:r>
            <a:endParaRPr lang="en-IN" dirty="0"/>
          </a:p>
        </p:txBody>
      </p:sp>
      <p:sp>
        <p:nvSpPr>
          <p:cNvPr id="15" name="object 15"/>
          <p:cNvSpPr txBox="1"/>
          <p:nvPr/>
        </p:nvSpPr>
        <p:spPr>
          <a:xfrm>
            <a:off x="3747642" y="6547586"/>
            <a:ext cx="30341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DOUBLY 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4</a:t>
            </a:fld>
            <a:endParaRPr sz="16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953000"/>
            <a:ext cx="8037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432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INSERTION AT FRONT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295400"/>
            <a:ext cx="8533130" cy="5170646"/>
          </a:xfrm>
        </p:spPr>
        <p:txBody>
          <a:bodyPr/>
          <a:lstStyle/>
          <a:p>
            <a:pPr algn="just"/>
            <a:r>
              <a:rPr lang="en-IN" dirty="0" smtClean="0"/>
              <a:t>void </a:t>
            </a:r>
            <a:r>
              <a:rPr lang="en-IN" dirty="0" err="1" smtClean="0"/>
              <a:t>insertbeginning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 item) {        </a:t>
            </a:r>
          </a:p>
          <a:p>
            <a:pPr algn="just"/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= (</a:t>
            </a:r>
            <a:r>
              <a:rPr lang="en-IN" dirty="0" err="1" smtClean="0"/>
              <a:t>struct</a:t>
            </a:r>
            <a:r>
              <a:rPr lang="en-IN" dirty="0" smtClean="0"/>
              <a:t> node 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 node));     </a:t>
            </a:r>
          </a:p>
          <a:p>
            <a:pPr algn="just"/>
            <a:r>
              <a:rPr lang="en-IN" dirty="0" smtClean="0"/>
              <a:t>if(</a:t>
            </a:r>
            <a:r>
              <a:rPr lang="en-IN" dirty="0" err="1" smtClean="0"/>
              <a:t>ptr</a:t>
            </a:r>
            <a:r>
              <a:rPr lang="en-IN" dirty="0" smtClean="0"/>
              <a:t> == NULL)     </a:t>
            </a:r>
          </a:p>
          <a:p>
            <a:pPr algn="just"/>
            <a:r>
              <a:rPr lang="en-IN" dirty="0" smtClean="0"/>
              <a:t>{         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nOVERFLOW</a:t>
            </a:r>
            <a:r>
              <a:rPr lang="en-IN" dirty="0" smtClean="0"/>
              <a:t>");    </a:t>
            </a:r>
          </a:p>
          <a:p>
            <a:pPr algn="just"/>
            <a:r>
              <a:rPr lang="en-IN" dirty="0" smtClean="0"/>
              <a:t> } </a:t>
            </a:r>
          </a:p>
          <a:p>
            <a:pPr algn="just"/>
            <a:r>
              <a:rPr lang="en-IN" dirty="0" smtClean="0"/>
              <a:t>else{                 </a:t>
            </a:r>
          </a:p>
          <a:p>
            <a:pPr algn="just"/>
            <a:r>
              <a:rPr lang="en-IN" dirty="0" smtClean="0"/>
              <a:t>if(head==NULL)     </a:t>
            </a:r>
          </a:p>
          <a:p>
            <a:pPr algn="just"/>
            <a:r>
              <a:rPr lang="en-IN" dirty="0" smtClean="0"/>
              <a:t>{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-&gt;next = NULL;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</a:t>
            </a:r>
            <a:r>
              <a:rPr lang="en-IN" dirty="0" err="1" smtClean="0"/>
              <a:t>prev</a:t>
            </a:r>
            <a:r>
              <a:rPr lang="en-IN" dirty="0" smtClean="0"/>
              <a:t>=NULL;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-&gt;data=item;        </a:t>
            </a:r>
          </a:p>
          <a:p>
            <a:pPr algn="just"/>
            <a:r>
              <a:rPr lang="en-IN" dirty="0" smtClean="0"/>
              <a:t> head=</a:t>
            </a:r>
            <a:r>
              <a:rPr lang="en-IN" dirty="0" err="1" smtClean="0"/>
              <a:t>ptr</a:t>
            </a:r>
            <a:r>
              <a:rPr lang="en-IN" dirty="0" smtClean="0"/>
              <a:t>;     }   </a:t>
            </a:r>
            <a:endParaRPr lang="en-IN" dirty="0"/>
          </a:p>
        </p:txBody>
      </p:sp>
      <p:sp>
        <p:nvSpPr>
          <p:cNvPr id="10" name="object 10"/>
          <p:cNvSpPr txBox="1"/>
          <p:nvPr/>
        </p:nvSpPr>
        <p:spPr>
          <a:xfrm>
            <a:off x="3200400" y="6547586"/>
            <a:ext cx="3505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DOUBLY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7000" y="778255"/>
            <a:ext cx="3886200" cy="369332"/>
          </a:xfrm>
        </p:spPr>
        <p:txBody>
          <a:bodyPr/>
          <a:lstStyle/>
          <a:p>
            <a:pPr algn="ctr"/>
            <a:r>
              <a:rPr lang="en-IN" dirty="0" smtClean="0"/>
              <a:t>INSERTION AT FRONT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600201"/>
            <a:ext cx="8533130" cy="2585323"/>
          </a:xfrm>
        </p:spPr>
        <p:txBody>
          <a:bodyPr/>
          <a:lstStyle/>
          <a:p>
            <a:pPr algn="just"/>
            <a:r>
              <a:rPr lang="en-IN" dirty="0" smtClean="0"/>
              <a:t>else  {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-&gt;data=item;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</a:t>
            </a:r>
            <a:r>
              <a:rPr lang="en-IN" dirty="0" err="1" smtClean="0"/>
              <a:t>prev</a:t>
            </a:r>
            <a:r>
              <a:rPr lang="en-IN" dirty="0" smtClean="0"/>
              <a:t>=NULL;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-&gt;next = head;         </a:t>
            </a:r>
          </a:p>
          <a:p>
            <a:pPr algn="just"/>
            <a:r>
              <a:rPr lang="en-IN" dirty="0" smtClean="0"/>
              <a:t>head-&gt;</a:t>
            </a:r>
            <a:r>
              <a:rPr lang="en-IN" dirty="0" err="1" smtClean="0"/>
              <a:t>prev</a:t>
            </a:r>
            <a:r>
              <a:rPr lang="en-IN" dirty="0" smtClean="0"/>
              <a:t>=</a:t>
            </a:r>
            <a:r>
              <a:rPr lang="en-IN" dirty="0" err="1" smtClean="0"/>
              <a:t>ptr</a:t>
            </a:r>
            <a:r>
              <a:rPr lang="en-IN" dirty="0" smtClean="0"/>
              <a:t>;         </a:t>
            </a:r>
          </a:p>
          <a:p>
            <a:pPr algn="just"/>
            <a:r>
              <a:rPr lang="en-IN" dirty="0" smtClean="0"/>
              <a:t>head=</a:t>
            </a:r>
            <a:r>
              <a:rPr lang="en-IN" dirty="0" err="1" smtClean="0"/>
              <a:t>ptr</a:t>
            </a:r>
            <a:r>
              <a:rPr lang="en-IN" dirty="0" smtClean="0"/>
              <a:t>;     </a:t>
            </a:r>
          </a:p>
          <a:p>
            <a:pPr algn="just"/>
            <a:r>
              <a:rPr lang="en-IN" dirty="0" smtClean="0"/>
              <a:t>}  }       }  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215138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DOUBLY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6425438"/>
            <a:ext cx="59394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CIRCULAR   LINKED  LIST                                                                                                               </a:t>
            </a: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90800" y="609601"/>
            <a:ext cx="4267200" cy="369332"/>
          </a:xfrm>
        </p:spPr>
        <p:txBody>
          <a:bodyPr/>
          <a:lstStyle/>
          <a:p>
            <a:r>
              <a:rPr lang="en-IN" dirty="0" smtClean="0"/>
              <a:t>INSERTION AT LAST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143000"/>
            <a:ext cx="8533130" cy="5170646"/>
          </a:xfrm>
        </p:spPr>
        <p:txBody>
          <a:bodyPr/>
          <a:lstStyle/>
          <a:p>
            <a:r>
              <a:rPr lang="en-IN" dirty="0" smtClean="0"/>
              <a:t>void </a:t>
            </a:r>
            <a:r>
              <a:rPr lang="en-IN" dirty="0" err="1" smtClean="0"/>
              <a:t>insertlast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 item)  {   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 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= (</a:t>
            </a:r>
            <a:r>
              <a:rPr lang="en-IN" dirty="0" err="1" smtClean="0"/>
              <a:t>struct</a:t>
            </a:r>
            <a:r>
              <a:rPr lang="en-IN" dirty="0" smtClean="0"/>
              <a:t> node *) 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 node));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*temp;    </a:t>
            </a:r>
          </a:p>
          <a:p>
            <a:r>
              <a:rPr lang="en-IN" dirty="0" smtClean="0"/>
              <a:t> if(</a:t>
            </a:r>
            <a:r>
              <a:rPr lang="en-IN" dirty="0" err="1" smtClean="0"/>
              <a:t>ptr</a:t>
            </a:r>
            <a:r>
              <a:rPr lang="en-IN" dirty="0" smtClean="0"/>
              <a:t> == NULL)     {         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nOVERFLOW</a:t>
            </a:r>
            <a:r>
              <a:rPr lang="en-IN" dirty="0" smtClean="0"/>
              <a:t>");              </a:t>
            </a:r>
          </a:p>
          <a:p>
            <a:r>
              <a:rPr lang="en-IN" dirty="0" smtClean="0"/>
              <a:t> }</a:t>
            </a:r>
          </a:p>
          <a:p>
            <a:r>
              <a:rPr lang="en-IN" dirty="0" smtClean="0"/>
              <a:t>else     </a:t>
            </a:r>
          </a:p>
          <a:p>
            <a:r>
              <a:rPr lang="en-IN" dirty="0" smtClean="0"/>
              <a:t>{       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ptr</a:t>
            </a:r>
            <a:r>
              <a:rPr lang="en-IN" dirty="0" smtClean="0"/>
              <a:t>-&gt;data=item;        </a:t>
            </a:r>
          </a:p>
          <a:p>
            <a:r>
              <a:rPr lang="en-IN" dirty="0" smtClean="0"/>
              <a:t> if(head == NULL) {   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ptr</a:t>
            </a:r>
            <a:r>
              <a:rPr lang="en-IN" dirty="0" smtClean="0"/>
              <a:t>-&gt;next = NULL;   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ptr</a:t>
            </a:r>
            <a:r>
              <a:rPr lang="en-IN" dirty="0" smtClean="0"/>
              <a:t>-&gt;</a:t>
            </a:r>
            <a:r>
              <a:rPr lang="en-IN" dirty="0" err="1" smtClean="0"/>
              <a:t>prev</a:t>
            </a:r>
            <a:r>
              <a:rPr lang="en-IN" dirty="0" smtClean="0"/>
              <a:t> = NULL;             </a:t>
            </a:r>
          </a:p>
          <a:p>
            <a:r>
              <a:rPr lang="en-IN" dirty="0" smtClean="0"/>
              <a:t>head = </a:t>
            </a:r>
            <a:r>
              <a:rPr lang="en-IN" dirty="0" err="1" smtClean="0"/>
              <a:t>ptr</a:t>
            </a:r>
            <a:r>
              <a:rPr lang="en-IN" dirty="0" smtClean="0"/>
              <a:t>;         }   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6425438"/>
            <a:ext cx="61680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    DOUBLY  L I NKED   L I ST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1620"/>
                </a:lnSpc>
              </a:pPr>
              <a:t>8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81200" y="778255"/>
            <a:ext cx="5410200" cy="369332"/>
          </a:xfrm>
        </p:spPr>
        <p:txBody>
          <a:bodyPr/>
          <a:lstStyle/>
          <a:p>
            <a:pPr algn="ctr"/>
            <a:r>
              <a:rPr lang="en-IN" dirty="0" smtClean="0"/>
              <a:t>INSERTION AT LAST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431983"/>
          </a:xfrm>
        </p:spPr>
        <p:txBody>
          <a:bodyPr/>
          <a:lstStyle/>
          <a:p>
            <a:pPr algn="just"/>
            <a:r>
              <a:rPr lang="en-IN" dirty="0" smtClean="0"/>
              <a:t> else        </a:t>
            </a:r>
          </a:p>
          <a:p>
            <a:pPr algn="just"/>
            <a:r>
              <a:rPr lang="en-IN" dirty="0" smtClean="0"/>
              <a:t> {            </a:t>
            </a:r>
          </a:p>
          <a:p>
            <a:pPr algn="just"/>
            <a:r>
              <a:rPr lang="en-IN" dirty="0" smtClean="0"/>
              <a:t>temp = head;            </a:t>
            </a:r>
          </a:p>
          <a:p>
            <a:pPr algn="just"/>
            <a:r>
              <a:rPr lang="en-IN" dirty="0" smtClean="0"/>
              <a:t>while(temp-&gt;next!=NULL)           </a:t>
            </a:r>
          </a:p>
          <a:p>
            <a:pPr algn="just"/>
            <a:r>
              <a:rPr lang="en-IN" dirty="0" smtClean="0"/>
              <a:t> {               </a:t>
            </a:r>
          </a:p>
          <a:p>
            <a:pPr algn="just"/>
            <a:r>
              <a:rPr lang="en-IN" dirty="0" smtClean="0"/>
              <a:t> temp = temp-&gt;next;           </a:t>
            </a:r>
          </a:p>
          <a:p>
            <a:pPr algn="just"/>
            <a:r>
              <a:rPr lang="en-IN" dirty="0" smtClean="0"/>
              <a:t> }            </a:t>
            </a:r>
          </a:p>
          <a:p>
            <a:pPr algn="just"/>
            <a:r>
              <a:rPr lang="en-IN" dirty="0" smtClean="0"/>
              <a:t>temp-&gt;next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 -&gt;</a:t>
            </a:r>
            <a:r>
              <a:rPr lang="en-IN" dirty="0" err="1" smtClean="0"/>
              <a:t>prev</a:t>
            </a:r>
            <a:r>
              <a:rPr lang="en-IN" dirty="0" smtClean="0"/>
              <a:t>=temp;   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&gt;next = NULL;         </a:t>
            </a:r>
          </a:p>
          <a:p>
            <a:pPr algn="just"/>
            <a:r>
              <a:rPr lang="en-IN" dirty="0" smtClean="0"/>
              <a:t>}                   </a:t>
            </a:r>
          </a:p>
          <a:p>
            <a:pPr algn="just"/>
            <a:r>
              <a:rPr lang="en-IN" dirty="0" smtClean="0"/>
              <a:t> }  }  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400" y="6425438"/>
            <a:ext cx="624420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        DOUBLY  LINKED  LIST     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1620"/>
                </a:lnSpc>
              </a:pPr>
              <a:t>9</a:t>
            </a:fld>
            <a:endParaRPr lang="en-IN" sz="1600" dirty="0" smtClean="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06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981200" y="533401"/>
            <a:ext cx="5791200" cy="738664"/>
          </a:xfrm>
        </p:spPr>
        <p:txBody>
          <a:bodyPr/>
          <a:lstStyle/>
          <a:p>
            <a:pPr algn="ctr"/>
            <a:r>
              <a:rPr lang="en-IN" dirty="0" smtClean="0"/>
              <a:t>INSERTION AFTER SPECIFIED NODE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05434" y="1219200"/>
            <a:ext cx="8533130" cy="4801314"/>
          </a:xfrm>
        </p:spPr>
        <p:txBody>
          <a:bodyPr/>
          <a:lstStyle/>
          <a:p>
            <a:r>
              <a:rPr lang="en-IN" dirty="0" smtClean="0"/>
              <a:t> void </a:t>
            </a:r>
            <a:r>
              <a:rPr lang="en-IN" dirty="0" err="1" smtClean="0"/>
              <a:t>insertion_specified</a:t>
            </a:r>
            <a:r>
              <a:rPr lang="en-IN" dirty="0" smtClean="0"/>
              <a:t>()      {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ptr</a:t>
            </a:r>
            <a:r>
              <a:rPr lang="en-IN" dirty="0" smtClean="0"/>
              <a:t>,*temp;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item,loc,i</a:t>
            </a:r>
            <a:r>
              <a:rPr lang="en-IN" dirty="0" smtClean="0"/>
              <a:t>;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ptr</a:t>
            </a:r>
            <a:r>
              <a:rPr lang="en-IN" dirty="0" smtClean="0"/>
              <a:t> = (</a:t>
            </a:r>
            <a:r>
              <a:rPr lang="en-IN" dirty="0" err="1" smtClean="0"/>
              <a:t>struct</a:t>
            </a:r>
            <a:r>
              <a:rPr lang="en-IN" dirty="0" smtClean="0"/>
              <a:t> node 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        </a:t>
            </a:r>
          </a:p>
          <a:p>
            <a:r>
              <a:rPr lang="en-IN" dirty="0" smtClean="0"/>
              <a:t> if(</a:t>
            </a:r>
            <a:r>
              <a:rPr lang="en-IN" dirty="0" err="1" smtClean="0"/>
              <a:t>ptr</a:t>
            </a:r>
            <a:r>
              <a:rPr lang="en-IN" dirty="0" smtClean="0"/>
              <a:t> == NULL)         </a:t>
            </a:r>
          </a:p>
          <a:p>
            <a:r>
              <a:rPr lang="en-IN" dirty="0" smtClean="0"/>
              <a:t>{            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("\n OVERFLOW");        </a:t>
            </a:r>
          </a:p>
          <a:p>
            <a:r>
              <a:rPr lang="en-IN" dirty="0" smtClean="0"/>
              <a:t> }         </a:t>
            </a:r>
          </a:p>
          <a:p>
            <a:r>
              <a:rPr lang="en-IN" dirty="0" smtClean="0"/>
              <a:t>else        </a:t>
            </a:r>
          </a:p>
          <a:p>
            <a:r>
              <a:rPr lang="en-IN" dirty="0" smtClean="0"/>
              <a:t> {             </a:t>
            </a:r>
          </a:p>
          <a:p>
            <a:r>
              <a:rPr lang="en-IN" dirty="0" smtClean="0"/>
              <a:t>temp=head;            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("Enter the location");             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d",&amp;loc</a:t>
            </a:r>
            <a:r>
              <a:rPr lang="en-IN" dirty="0" smtClean="0"/>
              <a:t>);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853</Words>
  <Application>Microsoft Office PowerPoint</Application>
  <PresentationFormat>On-screen Show (4:3)</PresentationFormat>
  <Paragraphs>253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OUTLINE</vt:lpstr>
      <vt:lpstr>DOUBLY  LINKED  LIST</vt:lpstr>
      <vt:lpstr>DOUBLY  LINKED LIST</vt:lpstr>
      <vt:lpstr>STRUCTURE DEFINITION</vt:lpstr>
      <vt:lpstr>INSERTION AT FRONT</vt:lpstr>
      <vt:lpstr>INSERTION AT FRONT</vt:lpstr>
      <vt:lpstr>INSERTION AT LAST</vt:lpstr>
      <vt:lpstr>INSERTION AT LAST</vt:lpstr>
      <vt:lpstr>INSERTION AFTER SPECIFIED NODE</vt:lpstr>
      <vt:lpstr>INSERTION  AFTER SPECIFIED NODE</vt:lpstr>
      <vt:lpstr>DELETION AT FRONT</vt:lpstr>
      <vt:lpstr> </vt:lpstr>
      <vt:lpstr>DELETION AT LAST </vt:lpstr>
      <vt:lpstr>DELETION AT LAST</vt:lpstr>
      <vt:lpstr>DELETION AT LAST</vt:lpstr>
      <vt:lpstr>DISPLAY</vt:lpstr>
      <vt:lpstr>POINTS TO PONDER:</vt:lpstr>
      <vt:lpstr>PowerPoint Presentation</vt:lpstr>
      <vt:lpstr>LEARNING OUTCOMES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 priya</dc:creator>
  <cp:lastModifiedBy>HP</cp:lastModifiedBy>
  <cp:revision>158</cp:revision>
  <dcterms:created xsi:type="dcterms:W3CDTF">2019-06-18T05:55:06Z</dcterms:created>
  <dcterms:modified xsi:type="dcterms:W3CDTF">2021-09-06T04:58:45Z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2019-06-18T00:00:00Z</vt:filetime>
  </property>
</Properties>
</file>