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89" r:id="rId15"/>
    <p:sldId id="290" r:id="rId16"/>
    <p:sldId id="291" r:id="rId17"/>
    <p:sldId id="292" r:id="rId18"/>
    <p:sldId id="268" r:id="rId19"/>
    <p:sldId id="269" r:id="rId20"/>
    <p:sldId id="270" r:id="rId21"/>
    <p:sldId id="271" r:id="rId22"/>
    <p:sldId id="272" r:id="rId23"/>
    <p:sldId id="285" r:id="rId24"/>
    <p:sldId id="286" r:id="rId25"/>
    <p:sldId id="287" r:id="rId26"/>
    <p:sldId id="293" r:id="rId27"/>
    <p:sldId id="280" r:id="rId28"/>
    <p:sldId id="281" r:id="rId29"/>
    <p:sldId id="283" r:id="rId30"/>
    <p:sldId id="284" r:id="rId3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44" autoAdjust="0"/>
  </p:normalViewPr>
  <p:slideViewPr>
    <p:cSldViewPr>
      <p:cViewPr>
        <p:scale>
          <a:sx n="66" d="100"/>
          <a:sy n="66" d="100"/>
        </p:scale>
        <p:origin x="-142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164FA525-8A95-48BB-AA3C-DFC5C7E90833}" type="datetimeFigureOut">
              <a:rPr lang="en-IN" smtClean="0"/>
              <a:t>11-09-2021</a:t>
            </a:fld>
            <a:endParaRPr lang="en-IN"/>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71965D16-95BC-4916-AF75-5E303AE02777}" type="slidenum">
              <a:rPr lang="en-IN" smtClean="0"/>
              <a:t>‹#›</a:t>
            </a:fld>
            <a:endParaRPr lang="en-IN"/>
          </a:p>
        </p:txBody>
      </p:sp>
    </p:spTree>
    <p:extLst>
      <p:ext uri="{BB962C8B-B14F-4D97-AF65-F5344CB8AC3E}">
        <p14:creationId xmlns:p14="http://schemas.microsoft.com/office/powerpoint/2010/main" val="38485331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9A68406-C5A4-4E6B-8FAD-8AF1FFD23786}" type="datetimeFigureOut">
              <a:rPr lang="en-IN" smtClean="0"/>
              <a:t>11-09-2021</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927508D-49B3-4B15-AC01-E29C55B04168}" type="slidenum">
              <a:rPr lang="en-IN" smtClean="0"/>
              <a:t>‹#›</a:t>
            </a:fld>
            <a:endParaRPr lang="en-IN"/>
          </a:p>
        </p:txBody>
      </p:sp>
    </p:spTree>
    <p:extLst>
      <p:ext uri="{BB962C8B-B14F-4D97-AF65-F5344CB8AC3E}">
        <p14:creationId xmlns:p14="http://schemas.microsoft.com/office/powerpoint/2010/main" val="101341919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5352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5035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5" name="Holder 5"/>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6" name="Holder 6"/>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17" name="bk object 17"/>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C0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5" name="Holder 5"/>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6" name="Holder 6"/>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0000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6" name="Holder 6"/>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7" name="Holder 7"/>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0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4" name="Holder 4"/>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5" name="Holder 5"/>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3" name="Holder 3"/>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4" name="Holder 4"/>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26180" y="778255"/>
            <a:ext cx="2691638" cy="391159"/>
          </a:xfrm>
          <a:prstGeom prst="rect">
            <a:avLst/>
          </a:prstGeom>
        </p:spPr>
        <p:txBody>
          <a:bodyPr wrap="square" lIns="0" tIns="0" rIns="0" bIns="0">
            <a:spAutoFit/>
          </a:bodyPr>
          <a:lstStyle>
            <a:lvl1pPr>
              <a:defRPr sz="2400" b="1" i="0">
                <a:solidFill>
                  <a:srgbClr val="C00000"/>
                </a:solidFill>
                <a:latin typeface="Arial"/>
                <a:cs typeface="Arial"/>
              </a:defRPr>
            </a:lvl1pPr>
          </a:lstStyle>
          <a:p>
            <a:endParaRPr/>
          </a:p>
        </p:txBody>
      </p:sp>
      <p:sp>
        <p:nvSpPr>
          <p:cNvPr id="3" name="Holder 3"/>
          <p:cNvSpPr>
            <a:spLocks noGrp="1"/>
          </p:cNvSpPr>
          <p:nvPr>
            <p:ph type="body" idx="1"/>
          </p:nvPr>
        </p:nvSpPr>
        <p:spPr>
          <a:xfrm>
            <a:off x="305434" y="2076703"/>
            <a:ext cx="8533130" cy="1854835"/>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654678" y="6547586"/>
            <a:ext cx="2151379" cy="228600"/>
          </a:xfrm>
          <a:prstGeom prst="rect">
            <a:avLst/>
          </a:prstGeom>
        </p:spPr>
        <p:txBody>
          <a:bodyPr wrap="square" lIns="0" tIns="0" rIns="0" bIns="0">
            <a:spAutoFit/>
          </a:bodyPr>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5" name="Holder 5"/>
          <p:cNvSpPr>
            <a:spLocks noGrp="1"/>
          </p:cNvSpPr>
          <p:nvPr>
            <p:ph type="dt" sz="half" idx="6"/>
          </p:nvPr>
        </p:nvSpPr>
        <p:spPr>
          <a:xfrm>
            <a:off x="78739" y="6547586"/>
            <a:ext cx="1297305" cy="228600"/>
          </a:xfrm>
          <a:prstGeom prst="rect">
            <a:avLst/>
          </a:prstGeom>
        </p:spPr>
        <p:txBody>
          <a:bodyPr wrap="square" lIns="0" tIns="0" rIns="0" bIns="0">
            <a:spAutoFit/>
          </a:bodyPr>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6" name="Holder 6"/>
          <p:cNvSpPr>
            <a:spLocks noGrp="1"/>
          </p:cNvSpPr>
          <p:nvPr>
            <p:ph type="sldNum" sz="quarter" idx="7"/>
          </p:nvPr>
        </p:nvSpPr>
        <p:spPr>
          <a:xfrm>
            <a:off x="8761983" y="6547586"/>
            <a:ext cx="255270" cy="228600"/>
          </a:xfrm>
          <a:prstGeom prst="rect">
            <a:avLst/>
          </a:prstGeom>
        </p:spPr>
        <p:txBody>
          <a:bodyPr wrap="square" lIns="0" tIns="0" rIns="0" bIns="0">
            <a:spAutoFit/>
          </a:bodyPr>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geeksforgeeks.org/data-structures/linked-list/" TargetMode="External"/><Relationship Id="rId2" Type="http://schemas.openxmlformats.org/officeDocument/2006/relationships/hyperlink" Target="http://www.geeksforgeeks.org/stack-data-structur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 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3" name="object 3"/>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4" name="object 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6" name="object 6"/>
          <p:cNvSpPr txBox="1">
            <a:spLocks noGrp="1"/>
          </p:cNvSpPr>
          <p:nvPr>
            <p:ph type="title"/>
          </p:nvPr>
        </p:nvSpPr>
        <p:spPr>
          <a:xfrm>
            <a:off x="3646423" y="922146"/>
            <a:ext cx="1687577" cy="382156"/>
          </a:xfrm>
          <a:prstGeom prst="rect">
            <a:avLst/>
          </a:prstGeom>
        </p:spPr>
        <p:txBody>
          <a:bodyPr vert="horz" wrap="square" lIns="0" tIns="12700" rIns="0" bIns="0" rtlCol="0">
            <a:spAutoFit/>
          </a:bodyPr>
          <a:lstStyle/>
          <a:p>
            <a:pPr marL="12700">
              <a:lnSpc>
                <a:spcPct val="100000"/>
              </a:lnSpc>
              <a:spcBef>
                <a:spcPts val="100"/>
              </a:spcBef>
            </a:pPr>
            <a:r>
              <a:rPr spc="-240"/>
              <a:t>MODULE</a:t>
            </a:r>
            <a:r>
              <a:rPr spc="-210"/>
              <a:t> </a:t>
            </a:r>
            <a:r>
              <a:rPr lang="en-IN" spc="-120" dirty="0" smtClean="0"/>
              <a:t> 2</a:t>
            </a:r>
            <a:endParaRPr spc="-120" dirty="0"/>
          </a:p>
        </p:txBody>
      </p:sp>
      <p:sp>
        <p:nvSpPr>
          <p:cNvPr id="9" name="object 9"/>
          <p:cNvSpPr txBox="1"/>
          <p:nvPr/>
        </p:nvSpPr>
        <p:spPr>
          <a:xfrm>
            <a:off x="3200400" y="6477000"/>
            <a:ext cx="3429000" cy="205184"/>
          </a:xfrm>
          <a:prstGeom prst="rect">
            <a:avLst/>
          </a:prstGeom>
        </p:spPr>
        <p:txBody>
          <a:bodyPr vert="horz" wrap="square" lIns="0" tIns="0" rIns="0" bIns="0" rtlCol="0">
            <a:spAutoFit/>
          </a:bodyPr>
          <a:lstStyle/>
          <a:p>
            <a:pPr marL="12700" algn="ctr">
              <a:lnSpc>
                <a:spcPts val="1614"/>
              </a:lnSpc>
            </a:pPr>
            <a:r>
              <a:rPr lang="en-IN" sz="1600" b="1" spc="-195" dirty="0" smtClean="0">
                <a:solidFill>
                  <a:srgbClr val="FFFFFF"/>
                </a:solidFill>
                <a:latin typeface="Arial"/>
                <a:cs typeface="Arial"/>
              </a:rPr>
              <a:t>STACK  ADT</a:t>
            </a:r>
            <a:endParaRPr sz="1600">
              <a:latin typeface="Arial"/>
              <a:cs typeface="Arial"/>
            </a:endParaRPr>
          </a:p>
        </p:txBody>
      </p:sp>
      <p:sp>
        <p:nvSpPr>
          <p:cNvPr id="10" name="object 10"/>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1</a:t>
            </a:fld>
            <a:endParaRPr sz="1600">
              <a:latin typeface="Arial"/>
              <a:cs typeface="Arial"/>
            </a:endParaRPr>
          </a:p>
        </p:txBody>
      </p:sp>
      <p:graphicFrame>
        <p:nvGraphicFramePr>
          <p:cNvPr id="7" name="object 7"/>
          <p:cNvGraphicFramePr>
            <a:graphicFrameLocks noGrp="1"/>
          </p:cNvGraphicFramePr>
          <p:nvPr/>
        </p:nvGraphicFramePr>
        <p:xfrm>
          <a:off x="533196" y="1694433"/>
          <a:ext cx="8316595" cy="3657600"/>
        </p:xfrm>
        <a:graphic>
          <a:graphicData uri="http://schemas.openxmlformats.org/drawingml/2006/table">
            <a:tbl>
              <a:tblPr firstRow="1" bandRow="1">
                <a:tableStyleId>{2D5ABB26-0587-4C30-8999-92F81FD0307C}</a:tableStyleId>
              </a:tblPr>
              <a:tblGrid>
                <a:gridCol w="2016125"/>
                <a:gridCol w="6300470"/>
              </a:tblGrid>
              <a:tr h="457200">
                <a:tc>
                  <a:txBody>
                    <a:bodyPr/>
                    <a:lstStyle/>
                    <a:p>
                      <a:pPr marL="12700" algn="ctr">
                        <a:lnSpc>
                          <a:spcPct val="100000"/>
                        </a:lnSpc>
                        <a:spcBef>
                          <a:spcPts val="209"/>
                        </a:spcBef>
                      </a:pPr>
                      <a:r>
                        <a:rPr sz="2400" b="1" spc="-345" dirty="0">
                          <a:latin typeface="Arial"/>
                          <a:cs typeface="Arial"/>
                        </a:rPr>
                        <a:t>SESSIONS</a:t>
                      </a:r>
                      <a:endParaRPr sz="2400" dirty="0">
                        <a:latin typeface="Arial"/>
                        <a:cs typeface="Arial"/>
                      </a:endParaRPr>
                    </a:p>
                  </a:txBody>
                  <a:tcPr marL="0" marR="0" marT="266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4B3D6"/>
                    </a:solidFill>
                  </a:tcPr>
                </a:tc>
                <a:tc>
                  <a:txBody>
                    <a:bodyPr/>
                    <a:lstStyle/>
                    <a:p>
                      <a:pPr marL="12065" algn="ctr">
                        <a:lnSpc>
                          <a:spcPct val="100000"/>
                        </a:lnSpc>
                        <a:spcBef>
                          <a:spcPts val="209"/>
                        </a:spcBef>
                      </a:pPr>
                      <a:r>
                        <a:rPr sz="2400" b="1" spc="-320" dirty="0">
                          <a:latin typeface="Arial"/>
                          <a:cs typeface="Arial"/>
                        </a:rPr>
                        <a:t>TOPICS</a:t>
                      </a:r>
                      <a:endParaRPr sz="2400">
                        <a:latin typeface="Arial"/>
                        <a:cs typeface="Arial"/>
                      </a:endParaRPr>
                    </a:p>
                  </a:txBody>
                  <a:tcPr marL="0" marR="0" marT="266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4B3D6"/>
                    </a:solidFill>
                  </a:tcPr>
                </a:tc>
              </a:tr>
              <a:tr h="457200">
                <a:tc>
                  <a:txBody>
                    <a:bodyPr/>
                    <a:lstStyle/>
                    <a:p>
                      <a:pPr marL="13335" algn="ctr">
                        <a:lnSpc>
                          <a:spcPct val="100000"/>
                        </a:lnSpc>
                        <a:spcBef>
                          <a:spcPts val="209"/>
                        </a:spcBef>
                      </a:pPr>
                      <a:r>
                        <a:rPr sz="2400" b="1" spc="-325" dirty="0">
                          <a:solidFill>
                            <a:srgbClr val="C00000"/>
                          </a:solidFill>
                          <a:latin typeface="Arial"/>
                          <a:cs typeface="Arial"/>
                        </a:rPr>
                        <a:t>SESSION</a:t>
                      </a:r>
                      <a:r>
                        <a:rPr sz="2400" b="1" spc="-160" dirty="0">
                          <a:solidFill>
                            <a:srgbClr val="C00000"/>
                          </a:solidFill>
                          <a:latin typeface="Arial"/>
                          <a:cs typeface="Arial"/>
                        </a:rPr>
                        <a:t> </a:t>
                      </a:r>
                      <a:r>
                        <a:rPr sz="2400" b="1" spc="-120" dirty="0">
                          <a:solidFill>
                            <a:srgbClr val="C00000"/>
                          </a:solidFill>
                          <a:latin typeface="Arial"/>
                          <a:cs typeface="Arial"/>
                        </a:rPr>
                        <a:t>1</a:t>
                      </a:r>
                      <a:endParaRPr sz="2400">
                        <a:latin typeface="Arial"/>
                        <a:cs typeface="Arial"/>
                      </a:endParaRPr>
                    </a:p>
                  </a:txBody>
                  <a:tcPr marL="0" marR="0" marT="266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209"/>
                        </a:spcBef>
                      </a:pPr>
                      <a:r>
                        <a:rPr lang="en-IN" sz="2400" b="1" spc="-135" dirty="0" smtClean="0">
                          <a:latin typeface="Arial"/>
                          <a:cs typeface="Arial"/>
                        </a:rPr>
                        <a:t>List</a:t>
                      </a:r>
                      <a:r>
                        <a:rPr lang="en-IN" sz="2400" b="1" spc="-135" baseline="0" dirty="0" smtClean="0">
                          <a:latin typeface="Arial"/>
                          <a:cs typeface="Arial"/>
                        </a:rPr>
                        <a:t> ADT – Singly Linked List</a:t>
                      </a:r>
                      <a:endParaRPr sz="2400">
                        <a:latin typeface="Arial"/>
                        <a:cs typeface="Arial"/>
                      </a:endParaRPr>
                    </a:p>
                  </a:txBody>
                  <a:tcPr marL="0" marR="0" marT="266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L="13335" algn="ctr">
                        <a:lnSpc>
                          <a:spcPct val="100000"/>
                        </a:lnSpc>
                        <a:spcBef>
                          <a:spcPts val="209"/>
                        </a:spcBef>
                      </a:pPr>
                      <a:r>
                        <a:rPr sz="2400" b="1" spc="-325" dirty="0">
                          <a:solidFill>
                            <a:srgbClr val="C00000"/>
                          </a:solidFill>
                          <a:latin typeface="Arial"/>
                          <a:cs typeface="Arial"/>
                        </a:rPr>
                        <a:t>SESSION</a:t>
                      </a:r>
                      <a:r>
                        <a:rPr sz="2400" b="1" spc="-160" dirty="0">
                          <a:solidFill>
                            <a:srgbClr val="C00000"/>
                          </a:solidFill>
                          <a:latin typeface="Arial"/>
                          <a:cs typeface="Arial"/>
                        </a:rPr>
                        <a:t> </a:t>
                      </a:r>
                      <a:r>
                        <a:rPr sz="2400" b="1" spc="-120" dirty="0">
                          <a:solidFill>
                            <a:srgbClr val="C00000"/>
                          </a:solidFill>
                          <a:latin typeface="Arial"/>
                          <a:cs typeface="Arial"/>
                        </a:rPr>
                        <a:t>2</a:t>
                      </a:r>
                      <a:endParaRPr sz="2400">
                        <a:latin typeface="Arial"/>
                        <a:cs typeface="Arial"/>
                      </a:endParaRPr>
                    </a:p>
                  </a:txBody>
                  <a:tcPr marL="0" marR="0" marT="266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209"/>
                        </a:spcBef>
                      </a:pPr>
                      <a:r>
                        <a:rPr lang="en-IN" sz="2400" b="1" spc="-155" dirty="0" smtClean="0">
                          <a:solidFill>
                            <a:schemeClr val="tx1"/>
                          </a:solidFill>
                          <a:latin typeface="Arial"/>
                          <a:cs typeface="Arial"/>
                        </a:rPr>
                        <a:t>Circular</a:t>
                      </a:r>
                      <a:r>
                        <a:rPr lang="en-IN" sz="2400" b="1" spc="-155" baseline="0" dirty="0" smtClean="0">
                          <a:solidFill>
                            <a:schemeClr val="tx1"/>
                          </a:solidFill>
                          <a:latin typeface="Arial"/>
                          <a:cs typeface="Arial"/>
                        </a:rPr>
                        <a:t> Linked List</a:t>
                      </a:r>
                      <a:endParaRPr sz="2400">
                        <a:solidFill>
                          <a:schemeClr val="tx1"/>
                        </a:solidFill>
                        <a:latin typeface="Arial"/>
                        <a:cs typeface="Arial"/>
                      </a:endParaRPr>
                    </a:p>
                  </a:txBody>
                  <a:tcPr marL="0" marR="0" marT="266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L="13335" algn="ctr">
                        <a:lnSpc>
                          <a:spcPct val="100000"/>
                        </a:lnSpc>
                        <a:spcBef>
                          <a:spcPts val="210"/>
                        </a:spcBef>
                      </a:pPr>
                      <a:r>
                        <a:rPr sz="2400" b="1" spc="-325" dirty="0">
                          <a:solidFill>
                            <a:srgbClr val="C00000"/>
                          </a:solidFill>
                          <a:latin typeface="Arial"/>
                          <a:cs typeface="Arial"/>
                        </a:rPr>
                        <a:t>SESSION</a:t>
                      </a:r>
                      <a:r>
                        <a:rPr sz="2400" b="1" spc="-160" dirty="0">
                          <a:solidFill>
                            <a:srgbClr val="C00000"/>
                          </a:solidFill>
                          <a:latin typeface="Arial"/>
                          <a:cs typeface="Arial"/>
                        </a:rPr>
                        <a:t> </a:t>
                      </a:r>
                      <a:r>
                        <a:rPr sz="2400" b="1" spc="-120" dirty="0">
                          <a:solidFill>
                            <a:srgbClr val="C00000"/>
                          </a:solidFill>
                          <a:latin typeface="Arial"/>
                          <a:cs typeface="Arial"/>
                        </a:rPr>
                        <a:t>3</a:t>
                      </a:r>
                      <a:endParaRPr sz="2400">
                        <a:latin typeface="Arial"/>
                        <a:cs typeface="Arial"/>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98425">
                        <a:lnSpc>
                          <a:spcPct val="100000"/>
                        </a:lnSpc>
                        <a:spcBef>
                          <a:spcPts val="210"/>
                        </a:spcBef>
                      </a:pPr>
                      <a:r>
                        <a:rPr lang="en-IN" sz="2400" b="1" spc="-185" dirty="0" smtClean="0">
                          <a:solidFill>
                            <a:schemeClr val="tx1"/>
                          </a:solidFill>
                          <a:latin typeface="Arial"/>
                          <a:cs typeface="Arial"/>
                        </a:rPr>
                        <a:t>Doubly</a:t>
                      </a:r>
                      <a:r>
                        <a:rPr lang="en-IN" sz="2400" b="1" spc="-185" baseline="0" dirty="0" smtClean="0">
                          <a:solidFill>
                            <a:schemeClr val="tx1"/>
                          </a:solidFill>
                          <a:latin typeface="Arial"/>
                          <a:cs typeface="Arial"/>
                        </a:rPr>
                        <a:t> Linked List</a:t>
                      </a:r>
                      <a:endParaRPr sz="2400" b="1">
                        <a:solidFill>
                          <a:schemeClr val="tx1"/>
                        </a:solidFill>
                        <a:latin typeface="Arial"/>
                        <a:cs typeface="Arial"/>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r>
              <a:tr h="457200">
                <a:tc>
                  <a:txBody>
                    <a:bodyPr/>
                    <a:lstStyle/>
                    <a:p>
                      <a:pPr marL="13335" marR="0" indent="0" algn="ctr" defTabSz="914400" eaLnBrk="1" fontAlgn="auto" latinLnBrk="0" hangingPunct="1">
                        <a:lnSpc>
                          <a:spcPct val="100000"/>
                        </a:lnSpc>
                        <a:spcBef>
                          <a:spcPts val="210"/>
                        </a:spcBef>
                        <a:spcAft>
                          <a:spcPts val="0"/>
                        </a:spcAft>
                        <a:buClrTx/>
                        <a:buSzTx/>
                        <a:buFontTx/>
                        <a:buNone/>
                        <a:tabLst/>
                        <a:defRPr/>
                      </a:pPr>
                      <a:r>
                        <a:rPr lang="en-IN" sz="2400" b="1" spc="-325" dirty="0" smtClean="0">
                          <a:solidFill>
                            <a:srgbClr val="C00000"/>
                          </a:solidFill>
                          <a:latin typeface="Arial"/>
                          <a:cs typeface="Arial"/>
                        </a:rPr>
                        <a:t>SESSION</a:t>
                      </a:r>
                      <a:r>
                        <a:rPr lang="en-IN" sz="2400" b="1" spc="-160" dirty="0" smtClean="0">
                          <a:solidFill>
                            <a:srgbClr val="C00000"/>
                          </a:solidFill>
                          <a:latin typeface="Arial"/>
                          <a:cs typeface="Arial"/>
                        </a:rPr>
                        <a:t> </a:t>
                      </a:r>
                      <a:r>
                        <a:rPr lang="en-IN" sz="2400" b="1" spc="-120" dirty="0" smtClean="0">
                          <a:solidFill>
                            <a:srgbClr val="C00000"/>
                          </a:solidFill>
                          <a:latin typeface="Arial"/>
                          <a:cs typeface="Arial"/>
                        </a:rPr>
                        <a:t>4</a:t>
                      </a:r>
                      <a:endParaRPr lang="en-IN" sz="2400" dirty="0" smtClean="0">
                        <a:latin typeface="Arial"/>
                        <a:cs typeface="Arial"/>
                      </a:endParaRPr>
                    </a:p>
                  </a:txBody>
                  <a:tcPr marL="0" marR="0" marT="2667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98425" marR="0" indent="0" defTabSz="914400" eaLnBrk="1" fontAlgn="auto" latinLnBrk="0" hangingPunct="1">
                        <a:lnSpc>
                          <a:spcPct val="100000"/>
                        </a:lnSpc>
                        <a:spcBef>
                          <a:spcPts val="210"/>
                        </a:spcBef>
                        <a:spcAft>
                          <a:spcPts val="0"/>
                        </a:spcAft>
                        <a:buClrTx/>
                        <a:buSzTx/>
                        <a:buFontTx/>
                        <a:buNone/>
                        <a:tabLst/>
                        <a:defRPr/>
                      </a:pPr>
                      <a:r>
                        <a:rPr lang="en-IN" sz="2400" b="1" spc="-155" dirty="0" smtClean="0">
                          <a:solidFill>
                            <a:srgbClr val="0070C0"/>
                          </a:solidFill>
                          <a:latin typeface="Arial"/>
                          <a:cs typeface="Arial"/>
                        </a:rPr>
                        <a:t>Stack</a:t>
                      </a:r>
                      <a:r>
                        <a:rPr lang="en-IN" sz="2400" b="1" spc="-155" baseline="0" dirty="0" smtClean="0">
                          <a:solidFill>
                            <a:srgbClr val="0070C0"/>
                          </a:solidFill>
                          <a:latin typeface="Arial"/>
                          <a:cs typeface="Arial"/>
                        </a:rPr>
                        <a:t> ADT</a:t>
                      </a:r>
                      <a:endParaRPr lang="en-IN" sz="2400" dirty="0" smtClean="0">
                        <a:solidFill>
                          <a:srgbClr val="0070C0"/>
                        </a:solidFill>
                        <a:latin typeface="Arial"/>
                        <a:cs typeface="Arial"/>
                      </a:endParaRPr>
                    </a:p>
                  </a:txBody>
                  <a:tcPr marL="0" marR="0" marT="2667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r>
              <a:tr h="457200">
                <a:tc>
                  <a:txBody>
                    <a:bodyPr/>
                    <a:lstStyle/>
                    <a:p>
                      <a:pPr marL="13335" marR="0" indent="0" algn="ctr" defTabSz="914400" eaLnBrk="1" fontAlgn="auto" latinLnBrk="0" hangingPunct="1">
                        <a:lnSpc>
                          <a:spcPct val="100000"/>
                        </a:lnSpc>
                        <a:spcBef>
                          <a:spcPts val="210"/>
                        </a:spcBef>
                        <a:spcAft>
                          <a:spcPts val="0"/>
                        </a:spcAft>
                        <a:buClrTx/>
                        <a:buSzTx/>
                        <a:buFontTx/>
                        <a:buNone/>
                        <a:tabLst/>
                        <a:defRPr/>
                      </a:pPr>
                      <a:r>
                        <a:rPr lang="en-IN" sz="2400" b="1" spc="-325" dirty="0" smtClean="0">
                          <a:solidFill>
                            <a:srgbClr val="C00000"/>
                          </a:solidFill>
                          <a:latin typeface="Arial"/>
                          <a:cs typeface="Arial"/>
                        </a:rPr>
                        <a:t>SESSION</a:t>
                      </a:r>
                      <a:r>
                        <a:rPr lang="en-IN" sz="2400" b="1" spc="-160" dirty="0" smtClean="0">
                          <a:solidFill>
                            <a:srgbClr val="C00000"/>
                          </a:solidFill>
                          <a:latin typeface="Arial"/>
                          <a:cs typeface="Arial"/>
                        </a:rPr>
                        <a:t> </a:t>
                      </a:r>
                      <a:r>
                        <a:rPr lang="en-IN" sz="2400" b="1" spc="-120" dirty="0" smtClean="0">
                          <a:solidFill>
                            <a:srgbClr val="C00000"/>
                          </a:solidFill>
                          <a:latin typeface="Arial"/>
                          <a:cs typeface="Arial"/>
                        </a:rPr>
                        <a:t>5</a:t>
                      </a:r>
                      <a:endParaRPr lang="en-IN" sz="2400" dirty="0" smtClean="0">
                        <a:latin typeface="Arial"/>
                        <a:cs typeface="Arial"/>
                      </a:endParaRPr>
                    </a:p>
                  </a:txBody>
                  <a:tcPr marL="0" marR="0" marT="2667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98425">
                        <a:lnSpc>
                          <a:spcPct val="100000"/>
                        </a:lnSpc>
                        <a:spcBef>
                          <a:spcPts val="210"/>
                        </a:spcBef>
                      </a:pPr>
                      <a:r>
                        <a:rPr lang="en-IN" sz="2400" b="1" dirty="0" smtClean="0">
                          <a:solidFill>
                            <a:schemeClr val="tx1"/>
                          </a:solidFill>
                          <a:latin typeface="Arial"/>
                          <a:cs typeface="Arial"/>
                        </a:rPr>
                        <a:t>Queue</a:t>
                      </a:r>
                      <a:r>
                        <a:rPr lang="en-IN" sz="2400" b="1" baseline="0" dirty="0" smtClean="0">
                          <a:solidFill>
                            <a:schemeClr val="tx1"/>
                          </a:solidFill>
                          <a:latin typeface="Arial"/>
                          <a:cs typeface="Arial"/>
                        </a:rPr>
                        <a:t> ADT</a:t>
                      </a:r>
                      <a:endParaRPr sz="2400" b="1">
                        <a:solidFill>
                          <a:schemeClr val="tx1"/>
                        </a:solidFill>
                        <a:latin typeface="Arial"/>
                        <a:cs typeface="Arial"/>
                      </a:endParaRPr>
                    </a:p>
                  </a:txBody>
                  <a:tcPr marL="0" marR="0" marT="2667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r>
              <a:tr h="457200">
                <a:tc>
                  <a:txBody>
                    <a:bodyPr/>
                    <a:lstStyle/>
                    <a:p>
                      <a:pPr marL="13335" marR="0" indent="0" algn="ctr" defTabSz="914400" eaLnBrk="1" fontAlgn="auto" latinLnBrk="0" hangingPunct="1">
                        <a:lnSpc>
                          <a:spcPct val="100000"/>
                        </a:lnSpc>
                        <a:spcBef>
                          <a:spcPts val="210"/>
                        </a:spcBef>
                        <a:spcAft>
                          <a:spcPts val="0"/>
                        </a:spcAft>
                        <a:buClrTx/>
                        <a:buSzTx/>
                        <a:buFontTx/>
                        <a:buNone/>
                        <a:tabLst/>
                        <a:defRPr/>
                      </a:pPr>
                      <a:r>
                        <a:rPr lang="en-IN" sz="2400" b="1" spc="-325" dirty="0" smtClean="0">
                          <a:solidFill>
                            <a:srgbClr val="C00000"/>
                          </a:solidFill>
                          <a:latin typeface="Arial"/>
                          <a:cs typeface="Arial"/>
                        </a:rPr>
                        <a:t>SESSION</a:t>
                      </a:r>
                      <a:r>
                        <a:rPr lang="en-IN" sz="2400" b="1" spc="-160" dirty="0" smtClean="0">
                          <a:solidFill>
                            <a:srgbClr val="C00000"/>
                          </a:solidFill>
                          <a:latin typeface="Arial"/>
                          <a:cs typeface="Arial"/>
                        </a:rPr>
                        <a:t> </a:t>
                      </a:r>
                      <a:r>
                        <a:rPr lang="en-IN" sz="2400" b="1" spc="-120" dirty="0" smtClean="0">
                          <a:solidFill>
                            <a:srgbClr val="C00000"/>
                          </a:solidFill>
                          <a:latin typeface="Arial"/>
                          <a:cs typeface="Arial"/>
                        </a:rPr>
                        <a:t>6</a:t>
                      </a:r>
                      <a:endParaRPr lang="en-IN" sz="2400" dirty="0" smtClean="0">
                        <a:latin typeface="Arial"/>
                        <a:cs typeface="Arial"/>
                      </a:endParaRPr>
                    </a:p>
                  </a:txBody>
                  <a:tcPr marL="0" marR="0" marT="2667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98425">
                        <a:lnSpc>
                          <a:spcPct val="100000"/>
                        </a:lnSpc>
                        <a:spcBef>
                          <a:spcPts val="210"/>
                        </a:spcBef>
                      </a:pPr>
                      <a:r>
                        <a:rPr lang="en-IN" sz="2400" b="1" dirty="0" smtClean="0">
                          <a:solidFill>
                            <a:schemeClr val="tx1"/>
                          </a:solidFill>
                          <a:latin typeface="Arial"/>
                          <a:cs typeface="Arial"/>
                        </a:rPr>
                        <a:t>Circular Queue</a:t>
                      </a:r>
                      <a:endParaRPr sz="2400" b="1">
                        <a:solidFill>
                          <a:schemeClr val="tx1"/>
                        </a:solidFill>
                        <a:latin typeface="Arial"/>
                        <a:cs typeface="Arial"/>
                      </a:endParaRPr>
                    </a:p>
                  </a:txBody>
                  <a:tcPr marL="0" marR="0" marT="2667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r>
              <a:tr h="457200">
                <a:tc>
                  <a:txBody>
                    <a:bodyPr/>
                    <a:lstStyle/>
                    <a:p>
                      <a:pPr marL="13335" marR="0" indent="0" algn="ctr" defTabSz="914400" eaLnBrk="1" fontAlgn="auto" latinLnBrk="0" hangingPunct="1">
                        <a:lnSpc>
                          <a:spcPct val="100000"/>
                        </a:lnSpc>
                        <a:spcBef>
                          <a:spcPts val="210"/>
                        </a:spcBef>
                        <a:spcAft>
                          <a:spcPts val="0"/>
                        </a:spcAft>
                        <a:buClrTx/>
                        <a:buSzTx/>
                        <a:buFontTx/>
                        <a:buNone/>
                        <a:tabLst/>
                        <a:defRPr/>
                      </a:pPr>
                      <a:r>
                        <a:rPr lang="en-IN" sz="2400" b="1" spc="-325" dirty="0" smtClean="0">
                          <a:solidFill>
                            <a:srgbClr val="C00000"/>
                          </a:solidFill>
                          <a:latin typeface="Arial"/>
                          <a:cs typeface="Arial"/>
                        </a:rPr>
                        <a:t>SESSION</a:t>
                      </a:r>
                      <a:r>
                        <a:rPr lang="en-IN" sz="2400" b="1" spc="-160" dirty="0" smtClean="0">
                          <a:solidFill>
                            <a:srgbClr val="C00000"/>
                          </a:solidFill>
                          <a:latin typeface="Arial"/>
                          <a:cs typeface="Arial"/>
                        </a:rPr>
                        <a:t> </a:t>
                      </a:r>
                      <a:r>
                        <a:rPr lang="en-IN" sz="2400" b="1" spc="-120" dirty="0" smtClean="0">
                          <a:solidFill>
                            <a:srgbClr val="C00000"/>
                          </a:solidFill>
                          <a:latin typeface="Arial"/>
                          <a:cs typeface="Arial"/>
                        </a:rPr>
                        <a:t>7</a:t>
                      </a:r>
                      <a:endParaRPr lang="en-IN" sz="2400" dirty="0" smtClean="0">
                        <a:latin typeface="Arial"/>
                        <a:cs typeface="Arial"/>
                      </a:endParaRPr>
                    </a:p>
                  </a:txBody>
                  <a:tcPr marL="0" marR="0" marT="2667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98425">
                        <a:lnSpc>
                          <a:spcPct val="100000"/>
                        </a:lnSpc>
                        <a:spcBef>
                          <a:spcPts val="210"/>
                        </a:spcBef>
                      </a:pPr>
                      <a:r>
                        <a:rPr lang="en-IN" sz="2400" b="1" dirty="0" smtClean="0">
                          <a:solidFill>
                            <a:schemeClr val="tx1"/>
                          </a:solidFill>
                          <a:latin typeface="Arial"/>
                          <a:cs typeface="Arial"/>
                        </a:rPr>
                        <a:t>Double Ended</a:t>
                      </a:r>
                      <a:r>
                        <a:rPr lang="en-IN" sz="2400" b="1" baseline="0" dirty="0" smtClean="0">
                          <a:solidFill>
                            <a:schemeClr val="tx1"/>
                          </a:solidFill>
                          <a:latin typeface="Arial"/>
                          <a:cs typeface="Arial"/>
                        </a:rPr>
                        <a:t> Queue</a:t>
                      </a:r>
                      <a:endParaRPr sz="2400" b="1">
                        <a:solidFill>
                          <a:schemeClr val="tx1"/>
                        </a:solidFill>
                        <a:latin typeface="Arial"/>
                        <a:cs typeface="Arial"/>
                      </a:endParaRPr>
                    </a:p>
                  </a:txBody>
                  <a:tcPr marL="0" marR="0" marT="2667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0" name="object 10"/>
          <p:cNvSpPr txBox="1"/>
          <p:nvPr/>
        </p:nvSpPr>
        <p:spPr>
          <a:xfrm>
            <a:off x="66039" y="6425438"/>
            <a:ext cx="1424940" cy="205184"/>
          </a:xfrm>
          <a:prstGeom prst="rect">
            <a:avLst/>
          </a:prstGeom>
        </p:spPr>
        <p:txBody>
          <a:bodyPr vert="horz" wrap="square" lIns="0" tIns="0" rIns="0" bIns="0" rtlCol="0">
            <a:spAutoFit/>
          </a:bodyPr>
          <a:lstStyle/>
          <a:p>
            <a:pPr marL="25400">
              <a:lnSpc>
                <a:spcPts val="1620"/>
              </a:lnSpc>
            </a:pPr>
            <a:r>
              <a:rPr lang="en-IN" sz="1600" b="1" spc="20" dirty="0" smtClean="0">
                <a:solidFill>
                  <a:srgbClr val="FFFFFF"/>
                </a:solidFill>
                <a:latin typeface="Arial"/>
                <a:cs typeface="Arial"/>
              </a:rPr>
              <a:t>G.PRIYANKA</a:t>
            </a:r>
            <a:endParaRPr sz="1600">
              <a:latin typeface="Arial"/>
              <a:cs typeface="Arial"/>
            </a:endParaRPr>
          </a:p>
        </p:txBody>
      </p:sp>
      <p:sp>
        <p:nvSpPr>
          <p:cNvPr id="11" name="object 11"/>
          <p:cNvSpPr txBox="1"/>
          <p:nvPr/>
        </p:nvSpPr>
        <p:spPr>
          <a:xfrm>
            <a:off x="3124200" y="6425438"/>
            <a:ext cx="5939409" cy="205184"/>
          </a:xfrm>
          <a:prstGeom prst="rect">
            <a:avLst/>
          </a:prstGeom>
        </p:spPr>
        <p:txBody>
          <a:bodyPr vert="horz" wrap="square" lIns="0" tIns="0" rIns="0" bIns="0" rtlCol="0">
            <a:spAutoFit/>
          </a:bodyPr>
          <a:lstStyle/>
          <a:p>
            <a:pPr marL="12700">
              <a:lnSpc>
                <a:spcPts val="1620"/>
              </a:lnSpc>
            </a:pPr>
            <a:r>
              <a:rPr lang="en-IN" sz="1600" b="1" spc="-190" dirty="0" smtClean="0">
                <a:solidFill>
                  <a:srgbClr val="FFFFFF"/>
                </a:solidFill>
                <a:latin typeface="Arial"/>
                <a:cs typeface="Arial"/>
              </a:rPr>
              <a:t>STACK  ADT                                                                                                                                          </a:t>
            </a:r>
            <a:r>
              <a:rPr lang="en-IN" sz="1600" b="1" spc="-195" dirty="0" smtClean="0">
                <a:solidFill>
                  <a:srgbClr val="FFFFFF"/>
                </a:solidFill>
                <a:latin typeface="Arial"/>
                <a:cs typeface="Arial"/>
              </a:rPr>
              <a:t>10</a:t>
            </a:r>
            <a:endParaRPr sz="1600">
              <a:latin typeface="Arial"/>
              <a:cs typeface="Arial"/>
            </a:endParaRPr>
          </a:p>
        </p:txBody>
      </p:sp>
      <p:sp>
        <p:nvSpPr>
          <p:cNvPr id="12" name="Title 11"/>
          <p:cNvSpPr>
            <a:spLocks noGrp="1"/>
          </p:cNvSpPr>
          <p:nvPr>
            <p:ph type="title"/>
          </p:nvPr>
        </p:nvSpPr>
        <p:spPr>
          <a:xfrm>
            <a:off x="2590800" y="609601"/>
            <a:ext cx="4267200" cy="369332"/>
          </a:xfrm>
        </p:spPr>
        <p:txBody>
          <a:bodyPr/>
          <a:lstStyle/>
          <a:p>
            <a:r>
              <a:rPr lang="en-IN" dirty="0" smtClean="0"/>
              <a:t>STACK FULL OPERATION</a:t>
            </a:r>
            <a:endParaRPr lang="en-IN" dirty="0"/>
          </a:p>
        </p:txBody>
      </p:sp>
      <p:sp>
        <p:nvSpPr>
          <p:cNvPr id="13" name="Text Placeholder 12"/>
          <p:cNvSpPr>
            <a:spLocks noGrp="1"/>
          </p:cNvSpPr>
          <p:nvPr>
            <p:ph type="body" idx="1"/>
          </p:nvPr>
        </p:nvSpPr>
        <p:spPr>
          <a:xfrm>
            <a:off x="305434" y="1143000"/>
            <a:ext cx="8533130" cy="5170646"/>
          </a:xfrm>
        </p:spPr>
        <p:txBody>
          <a:bodyPr/>
          <a:lstStyle/>
          <a:p>
            <a:pPr algn="just">
              <a:buFont typeface="Wingdings" pitchFamily="2" charset="2"/>
              <a:buChar char="ü"/>
            </a:pPr>
            <a:r>
              <a:rPr lang="en-IN" dirty="0" smtClean="0"/>
              <a:t>In the representation of stack using arrays, size of array means size of stack.</a:t>
            </a:r>
          </a:p>
          <a:p>
            <a:pPr algn="just">
              <a:buFont typeface="Wingdings" pitchFamily="2" charset="2"/>
              <a:buChar char="ü"/>
            </a:pPr>
            <a:r>
              <a:rPr lang="en-IN" dirty="0" smtClean="0"/>
              <a:t>As we go on inserting the elements the stack gets filled with the elements.</a:t>
            </a:r>
          </a:p>
          <a:p>
            <a:pPr algn="just">
              <a:buFont typeface="Wingdings" pitchFamily="2" charset="2"/>
              <a:buChar char="ü"/>
            </a:pPr>
            <a:r>
              <a:rPr lang="en-IN" dirty="0" smtClean="0"/>
              <a:t>So it is necessary before inserting the elements to check whether the stack is full or not.</a:t>
            </a:r>
          </a:p>
          <a:p>
            <a:pPr algn="just">
              <a:buFont typeface="Wingdings" pitchFamily="2" charset="2"/>
              <a:buChar char="ü"/>
            </a:pPr>
            <a:r>
              <a:rPr lang="en-IN" dirty="0" smtClean="0"/>
              <a:t>Stack full condition is achieved when stack reaches to maximum size of array.</a:t>
            </a:r>
          </a:p>
          <a:p>
            <a:pPr algn="just"/>
            <a:r>
              <a:rPr lang="en-IN" dirty="0" err="1" smtClean="0"/>
              <a:t>int</a:t>
            </a:r>
            <a:r>
              <a:rPr lang="en-IN" dirty="0" smtClean="0"/>
              <a:t> </a:t>
            </a:r>
            <a:r>
              <a:rPr lang="en-IN" dirty="0" err="1" smtClean="0"/>
              <a:t>stfull</a:t>
            </a:r>
            <a:r>
              <a:rPr lang="en-IN" dirty="0" smtClean="0"/>
              <a:t>()</a:t>
            </a:r>
          </a:p>
          <a:p>
            <a:pPr algn="just"/>
            <a:r>
              <a:rPr lang="en-IN" dirty="0" smtClean="0"/>
              <a:t>{</a:t>
            </a:r>
          </a:p>
          <a:p>
            <a:pPr algn="just"/>
            <a:r>
              <a:rPr lang="en-IN" dirty="0" smtClean="0"/>
              <a:t>if(</a:t>
            </a:r>
            <a:r>
              <a:rPr lang="en-IN" dirty="0" err="1" smtClean="0"/>
              <a:t>st.top</a:t>
            </a:r>
            <a:r>
              <a:rPr lang="en-IN" dirty="0" smtClean="0"/>
              <a:t>&gt;=size-1)</a:t>
            </a:r>
          </a:p>
          <a:p>
            <a:pPr algn="just"/>
            <a:r>
              <a:rPr lang="en-IN" dirty="0" smtClean="0"/>
              <a:t>    return 1;</a:t>
            </a:r>
          </a:p>
          <a:p>
            <a:pPr algn="just"/>
            <a:r>
              <a:rPr lang="en-IN" dirty="0" smtClean="0"/>
              <a:t>else</a:t>
            </a:r>
          </a:p>
          <a:p>
            <a:pPr algn="just"/>
            <a:r>
              <a:rPr lang="en-IN" dirty="0" smtClean="0"/>
              <a:t>    return 0;}</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0" name="object 10"/>
          <p:cNvSpPr txBox="1"/>
          <p:nvPr/>
        </p:nvSpPr>
        <p:spPr>
          <a:xfrm>
            <a:off x="66039" y="6425438"/>
            <a:ext cx="1424940" cy="451406"/>
          </a:xfrm>
          <a:prstGeom prst="rect">
            <a:avLst/>
          </a:prstGeom>
        </p:spPr>
        <p:txBody>
          <a:bodyPr vert="horz" wrap="square" lIns="0" tIns="0" rIns="0" bIns="0" rtlCol="0">
            <a:spAutoFit/>
          </a:bodyPr>
          <a:lstStyle/>
          <a:p>
            <a:pPr marL="25400">
              <a:lnSpc>
                <a:spcPts val="1620"/>
              </a:lnSpc>
            </a:pPr>
            <a:r>
              <a:rPr lang="en-IN" sz="1600" b="1" spc="20" dirty="0" smtClean="0">
                <a:solidFill>
                  <a:srgbClr val="FFFFFF"/>
                </a:solidFill>
                <a:latin typeface="Arial"/>
                <a:cs typeface="Arial"/>
              </a:rPr>
              <a:t>G.PRIYANKA</a:t>
            </a:r>
            <a:endParaRPr sz="1600">
              <a:latin typeface="Arial"/>
              <a:cs typeface="Arial"/>
            </a:endParaRPr>
          </a:p>
          <a:p>
            <a:pPr marL="25400">
              <a:lnSpc>
                <a:spcPct val="100000"/>
              </a:lnSpc>
            </a:pPr>
            <a:endParaRPr sz="1600">
              <a:latin typeface="Arial"/>
              <a:cs typeface="Arial"/>
            </a:endParaRPr>
          </a:p>
        </p:txBody>
      </p:sp>
      <p:sp>
        <p:nvSpPr>
          <p:cNvPr id="11" name="object 11"/>
          <p:cNvSpPr txBox="1"/>
          <p:nvPr/>
        </p:nvSpPr>
        <p:spPr>
          <a:xfrm>
            <a:off x="2895600" y="6425438"/>
            <a:ext cx="6168009" cy="205184"/>
          </a:xfrm>
          <a:prstGeom prst="rect">
            <a:avLst/>
          </a:prstGeom>
        </p:spPr>
        <p:txBody>
          <a:bodyPr vert="horz" wrap="square" lIns="0" tIns="0" rIns="0" bIns="0" rtlCol="0">
            <a:spAutoFit/>
          </a:bodyPr>
          <a:lstStyle/>
          <a:p>
            <a:pPr marL="12700" algn="ctr">
              <a:lnSpc>
                <a:spcPts val="1620"/>
              </a:lnSpc>
            </a:pPr>
            <a:r>
              <a:rPr lang="en-IN" sz="1600" b="1" spc="-195" dirty="0" smtClean="0">
                <a:solidFill>
                  <a:srgbClr val="FFFFFF"/>
                </a:solidFill>
                <a:latin typeface="Arial"/>
                <a:cs typeface="Arial"/>
              </a:rPr>
              <a:t>    STACK  ADT                                                                                                                             </a:t>
            </a:r>
            <a:fld id="{81D60167-4931-47E6-BA6A-407CBD079E47}" type="slidenum">
              <a:rPr lang="en-IN" sz="1600" b="1" spc="-85" smtClean="0">
                <a:solidFill>
                  <a:srgbClr val="FFFFFF"/>
                </a:solidFill>
                <a:latin typeface="Arial"/>
                <a:cs typeface="Arial"/>
              </a:rPr>
              <a:pPr marL="12700" algn="ctr">
                <a:lnSpc>
                  <a:spcPts val="1620"/>
                </a:lnSpc>
              </a:pPr>
              <a:t>11</a:t>
            </a:fld>
            <a:endParaRPr sz="1600">
              <a:latin typeface="Arial"/>
              <a:cs typeface="Arial"/>
            </a:endParaRPr>
          </a:p>
        </p:txBody>
      </p:sp>
      <p:sp>
        <p:nvSpPr>
          <p:cNvPr id="12" name="Title 11"/>
          <p:cNvSpPr>
            <a:spLocks noGrp="1"/>
          </p:cNvSpPr>
          <p:nvPr>
            <p:ph type="title"/>
          </p:nvPr>
        </p:nvSpPr>
        <p:spPr>
          <a:xfrm>
            <a:off x="1981200" y="778255"/>
            <a:ext cx="5410200" cy="369332"/>
          </a:xfrm>
        </p:spPr>
        <p:txBody>
          <a:bodyPr/>
          <a:lstStyle/>
          <a:p>
            <a:pPr algn="ctr"/>
            <a:r>
              <a:rPr lang="en-IN" dirty="0" smtClean="0"/>
              <a:t>PUSH OPERATION</a:t>
            </a:r>
            <a:endParaRPr lang="en-IN" dirty="0"/>
          </a:p>
        </p:txBody>
      </p:sp>
      <p:sp>
        <p:nvSpPr>
          <p:cNvPr id="14" name="Text Placeholder 13"/>
          <p:cNvSpPr>
            <a:spLocks noGrp="1"/>
          </p:cNvSpPr>
          <p:nvPr>
            <p:ph type="body" idx="1"/>
          </p:nvPr>
        </p:nvSpPr>
        <p:spPr>
          <a:xfrm>
            <a:off x="305434" y="1371600"/>
            <a:ext cx="8533130" cy="4431983"/>
          </a:xfrm>
        </p:spPr>
        <p:txBody>
          <a:bodyPr/>
          <a:lstStyle/>
          <a:p>
            <a:pPr algn="just">
              <a:buFont typeface="Wingdings" pitchFamily="2" charset="2"/>
              <a:buChar char="ü"/>
            </a:pPr>
            <a:r>
              <a:rPr lang="en-IN" dirty="0" smtClean="0"/>
              <a:t>Push is a function which inserts new element at the top of the stack.</a:t>
            </a:r>
          </a:p>
          <a:p>
            <a:pPr algn="just"/>
            <a:r>
              <a:rPr lang="en-IN" dirty="0" smtClean="0"/>
              <a:t>void push(</a:t>
            </a:r>
            <a:r>
              <a:rPr lang="en-IN" dirty="0" err="1" smtClean="0"/>
              <a:t>int</a:t>
            </a:r>
            <a:r>
              <a:rPr lang="en-IN" dirty="0" smtClean="0"/>
              <a:t> item)</a:t>
            </a:r>
          </a:p>
          <a:p>
            <a:pPr algn="just"/>
            <a:r>
              <a:rPr lang="en-IN" dirty="0" smtClean="0"/>
              <a:t>{</a:t>
            </a:r>
          </a:p>
          <a:p>
            <a:pPr algn="just"/>
            <a:r>
              <a:rPr lang="en-IN" dirty="0" err="1" smtClean="0"/>
              <a:t>st.top</a:t>
            </a:r>
            <a:r>
              <a:rPr lang="en-IN" dirty="0" smtClean="0"/>
              <a:t>++;/*top pointer is set to next location*/</a:t>
            </a:r>
          </a:p>
          <a:p>
            <a:pPr algn="just"/>
            <a:r>
              <a:rPr lang="en-IN" dirty="0" err="1" smtClean="0"/>
              <a:t>st.s</a:t>
            </a:r>
            <a:r>
              <a:rPr lang="en-IN" dirty="0" smtClean="0"/>
              <a:t>[</a:t>
            </a:r>
            <a:r>
              <a:rPr lang="en-IN" dirty="0" err="1" smtClean="0"/>
              <a:t>st.top</a:t>
            </a:r>
            <a:r>
              <a:rPr lang="en-IN" dirty="0" smtClean="0"/>
              <a:t>]=item;/*placing the element at that location*/</a:t>
            </a:r>
          </a:p>
          <a:p>
            <a:pPr algn="just"/>
            <a:r>
              <a:rPr lang="en-IN" dirty="0" smtClean="0"/>
              <a:t>}</a:t>
            </a:r>
          </a:p>
          <a:p>
            <a:pPr algn="just">
              <a:buFont typeface="Wingdings" pitchFamily="2" charset="2"/>
              <a:buChar char="ü"/>
            </a:pPr>
            <a:r>
              <a:rPr lang="en-IN" dirty="0" smtClean="0"/>
              <a:t>The push function takes the parameter ‘item’ which is actually the element which we want to insert into stack.</a:t>
            </a:r>
          </a:p>
          <a:p>
            <a:pPr algn="just"/>
            <a:endParaRPr lang="en-IN" dirty="0" smtClean="0"/>
          </a:p>
          <a:p>
            <a:pPr algn="just"/>
            <a:endParaRPr lang="en-IN" dirty="0" smtClean="0"/>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5" name="object 5"/>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6" name="object 6"/>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9" name="object 9"/>
          <p:cNvSpPr txBox="1"/>
          <p:nvPr/>
        </p:nvSpPr>
        <p:spPr>
          <a:xfrm>
            <a:off x="66039" y="6425438"/>
            <a:ext cx="1424940" cy="205184"/>
          </a:xfrm>
          <a:prstGeom prst="rect">
            <a:avLst/>
          </a:prstGeom>
        </p:spPr>
        <p:txBody>
          <a:bodyPr vert="horz" wrap="square" lIns="0" tIns="0" rIns="0" bIns="0" rtlCol="0">
            <a:spAutoFit/>
          </a:bodyPr>
          <a:lstStyle/>
          <a:p>
            <a:pPr marL="25400">
              <a:lnSpc>
                <a:spcPts val="1620"/>
              </a:lnSpc>
            </a:pPr>
            <a:r>
              <a:rPr lang="en-IN" sz="1600" b="1" spc="20" dirty="0" smtClean="0">
                <a:solidFill>
                  <a:srgbClr val="FFFFFF"/>
                </a:solidFill>
                <a:latin typeface="Arial"/>
                <a:cs typeface="Arial"/>
              </a:rPr>
              <a:t>G.PRIYANKA</a:t>
            </a:r>
            <a:endParaRPr sz="1600">
              <a:latin typeface="Arial"/>
              <a:cs typeface="Arial"/>
            </a:endParaRPr>
          </a:p>
        </p:txBody>
      </p:sp>
      <p:sp>
        <p:nvSpPr>
          <p:cNvPr id="10" name="object 10"/>
          <p:cNvSpPr txBox="1"/>
          <p:nvPr/>
        </p:nvSpPr>
        <p:spPr>
          <a:xfrm>
            <a:off x="2819400" y="6425438"/>
            <a:ext cx="6244209" cy="410369"/>
          </a:xfrm>
          <a:prstGeom prst="rect">
            <a:avLst/>
          </a:prstGeom>
        </p:spPr>
        <p:txBody>
          <a:bodyPr vert="horz" wrap="square" lIns="0" tIns="0" rIns="0" bIns="0" rtlCol="0">
            <a:spAutoFit/>
          </a:bodyPr>
          <a:lstStyle/>
          <a:p>
            <a:pPr marL="12700" algn="ctr">
              <a:lnSpc>
                <a:spcPts val="1620"/>
              </a:lnSpc>
            </a:pPr>
            <a:r>
              <a:rPr lang="en-IN" sz="1600" b="1" spc="-190" dirty="0" smtClean="0">
                <a:solidFill>
                  <a:srgbClr val="FFFFFF"/>
                </a:solidFill>
                <a:latin typeface="Arial"/>
                <a:cs typeface="Arial"/>
              </a:rPr>
              <a:t>           STACK ADT                                                                                                                </a:t>
            </a:r>
            <a:fld id="{81D60167-4931-47E6-BA6A-407CBD079E47}" type="slidenum">
              <a:rPr lang="en-IN" sz="1600" b="1" spc="-85" smtClean="0">
                <a:solidFill>
                  <a:srgbClr val="FFFFFF"/>
                </a:solidFill>
                <a:latin typeface="Arial"/>
                <a:cs typeface="Arial"/>
              </a:rPr>
              <a:pPr marL="12700" algn="ctr">
                <a:lnSpc>
                  <a:spcPts val="1620"/>
                </a:lnSpc>
              </a:pPr>
              <a:t>12</a:t>
            </a:fld>
            <a:endParaRPr lang="en-IN" sz="1600" dirty="0" smtClean="0">
              <a:latin typeface="Arial"/>
              <a:cs typeface="Arial"/>
            </a:endParaRPr>
          </a:p>
          <a:p>
            <a:pPr marL="12700">
              <a:lnSpc>
                <a:spcPts val="1620"/>
              </a:lnSpc>
            </a:pPr>
            <a:endParaRPr sz="1600">
              <a:latin typeface="Arial"/>
              <a:cs typeface="Arial"/>
            </a:endParaRPr>
          </a:p>
        </p:txBody>
      </p:sp>
      <p:sp>
        <p:nvSpPr>
          <p:cNvPr id="15" name="TextBox 14"/>
          <p:cNvSpPr txBox="1"/>
          <p:nvPr/>
        </p:nvSpPr>
        <p:spPr>
          <a:xfrm>
            <a:off x="533400" y="1066800"/>
            <a:ext cx="2819400" cy="369332"/>
          </a:xfrm>
          <a:prstGeom prst="rect">
            <a:avLst/>
          </a:prstGeom>
          <a:noFill/>
        </p:spPr>
        <p:txBody>
          <a:bodyPr wrap="square" rtlCol="0">
            <a:spAutoFit/>
          </a:bodyPr>
          <a:lstStyle/>
          <a:p>
            <a:endParaRPr lang="en-IN" dirty="0"/>
          </a:p>
        </p:txBody>
      </p:sp>
      <p:sp>
        <p:nvSpPr>
          <p:cNvPr id="14" name="Title 13"/>
          <p:cNvSpPr>
            <a:spLocks noGrp="1"/>
          </p:cNvSpPr>
          <p:nvPr>
            <p:ph type="title"/>
          </p:nvPr>
        </p:nvSpPr>
        <p:spPr>
          <a:xfrm>
            <a:off x="1981200" y="533401"/>
            <a:ext cx="5791200" cy="369332"/>
          </a:xfrm>
        </p:spPr>
        <p:txBody>
          <a:bodyPr/>
          <a:lstStyle/>
          <a:p>
            <a:pPr algn="ctr"/>
            <a:r>
              <a:rPr lang="en-IN" dirty="0" smtClean="0"/>
              <a:t>POP OPERATION</a:t>
            </a:r>
            <a:endParaRPr lang="en-IN" dirty="0"/>
          </a:p>
        </p:txBody>
      </p:sp>
      <p:sp>
        <p:nvSpPr>
          <p:cNvPr id="16" name="Text Placeholder 15"/>
          <p:cNvSpPr>
            <a:spLocks noGrp="1"/>
          </p:cNvSpPr>
          <p:nvPr>
            <p:ph type="body" idx="1"/>
          </p:nvPr>
        </p:nvSpPr>
        <p:spPr>
          <a:xfrm>
            <a:off x="305434" y="1219200"/>
            <a:ext cx="8533130" cy="4801314"/>
          </a:xfrm>
        </p:spPr>
        <p:txBody>
          <a:bodyPr/>
          <a:lstStyle/>
          <a:p>
            <a:r>
              <a:rPr lang="en-IN" dirty="0" smtClean="0"/>
              <a:t>The pop function deletes the element at the top of the stack.</a:t>
            </a:r>
          </a:p>
          <a:p>
            <a:r>
              <a:rPr lang="en-IN" dirty="0" err="1" smtClean="0"/>
              <a:t>int</a:t>
            </a:r>
            <a:r>
              <a:rPr lang="en-IN" dirty="0" smtClean="0"/>
              <a:t> pop()</a:t>
            </a:r>
          </a:p>
          <a:p>
            <a:r>
              <a:rPr lang="en-IN" dirty="0" smtClean="0"/>
              <a:t>{</a:t>
            </a:r>
          </a:p>
          <a:p>
            <a:r>
              <a:rPr lang="en-IN" dirty="0" err="1" smtClean="0"/>
              <a:t>int</a:t>
            </a:r>
            <a:r>
              <a:rPr lang="en-IN" dirty="0" smtClean="0"/>
              <a:t> item;</a:t>
            </a:r>
          </a:p>
          <a:p>
            <a:r>
              <a:rPr lang="en-IN" dirty="0" smtClean="0"/>
              <a:t>item=</a:t>
            </a:r>
            <a:r>
              <a:rPr lang="en-IN" dirty="0" err="1" smtClean="0"/>
              <a:t>st.s</a:t>
            </a:r>
            <a:r>
              <a:rPr lang="en-IN" dirty="0" smtClean="0"/>
              <a:t>[</a:t>
            </a:r>
            <a:r>
              <a:rPr lang="en-IN" dirty="0" err="1" smtClean="0"/>
              <a:t>st.top</a:t>
            </a:r>
            <a:r>
              <a:rPr lang="en-IN" dirty="0" smtClean="0"/>
              <a:t>];</a:t>
            </a:r>
          </a:p>
          <a:p>
            <a:r>
              <a:rPr lang="en-IN" dirty="0" err="1" smtClean="0"/>
              <a:t>st.top</a:t>
            </a:r>
            <a:r>
              <a:rPr lang="en-IN" dirty="0" smtClean="0"/>
              <a:t>- -;</a:t>
            </a:r>
          </a:p>
          <a:p>
            <a:r>
              <a:rPr lang="en-IN" dirty="0" smtClean="0"/>
              <a:t>return(item);</a:t>
            </a:r>
          </a:p>
          <a:p>
            <a:r>
              <a:rPr lang="en-IN" dirty="0" smtClean="0"/>
              <a:t>}</a:t>
            </a:r>
          </a:p>
          <a:p>
            <a:r>
              <a:rPr lang="en-IN" dirty="0" smtClean="0"/>
              <a:t>The value at the top is stored in some variable as ‘item’ and it then decrements the value of the top, which points to the element which is just under the element retrieved from the stack.</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305434" y="1143001"/>
            <a:ext cx="8533130" cy="3693319"/>
          </a:xfrm>
        </p:spPr>
        <p:txBody>
          <a:bodyPr/>
          <a:lstStyle/>
          <a:p>
            <a:r>
              <a:rPr lang="en-US" b="0" dirty="0"/>
              <a:t>A stack data structure can be implemented using a one-dimensional array. But stack implemented using array stores only a fixed number of data values. This implementation is very simple. Just define a one dimensional array of specific size and insert or delete the values into that array by using </a:t>
            </a:r>
            <a:r>
              <a:rPr lang="en-US" dirty="0"/>
              <a:t>LIFO principle</a:t>
            </a:r>
            <a:r>
              <a:rPr lang="en-US" b="0" dirty="0"/>
              <a:t> with the help of a variable called </a:t>
            </a:r>
            <a:r>
              <a:rPr lang="en-US" dirty="0"/>
              <a:t>'top'</a:t>
            </a:r>
            <a:r>
              <a:rPr lang="en-US" b="0" dirty="0"/>
              <a:t>. Initially, the top is set to -1. Whenever we want to insert a value into the stack, increment the top value by one and then insert. Whenever we want to delete a value from the stack, then delete the top value and decrement the top value by one</a:t>
            </a:r>
            <a:r>
              <a:rPr lang="en-US" b="0" dirty="0" smtClean="0"/>
              <a:t>.</a:t>
            </a:r>
            <a:endParaRPr lang="en-US" b="0" dirty="0"/>
          </a:p>
        </p:txBody>
      </p:sp>
    </p:spTree>
    <p:extLst>
      <p:ext uri="{BB962C8B-B14F-4D97-AF65-F5344CB8AC3E}">
        <p14:creationId xmlns:p14="http://schemas.microsoft.com/office/powerpoint/2010/main" val="163288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305434" y="1066800"/>
            <a:ext cx="8533130" cy="7288545"/>
          </a:xfrm>
        </p:spPr>
        <p:txBody>
          <a:bodyPr/>
          <a:lstStyle/>
          <a:p>
            <a:r>
              <a:rPr lang="en-US" dirty="0"/>
              <a:t>Stack Operations using Array</a:t>
            </a:r>
          </a:p>
          <a:p>
            <a:r>
              <a:rPr lang="en-US" b="0" dirty="0"/>
              <a:t>A stack can be implemented using array as follows...</a:t>
            </a:r>
            <a:br>
              <a:rPr lang="en-US" b="0" dirty="0"/>
            </a:br>
            <a:r>
              <a:rPr lang="en-US" b="0" dirty="0"/>
              <a:t/>
            </a:r>
            <a:br>
              <a:rPr lang="en-US" b="0" dirty="0"/>
            </a:br>
            <a:r>
              <a:rPr lang="en-US" b="0" dirty="0"/>
              <a:t>Before implementing actual operations, first follow the below steps to create an empty stack.</a:t>
            </a:r>
          </a:p>
          <a:p>
            <a:r>
              <a:rPr lang="en-US" dirty="0"/>
              <a:t>Step 1 - </a:t>
            </a:r>
            <a:r>
              <a:rPr lang="en-US" b="0" dirty="0"/>
              <a:t>Include all the </a:t>
            </a:r>
            <a:r>
              <a:rPr lang="en-US" dirty="0"/>
              <a:t>header files</a:t>
            </a:r>
            <a:r>
              <a:rPr lang="en-US" b="0" dirty="0"/>
              <a:t> which are used in the program and define a constant </a:t>
            </a:r>
            <a:r>
              <a:rPr lang="en-US" dirty="0"/>
              <a:t>'SIZE'</a:t>
            </a:r>
            <a:r>
              <a:rPr lang="en-US" b="0" dirty="0"/>
              <a:t> with specific value.</a:t>
            </a:r>
          </a:p>
          <a:p>
            <a:r>
              <a:rPr lang="en-US" dirty="0"/>
              <a:t>Step 2 - </a:t>
            </a:r>
            <a:r>
              <a:rPr lang="en-US" b="0" dirty="0"/>
              <a:t>Declare all the </a:t>
            </a:r>
            <a:r>
              <a:rPr lang="en-US" dirty="0"/>
              <a:t>functions</a:t>
            </a:r>
            <a:r>
              <a:rPr lang="en-US" b="0" dirty="0"/>
              <a:t> used in stack implementation.</a:t>
            </a:r>
          </a:p>
          <a:p>
            <a:r>
              <a:rPr lang="en-US" dirty="0"/>
              <a:t>Step 3 - </a:t>
            </a:r>
            <a:r>
              <a:rPr lang="en-US" b="0" dirty="0"/>
              <a:t>Create a one dimensional array with fixed size (</a:t>
            </a:r>
            <a:r>
              <a:rPr lang="en-US" dirty="0" err="1"/>
              <a:t>int</a:t>
            </a:r>
            <a:r>
              <a:rPr lang="en-US" dirty="0"/>
              <a:t> stack[SIZE]</a:t>
            </a:r>
            <a:r>
              <a:rPr lang="en-US" b="0" dirty="0"/>
              <a:t>)</a:t>
            </a:r>
          </a:p>
          <a:p>
            <a:r>
              <a:rPr lang="en-US" dirty="0"/>
              <a:t>Step 4 - </a:t>
            </a:r>
            <a:r>
              <a:rPr lang="en-US" b="0" dirty="0"/>
              <a:t>Define a integer variable </a:t>
            </a:r>
            <a:r>
              <a:rPr lang="en-US" dirty="0"/>
              <a:t>'top'</a:t>
            </a:r>
            <a:r>
              <a:rPr lang="en-US" b="0" dirty="0"/>
              <a:t> and initialize with </a:t>
            </a:r>
            <a:r>
              <a:rPr lang="en-US" dirty="0"/>
              <a:t>'-1'</a:t>
            </a:r>
            <a:r>
              <a:rPr lang="en-US" b="0" dirty="0"/>
              <a:t>. (</a:t>
            </a:r>
            <a:r>
              <a:rPr lang="en-US" dirty="0" err="1"/>
              <a:t>int</a:t>
            </a:r>
            <a:r>
              <a:rPr lang="en-US" dirty="0"/>
              <a:t> top = -1</a:t>
            </a:r>
            <a:r>
              <a:rPr lang="en-US" b="0" dirty="0"/>
              <a:t>)</a:t>
            </a:r>
          </a:p>
          <a:p>
            <a:r>
              <a:rPr lang="en-US" dirty="0"/>
              <a:t>Step 5 - </a:t>
            </a:r>
            <a:r>
              <a:rPr lang="en-US" b="0" dirty="0"/>
              <a:t>In main method, display menu with list of operations and make suitable function calls to perform operation selected by the user on the stack.</a:t>
            </a:r>
          </a:p>
          <a:p>
            <a:endParaRPr lang="en-IN" dirty="0"/>
          </a:p>
        </p:txBody>
      </p:sp>
    </p:spTree>
    <p:extLst>
      <p:ext uri="{BB962C8B-B14F-4D97-AF65-F5344CB8AC3E}">
        <p14:creationId xmlns:p14="http://schemas.microsoft.com/office/powerpoint/2010/main" val="4019525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52400" y="449572"/>
            <a:ext cx="8533130" cy="5170646"/>
          </a:xfrm>
        </p:spPr>
        <p:txBody>
          <a:bodyPr/>
          <a:lstStyle/>
          <a:p>
            <a:endParaRPr lang="en-US" dirty="0" smtClean="0"/>
          </a:p>
          <a:p>
            <a:endParaRPr lang="en-US" dirty="0"/>
          </a:p>
          <a:p>
            <a:r>
              <a:rPr lang="en-US" dirty="0" smtClean="0"/>
              <a:t>push(value</a:t>
            </a:r>
            <a:r>
              <a:rPr lang="en-US" dirty="0"/>
              <a:t>) - Inserting value into the stack</a:t>
            </a:r>
          </a:p>
          <a:p>
            <a:r>
              <a:rPr lang="en-US" b="0" dirty="0"/>
              <a:t>In a stack, push() is a function used to insert an element into the stack. In a stack, the new element is always inserted at </a:t>
            </a:r>
            <a:r>
              <a:rPr lang="en-US" dirty="0"/>
              <a:t>top</a:t>
            </a:r>
            <a:r>
              <a:rPr lang="en-US" b="0" dirty="0"/>
              <a:t> position. Push function takes one integer value as parameter and inserts that value into the stack. We can use the following steps to push an element on to the stack...</a:t>
            </a:r>
          </a:p>
          <a:p>
            <a:r>
              <a:rPr lang="en-US" dirty="0"/>
              <a:t>Step 1 - </a:t>
            </a:r>
            <a:r>
              <a:rPr lang="en-US" b="0" dirty="0"/>
              <a:t>Check whether </a:t>
            </a:r>
            <a:r>
              <a:rPr lang="en-US" dirty="0"/>
              <a:t>stack</a:t>
            </a:r>
            <a:r>
              <a:rPr lang="en-US" b="0" dirty="0"/>
              <a:t> is </a:t>
            </a:r>
            <a:r>
              <a:rPr lang="en-US" dirty="0"/>
              <a:t>FULL</a:t>
            </a:r>
            <a:r>
              <a:rPr lang="en-US" b="0" dirty="0"/>
              <a:t>. (</a:t>
            </a:r>
            <a:r>
              <a:rPr lang="en-US" dirty="0"/>
              <a:t>top == SIZE-1</a:t>
            </a:r>
            <a:r>
              <a:rPr lang="en-US" b="0" dirty="0"/>
              <a:t>)</a:t>
            </a:r>
          </a:p>
          <a:p>
            <a:r>
              <a:rPr lang="en-US" dirty="0"/>
              <a:t>Step 2 - </a:t>
            </a:r>
            <a:r>
              <a:rPr lang="en-US" b="0" dirty="0"/>
              <a:t>If it is </a:t>
            </a:r>
            <a:r>
              <a:rPr lang="en-US" dirty="0"/>
              <a:t>FULL</a:t>
            </a:r>
            <a:r>
              <a:rPr lang="en-US" b="0" dirty="0"/>
              <a:t>, then display </a:t>
            </a:r>
            <a:r>
              <a:rPr lang="en-US" dirty="0"/>
              <a:t>"Stack is FULL!!! Insertion is not possible!!!"</a:t>
            </a:r>
            <a:r>
              <a:rPr lang="en-US" b="0" dirty="0"/>
              <a:t> and terminate the function.</a:t>
            </a:r>
          </a:p>
          <a:p>
            <a:r>
              <a:rPr lang="en-US" dirty="0"/>
              <a:t>Step 3 - </a:t>
            </a:r>
            <a:r>
              <a:rPr lang="en-US" b="0" dirty="0"/>
              <a:t>If it is </a:t>
            </a:r>
            <a:r>
              <a:rPr lang="en-US" dirty="0"/>
              <a:t>NOT FULL</a:t>
            </a:r>
            <a:r>
              <a:rPr lang="en-US" b="0" dirty="0"/>
              <a:t>, then increment </a:t>
            </a:r>
            <a:r>
              <a:rPr lang="en-US" dirty="0"/>
              <a:t>top</a:t>
            </a:r>
            <a:r>
              <a:rPr lang="en-US" b="0" dirty="0"/>
              <a:t> value by one (</a:t>
            </a:r>
            <a:r>
              <a:rPr lang="en-US" dirty="0"/>
              <a:t>top++</a:t>
            </a:r>
            <a:r>
              <a:rPr lang="en-US" b="0" dirty="0"/>
              <a:t>) and set stack[top] to value (</a:t>
            </a:r>
            <a:r>
              <a:rPr lang="en-US" dirty="0"/>
              <a:t>stack[top] = value</a:t>
            </a:r>
            <a:r>
              <a:rPr lang="en-US" b="0" dirty="0"/>
              <a:t>).</a:t>
            </a:r>
          </a:p>
          <a:p>
            <a:endParaRPr lang="en-IN" dirty="0"/>
          </a:p>
        </p:txBody>
      </p:sp>
    </p:spTree>
    <p:extLst>
      <p:ext uri="{BB962C8B-B14F-4D97-AF65-F5344CB8AC3E}">
        <p14:creationId xmlns:p14="http://schemas.microsoft.com/office/powerpoint/2010/main" val="280136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304800" y="533400"/>
            <a:ext cx="8533130" cy="4801314"/>
          </a:xfrm>
        </p:spPr>
        <p:txBody>
          <a:bodyPr/>
          <a:lstStyle/>
          <a:p>
            <a:endParaRPr lang="en-US" dirty="0" smtClean="0"/>
          </a:p>
          <a:p>
            <a:endParaRPr lang="en-US" dirty="0"/>
          </a:p>
          <a:p>
            <a:r>
              <a:rPr lang="en-US" dirty="0" smtClean="0"/>
              <a:t>pop</a:t>
            </a:r>
            <a:r>
              <a:rPr lang="en-US" dirty="0"/>
              <a:t>() - Delete a value from the Stack</a:t>
            </a:r>
          </a:p>
          <a:p>
            <a:r>
              <a:rPr lang="en-US" b="0" dirty="0"/>
              <a:t>In a stack, pop() is a function used to delete an element from the stack. In a stack, the element is always deleted from </a:t>
            </a:r>
            <a:r>
              <a:rPr lang="en-US" dirty="0"/>
              <a:t>top</a:t>
            </a:r>
            <a:r>
              <a:rPr lang="en-US" b="0" dirty="0"/>
              <a:t> position. Pop function does not take any value as parameter. We can use the following steps to pop an element from the stack...</a:t>
            </a:r>
          </a:p>
          <a:p>
            <a:r>
              <a:rPr lang="en-US" dirty="0"/>
              <a:t>Step 1 - </a:t>
            </a:r>
            <a:r>
              <a:rPr lang="en-US" b="0" dirty="0"/>
              <a:t>Check whether </a:t>
            </a:r>
            <a:r>
              <a:rPr lang="en-US" dirty="0"/>
              <a:t>stack</a:t>
            </a:r>
            <a:r>
              <a:rPr lang="en-US" b="0" dirty="0"/>
              <a:t> is </a:t>
            </a:r>
            <a:r>
              <a:rPr lang="en-US" dirty="0"/>
              <a:t>EMPTY</a:t>
            </a:r>
            <a:r>
              <a:rPr lang="en-US" b="0" dirty="0"/>
              <a:t>. (</a:t>
            </a:r>
            <a:r>
              <a:rPr lang="en-US" dirty="0"/>
              <a:t>top == -1</a:t>
            </a:r>
            <a:r>
              <a:rPr lang="en-US" b="0" dirty="0"/>
              <a:t>)</a:t>
            </a:r>
          </a:p>
          <a:p>
            <a:r>
              <a:rPr lang="en-US" dirty="0"/>
              <a:t>Step 2 - </a:t>
            </a:r>
            <a:r>
              <a:rPr lang="en-US" b="0" dirty="0"/>
              <a:t>If it is </a:t>
            </a:r>
            <a:r>
              <a:rPr lang="en-US" dirty="0"/>
              <a:t>EMPTY</a:t>
            </a:r>
            <a:r>
              <a:rPr lang="en-US" b="0" dirty="0"/>
              <a:t>, then display </a:t>
            </a:r>
            <a:r>
              <a:rPr lang="en-US" dirty="0"/>
              <a:t>"Stack is EMPTY!!! Deletion is not possible!!!"</a:t>
            </a:r>
            <a:r>
              <a:rPr lang="en-US" b="0" dirty="0"/>
              <a:t> and terminate the function.</a:t>
            </a:r>
          </a:p>
          <a:p>
            <a:r>
              <a:rPr lang="en-US" dirty="0"/>
              <a:t>Step 3 - </a:t>
            </a:r>
            <a:r>
              <a:rPr lang="en-US" b="0" dirty="0"/>
              <a:t>If it is </a:t>
            </a:r>
            <a:r>
              <a:rPr lang="en-US" dirty="0"/>
              <a:t>NOT EMPTY</a:t>
            </a:r>
            <a:r>
              <a:rPr lang="en-US" b="0" dirty="0"/>
              <a:t>, then delete </a:t>
            </a:r>
            <a:r>
              <a:rPr lang="en-US" dirty="0"/>
              <a:t>stack[top]</a:t>
            </a:r>
            <a:r>
              <a:rPr lang="en-US" b="0" dirty="0"/>
              <a:t> and decrement </a:t>
            </a:r>
            <a:r>
              <a:rPr lang="en-US" dirty="0"/>
              <a:t>top</a:t>
            </a:r>
            <a:r>
              <a:rPr lang="en-US" b="0" dirty="0"/>
              <a:t> value by one (</a:t>
            </a:r>
            <a:r>
              <a:rPr lang="en-US" dirty="0"/>
              <a:t>top-</a:t>
            </a:r>
            <a:r>
              <a:rPr lang="en-US" dirty="0" smtClean="0"/>
              <a:t>-</a:t>
            </a:r>
            <a:r>
              <a:rPr lang="en-US" b="0" dirty="0" smtClean="0"/>
              <a:t>).</a:t>
            </a:r>
            <a:endParaRPr lang="en-US" b="0" dirty="0"/>
          </a:p>
        </p:txBody>
      </p:sp>
    </p:spTree>
    <p:extLst>
      <p:ext uri="{BB962C8B-B14F-4D97-AF65-F5344CB8AC3E}">
        <p14:creationId xmlns:p14="http://schemas.microsoft.com/office/powerpoint/2010/main" val="110413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305434" y="2076703"/>
            <a:ext cx="8533130" cy="4431983"/>
          </a:xfrm>
        </p:spPr>
        <p:txBody>
          <a:bodyPr/>
          <a:lstStyle/>
          <a:p>
            <a:r>
              <a:rPr lang="en-US" dirty="0"/>
              <a:t>display() - Displays the elements of a Stack</a:t>
            </a:r>
          </a:p>
          <a:p>
            <a:r>
              <a:rPr lang="en-US" b="0" dirty="0"/>
              <a:t>We can use the following steps to display the elements of a stack...</a:t>
            </a:r>
          </a:p>
          <a:p>
            <a:r>
              <a:rPr lang="en-US" dirty="0"/>
              <a:t>Step 1 - </a:t>
            </a:r>
            <a:r>
              <a:rPr lang="en-US" b="0" dirty="0"/>
              <a:t>Check whether </a:t>
            </a:r>
            <a:r>
              <a:rPr lang="en-US" dirty="0"/>
              <a:t>stack</a:t>
            </a:r>
            <a:r>
              <a:rPr lang="en-US" b="0" dirty="0"/>
              <a:t> is </a:t>
            </a:r>
            <a:r>
              <a:rPr lang="en-US" dirty="0"/>
              <a:t>EMPTY</a:t>
            </a:r>
            <a:r>
              <a:rPr lang="en-US" b="0" dirty="0"/>
              <a:t>. (</a:t>
            </a:r>
            <a:r>
              <a:rPr lang="en-US" dirty="0"/>
              <a:t>top == -1</a:t>
            </a:r>
            <a:r>
              <a:rPr lang="en-US" b="0" dirty="0"/>
              <a:t>)</a:t>
            </a:r>
          </a:p>
          <a:p>
            <a:r>
              <a:rPr lang="en-US" dirty="0"/>
              <a:t>Step 2 - </a:t>
            </a:r>
            <a:r>
              <a:rPr lang="en-US" b="0" dirty="0"/>
              <a:t>If it is </a:t>
            </a:r>
            <a:r>
              <a:rPr lang="en-US" dirty="0"/>
              <a:t>EMPTY</a:t>
            </a:r>
            <a:r>
              <a:rPr lang="en-US" b="0" dirty="0"/>
              <a:t>, then display </a:t>
            </a:r>
            <a:r>
              <a:rPr lang="en-US" dirty="0"/>
              <a:t>"Stack is EMPTY!!!"</a:t>
            </a:r>
            <a:r>
              <a:rPr lang="en-US" b="0" dirty="0"/>
              <a:t> and terminate the function.</a:t>
            </a:r>
          </a:p>
          <a:p>
            <a:r>
              <a:rPr lang="en-US" dirty="0"/>
              <a:t>Step 3 - </a:t>
            </a:r>
            <a:r>
              <a:rPr lang="en-US" b="0" dirty="0"/>
              <a:t>If it is </a:t>
            </a:r>
            <a:r>
              <a:rPr lang="en-US" dirty="0"/>
              <a:t>NOT EMPTY</a:t>
            </a:r>
            <a:r>
              <a:rPr lang="en-US" b="0" dirty="0"/>
              <a:t>, then define a variable '</a:t>
            </a:r>
            <a:r>
              <a:rPr lang="en-US" dirty="0"/>
              <a:t>i</a:t>
            </a:r>
            <a:r>
              <a:rPr lang="en-US" b="0" dirty="0"/>
              <a:t>' and initialize with top. Display </a:t>
            </a:r>
            <a:r>
              <a:rPr lang="en-US" dirty="0"/>
              <a:t>stack[i]</a:t>
            </a:r>
            <a:r>
              <a:rPr lang="en-US" b="0" dirty="0"/>
              <a:t> value and decrement </a:t>
            </a:r>
            <a:r>
              <a:rPr lang="en-US" dirty="0"/>
              <a:t>i</a:t>
            </a:r>
            <a:r>
              <a:rPr lang="en-US" b="0" dirty="0"/>
              <a:t> value by one (</a:t>
            </a:r>
            <a:r>
              <a:rPr lang="en-US" dirty="0"/>
              <a:t>i--</a:t>
            </a:r>
            <a:r>
              <a:rPr lang="en-US" b="0" dirty="0"/>
              <a:t>).</a:t>
            </a:r>
          </a:p>
          <a:p>
            <a:r>
              <a:rPr lang="en-US" dirty="0"/>
              <a:t>Step 3 - </a:t>
            </a:r>
            <a:r>
              <a:rPr lang="en-US" b="0" dirty="0"/>
              <a:t>Repeat above step until </a:t>
            </a:r>
            <a:r>
              <a:rPr lang="en-US" dirty="0"/>
              <a:t>i</a:t>
            </a:r>
            <a:r>
              <a:rPr lang="en-US" b="0" dirty="0"/>
              <a:t> value becomes '0'.</a:t>
            </a:r>
          </a:p>
          <a:p>
            <a:endParaRPr lang="en-IN" dirty="0"/>
          </a:p>
          <a:p>
            <a:endParaRPr lang="en-IN" dirty="0"/>
          </a:p>
        </p:txBody>
      </p:sp>
    </p:spTree>
    <p:extLst>
      <p:ext uri="{BB962C8B-B14F-4D97-AF65-F5344CB8AC3E}">
        <p14:creationId xmlns:p14="http://schemas.microsoft.com/office/powerpoint/2010/main" val="41350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778255"/>
            <a:ext cx="6858000" cy="382156"/>
          </a:xfrm>
          <a:prstGeom prst="rect">
            <a:avLst/>
          </a:prstGeom>
        </p:spPr>
        <p:txBody>
          <a:bodyPr vert="horz" wrap="square" lIns="0" tIns="12700" rIns="0" bIns="0" rtlCol="0">
            <a:spAutoFit/>
          </a:bodyPr>
          <a:lstStyle/>
          <a:p>
            <a:pPr algn="ctr"/>
            <a:r>
              <a:rPr lang="en-IN" spc="-265" dirty="0" smtClean="0"/>
              <a:t>STACK – LINKED LIST   IMPLEMENTATION   </a:t>
            </a:r>
            <a:endParaRPr spc="-265" dirty="0"/>
          </a:p>
        </p:txBody>
      </p:sp>
      <p:sp>
        <p:nvSpPr>
          <p:cNvPr id="14" name="Text Placeholder 13"/>
          <p:cNvSpPr>
            <a:spLocks noGrp="1"/>
          </p:cNvSpPr>
          <p:nvPr>
            <p:ph type="body" idx="1"/>
          </p:nvPr>
        </p:nvSpPr>
        <p:spPr>
          <a:xfrm>
            <a:off x="305434" y="1371601"/>
            <a:ext cx="8533130" cy="2954655"/>
          </a:xfrm>
        </p:spPr>
        <p:txBody>
          <a:bodyPr/>
          <a:lstStyle/>
          <a:p>
            <a:pPr algn="just">
              <a:buFont typeface="Wingdings" pitchFamily="2" charset="2"/>
              <a:buChar char="ü"/>
            </a:pPr>
            <a:r>
              <a:rPr lang="en-IN" dirty="0" smtClean="0"/>
              <a:t>Stack is a special case of list and therefore we can represent stack using arrays as well as using linked list.</a:t>
            </a:r>
          </a:p>
          <a:p>
            <a:pPr algn="just">
              <a:buFont typeface="Wingdings" pitchFamily="2" charset="2"/>
              <a:buChar char="ü"/>
            </a:pPr>
            <a:r>
              <a:rPr lang="en-IN" dirty="0" smtClean="0"/>
              <a:t>Advantage of implementing stack using linked list is that we need not have to worry about the size of the stack.</a:t>
            </a:r>
          </a:p>
          <a:p>
            <a:pPr algn="just">
              <a:buFont typeface="Wingdings" pitchFamily="2" charset="2"/>
              <a:buChar char="ü"/>
            </a:pPr>
            <a:r>
              <a:rPr lang="en-IN" dirty="0" smtClean="0"/>
              <a:t>Since we are using linked list as many elements we want to insert those many nodes can be created.</a:t>
            </a:r>
          </a:p>
          <a:p>
            <a:pPr algn="just">
              <a:buFont typeface="Wingdings" pitchFamily="2" charset="2"/>
              <a:buChar char="ü"/>
            </a:pPr>
            <a:r>
              <a:rPr lang="en-IN" dirty="0" smtClean="0"/>
              <a:t>The nodes are dynamically getting created so there won’t be any stack full condition.</a:t>
            </a:r>
            <a:endParaRPr lang="en-IN" dirty="0"/>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566"/>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0" name="object 10"/>
          <p:cNvSpPr txBox="1"/>
          <p:nvPr/>
        </p:nvSpPr>
        <p:spPr>
          <a:xfrm>
            <a:off x="3076066" y="6452006"/>
            <a:ext cx="6067933" cy="282129"/>
          </a:xfrm>
          <a:prstGeom prst="rect">
            <a:avLst/>
          </a:prstGeom>
        </p:spPr>
        <p:txBody>
          <a:bodyPr vert="horz" wrap="square" lIns="0" tIns="0" rIns="0" bIns="0" rtlCol="0">
            <a:spAutoFit/>
          </a:bodyPr>
          <a:lstStyle/>
          <a:p>
            <a:pPr>
              <a:lnSpc>
                <a:spcPts val="1140"/>
              </a:lnSpc>
              <a:tabLst>
                <a:tab pos="5363210" algn="l"/>
              </a:tabLst>
            </a:pPr>
            <a:endParaRPr lang="en-IN" sz="1200" b="1" spc="-160" dirty="0" smtClean="0">
              <a:solidFill>
                <a:srgbClr val="0000CC"/>
              </a:solidFill>
              <a:latin typeface="Arial"/>
              <a:cs typeface="Arial"/>
            </a:endParaRPr>
          </a:p>
          <a:p>
            <a:pPr>
              <a:lnSpc>
                <a:spcPts val="1140"/>
              </a:lnSpc>
              <a:tabLst>
                <a:tab pos="5363210" algn="l"/>
              </a:tabLst>
            </a:pPr>
            <a:r>
              <a:rPr lang="en-IN" sz="1200" b="1" spc="-215" dirty="0" smtClean="0">
                <a:solidFill>
                  <a:srgbClr val="0000CC"/>
                </a:solidFill>
                <a:latin typeface="Arial"/>
                <a:cs typeface="Arial"/>
              </a:rPr>
              <a:t>D                                                              </a:t>
            </a:r>
            <a:r>
              <a:rPr lang="en-IN" sz="1600" b="1" spc="-215" dirty="0" smtClean="0">
                <a:solidFill>
                  <a:schemeClr val="bg1"/>
                </a:solidFill>
                <a:latin typeface="Arial"/>
                <a:cs typeface="Arial"/>
              </a:rPr>
              <a:t>STACK  ADT </a:t>
            </a:r>
            <a:r>
              <a:rPr sz="1200" b="1" spc="-285" dirty="0" smtClean="0">
                <a:solidFill>
                  <a:srgbClr val="0000CC"/>
                </a:solidFill>
                <a:latin typeface="Arial"/>
                <a:cs typeface="Arial"/>
              </a:rPr>
              <a:t>K</a:t>
            </a:r>
            <a:r>
              <a:rPr sz="1200" b="1" spc="-210" dirty="0" smtClean="0">
                <a:solidFill>
                  <a:srgbClr val="0000CC"/>
                </a:solidFill>
                <a:latin typeface="Arial"/>
                <a:cs typeface="Arial"/>
              </a:rPr>
              <a:t>C</a:t>
            </a:r>
            <a:r>
              <a:rPr sz="1200" b="1" spc="-170" dirty="0" smtClean="0">
                <a:solidFill>
                  <a:srgbClr val="0000CC"/>
                </a:solidFill>
                <a:latin typeface="Arial"/>
                <a:cs typeface="Arial"/>
              </a:rPr>
              <a:t>T</a:t>
            </a:r>
            <a:r>
              <a:rPr lang="en-IN" sz="1200" b="1" spc="-170" dirty="0" smtClean="0">
                <a:solidFill>
                  <a:srgbClr val="0000CC"/>
                </a:solidFill>
                <a:latin typeface="Arial"/>
                <a:cs typeface="Arial"/>
              </a:rPr>
              <a:t>                                                                                                                                     13</a:t>
            </a:r>
            <a:r>
              <a:rPr sz="1200" b="1" dirty="0">
                <a:solidFill>
                  <a:srgbClr val="0000CC"/>
                </a:solidFill>
                <a:latin typeface="Arial"/>
                <a:cs typeface="Arial"/>
              </a:rPr>
              <a:t>	</a:t>
            </a:r>
            <a:r>
              <a:rPr lang="en-IN" b="1" spc="-37" baseline="-9259" dirty="0" smtClean="0">
                <a:solidFill>
                  <a:srgbClr val="888888"/>
                </a:solidFill>
                <a:latin typeface="Trebuchet MS"/>
                <a:cs typeface="Arial"/>
              </a:rPr>
              <a:t> </a:t>
            </a:r>
            <a:r>
              <a:rPr lang="en-IN" b="1" spc="-37" dirty="0" smtClean="0">
                <a:solidFill>
                  <a:srgbClr val="888888"/>
                </a:solidFill>
                <a:latin typeface="Trebuchet MS"/>
                <a:cs typeface="Arial"/>
              </a:rPr>
              <a:t>    </a:t>
            </a:r>
            <a:r>
              <a:rPr lang="en-IN" b="1" spc="-37" dirty="0" smtClean="0">
                <a:solidFill>
                  <a:schemeClr val="bg1"/>
                </a:solidFill>
                <a:latin typeface="Trebuchet MS"/>
                <a:cs typeface="Arial"/>
              </a:rPr>
              <a:t>13</a:t>
            </a:r>
            <a:endParaRPr sz="1800" baseline="-9259" dirty="0">
              <a:latin typeface="Trebuchet MS"/>
              <a:cs typeface="Trebuchet MS"/>
            </a:endParaRPr>
          </a:p>
        </p:txBody>
      </p:sp>
      <p:sp>
        <p:nvSpPr>
          <p:cNvPr id="16" name="object 9"/>
          <p:cNvSpPr txBox="1"/>
          <p:nvPr/>
        </p:nvSpPr>
        <p:spPr>
          <a:xfrm>
            <a:off x="66039" y="6425438"/>
            <a:ext cx="1424940" cy="205184"/>
          </a:xfrm>
          <a:prstGeom prst="rect">
            <a:avLst/>
          </a:prstGeom>
        </p:spPr>
        <p:txBody>
          <a:bodyPr vert="horz" wrap="square" lIns="0" tIns="0" rIns="0" bIns="0" rtlCol="0">
            <a:spAutoFit/>
          </a:bodyPr>
          <a:lstStyle/>
          <a:p>
            <a:pPr marL="25400">
              <a:lnSpc>
                <a:spcPts val="1620"/>
              </a:lnSpc>
            </a:pPr>
            <a:r>
              <a:rPr lang="en-IN" sz="1600" b="1" spc="20" dirty="0" smtClean="0">
                <a:solidFill>
                  <a:srgbClr val="FFFFFF"/>
                </a:solidFill>
                <a:latin typeface="Arial"/>
                <a:cs typeface="Arial"/>
              </a:rPr>
              <a:t>G.PRIYANKA</a:t>
            </a:r>
            <a:endParaRPr sz="16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5" name="object 5"/>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6" name="object 6"/>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pic>
        <p:nvPicPr>
          <p:cNvPr id="2051" name="Picture 3"/>
          <p:cNvPicPr>
            <a:picLocks noChangeAspect="1" noChangeArrowheads="1"/>
          </p:cNvPicPr>
          <p:nvPr/>
        </p:nvPicPr>
        <p:blipFill>
          <a:blip r:embed="rId2">
            <a:lum bright="10000"/>
          </a:blip>
          <a:srcRect/>
          <a:stretch>
            <a:fillRect/>
          </a:stretch>
        </p:blipFill>
        <p:spPr bwMode="auto">
          <a:xfrm>
            <a:off x="2438400" y="1676400"/>
            <a:ext cx="5253038" cy="4310063"/>
          </a:xfrm>
          <a:prstGeom prst="rect">
            <a:avLst/>
          </a:prstGeom>
          <a:ln>
            <a:noFill/>
          </a:ln>
          <a:effectLst>
            <a:outerShdw blurRad="292100" dist="139700" dir="2700000" algn="tl" rotWithShape="0">
              <a:srgbClr val="333333">
                <a:alpha val="65000"/>
              </a:srgbClr>
            </a:outerShdw>
          </a:effectLst>
        </p:spPr>
      </p:pic>
      <p:sp>
        <p:nvSpPr>
          <p:cNvPr id="18" name="Title 17"/>
          <p:cNvSpPr>
            <a:spLocks noGrp="1"/>
          </p:cNvSpPr>
          <p:nvPr>
            <p:ph type="title"/>
          </p:nvPr>
        </p:nvSpPr>
        <p:spPr>
          <a:xfrm>
            <a:off x="685800" y="778255"/>
            <a:ext cx="7848600" cy="738664"/>
          </a:xfrm>
        </p:spPr>
        <p:txBody>
          <a:bodyPr/>
          <a:lstStyle/>
          <a:p>
            <a:r>
              <a:rPr lang="en-IN" dirty="0" smtClean="0"/>
              <a:t>STACK – SINGLY LINKED LIST IMPLEMENTATION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3" name="object 3"/>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4" name="object 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6" name="object 6"/>
          <p:cNvSpPr txBox="1">
            <a:spLocks noGrp="1"/>
          </p:cNvSpPr>
          <p:nvPr>
            <p:ph type="title"/>
          </p:nvPr>
        </p:nvSpPr>
        <p:spPr>
          <a:xfrm>
            <a:off x="1828800" y="850138"/>
            <a:ext cx="4953000" cy="391160"/>
          </a:xfrm>
          <a:prstGeom prst="rect">
            <a:avLst/>
          </a:prstGeom>
        </p:spPr>
        <p:txBody>
          <a:bodyPr vert="horz" wrap="square" lIns="0" tIns="12700" rIns="0" bIns="0" rtlCol="0">
            <a:spAutoFit/>
          </a:bodyPr>
          <a:lstStyle/>
          <a:p>
            <a:pPr marL="12700" algn="ctr">
              <a:lnSpc>
                <a:spcPct val="100000"/>
              </a:lnSpc>
              <a:spcBef>
                <a:spcPts val="100"/>
              </a:spcBef>
            </a:pPr>
            <a:r>
              <a:rPr lang="en-IN" spc="-290" dirty="0" smtClean="0"/>
              <a:t>STACK ADT</a:t>
            </a:r>
            <a:endParaRPr spc="-290" dirty="0"/>
          </a:p>
        </p:txBody>
      </p:sp>
      <p:sp>
        <p:nvSpPr>
          <p:cNvPr id="10" name="object 10"/>
          <p:cNvSpPr txBox="1"/>
          <p:nvPr/>
        </p:nvSpPr>
        <p:spPr>
          <a:xfrm>
            <a:off x="3048000" y="6547586"/>
            <a:ext cx="3505200" cy="205184"/>
          </a:xfrm>
          <a:prstGeom prst="rect">
            <a:avLst/>
          </a:prstGeom>
        </p:spPr>
        <p:txBody>
          <a:bodyPr vert="horz" wrap="square" lIns="0" tIns="0" rIns="0" bIns="0" rtlCol="0">
            <a:spAutoFit/>
          </a:bodyPr>
          <a:lstStyle/>
          <a:p>
            <a:pPr marL="12700" algn="ctr">
              <a:lnSpc>
                <a:spcPts val="1614"/>
              </a:lnSpc>
            </a:pPr>
            <a:r>
              <a:rPr lang="en-IN" sz="1600" b="1" spc="-195" dirty="0" smtClean="0">
                <a:solidFill>
                  <a:srgbClr val="FFFFFF"/>
                </a:solidFill>
                <a:latin typeface="Arial"/>
                <a:cs typeface="Arial"/>
              </a:rPr>
              <a:t>STACK   ADT</a:t>
            </a:r>
            <a:endParaRPr sz="1600">
              <a:latin typeface="Arial"/>
              <a:cs typeface="Arial"/>
            </a:endParaRPr>
          </a:p>
        </p:txBody>
      </p:sp>
      <p:sp>
        <p:nvSpPr>
          <p:cNvPr id="11" name="object 11"/>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2</a:t>
            </a:fld>
            <a:endParaRPr sz="1600">
              <a:latin typeface="Arial"/>
              <a:cs typeface="Arial"/>
            </a:endParaRPr>
          </a:p>
        </p:txBody>
      </p:sp>
      <p:sp>
        <p:nvSpPr>
          <p:cNvPr id="7" name="object 7"/>
          <p:cNvSpPr txBox="1"/>
          <p:nvPr/>
        </p:nvSpPr>
        <p:spPr>
          <a:xfrm>
            <a:off x="487781" y="1858517"/>
            <a:ext cx="2592070" cy="391160"/>
          </a:xfrm>
          <a:prstGeom prst="rect">
            <a:avLst/>
          </a:prstGeom>
        </p:spPr>
        <p:txBody>
          <a:bodyPr vert="horz" wrap="square" lIns="0" tIns="12700" rIns="0" bIns="0" rtlCol="0">
            <a:spAutoFit/>
          </a:bodyPr>
          <a:lstStyle/>
          <a:p>
            <a:pPr marL="12700">
              <a:lnSpc>
                <a:spcPct val="100000"/>
              </a:lnSpc>
              <a:spcBef>
                <a:spcPts val="100"/>
              </a:spcBef>
            </a:pPr>
            <a:r>
              <a:rPr sz="2400" b="1" spc="-370" dirty="0">
                <a:solidFill>
                  <a:srgbClr val="0000CC"/>
                </a:solidFill>
                <a:latin typeface="Arial"/>
                <a:cs typeface="Arial"/>
              </a:rPr>
              <a:t>COURSE</a:t>
            </a:r>
            <a:r>
              <a:rPr sz="2400" b="1" spc="-190" dirty="0">
                <a:solidFill>
                  <a:srgbClr val="0000CC"/>
                </a:solidFill>
                <a:latin typeface="Arial"/>
                <a:cs typeface="Arial"/>
              </a:rPr>
              <a:t> </a:t>
            </a:r>
            <a:r>
              <a:rPr sz="2400" b="1" spc="-290" dirty="0">
                <a:solidFill>
                  <a:srgbClr val="0000CC"/>
                </a:solidFill>
                <a:latin typeface="Arial"/>
                <a:cs typeface="Arial"/>
              </a:rPr>
              <a:t>OUTCOMES</a:t>
            </a:r>
            <a:endParaRPr sz="2400">
              <a:latin typeface="Arial"/>
              <a:cs typeface="Arial"/>
            </a:endParaRPr>
          </a:p>
        </p:txBody>
      </p:sp>
      <p:graphicFrame>
        <p:nvGraphicFramePr>
          <p:cNvPr id="8" name="object 8"/>
          <p:cNvGraphicFramePr>
            <a:graphicFrameLocks noGrp="1"/>
          </p:cNvGraphicFramePr>
          <p:nvPr/>
        </p:nvGraphicFramePr>
        <p:xfrm>
          <a:off x="533196" y="2414523"/>
          <a:ext cx="8138159" cy="1096645"/>
        </p:xfrm>
        <a:graphic>
          <a:graphicData uri="http://schemas.openxmlformats.org/drawingml/2006/table">
            <a:tbl>
              <a:tblPr firstRow="1" bandRow="1">
                <a:tableStyleId>{2D5ABB26-0587-4C30-8999-92F81FD0307C}</a:tableStyleId>
              </a:tblPr>
              <a:tblGrid>
                <a:gridCol w="983615"/>
                <a:gridCol w="6362065"/>
                <a:gridCol w="792479"/>
              </a:tblGrid>
              <a:tr h="1096645">
                <a:tc>
                  <a:txBody>
                    <a:bodyPr/>
                    <a:lstStyle/>
                    <a:p>
                      <a:pPr>
                        <a:lnSpc>
                          <a:spcPct val="100000"/>
                        </a:lnSpc>
                        <a:spcBef>
                          <a:spcPts val="15"/>
                        </a:spcBef>
                      </a:pPr>
                      <a:endParaRPr sz="2600">
                        <a:latin typeface="Times New Roman"/>
                        <a:cs typeface="Times New Roman"/>
                      </a:endParaRPr>
                    </a:p>
                    <a:p>
                      <a:pPr marL="10795" algn="ctr">
                        <a:lnSpc>
                          <a:spcPct val="100000"/>
                        </a:lnSpc>
                      </a:pPr>
                      <a:r>
                        <a:rPr sz="2400" b="1" spc="-365" smtClean="0">
                          <a:latin typeface="Arial"/>
                          <a:cs typeface="Arial"/>
                        </a:rPr>
                        <a:t>CO</a:t>
                      </a:r>
                      <a:r>
                        <a:rPr lang="en-IN" sz="2400" b="1" spc="-135" dirty="0" smtClean="0">
                          <a:latin typeface="Arial"/>
                          <a:cs typeface="Arial"/>
                        </a:rPr>
                        <a:t>2</a:t>
                      </a:r>
                      <a:r>
                        <a:rPr sz="2400" b="1" spc="-135" smtClean="0">
                          <a:latin typeface="Arial"/>
                          <a:cs typeface="Arial"/>
                        </a:rPr>
                        <a:t>:</a:t>
                      </a:r>
                      <a:endParaRPr sz="2400">
                        <a:latin typeface="Arial"/>
                        <a:cs typeface="Arial"/>
                      </a:endParaRPr>
                    </a:p>
                  </a:txBody>
                  <a:tcPr marL="0" marR="0" marT="190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gn="just">
                        <a:lnSpc>
                          <a:spcPct val="115000"/>
                        </a:lnSpc>
                        <a:spcAft>
                          <a:spcPts val="0"/>
                        </a:spcAft>
                      </a:pPr>
                      <a:r>
                        <a:rPr lang="en-IN" sz="2400" b="1" dirty="0">
                          <a:latin typeface="Arial" pitchFamily="34" charset="0"/>
                          <a:ea typeface="Times New Roman"/>
                          <a:cs typeface="Arial" pitchFamily="34" charset="0"/>
                        </a:rPr>
                        <a:t>Demonstrate the application of linear data structures on various problems</a:t>
                      </a:r>
                    </a:p>
                  </a:txBody>
                  <a:tcPr marL="68580" marR="6858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15"/>
                        </a:spcBef>
                      </a:pPr>
                      <a:endParaRPr sz="2600">
                        <a:latin typeface="Times New Roman"/>
                        <a:cs typeface="Times New Roman"/>
                      </a:endParaRPr>
                    </a:p>
                    <a:p>
                      <a:pPr marL="110489">
                        <a:lnSpc>
                          <a:spcPct val="100000"/>
                        </a:lnSpc>
                      </a:pPr>
                      <a:r>
                        <a:rPr sz="2400" b="1" spc="-120" smtClean="0">
                          <a:latin typeface="Arial"/>
                          <a:cs typeface="Arial"/>
                        </a:rPr>
                        <a:t>[</a:t>
                      </a:r>
                      <a:r>
                        <a:rPr lang="en-IN" sz="2400" b="1" spc="-120" dirty="0" smtClean="0">
                          <a:latin typeface="Arial"/>
                          <a:cs typeface="Arial"/>
                        </a:rPr>
                        <a:t>AP</a:t>
                      </a:r>
                      <a:r>
                        <a:rPr sz="2400" b="1" spc="-120" smtClean="0">
                          <a:latin typeface="Arial"/>
                          <a:cs typeface="Arial"/>
                        </a:rPr>
                        <a:t>]</a:t>
                      </a:r>
                      <a:endParaRPr sz="2400">
                        <a:latin typeface="Arial"/>
                        <a:cs typeface="Arial"/>
                      </a:endParaRPr>
                    </a:p>
                  </a:txBody>
                  <a:tcPr marL="0" marR="0" marT="1905"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4" name="Title 13"/>
          <p:cNvSpPr>
            <a:spLocks noGrp="1"/>
          </p:cNvSpPr>
          <p:nvPr>
            <p:ph type="title"/>
          </p:nvPr>
        </p:nvSpPr>
        <p:spPr/>
        <p:txBody>
          <a:bodyPr/>
          <a:lstStyle/>
          <a:p>
            <a:r>
              <a:rPr lang="en-IN" dirty="0" smtClean="0"/>
              <a:t/>
            </a:r>
            <a:br>
              <a:rPr lang="en-IN" dirty="0" smtClean="0"/>
            </a:br>
            <a:endParaRPr lang="en-IN" dirty="0"/>
          </a:p>
        </p:txBody>
      </p:sp>
      <p:sp>
        <p:nvSpPr>
          <p:cNvPr id="13" name="Text Placeholder 12"/>
          <p:cNvSpPr>
            <a:spLocks noGrp="1"/>
          </p:cNvSpPr>
          <p:nvPr>
            <p:ph type="body" idx="1"/>
          </p:nvPr>
        </p:nvSpPr>
        <p:spPr>
          <a:xfrm>
            <a:off x="305434" y="762000"/>
            <a:ext cx="8533130" cy="4062651"/>
          </a:xfrm>
        </p:spPr>
        <p:txBody>
          <a:bodyPr/>
          <a:lstStyle/>
          <a:p>
            <a:pPr algn="ctr"/>
            <a:r>
              <a:rPr lang="en-IN" dirty="0" smtClean="0">
                <a:solidFill>
                  <a:srgbClr val="C00000"/>
                </a:solidFill>
              </a:rPr>
              <a:t>STRUCTURE DEFINITION</a:t>
            </a:r>
          </a:p>
          <a:p>
            <a:pPr algn="ctr"/>
            <a:endParaRPr lang="en-IN" dirty="0" smtClean="0">
              <a:solidFill>
                <a:srgbClr val="C00000"/>
              </a:solidFill>
            </a:endParaRPr>
          </a:p>
          <a:p>
            <a:pPr algn="ctr"/>
            <a:endParaRPr lang="en-IN" dirty="0" smtClean="0">
              <a:solidFill>
                <a:srgbClr val="C00000"/>
              </a:solidFill>
            </a:endParaRPr>
          </a:p>
          <a:p>
            <a:pPr algn="l"/>
            <a:r>
              <a:rPr lang="en-IN" dirty="0" err="1" smtClean="0"/>
              <a:t>struct</a:t>
            </a:r>
            <a:r>
              <a:rPr lang="en-IN" dirty="0" smtClean="0"/>
              <a:t> stack</a:t>
            </a:r>
          </a:p>
          <a:p>
            <a:pPr algn="l"/>
            <a:r>
              <a:rPr lang="en-IN" dirty="0" smtClean="0"/>
              <a:t>{</a:t>
            </a:r>
          </a:p>
          <a:p>
            <a:pPr algn="l"/>
            <a:r>
              <a:rPr lang="en-IN" dirty="0" err="1" smtClean="0"/>
              <a:t>int</a:t>
            </a:r>
            <a:r>
              <a:rPr lang="en-IN" dirty="0" smtClean="0"/>
              <a:t> data;</a:t>
            </a:r>
          </a:p>
          <a:p>
            <a:pPr algn="l"/>
            <a:r>
              <a:rPr lang="en-IN" dirty="0" err="1" smtClean="0"/>
              <a:t>struct</a:t>
            </a:r>
            <a:r>
              <a:rPr lang="en-IN" dirty="0" smtClean="0"/>
              <a:t> stack *next;</a:t>
            </a:r>
          </a:p>
          <a:p>
            <a:pPr algn="l"/>
            <a:r>
              <a:rPr lang="en-IN" dirty="0" smtClean="0"/>
              <a:t>};</a:t>
            </a:r>
          </a:p>
          <a:p>
            <a:pPr algn="l"/>
            <a:r>
              <a:rPr lang="en-IN" dirty="0" err="1" smtClean="0"/>
              <a:t>struct</a:t>
            </a:r>
            <a:r>
              <a:rPr lang="en-IN" dirty="0" smtClean="0"/>
              <a:t> stack *top;</a:t>
            </a:r>
          </a:p>
          <a:p>
            <a:pPr algn="l"/>
            <a:r>
              <a:rPr lang="en-IN" dirty="0" smtClean="0"/>
              <a:t>Each node consists of data and the next field.</a:t>
            </a:r>
          </a:p>
          <a:p>
            <a:pPr algn="l"/>
            <a:endParaRPr lang="en-I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4" name="object 4"/>
          <p:cNvSpPr txBox="1"/>
          <p:nvPr/>
        </p:nvSpPr>
        <p:spPr>
          <a:xfrm>
            <a:off x="60452" y="0"/>
            <a:ext cx="8987790" cy="372538"/>
          </a:xfrm>
          <a:prstGeom prst="rect">
            <a:avLst/>
          </a:prstGeom>
        </p:spPr>
        <p:txBody>
          <a:bodyPr vert="horz" wrap="square" lIns="0" tIns="125095" rIns="0" bIns="0" rtlCol="0">
            <a:spAutoFit/>
          </a:bodyPr>
          <a:lstStyle/>
          <a:p>
            <a:pPr marL="12700">
              <a:lnSpc>
                <a:spcPct val="100000"/>
              </a:lnSpc>
              <a:spcBef>
                <a:spcPts val="985"/>
              </a:spcBef>
              <a:tabLst>
                <a:tab pos="4707255" algn="l"/>
              </a:tabLst>
            </a:pPr>
            <a:r>
              <a:rPr sz="1600" b="1" spc="-160" smtClean="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a:t>
            </a:r>
            <a:r>
              <a:rPr sz="1600" b="1" spc="-250" smtClean="0">
                <a:solidFill>
                  <a:srgbClr val="FFFFFF"/>
                </a:solidFill>
                <a:latin typeface="Arial"/>
                <a:cs typeface="Arial"/>
              </a:rPr>
              <a:t> </a:t>
            </a:r>
            <a:r>
              <a:rPr sz="1600" b="1" spc="-220" smtClean="0">
                <a:solidFill>
                  <a:srgbClr val="FFFFFF"/>
                </a:solidFill>
                <a:latin typeface="Arial"/>
                <a:cs typeface="Arial"/>
              </a:rPr>
              <a:t>SESSION  </a:t>
            </a:r>
            <a:r>
              <a:rPr sz="1600" b="1" spc="-160" smtClean="0">
                <a:solidFill>
                  <a:srgbClr val="FFFFFF"/>
                </a:solidFill>
                <a:latin typeface="Arial"/>
                <a:cs typeface="Arial"/>
              </a:rPr>
              <a:t> </a:t>
            </a:r>
            <a:r>
              <a:rPr sz="1600" b="1" spc="-85" smtClean="0">
                <a:solidFill>
                  <a:srgbClr val="FFFFFF"/>
                </a:solidFill>
                <a:latin typeface="Arial"/>
                <a:cs typeface="Arial"/>
              </a:rPr>
              <a:t>0</a:t>
            </a:r>
            <a:r>
              <a:rPr lang="en-IN" sz="1600" b="1" spc="-85" dirty="0" smtClean="0">
                <a:solidFill>
                  <a:srgbClr val="FFFFFF"/>
                </a:solidFill>
                <a:latin typeface="Arial"/>
                <a:cs typeface="Arial"/>
              </a:rPr>
              <a:t>4</a:t>
            </a:r>
            <a:r>
              <a:rPr sz="1600" b="1" spc="-85" smtClean="0">
                <a:solidFill>
                  <a:srgbClr val="FFFFFF"/>
                </a:solidFill>
                <a:latin typeface="Arial"/>
                <a:cs typeface="Arial"/>
              </a:rPr>
              <a:t>	</a:t>
            </a:r>
            <a:r>
              <a:rPr lang="en-IN" sz="1600" b="1" spc="-8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smtClean="0">
              <a:latin typeface="Arial"/>
              <a:cs typeface="Arial"/>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6" name="object 6"/>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0" name="Title 9"/>
          <p:cNvSpPr>
            <a:spLocks noGrp="1"/>
          </p:cNvSpPr>
          <p:nvPr>
            <p:ph type="title"/>
          </p:nvPr>
        </p:nvSpPr>
        <p:spPr>
          <a:xfrm>
            <a:off x="1219200" y="778255"/>
            <a:ext cx="6400800" cy="369332"/>
          </a:xfrm>
        </p:spPr>
        <p:txBody>
          <a:bodyPr/>
          <a:lstStyle/>
          <a:p>
            <a:pPr algn="ctr"/>
            <a:r>
              <a:rPr lang="en-IN" dirty="0" smtClean="0"/>
              <a:t>NODE CREATION</a:t>
            </a:r>
            <a:endParaRPr lang="en-IN" dirty="0"/>
          </a:p>
        </p:txBody>
      </p:sp>
      <p:sp>
        <p:nvSpPr>
          <p:cNvPr id="11" name="Text Placeholder 10"/>
          <p:cNvSpPr>
            <a:spLocks noGrp="1"/>
          </p:cNvSpPr>
          <p:nvPr>
            <p:ph type="body" idx="1"/>
          </p:nvPr>
        </p:nvSpPr>
        <p:spPr>
          <a:xfrm>
            <a:off x="305434" y="1447800"/>
            <a:ext cx="8533130" cy="4431983"/>
          </a:xfrm>
        </p:spPr>
        <p:txBody>
          <a:bodyPr/>
          <a:lstStyle/>
          <a:p>
            <a:pPr algn="just"/>
            <a:r>
              <a:rPr lang="en-IN" dirty="0" err="1" smtClean="0"/>
              <a:t>struct</a:t>
            </a:r>
            <a:r>
              <a:rPr lang="en-IN" dirty="0" smtClean="0"/>
              <a:t> stack* </a:t>
            </a:r>
            <a:r>
              <a:rPr lang="en-IN" dirty="0" err="1" smtClean="0"/>
              <a:t>getnode</a:t>
            </a:r>
            <a:r>
              <a:rPr lang="en-IN" dirty="0" smtClean="0"/>
              <a:t>(</a:t>
            </a:r>
            <a:r>
              <a:rPr lang="en-IN" dirty="0" err="1" smtClean="0"/>
              <a:t>int</a:t>
            </a:r>
            <a:r>
              <a:rPr lang="en-IN" dirty="0" smtClean="0"/>
              <a:t> item)</a:t>
            </a:r>
          </a:p>
          <a:p>
            <a:pPr algn="just"/>
            <a:r>
              <a:rPr lang="en-IN" dirty="0" smtClean="0"/>
              <a:t>{</a:t>
            </a:r>
          </a:p>
          <a:p>
            <a:pPr algn="just"/>
            <a:r>
              <a:rPr lang="en-IN" dirty="0" err="1" smtClean="0"/>
              <a:t>struct</a:t>
            </a:r>
            <a:r>
              <a:rPr lang="en-IN" dirty="0" smtClean="0"/>
              <a:t> stack *temp;</a:t>
            </a:r>
          </a:p>
          <a:p>
            <a:pPr algn="just"/>
            <a:r>
              <a:rPr lang="en-IN" dirty="0" smtClean="0"/>
              <a:t>temp=(</a:t>
            </a:r>
            <a:r>
              <a:rPr lang="en-IN" dirty="0" err="1" smtClean="0"/>
              <a:t>struct</a:t>
            </a:r>
            <a:r>
              <a:rPr lang="en-IN" dirty="0" smtClean="0"/>
              <a:t> stack*)</a:t>
            </a:r>
            <a:r>
              <a:rPr lang="en-IN" dirty="0" err="1" smtClean="0"/>
              <a:t>malloc</a:t>
            </a:r>
            <a:r>
              <a:rPr lang="en-IN" dirty="0" smtClean="0"/>
              <a:t>(</a:t>
            </a:r>
            <a:r>
              <a:rPr lang="en-IN" dirty="0" err="1" smtClean="0"/>
              <a:t>sizeof</a:t>
            </a:r>
            <a:r>
              <a:rPr lang="en-IN" dirty="0" smtClean="0"/>
              <a:t>(</a:t>
            </a:r>
            <a:r>
              <a:rPr lang="en-IN" dirty="0" err="1" smtClean="0"/>
              <a:t>struct</a:t>
            </a:r>
            <a:r>
              <a:rPr lang="en-IN" dirty="0" smtClean="0"/>
              <a:t> stack));</a:t>
            </a:r>
          </a:p>
          <a:p>
            <a:pPr algn="just"/>
            <a:r>
              <a:rPr lang="en-IN" dirty="0" smtClean="0"/>
              <a:t>if(temp==NULL)</a:t>
            </a:r>
          </a:p>
          <a:p>
            <a:pPr algn="just"/>
            <a:r>
              <a:rPr lang="en-IN" dirty="0" smtClean="0"/>
              <a:t>{</a:t>
            </a:r>
          </a:p>
          <a:p>
            <a:pPr algn="just"/>
            <a:r>
              <a:rPr lang="en-IN" dirty="0" err="1" smtClean="0"/>
              <a:t>printf</a:t>
            </a:r>
            <a:r>
              <a:rPr lang="en-IN" dirty="0" smtClean="0"/>
              <a:t>("\</a:t>
            </a:r>
            <a:r>
              <a:rPr lang="en-IN" dirty="0" err="1" smtClean="0"/>
              <a:t>nMemory</a:t>
            </a:r>
            <a:r>
              <a:rPr lang="en-IN" dirty="0" smtClean="0"/>
              <a:t> not allocated");</a:t>
            </a:r>
          </a:p>
          <a:p>
            <a:pPr algn="just"/>
            <a:r>
              <a:rPr lang="en-IN" dirty="0" smtClean="0"/>
              <a:t>}</a:t>
            </a:r>
          </a:p>
          <a:p>
            <a:pPr algn="just"/>
            <a:r>
              <a:rPr lang="en-IN" dirty="0" smtClean="0"/>
              <a:t>temp-&gt;data=item;</a:t>
            </a:r>
          </a:p>
          <a:p>
            <a:pPr algn="just"/>
            <a:r>
              <a:rPr lang="en-IN" dirty="0" smtClean="0"/>
              <a:t>temp-&gt;next=NULL;</a:t>
            </a:r>
          </a:p>
          <a:p>
            <a:pPr algn="just"/>
            <a:r>
              <a:rPr lang="en-IN" dirty="0" smtClean="0"/>
              <a:t>return(temp);</a:t>
            </a:r>
          </a:p>
          <a:p>
            <a:pPr algn="just"/>
            <a:r>
              <a:rPr lang="en-IN" dirty="0" smtClean="0"/>
              <a: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10" name="object 10"/>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11" name="object 11"/>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12" name="object 12"/>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13" name="object 13"/>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4" name="object 1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8" name="Title 17"/>
          <p:cNvSpPr>
            <a:spLocks noGrp="1"/>
          </p:cNvSpPr>
          <p:nvPr>
            <p:ph type="title"/>
          </p:nvPr>
        </p:nvSpPr>
        <p:spPr>
          <a:xfrm>
            <a:off x="2438400" y="778255"/>
            <a:ext cx="3810000" cy="369332"/>
          </a:xfrm>
        </p:spPr>
        <p:txBody>
          <a:bodyPr/>
          <a:lstStyle/>
          <a:p>
            <a:pPr algn="ctr"/>
            <a:r>
              <a:rPr lang="en-IN" dirty="0" smtClean="0"/>
              <a:t>PUSH OPERATION</a:t>
            </a:r>
            <a:endParaRPr lang="en-IN" dirty="0"/>
          </a:p>
        </p:txBody>
      </p:sp>
      <p:sp>
        <p:nvSpPr>
          <p:cNvPr id="20" name="Text Placeholder 19"/>
          <p:cNvSpPr>
            <a:spLocks noGrp="1"/>
          </p:cNvSpPr>
          <p:nvPr>
            <p:ph type="body" idx="1"/>
          </p:nvPr>
        </p:nvSpPr>
        <p:spPr>
          <a:xfrm>
            <a:off x="305434" y="1524000"/>
            <a:ext cx="8533130" cy="2954655"/>
          </a:xfrm>
        </p:spPr>
        <p:txBody>
          <a:bodyPr/>
          <a:lstStyle/>
          <a:p>
            <a:r>
              <a:rPr lang="en-IN" dirty="0" smtClean="0"/>
              <a:t>void push(</a:t>
            </a:r>
            <a:r>
              <a:rPr lang="en-IN" dirty="0" err="1" smtClean="0"/>
              <a:t>int</a:t>
            </a:r>
            <a:r>
              <a:rPr lang="en-IN" dirty="0" smtClean="0"/>
              <a:t> </a:t>
            </a:r>
            <a:r>
              <a:rPr lang="en-IN" dirty="0" err="1" smtClean="0"/>
              <a:t>item,struct</a:t>
            </a:r>
            <a:r>
              <a:rPr lang="en-IN" dirty="0" smtClean="0"/>
              <a:t> stack **top1)</a:t>
            </a:r>
          </a:p>
          <a:p>
            <a:r>
              <a:rPr lang="en-IN" dirty="0" smtClean="0"/>
              <a:t>{</a:t>
            </a:r>
          </a:p>
          <a:p>
            <a:r>
              <a:rPr lang="en-IN" dirty="0" err="1" smtClean="0"/>
              <a:t>struct</a:t>
            </a:r>
            <a:r>
              <a:rPr lang="en-IN" dirty="0" smtClean="0"/>
              <a:t> stack *new;</a:t>
            </a:r>
          </a:p>
          <a:p>
            <a:r>
              <a:rPr lang="en-IN" dirty="0" smtClean="0"/>
              <a:t>new=</a:t>
            </a:r>
            <a:r>
              <a:rPr lang="en-IN" dirty="0" err="1" smtClean="0"/>
              <a:t>getnode</a:t>
            </a:r>
            <a:r>
              <a:rPr lang="en-IN" dirty="0" smtClean="0"/>
              <a:t>(item);</a:t>
            </a:r>
          </a:p>
          <a:p>
            <a:r>
              <a:rPr lang="en-IN" dirty="0" smtClean="0"/>
              <a:t>new-&gt;next= *top1;</a:t>
            </a:r>
          </a:p>
          <a:p>
            <a:r>
              <a:rPr lang="en-IN" dirty="0" smtClean="0"/>
              <a:t>*top1=new;</a:t>
            </a:r>
          </a:p>
          <a:p>
            <a:r>
              <a:rPr lang="en-IN" dirty="0" smtClean="0"/>
              <a: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10" name="object 10"/>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11" name="object 11"/>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12" name="object 12"/>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13" name="object 13"/>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4" name="object 1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8" name="Title 17"/>
          <p:cNvSpPr>
            <a:spLocks noGrp="1"/>
          </p:cNvSpPr>
          <p:nvPr>
            <p:ph type="title"/>
          </p:nvPr>
        </p:nvSpPr>
        <p:spPr>
          <a:xfrm>
            <a:off x="1752600" y="778255"/>
            <a:ext cx="5334000" cy="738664"/>
          </a:xfrm>
        </p:spPr>
        <p:txBody>
          <a:bodyPr/>
          <a:lstStyle/>
          <a:p>
            <a:pPr algn="ctr"/>
            <a:r>
              <a:rPr lang="en-IN" dirty="0" smtClean="0"/>
              <a:t>STACK EMPTY OPERATION</a:t>
            </a:r>
            <a:endParaRPr lang="en-IN" dirty="0"/>
          </a:p>
        </p:txBody>
      </p:sp>
      <p:sp>
        <p:nvSpPr>
          <p:cNvPr id="20" name="Text Placeholder 19"/>
          <p:cNvSpPr>
            <a:spLocks noGrp="1"/>
          </p:cNvSpPr>
          <p:nvPr>
            <p:ph type="body" idx="1"/>
          </p:nvPr>
        </p:nvSpPr>
        <p:spPr>
          <a:xfrm>
            <a:off x="305434" y="1524000"/>
            <a:ext cx="8533130" cy="4062651"/>
          </a:xfrm>
        </p:spPr>
        <p:txBody>
          <a:bodyPr/>
          <a:lstStyle/>
          <a:p>
            <a:r>
              <a:rPr lang="en-IN" dirty="0" err="1" smtClean="0"/>
              <a:t>int</a:t>
            </a:r>
            <a:r>
              <a:rPr lang="en-IN" dirty="0" smtClean="0"/>
              <a:t> </a:t>
            </a:r>
            <a:r>
              <a:rPr lang="en-IN" dirty="0" err="1" smtClean="0"/>
              <a:t>isempty</a:t>
            </a:r>
            <a:r>
              <a:rPr lang="en-IN" dirty="0" smtClean="0"/>
              <a:t>(</a:t>
            </a:r>
            <a:r>
              <a:rPr lang="en-IN" dirty="0" err="1" smtClean="0"/>
              <a:t>struct</a:t>
            </a:r>
            <a:r>
              <a:rPr lang="en-IN" dirty="0" smtClean="0"/>
              <a:t> stack *top1)</a:t>
            </a:r>
          </a:p>
          <a:p>
            <a:r>
              <a:rPr lang="en-IN" dirty="0" smtClean="0"/>
              <a:t>{</a:t>
            </a:r>
          </a:p>
          <a:p>
            <a:r>
              <a:rPr lang="en-IN" dirty="0" smtClean="0"/>
              <a:t>if(top1==NULL)</a:t>
            </a:r>
          </a:p>
          <a:p>
            <a:r>
              <a:rPr lang="en-IN" dirty="0" smtClean="0"/>
              <a:t>{</a:t>
            </a:r>
          </a:p>
          <a:p>
            <a:r>
              <a:rPr lang="en-IN" dirty="0" smtClean="0"/>
              <a:t>return 1;</a:t>
            </a:r>
          </a:p>
          <a:p>
            <a:r>
              <a:rPr lang="en-IN" dirty="0" smtClean="0"/>
              <a:t>}</a:t>
            </a:r>
          </a:p>
          <a:p>
            <a:r>
              <a:rPr lang="en-IN" dirty="0" smtClean="0"/>
              <a:t>else</a:t>
            </a:r>
          </a:p>
          <a:p>
            <a:r>
              <a:rPr lang="en-IN" dirty="0" smtClean="0"/>
              <a:t>{</a:t>
            </a:r>
          </a:p>
          <a:p>
            <a:r>
              <a:rPr lang="en-IN" dirty="0" smtClean="0"/>
              <a:t>return 0;</a:t>
            </a:r>
          </a:p>
          <a:p>
            <a:r>
              <a:rPr lang="en-IN" dirty="0" smtClean="0"/>
              <a:t>}</a:t>
            </a:r>
          </a:p>
          <a:p>
            <a:r>
              <a:rPr lang="en-IN" dirty="0" smtClean="0"/>
              <a: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10" name="object 10"/>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11" name="object 11"/>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12" name="object 12"/>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13" name="object 13"/>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4" name="object 1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8" name="Title 17"/>
          <p:cNvSpPr>
            <a:spLocks noGrp="1"/>
          </p:cNvSpPr>
          <p:nvPr>
            <p:ph type="title"/>
          </p:nvPr>
        </p:nvSpPr>
        <p:spPr>
          <a:xfrm>
            <a:off x="2438400" y="778255"/>
            <a:ext cx="3810000" cy="369332"/>
          </a:xfrm>
        </p:spPr>
        <p:txBody>
          <a:bodyPr/>
          <a:lstStyle/>
          <a:p>
            <a:pPr algn="ctr"/>
            <a:r>
              <a:rPr lang="en-IN" dirty="0" smtClean="0"/>
              <a:t>POP OPERATION</a:t>
            </a:r>
            <a:endParaRPr lang="en-IN" dirty="0"/>
          </a:p>
        </p:txBody>
      </p:sp>
      <p:sp>
        <p:nvSpPr>
          <p:cNvPr id="20" name="Text Placeholder 19"/>
          <p:cNvSpPr>
            <a:spLocks noGrp="1"/>
          </p:cNvSpPr>
          <p:nvPr>
            <p:ph type="body" idx="1"/>
          </p:nvPr>
        </p:nvSpPr>
        <p:spPr>
          <a:xfrm>
            <a:off x="305434" y="1524000"/>
            <a:ext cx="8533130" cy="3693319"/>
          </a:xfrm>
        </p:spPr>
        <p:txBody>
          <a:bodyPr/>
          <a:lstStyle/>
          <a:p>
            <a:r>
              <a:rPr lang="en-IN" dirty="0" err="1" smtClean="0"/>
              <a:t>int</a:t>
            </a:r>
            <a:r>
              <a:rPr lang="en-IN" dirty="0" smtClean="0"/>
              <a:t> pop(</a:t>
            </a:r>
            <a:r>
              <a:rPr lang="en-IN" dirty="0" err="1" smtClean="0"/>
              <a:t>struct</a:t>
            </a:r>
            <a:r>
              <a:rPr lang="en-IN" dirty="0" smtClean="0"/>
              <a:t> stack **top1)</a:t>
            </a:r>
          </a:p>
          <a:p>
            <a:r>
              <a:rPr lang="en-IN" dirty="0" smtClean="0"/>
              <a:t>{</a:t>
            </a:r>
          </a:p>
          <a:p>
            <a:r>
              <a:rPr lang="en-IN" dirty="0" err="1" smtClean="0"/>
              <a:t>int</a:t>
            </a:r>
            <a:r>
              <a:rPr lang="en-IN" dirty="0" smtClean="0"/>
              <a:t> item1;</a:t>
            </a:r>
          </a:p>
          <a:p>
            <a:r>
              <a:rPr lang="en-IN" dirty="0" err="1" smtClean="0"/>
              <a:t>struct</a:t>
            </a:r>
            <a:r>
              <a:rPr lang="en-IN" dirty="0" smtClean="0"/>
              <a:t> stack *temp1;</a:t>
            </a:r>
          </a:p>
          <a:p>
            <a:r>
              <a:rPr lang="en-IN" dirty="0" smtClean="0"/>
              <a:t>item1=(*top1)-&gt;data;</a:t>
            </a:r>
          </a:p>
          <a:p>
            <a:r>
              <a:rPr lang="en-IN" dirty="0" smtClean="0"/>
              <a:t>temp1=*top1;</a:t>
            </a:r>
          </a:p>
          <a:p>
            <a:r>
              <a:rPr lang="en-IN" dirty="0" smtClean="0"/>
              <a:t>*top1=(*top1)-&gt;next;</a:t>
            </a:r>
          </a:p>
          <a:p>
            <a:r>
              <a:rPr lang="en-IN" dirty="0" smtClean="0"/>
              <a:t>free(temp1);</a:t>
            </a:r>
          </a:p>
          <a:p>
            <a:r>
              <a:rPr lang="en-IN" dirty="0" smtClean="0"/>
              <a:t>return(item1);</a:t>
            </a:r>
          </a:p>
          <a:p>
            <a:r>
              <a:rPr lang="en-IN" dirty="0" smtClean="0"/>
              <a: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10" name="object 10"/>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11" name="object 11"/>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12" name="object 12"/>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13" name="object 13"/>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4" name="object 1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8" name="Title 17"/>
          <p:cNvSpPr>
            <a:spLocks noGrp="1"/>
          </p:cNvSpPr>
          <p:nvPr>
            <p:ph type="title"/>
          </p:nvPr>
        </p:nvSpPr>
        <p:spPr>
          <a:xfrm>
            <a:off x="2438400" y="778255"/>
            <a:ext cx="3810000" cy="369332"/>
          </a:xfrm>
        </p:spPr>
        <p:txBody>
          <a:bodyPr/>
          <a:lstStyle/>
          <a:p>
            <a:pPr algn="ctr"/>
            <a:r>
              <a:rPr lang="en-IN" dirty="0" smtClean="0"/>
              <a:t>DISPLAY</a:t>
            </a:r>
            <a:endParaRPr lang="en-IN" dirty="0"/>
          </a:p>
        </p:txBody>
      </p:sp>
      <p:sp>
        <p:nvSpPr>
          <p:cNvPr id="20" name="Text Placeholder 19"/>
          <p:cNvSpPr>
            <a:spLocks noGrp="1"/>
          </p:cNvSpPr>
          <p:nvPr>
            <p:ph type="body" idx="1"/>
          </p:nvPr>
        </p:nvSpPr>
        <p:spPr>
          <a:xfrm>
            <a:off x="305434" y="1524000"/>
            <a:ext cx="8533130" cy="3693319"/>
          </a:xfrm>
        </p:spPr>
        <p:txBody>
          <a:bodyPr/>
          <a:lstStyle/>
          <a:p>
            <a:r>
              <a:rPr lang="en-IN" dirty="0" smtClean="0"/>
              <a:t>void display(</a:t>
            </a:r>
            <a:r>
              <a:rPr lang="en-IN" dirty="0" err="1" smtClean="0"/>
              <a:t>struct</a:t>
            </a:r>
            <a:r>
              <a:rPr lang="en-IN" dirty="0" smtClean="0"/>
              <a:t> stack **top1)</a:t>
            </a:r>
          </a:p>
          <a:p>
            <a:r>
              <a:rPr lang="en-IN" dirty="0" smtClean="0"/>
              <a:t>{</a:t>
            </a:r>
          </a:p>
          <a:p>
            <a:r>
              <a:rPr lang="en-IN" dirty="0" err="1" smtClean="0"/>
              <a:t>struct</a:t>
            </a:r>
            <a:r>
              <a:rPr lang="en-IN" dirty="0" smtClean="0"/>
              <a:t> stack *temp1;</a:t>
            </a:r>
          </a:p>
          <a:p>
            <a:r>
              <a:rPr lang="en-IN" dirty="0" smtClean="0"/>
              <a:t>temp1=*top1;</a:t>
            </a:r>
          </a:p>
          <a:p>
            <a:r>
              <a:rPr lang="en-IN" dirty="0" smtClean="0"/>
              <a:t>while(temp1!=NULL)</a:t>
            </a:r>
          </a:p>
          <a:p>
            <a:r>
              <a:rPr lang="en-IN" dirty="0" smtClean="0"/>
              <a:t>{</a:t>
            </a:r>
          </a:p>
          <a:p>
            <a:r>
              <a:rPr lang="en-IN" dirty="0" err="1" smtClean="0"/>
              <a:t>printf</a:t>
            </a:r>
            <a:r>
              <a:rPr lang="en-IN" dirty="0" smtClean="0"/>
              <a:t>("%d\n",temp1-&gt;data);</a:t>
            </a:r>
          </a:p>
          <a:p>
            <a:r>
              <a:rPr lang="en-IN" dirty="0" smtClean="0"/>
              <a:t>temp1=temp1-&gt;next;</a:t>
            </a:r>
          </a:p>
          <a:p>
            <a:r>
              <a:rPr lang="en-IN" dirty="0" smtClean="0"/>
              <a:t>}</a:t>
            </a:r>
          </a:p>
          <a:p>
            <a:r>
              <a:rPr lang="en-IN" dirty="0" smtClean="0"/>
              <a: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305434" y="2076703"/>
            <a:ext cx="8533130" cy="4431983"/>
          </a:xfrm>
        </p:spPr>
        <p:txBody>
          <a:bodyPr/>
          <a:lstStyle/>
          <a:p>
            <a:r>
              <a:rPr lang="en-US" b="0" dirty="0"/>
              <a:t>Implement a </a:t>
            </a:r>
            <a:r>
              <a:rPr lang="en-US" b="0" u="sng" dirty="0">
                <a:hlinkClick r:id="rId2"/>
              </a:rPr>
              <a:t>stack</a:t>
            </a:r>
            <a:r>
              <a:rPr lang="en-US" b="0" dirty="0"/>
              <a:t> using single linked list concept. all the single </a:t>
            </a:r>
            <a:r>
              <a:rPr lang="en-US" b="0" u="sng" dirty="0">
                <a:hlinkClick r:id="rId3"/>
              </a:rPr>
              <a:t>linked list</a:t>
            </a:r>
            <a:r>
              <a:rPr lang="en-US" b="0" dirty="0"/>
              <a:t> operations perform based on Stack operations LIFO(last in first out) and with the help of that knowledge we are going to implement a stack using single linked list. using single linked lists so how to implement here it is linked list means what we are storing the information in the form of nodes and we need to follow the stack rules and we need to implement using single linked list nodes so what are the rules we need to follow in the implementation of a stack a simple rule that is last in first out and all the operations we should perform so with the help of a top variable only with the help of top variables are how to insert the elements let’s see </a:t>
            </a:r>
            <a:endParaRPr lang="en-IN" dirty="0"/>
          </a:p>
        </p:txBody>
      </p:sp>
    </p:spTree>
    <p:extLst>
      <p:ext uri="{BB962C8B-B14F-4D97-AF65-F5344CB8AC3E}">
        <p14:creationId xmlns:p14="http://schemas.microsoft.com/office/powerpoint/2010/main" val="2819889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 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3" name="object 3"/>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4" name="object 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4" dirty="0"/>
              <a:t>POINTS </a:t>
            </a:r>
            <a:r>
              <a:rPr spc="-295" dirty="0"/>
              <a:t>TO</a:t>
            </a:r>
            <a:r>
              <a:rPr spc="-80" dirty="0"/>
              <a:t> </a:t>
            </a:r>
            <a:r>
              <a:rPr spc="-275" dirty="0"/>
              <a:t>PONDER:</a:t>
            </a:r>
          </a:p>
        </p:txBody>
      </p:sp>
      <p:sp>
        <p:nvSpPr>
          <p:cNvPr id="12" name="Text Placeholder 11"/>
          <p:cNvSpPr>
            <a:spLocks noGrp="1"/>
          </p:cNvSpPr>
          <p:nvPr>
            <p:ph type="body" idx="1"/>
          </p:nvPr>
        </p:nvSpPr>
        <p:spPr>
          <a:xfrm>
            <a:off x="305434" y="1447800"/>
            <a:ext cx="8533130" cy="1846659"/>
          </a:xfrm>
        </p:spPr>
        <p:txBody>
          <a:bodyPr/>
          <a:lstStyle/>
          <a:p>
            <a:pPr algn="just">
              <a:buFont typeface="Wingdings" pitchFamily="2" charset="2"/>
              <a:buChar char="ü"/>
            </a:pPr>
            <a:r>
              <a:rPr lang="en-IN" dirty="0" smtClean="0"/>
              <a:t>Stack is a data structure which posses LIFO i.e., Last In First Out property.</a:t>
            </a:r>
          </a:p>
          <a:p>
            <a:pPr algn="just">
              <a:buFont typeface="Wingdings" pitchFamily="2" charset="2"/>
              <a:buChar char="ü"/>
            </a:pPr>
            <a:r>
              <a:rPr lang="en-IN" dirty="0" smtClean="0"/>
              <a:t>Push is a function which inserts new element at the top of the stack.</a:t>
            </a:r>
          </a:p>
          <a:p>
            <a:pPr algn="just">
              <a:buFont typeface="Wingdings" pitchFamily="2" charset="2"/>
              <a:buChar char="ü"/>
            </a:pPr>
            <a:r>
              <a:rPr lang="en-IN" dirty="0" smtClean="0"/>
              <a:t>Pop function  deletes the element at the top of the stack.</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4" name="object 4"/>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5" name="object 5"/>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6" name="object 6"/>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8" name="object 8"/>
          <p:cNvSpPr txBox="1"/>
          <p:nvPr/>
        </p:nvSpPr>
        <p:spPr>
          <a:xfrm>
            <a:off x="402436" y="685291"/>
            <a:ext cx="5693563" cy="3013646"/>
          </a:xfrm>
          <a:prstGeom prst="rect">
            <a:avLst/>
          </a:prstGeom>
        </p:spPr>
        <p:txBody>
          <a:bodyPr vert="horz" wrap="square" lIns="0" tIns="12700" rIns="0" bIns="0" rtlCol="0">
            <a:spAutoFit/>
          </a:bodyPr>
          <a:lstStyle/>
          <a:p>
            <a:pPr marL="12700">
              <a:lnSpc>
                <a:spcPct val="150000"/>
              </a:lnSpc>
              <a:spcBef>
                <a:spcPts val="100"/>
              </a:spcBef>
            </a:pPr>
            <a:r>
              <a:rPr sz="2400" b="1" spc="-405">
                <a:solidFill>
                  <a:srgbClr val="C00000"/>
                </a:solidFill>
                <a:latin typeface="Arial" pitchFamily="34" charset="0"/>
                <a:cs typeface="Arial" pitchFamily="34" charset="0"/>
              </a:rPr>
              <a:t>KEY</a:t>
            </a:r>
            <a:r>
              <a:rPr sz="2400" b="1" spc="-395">
                <a:solidFill>
                  <a:srgbClr val="C00000"/>
                </a:solidFill>
                <a:latin typeface="Arial" pitchFamily="34" charset="0"/>
                <a:cs typeface="Arial" pitchFamily="34" charset="0"/>
              </a:rPr>
              <a:t> </a:t>
            </a:r>
            <a:r>
              <a:rPr sz="2400" b="1" spc="-295" smtClean="0">
                <a:solidFill>
                  <a:srgbClr val="C00000"/>
                </a:solidFill>
                <a:latin typeface="Arial" pitchFamily="34" charset="0"/>
                <a:cs typeface="Arial" pitchFamily="34" charset="0"/>
              </a:rPr>
              <a:t>TERMS</a:t>
            </a:r>
            <a:endParaRPr lang="en-IN" sz="2650" b="1" dirty="0" smtClean="0">
              <a:latin typeface="Arial" pitchFamily="34" charset="0"/>
              <a:cs typeface="Arial" pitchFamily="34" charset="0"/>
            </a:endParaRPr>
          </a:p>
          <a:p>
            <a:pPr>
              <a:lnSpc>
                <a:spcPct val="150000"/>
              </a:lnSpc>
              <a:spcBef>
                <a:spcPts val="45"/>
              </a:spcBef>
              <a:buFont typeface="Arial" pitchFamily="34" charset="0"/>
              <a:buChar char="•"/>
            </a:pPr>
            <a:r>
              <a:rPr lang="en-IN" sz="2650" b="1" dirty="0" smtClean="0">
                <a:latin typeface="Arial" pitchFamily="34" charset="0"/>
                <a:cs typeface="Arial" pitchFamily="34" charset="0"/>
              </a:rPr>
              <a:t>  Stack</a:t>
            </a:r>
          </a:p>
          <a:p>
            <a:pPr>
              <a:lnSpc>
                <a:spcPct val="150000"/>
              </a:lnSpc>
              <a:spcBef>
                <a:spcPts val="45"/>
              </a:spcBef>
              <a:buFont typeface="Arial" pitchFamily="34" charset="0"/>
              <a:buChar char="•"/>
            </a:pPr>
            <a:r>
              <a:rPr lang="en-IN" sz="2650" b="1" dirty="0" smtClean="0">
                <a:latin typeface="Arial" pitchFamily="34" charset="0"/>
                <a:cs typeface="Arial" pitchFamily="34" charset="0"/>
              </a:rPr>
              <a:t>  LIFO</a:t>
            </a:r>
          </a:p>
          <a:p>
            <a:pPr>
              <a:lnSpc>
                <a:spcPct val="150000"/>
              </a:lnSpc>
              <a:spcBef>
                <a:spcPts val="45"/>
              </a:spcBef>
              <a:buFont typeface="Arial" pitchFamily="34" charset="0"/>
              <a:buChar char="•"/>
            </a:pPr>
            <a:r>
              <a:rPr lang="en-IN" sz="2650" b="1" dirty="0" smtClean="0">
                <a:latin typeface="Arial" pitchFamily="34" charset="0"/>
                <a:cs typeface="Arial" pitchFamily="34" charset="0"/>
              </a:rPr>
              <a:t>  Push</a:t>
            </a:r>
          </a:p>
          <a:p>
            <a:pPr>
              <a:lnSpc>
                <a:spcPct val="150000"/>
              </a:lnSpc>
              <a:spcBef>
                <a:spcPts val="45"/>
              </a:spcBef>
              <a:buFont typeface="Arial" pitchFamily="34" charset="0"/>
              <a:buChar char="•"/>
            </a:pPr>
            <a:r>
              <a:rPr lang="en-IN" sz="2650" b="1" dirty="0" smtClean="0">
                <a:latin typeface="Arial" pitchFamily="34" charset="0"/>
                <a:cs typeface="Arial" pitchFamily="34" charset="0"/>
              </a:rPr>
              <a:t>  Pop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3" name="object 3"/>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4" name="object 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6" name="object 6"/>
          <p:cNvSpPr txBox="1">
            <a:spLocks noGrp="1"/>
          </p:cNvSpPr>
          <p:nvPr>
            <p:ph type="title"/>
          </p:nvPr>
        </p:nvSpPr>
        <p:spPr>
          <a:xfrm>
            <a:off x="258267" y="1048639"/>
            <a:ext cx="2871470" cy="391160"/>
          </a:xfrm>
          <a:prstGeom prst="rect">
            <a:avLst/>
          </a:prstGeom>
        </p:spPr>
        <p:txBody>
          <a:bodyPr vert="horz" wrap="square" lIns="0" tIns="12700" rIns="0" bIns="0" rtlCol="0">
            <a:spAutoFit/>
          </a:bodyPr>
          <a:lstStyle/>
          <a:p>
            <a:pPr marL="12700">
              <a:lnSpc>
                <a:spcPct val="100000"/>
              </a:lnSpc>
              <a:spcBef>
                <a:spcPts val="100"/>
              </a:spcBef>
            </a:pPr>
            <a:r>
              <a:rPr spc="-280" dirty="0"/>
              <a:t>LEARNING</a:t>
            </a:r>
            <a:r>
              <a:rPr spc="-220" dirty="0"/>
              <a:t> </a:t>
            </a:r>
            <a:r>
              <a:rPr spc="-290" dirty="0"/>
              <a:t>OUTCOMES</a:t>
            </a:r>
          </a:p>
        </p:txBody>
      </p:sp>
      <p:sp>
        <p:nvSpPr>
          <p:cNvPr id="7" name="object 7"/>
          <p:cNvSpPr txBox="1">
            <a:spLocks noGrp="1"/>
          </p:cNvSpPr>
          <p:nvPr>
            <p:ph type="body" idx="1"/>
          </p:nvPr>
        </p:nvSpPr>
        <p:spPr>
          <a:xfrm>
            <a:off x="305434" y="2076702"/>
            <a:ext cx="8533130" cy="751488"/>
          </a:xfrm>
          <a:prstGeom prst="rect">
            <a:avLst/>
          </a:prstGeom>
        </p:spPr>
        <p:txBody>
          <a:bodyPr vert="horz" wrap="square" lIns="0" tIns="12700" rIns="0" bIns="0" rtlCol="0">
            <a:spAutoFit/>
          </a:bodyPr>
          <a:lstStyle/>
          <a:p>
            <a:pPr marL="14604">
              <a:lnSpc>
                <a:spcPct val="100000"/>
              </a:lnSpc>
              <a:spcBef>
                <a:spcPts val="100"/>
              </a:spcBef>
              <a:tabLst>
                <a:tab pos="683260" algn="l"/>
                <a:tab pos="1978660" algn="l"/>
                <a:tab pos="2969895" algn="l"/>
                <a:tab pos="3776345" algn="l"/>
                <a:tab pos="4823460" algn="l"/>
                <a:tab pos="5338445" algn="l"/>
                <a:tab pos="6384290" algn="l"/>
                <a:tab pos="7088505" algn="l"/>
              </a:tabLst>
            </a:pPr>
            <a:r>
              <a:rPr spc="-200" dirty="0"/>
              <a:t>The	</a:t>
            </a:r>
            <a:r>
              <a:rPr spc="-175" dirty="0"/>
              <a:t>students	</a:t>
            </a:r>
            <a:r>
              <a:rPr spc="-145" dirty="0"/>
              <a:t>would	</a:t>
            </a:r>
            <a:r>
              <a:rPr spc="-180" dirty="0"/>
              <a:t>have	gained	</a:t>
            </a:r>
            <a:r>
              <a:rPr spc="-165" dirty="0"/>
              <a:t>an	</a:t>
            </a:r>
            <a:r>
              <a:rPr spc="-175" dirty="0"/>
              <a:t>insight</a:t>
            </a:r>
            <a:r>
              <a:rPr spc="-175"/>
              <a:t>	</a:t>
            </a:r>
            <a:r>
              <a:rPr spc="-114" smtClean="0"/>
              <a:t>i</a:t>
            </a:r>
            <a:r>
              <a:rPr lang="en-IN" spc="-114" dirty="0" err="1" smtClean="0"/>
              <a:t>nto</a:t>
            </a:r>
            <a:r>
              <a:rPr lang="en-IN" spc="-114" dirty="0" smtClean="0"/>
              <a:t>  Stack Implementation</a:t>
            </a:r>
            <a:endParaRPr spc="-18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3" name="object 3"/>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4" name="object 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3" name="object 13"/>
          <p:cNvSpPr txBox="1">
            <a:spLocks noGrp="1"/>
          </p:cNvSpPr>
          <p:nvPr>
            <p:ph type="title"/>
          </p:nvPr>
        </p:nvSpPr>
        <p:spPr>
          <a:xfrm>
            <a:off x="2362200" y="778255"/>
            <a:ext cx="4343400" cy="391159"/>
          </a:xfrm>
          <a:prstGeom prst="rect">
            <a:avLst/>
          </a:prstGeom>
        </p:spPr>
        <p:txBody>
          <a:bodyPr vert="horz" wrap="square" lIns="0" tIns="12700" rIns="0" bIns="0" rtlCol="0">
            <a:spAutoFit/>
          </a:bodyPr>
          <a:lstStyle/>
          <a:p>
            <a:pPr marL="12700" algn="ctr">
              <a:lnSpc>
                <a:spcPct val="100000"/>
              </a:lnSpc>
              <a:spcBef>
                <a:spcPts val="100"/>
              </a:spcBef>
            </a:pPr>
            <a:r>
              <a:rPr spc="-280" dirty="0"/>
              <a:t>LEARNING</a:t>
            </a:r>
            <a:r>
              <a:rPr spc="-225" dirty="0"/>
              <a:t> </a:t>
            </a:r>
            <a:r>
              <a:rPr spc="-355" dirty="0"/>
              <a:t>OBJECTIVES</a:t>
            </a:r>
          </a:p>
        </p:txBody>
      </p:sp>
      <p:sp>
        <p:nvSpPr>
          <p:cNvPr id="11" name="Text Placeholder 10"/>
          <p:cNvSpPr>
            <a:spLocks noGrp="1"/>
          </p:cNvSpPr>
          <p:nvPr>
            <p:ph type="body" idx="1"/>
          </p:nvPr>
        </p:nvSpPr>
        <p:spPr>
          <a:xfrm>
            <a:off x="305434" y="2076703"/>
            <a:ext cx="8533130" cy="738664"/>
          </a:xfrm>
        </p:spPr>
        <p:txBody>
          <a:bodyPr/>
          <a:lstStyle/>
          <a:p>
            <a:r>
              <a:rPr lang="en-IN" spc="-330" dirty="0" smtClean="0">
                <a:latin typeface="Arial" pitchFamily="34" charset="0"/>
                <a:cs typeface="Arial" pitchFamily="34" charset="0"/>
              </a:rPr>
              <a:t>To   impart    knowledge   on  the  application   of   stack  on  various     problems. </a:t>
            </a:r>
            <a:endParaRPr lang="en-IN" dirty="0" smtClean="0">
              <a:latin typeface="Arial" pitchFamily="34" charset="0"/>
              <a:cs typeface="Arial" pitchFamily="34" charset="0"/>
            </a:endParaRPr>
          </a:p>
          <a:p>
            <a:endParaRPr lang="en-IN" dirty="0"/>
          </a:p>
        </p:txBody>
      </p:sp>
      <p:sp>
        <p:nvSpPr>
          <p:cNvPr id="15" name="object 15"/>
          <p:cNvSpPr txBox="1"/>
          <p:nvPr/>
        </p:nvSpPr>
        <p:spPr>
          <a:xfrm>
            <a:off x="3747642" y="6547586"/>
            <a:ext cx="3110358" cy="205184"/>
          </a:xfrm>
          <a:prstGeom prst="rect">
            <a:avLst/>
          </a:prstGeom>
        </p:spPr>
        <p:txBody>
          <a:bodyPr vert="horz" wrap="square" lIns="0" tIns="0" rIns="0" bIns="0" rtlCol="0">
            <a:spAutoFit/>
          </a:bodyPr>
          <a:lstStyle/>
          <a:p>
            <a:pPr marL="12700">
              <a:lnSpc>
                <a:spcPts val="1614"/>
              </a:lnSpc>
            </a:pPr>
            <a:r>
              <a:rPr lang="en-IN" sz="1600" b="1" spc="-195" dirty="0" smtClean="0">
                <a:solidFill>
                  <a:srgbClr val="FFFFFF"/>
                </a:solidFill>
                <a:latin typeface="Arial"/>
                <a:cs typeface="Arial"/>
              </a:rPr>
              <a:t>STACK  ADT </a:t>
            </a:r>
            <a:endParaRPr sz="1600">
              <a:latin typeface="Arial"/>
              <a:cs typeface="Arial"/>
            </a:endParaRPr>
          </a:p>
        </p:txBody>
      </p:sp>
      <p:sp>
        <p:nvSpPr>
          <p:cNvPr id="16" name="object 16"/>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3</a:t>
            </a:fld>
            <a:endParaRPr sz="16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4" name="object 4"/>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5" name="object 5"/>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6" name="object 6"/>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8" name="object 8"/>
          <p:cNvSpPr txBox="1"/>
          <p:nvPr/>
        </p:nvSpPr>
        <p:spPr>
          <a:xfrm>
            <a:off x="1506092" y="1657350"/>
            <a:ext cx="6410960" cy="1467068"/>
          </a:xfrm>
          <a:prstGeom prst="rect">
            <a:avLst/>
          </a:prstGeom>
        </p:spPr>
        <p:txBody>
          <a:bodyPr vert="horz" wrap="square" lIns="0" tIns="12700" rIns="0" bIns="0" rtlCol="0">
            <a:spAutoFit/>
          </a:bodyPr>
          <a:lstStyle/>
          <a:p>
            <a:pPr marL="2005330">
              <a:lnSpc>
                <a:spcPct val="100000"/>
              </a:lnSpc>
              <a:spcBef>
                <a:spcPts val="100"/>
              </a:spcBef>
            </a:pPr>
            <a:r>
              <a:rPr lang="en-IN" sz="2400" b="1" spc="-325" dirty="0" smtClean="0">
                <a:solidFill>
                  <a:srgbClr val="0000CC"/>
                </a:solidFill>
                <a:latin typeface="Arial"/>
                <a:cs typeface="Arial"/>
              </a:rPr>
              <a:t>   NEXT   SESSION</a:t>
            </a:r>
            <a:endParaRPr sz="2400">
              <a:latin typeface="Arial"/>
              <a:cs typeface="Arial"/>
            </a:endParaRPr>
          </a:p>
          <a:p>
            <a:pPr>
              <a:lnSpc>
                <a:spcPct val="100000"/>
              </a:lnSpc>
            </a:pPr>
            <a:endParaRPr sz="2400">
              <a:latin typeface="Times New Roman"/>
              <a:cs typeface="Times New Roman"/>
            </a:endParaRPr>
          </a:p>
          <a:p>
            <a:pPr>
              <a:lnSpc>
                <a:spcPct val="100000"/>
              </a:lnSpc>
              <a:spcBef>
                <a:spcPts val="20"/>
              </a:spcBef>
            </a:pPr>
            <a:endParaRPr sz="2250">
              <a:latin typeface="Times New Roman"/>
              <a:cs typeface="Times New Roman"/>
            </a:endParaRPr>
          </a:p>
          <a:p>
            <a:pPr marL="12700" algn="ctr">
              <a:lnSpc>
                <a:spcPct val="100000"/>
              </a:lnSpc>
            </a:pPr>
            <a:r>
              <a:rPr lang="en-IN" sz="2400" b="1" spc="-114" dirty="0" smtClean="0">
                <a:solidFill>
                  <a:srgbClr val="C00000"/>
                </a:solidFill>
                <a:latin typeface="Arial"/>
                <a:cs typeface="Arial"/>
              </a:rPr>
              <a:t>STACK</a:t>
            </a:r>
            <a:endParaRPr sz="2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3" name="object 3"/>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4" name="object 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6" name="object 6"/>
          <p:cNvSpPr txBox="1"/>
          <p:nvPr/>
        </p:nvSpPr>
        <p:spPr>
          <a:xfrm>
            <a:off x="798372" y="1978278"/>
            <a:ext cx="5145228" cy="3382977"/>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lang="en-IN" sz="2400" b="1" spc="-185" dirty="0" smtClean="0">
                <a:latin typeface="Arial" pitchFamily="34" charset="0"/>
                <a:cs typeface="Arial" pitchFamily="34" charset="0"/>
              </a:rPr>
              <a:t>STACK  -  Definition</a:t>
            </a:r>
            <a:endParaRPr sz="2400">
              <a:latin typeface="Arial" pitchFamily="34" charset="0"/>
              <a:cs typeface="Arial" pitchFamily="34" charset="0"/>
            </a:endParaRPr>
          </a:p>
          <a:p>
            <a:pPr>
              <a:lnSpc>
                <a:spcPct val="100000"/>
              </a:lnSpc>
              <a:spcBef>
                <a:spcPts val="5"/>
              </a:spcBef>
            </a:pPr>
            <a:endParaRPr sz="2500">
              <a:latin typeface="Arial" pitchFamily="34" charset="0"/>
              <a:cs typeface="Arial" pitchFamily="34" charset="0"/>
            </a:endParaRPr>
          </a:p>
          <a:p>
            <a:pPr marL="355600" indent="-342900">
              <a:lnSpc>
                <a:spcPct val="100000"/>
              </a:lnSpc>
              <a:buFont typeface="Wingdings"/>
              <a:buChar char=""/>
              <a:tabLst>
                <a:tab pos="355600" algn="l"/>
              </a:tabLst>
            </a:pPr>
            <a:r>
              <a:rPr lang="en-IN" sz="2400" b="1" spc="-155" dirty="0" smtClean="0">
                <a:latin typeface="Arial" pitchFamily="34" charset="0"/>
                <a:cs typeface="Arial" pitchFamily="34" charset="0"/>
              </a:rPr>
              <a:t>Stack Empty Operation</a:t>
            </a:r>
            <a:endParaRPr sz="2400">
              <a:latin typeface="Arial" pitchFamily="34" charset="0"/>
              <a:cs typeface="Arial" pitchFamily="34" charset="0"/>
            </a:endParaRPr>
          </a:p>
          <a:p>
            <a:pPr>
              <a:lnSpc>
                <a:spcPct val="100000"/>
              </a:lnSpc>
              <a:spcBef>
                <a:spcPts val="5"/>
              </a:spcBef>
              <a:buFont typeface="Wingdings"/>
              <a:buChar char=""/>
            </a:pPr>
            <a:endParaRPr sz="2500">
              <a:latin typeface="Arial" pitchFamily="34" charset="0"/>
              <a:cs typeface="Arial" pitchFamily="34" charset="0"/>
            </a:endParaRPr>
          </a:p>
          <a:p>
            <a:pPr marL="355600" indent="-342900">
              <a:lnSpc>
                <a:spcPct val="100000"/>
              </a:lnSpc>
              <a:buFont typeface="Wingdings"/>
              <a:buChar char=""/>
              <a:tabLst>
                <a:tab pos="355600" algn="l"/>
              </a:tabLst>
            </a:pPr>
            <a:r>
              <a:rPr lang="en-IN" sz="2400" b="1" spc="-195" dirty="0" smtClean="0">
                <a:latin typeface="Arial" pitchFamily="34" charset="0"/>
                <a:cs typeface="Arial" pitchFamily="34" charset="0"/>
              </a:rPr>
              <a:t>Stack Full Operation</a:t>
            </a:r>
            <a:endParaRPr sz="2400">
              <a:latin typeface="Arial" pitchFamily="34" charset="0"/>
              <a:cs typeface="Arial" pitchFamily="34" charset="0"/>
            </a:endParaRPr>
          </a:p>
          <a:p>
            <a:pPr>
              <a:lnSpc>
                <a:spcPct val="100000"/>
              </a:lnSpc>
              <a:spcBef>
                <a:spcPts val="10"/>
              </a:spcBef>
              <a:buFont typeface="Wingdings"/>
              <a:buChar char=""/>
            </a:pPr>
            <a:endParaRPr sz="2500">
              <a:latin typeface="Arial" pitchFamily="34" charset="0"/>
              <a:cs typeface="Arial" pitchFamily="34" charset="0"/>
            </a:endParaRPr>
          </a:p>
          <a:p>
            <a:pPr marL="355600" indent="-342900">
              <a:lnSpc>
                <a:spcPct val="100000"/>
              </a:lnSpc>
              <a:buFont typeface="Wingdings"/>
              <a:buChar char=""/>
              <a:tabLst>
                <a:tab pos="355600" algn="l"/>
              </a:tabLst>
            </a:pPr>
            <a:r>
              <a:rPr lang="en-IN" sz="2400" b="1" spc="-195" dirty="0" smtClean="0">
                <a:latin typeface="Arial" pitchFamily="34" charset="0"/>
                <a:cs typeface="Arial" pitchFamily="34" charset="0"/>
              </a:rPr>
              <a:t>Push Operation</a:t>
            </a:r>
          </a:p>
          <a:p>
            <a:pPr marL="355600" indent="-342900">
              <a:lnSpc>
                <a:spcPct val="100000"/>
              </a:lnSpc>
              <a:tabLst>
                <a:tab pos="355600" algn="l"/>
              </a:tabLst>
            </a:pPr>
            <a:endParaRPr lang="en-IN" sz="2400" b="1" spc="-195" dirty="0" smtClean="0">
              <a:latin typeface="Arial" pitchFamily="34" charset="0"/>
              <a:cs typeface="Arial" pitchFamily="34" charset="0"/>
            </a:endParaRPr>
          </a:p>
          <a:p>
            <a:pPr marL="355600" indent="-342900">
              <a:lnSpc>
                <a:spcPct val="100000"/>
              </a:lnSpc>
              <a:buFont typeface="Wingdings" pitchFamily="2" charset="2"/>
              <a:buChar char="ü"/>
              <a:tabLst>
                <a:tab pos="355600" algn="l"/>
              </a:tabLst>
            </a:pPr>
            <a:r>
              <a:rPr lang="en-IN" sz="2400" b="1" spc="-195" dirty="0" smtClean="0">
                <a:latin typeface="Arial" pitchFamily="34" charset="0"/>
                <a:cs typeface="Arial" pitchFamily="34" charset="0"/>
              </a:rPr>
              <a:t>Pop Operation</a:t>
            </a:r>
            <a:endParaRPr sz="2400">
              <a:latin typeface="Arial" pitchFamily="34" charset="0"/>
              <a:cs typeface="Arial" pitchFamily="34" charset="0"/>
            </a:endParaRPr>
          </a:p>
        </p:txBody>
      </p:sp>
      <p:sp>
        <p:nvSpPr>
          <p:cNvPr id="9" name="object 9"/>
          <p:cNvSpPr txBox="1"/>
          <p:nvPr/>
        </p:nvSpPr>
        <p:spPr>
          <a:xfrm>
            <a:off x="2971800" y="6547586"/>
            <a:ext cx="3886200" cy="205184"/>
          </a:xfrm>
          <a:prstGeom prst="rect">
            <a:avLst/>
          </a:prstGeom>
        </p:spPr>
        <p:txBody>
          <a:bodyPr vert="horz" wrap="square" lIns="0" tIns="0" rIns="0" bIns="0" rtlCol="0">
            <a:spAutoFit/>
          </a:bodyPr>
          <a:lstStyle/>
          <a:p>
            <a:pPr marL="12700" algn="ctr">
              <a:lnSpc>
                <a:spcPts val="1614"/>
              </a:lnSpc>
            </a:pPr>
            <a:r>
              <a:rPr lang="en-IN" sz="1600" b="1" dirty="0" smtClean="0">
                <a:solidFill>
                  <a:schemeClr val="bg1"/>
                </a:solidFill>
                <a:latin typeface="Arial"/>
                <a:cs typeface="Arial"/>
              </a:rPr>
              <a:t>STACK  ADT</a:t>
            </a:r>
            <a:endParaRPr sz="1600" b="1">
              <a:solidFill>
                <a:schemeClr val="bg1"/>
              </a:solidFill>
              <a:latin typeface="Arial"/>
              <a:cs typeface="Arial"/>
            </a:endParaRPr>
          </a:p>
        </p:txBody>
      </p:sp>
      <p:sp>
        <p:nvSpPr>
          <p:cNvPr id="10" name="object 10"/>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4</a:t>
            </a:fld>
            <a:endParaRPr sz="1600">
              <a:latin typeface="Arial"/>
              <a:cs typeface="Arial"/>
            </a:endParaRPr>
          </a:p>
        </p:txBody>
      </p:sp>
      <p:sp>
        <p:nvSpPr>
          <p:cNvPr id="7" name="object 7"/>
          <p:cNvSpPr txBox="1">
            <a:spLocks noGrp="1"/>
          </p:cNvSpPr>
          <p:nvPr>
            <p:ph type="title"/>
          </p:nvPr>
        </p:nvSpPr>
        <p:spPr>
          <a:xfrm>
            <a:off x="3499230" y="778255"/>
            <a:ext cx="1141730" cy="391160"/>
          </a:xfrm>
          <a:prstGeom prst="rect">
            <a:avLst/>
          </a:prstGeom>
        </p:spPr>
        <p:txBody>
          <a:bodyPr vert="horz" wrap="square" lIns="0" tIns="12700" rIns="0" bIns="0" rtlCol="0">
            <a:spAutoFit/>
          </a:bodyPr>
          <a:lstStyle/>
          <a:p>
            <a:pPr marL="12700">
              <a:lnSpc>
                <a:spcPct val="100000"/>
              </a:lnSpc>
              <a:spcBef>
                <a:spcPts val="100"/>
              </a:spcBef>
            </a:pPr>
            <a:r>
              <a:rPr spc="-254" dirty="0"/>
              <a:t>OUTLINE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3" name="Title 12"/>
          <p:cNvSpPr>
            <a:spLocks noGrp="1"/>
          </p:cNvSpPr>
          <p:nvPr>
            <p:ph type="title"/>
          </p:nvPr>
        </p:nvSpPr>
        <p:spPr>
          <a:xfrm>
            <a:off x="2819400" y="778255"/>
            <a:ext cx="3962400" cy="369332"/>
          </a:xfrm>
        </p:spPr>
        <p:txBody>
          <a:bodyPr/>
          <a:lstStyle/>
          <a:p>
            <a:pPr algn="ctr"/>
            <a:r>
              <a:rPr lang="en-IN" dirty="0" smtClean="0"/>
              <a:t>STACK ADT</a:t>
            </a:r>
            <a:endParaRPr lang="en-IN" dirty="0"/>
          </a:p>
        </p:txBody>
      </p:sp>
      <p:sp>
        <p:nvSpPr>
          <p:cNvPr id="14" name="Text Placeholder 13"/>
          <p:cNvSpPr>
            <a:spLocks noGrp="1"/>
          </p:cNvSpPr>
          <p:nvPr>
            <p:ph type="body" idx="1"/>
          </p:nvPr>
        </p:nvSpPr>
        <p:spPr>
          <a:xfrm>
            <a:off x="305434" y="1371600"/>
            <a:ext cx="8533130" cy="3693319"/>
          </a:xfrm>
        </p:spPr>
        <p:txBody>
          <a:bodyPr/>
          <a:lstStyle/>
          <a:p>
            <a:pPr algn="just">
              <a:buFont typeface="Wingdings" pitchFamily="2" charset="2"/>
              <a:buChar char="ü"/>
            </a:pPr>
            <a:endParaRPr lang="en-IN" dirty="0" smtClean="0"/>
          </a:p>
          <a:p>
            <a:pPr algn="just">
              <a:buFont typeface="Wingdings" pitchFamily="2" charset="2"/>
              <a:buChar char="ü"/>
            </a:pPr>
            <a:r>
              <a:rPr lang="en-IN" dirty="0" smtClean="0"/>
              <a:t>A stack is a list with the restriction that inserts and deletes can be performed in only one position, namely the end of the list called the top. </a:t>
            </a:r>
          </a:p>
          <a:p>
            <a:pPr algn="just">
              <a:buFont typeface="Wingdings" pitchFamily="2" charset="2"/>
              <a:buChar char="ü"/>
            </a:pPr>
            <a:r>
              <a:rPr lang="en-IN" dirty="0" smtClean="0"/>
              <a:t>The fundamental operations on a stack are push, which is equivalent to an insert, and pop, which deletes the most recently inserted element. </a:t>
            </a:r>
          </a:p>
          <a:p>
            <a:pPr algn="just">
              <a:buFont typeface="Wingdings" pitchFamily="2" charset="2"/>
              <a:buChar char="ü"/>
            </a:pPr>
            <a:r>
              <a:rPr lang="en-IN" dirty="0" smtClean="0"/>
              <a:t>The most recently inserted element can be examined prior to performing a pop by use of the top routine. </a:t>
            </a:r>
          </a:p>
          <a:p>
            <a:pPr algn="just">
              <a:buFont typeface="Wingdings" pitchFamily="2" charset="2"/>
              <a:buChar char="ü"/>
            </a:pPr>
            <a:endParaRPr lang="en-IN" dirty="0"/>
          </a:p>
        </p:txBody>
      </p:sp>
      <p:sp>
        <p:nvSpPr>
          <p:cNvPr id="11" name="object 11"/>
          <p:cNvSpPr txBox="1"/>
          <p:nvPr/>
        </p:nvSpPr>
        <p:spPr>
          <a:xfrm>
            <a:off x="3747642" y="6547586"/>
            <a:ext cx="3186558" cy="205184"/>
          </a:xfrm>
          <a:prstGeom prst="rect">
            <a:avLst/>
          </a:prstGeom>
        </p:spPr>
        <p:txBody>
          <a:bodyPr vert="horz" wrap="square" lIns="0" tIns="0" rIns="0" bIns="0" rtlCol="0">
            <a:spAutoFit/>
          </a:bodyPr>
          <a:lstStyle/>
          <a:p>
            <a:pPr marL="12700" algn="ctr">
              <a:lnSpc>
                <a:spcPts val="1614"/>
              </a:lnSpc>
            </a:pPr>
            <a:r>
              <a:rPr lang="en-IN" sz="1600" b="1" spc="-195" dirty="0" smtClean="0">
                <a:solidFill>
                  <a:srgbClr val="FFFFFF"/>
                </a:solidFill>
                <a:latin typeface="Arial"/>
                <a:cs typeface="Arial"/>
              </a:rPr>
              <a:t>STACK  ADT</a:t>
            </a:r>
            <a:endParaRPr sz="1600">
              <a:latin typeface="Arial"/>
              <a:cs typeface="Arial"/>
            </a:endParaRPr>
          </a:p>
        </p:txBody>
      </p:sp>
      <p:sp>
        <p:nvSpPr>
          <p:cNvPr id="12" name="object 12"/>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5</a:t>
            </a:fld>
            <a:endParaRPr sz="16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5" name="object 5"/>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16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6" name="object 6"/>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2" name="Title 11"/>
          <p:cNvSpPr>
            <a:spLocks noGrp="1"/>
          </p:cNvSpPr>
          <p:nvPr>
            <p:ph type="title"/>
          </p:nvPr>
        </p:nvSpPr>
        <p:spPr>
          <a:xfrm>
            <a:off x="2438400" y="778255"/>
            <a:ext cx="4191000" cy="369332"/>
          </a:xfrm>
        </p:spPr>
        <p:txBody>
          <a:bodyPr/>
          <a:lstStyle/>
          <a:p>
            <a:pPr algn="ctr"/>
            <a:r>
              <a:rPr lang="en-IN" dirty="0" smtClean="0"/>
              <a:t>STACK  ADT</a:t>
            </a:r>
            <a:endParaRPr lang="en-IN" dirty="0"/>
          </a:p>
        </p:txBody>
      </p:sp>
      <p:sp>
        <p:nvSpPr>
          <p:cNvPr id="13" name="Text Placeholder 12"/>
          <p:cNvSpPr>
            <a:spLocks noGrp="1"/>
          </p:cNvSpPr>
          <p:nvPr>
            <p:ph type="body" idx="1"/>
          </p:nvPr>
        </p:nvSpPr>
        <p:spPr>
          <a:xfrm>
            <a:off x="305434" y="1447801"/>
            <a:ext cx="8533130" cy="4431983"/>
          </a:xfrm>
        </p:spPr>
        <p:txBody>
          <a:bodyPr/>
          <a:lstStyle/>
          <a:p>
            <a:pPr algn="just">
              <a:buFont typeface="Wingdings" pitchFamily="2" charset="2"/>
              <a:buChar char="ü"/>
            </a:pPr>
            <a:endParaRPr lang="en-IN" dirty="0" smtClean="0"/>
          </a:p>
          <a:p>
            <a:pPr algn="just">
              <a:buFont typeface="Wingdings" pitchFamily="2" charset="2"/>
              <a:buChar char="ü"/>
            </a:pPr>
            <a:r>
              <a:rPr lang="en-IN" dirty="0" smtClean="0"/>
              <a:t>A pop or top on an empty stack is generally considered an error in the stack ADT. </a:t>
            </a:r>
          </a:p>
          <a:p>
            <a:pPr algn="just">
              <a:buFont typeface="Wingdings" pitchFamily="2" charset="2"/>
              <a:buChar char="ü"/>
            </a:pPr>
            <a:r>
              <a:rPr lang="en-IN" dirty="0" smtClean="0"/>
              <a:t>On the other hand, running out of space when performing a push is an implementation error but not an ADT error. </a:t>
            </a:r>
          </a:p>
          <a:p>
            <a:pPr algn="just">
              <a:buFont typeface="Wingdings" pitchFamily="2" charset="2"/>
              <a:buChar char="ü"/>
            </a:pPr>
            <a:r>
              <a:rPr lang="en-IN" dirty="0" smtClean="0"/>
              <a:t>Stacks are sometimes known as LIFO (last in, first out) lists. </a:t>
            </a:r>
          </a:p>
          <a:p>
            <a:pPr algn="just">
              <a:buFont typeface="Wingdings" pitchFamily="2" charset="2"/>
              <a:buChar char="ü"/>
            </a:pPr>
            <a:r>
              <a:rPr lang="en-IN" dirty="0" smtClean="0"/>
              <a:t>The usual operations to make empty stacks and test for emptiness are part of the repertoire, but essentially all that you can do to a stack is push and pop. </a:t>
            </a:r>
          </a:p>
          <a:p>
            <a:pPr algn="just">
              <a:buFont typeface="Wingdings" pitchFamily="2" charset="2"/>
              <a:buChar char="ü"/>
            </a:pPr>
            <a:endParaRPr lang="en-IN" dirty="0" smtClean="0">
              <a:latin typeface="Arial" pitchFamily="34" charset="0"/>
              <a:cs typeface="Arial" pitchFamily="34" charset="0"/>
            </a:endParaRPr>
          </a:p>
        </p:txBody>
      </p:sp>
      <p:sp>
        <p:nvSpPr>
          <p:cNvPr id="10" name="object 10"/>
          <p:cNvSpPr txBox="1"/>
          <p:nvPr/>
        </p:nvSpPr>
        <p:spPr>
          <a:xfrm>
            <a:off x="3747642" y="6547586"/>
            <a:ext cx="3110358" cy="205184"/>
          </a:xfrm>
          <a:prstGeom prst="rect">
            <a:avLst/>
          </a:prstGeom>
        </p:spPr>
        <p:txBody>
          <a:bodyPr vert="horz" wrap="square" lIns="0" tIns="0" rIns="0" bIns="0" rtlCol="0">
            <a:spAutoFit/>
          </a:bodyPr>
          <a:lstStyle/>
          <a:p>
            <a:pPr marL="12700" algn="ctr">
              <a:lnSpc>
                <a:spcPts val="1614"/>
              </a:lnSpc>
            </a:pPr>
            <a:r>
              <a:rPr lang="en-IN" sz="1600" b="1" spc="-195" dirty="0" smtClean="0">
                <a:solidFill>
                  <a:srgbClr val="FFFFFF"/>
                </a:solidFill>
                <a:latin typeface="Arial"/>
                <a:cs typeface="Arial"/>
              </a:rPr>
              <a:t>STACK  ADT</a:t>
            </a:r>
            <a:endParaRPr sz="1600">
              <a:latin typeface="Arial"/>
              <a:cs typeface="Arial"/>
            </a:endParaRPr>
          </a:p>
        </p:txBody>
      </p:sp>
      <p:sp>
        <p:nvSpPr>
          <p:cNvPr id="11" name="object 11"/>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6</a:t>
            </a:fld>
            <a:endParaRPr sz="16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9" name="object 9"/>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10" name="object 10"/>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11" name="object 11"/>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lang="en-IN" sz="1600" b="1" spc="-190" dirty="0" smtClean="0">
                <a:solidFill>
                  <a:srgbClr val="FFFFFF"/>
                </a:solidFill>
                <a:latin typeface="Arial"/>
                <a:cs typeface="Arial"/>
              </a:rPr>
              <a:t>DATA  STRUCTURES</a:t>
            </a:r>
            <a:endParaRPr sz="1600">
              <a:latin typeface="Arial"/>
              <a:cs typeface="Arial"/>
            </a:endParaRPr>
          </a:p>
        </p:txBody>
      </p:sp>
      <p:sp>
        <p:nvSpPr>
          <p:cNvPr id="12" name="object 12"/>
          <p:cNvSpPr/>
          <p:nvPr/>
        </p:nvSpPr>
        <p:spPr>
          <a:xfrm>
            <a:off x="0" y="6425945"/>
            <a:ext cx="9144000" cy="432055"/>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3" name="object 13"/>
          <p:cNvSpPr/>
          <p:nvPr/>
        </p:nvSpPr>
        <p:spPr>
          <a:xfrm>
            <a:off x="0" y="6501766"/>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8" name="Title 17"/>
          <p:cNvSpPr>
            <a:spLocks noGrp="1"/>
          </p:cNvSpPr>
          <p:nvPr>
            <p:ph type="title"/>
          </p:nvPr>
        </p:nvSpPr>
        <p:spPr>
          <a:xfrm>
            <a:off x="762000" y="533401"/>
            <a:ext cx="7239000" cy="369332"/>
          </a:xfrm>
        </p:spPr>
        <p:txBody>
          <a:bodyPr/>
          <a:lstStyle/>
          <a:p>
            <a:pPr algn="ctr"/>
            <a:r>
              <a:rPr lang="en-IN" dirty="0" smtClean="0"/>
              <a:t>STACK ADT – ARRAY IMPLEMENTATION</a:t>
            </a:r>
            <a:endParaRPr lang="en-IN" dirty="0"/>
          </a:p>
        </p:txBody>
      </p:sp>
      <p:sp>
        <p:nvSpPr>
          <p:cNvPr id="15" name="object 15"/>
          <p:cNvSpPr txBox="1"/>
          <p:nvPr/>
        </p:nvSpPr>
        <p:spPr>
          <a:xfrm>
            <a:off x="3747642" y="6547586"/>
            <a:ext cx="3034158" cy="205184"/>
          </a:xfrm>
          <a:prstGeom prst="rect">
            <a:avLst/>
          </a:prstGeom>
        </p:spPr>
        <p:txBody>
          <a:bodyPr vert="horz" wrap="square" lIns="0" tIns="0" rIns="0" bIns="0" rtlCol="0">
            <a:spAutoFit/>
          </a:bodyPr>
          <a:lstStyle/>
          <a:p>
            <a:pPr marL="12700">
              <a:lnSpc>
                <a:spcPts val="1614"/>
              </a:lnSpc>
            </a:pPr>
            <a:r>
              <a:rPr lang="en-IN" sz="1600" b="1" spc="-195" dirty="0" smtClean="0">
                <a:solidFill>
                  <a:srgbClr val="FFFFFF"/>
                </a:solidFill>
                <a:latin typeface="Arial"/>
                <a:cs typeface="Arial"/>
              </a:rPr>
              <a:t>STACK  ADT</a:t>
            </a:r>
            <a:endParaRPr sz="1600">
              <a:latin typeface="Arial"/>
              <a:cs typeface="Arial"/>
            </a:endParaRPr>
          </a:p>
        </p:txBody>
      </p:sp>
      <p:sp>
        <p:nvSpPr>
          <p:cNvPr id="16" name="object 16"/>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7</a:t>
            </a:fld>
            <a:endParaRPr sz="1600">
              <a:latin typeface="Arial"/>
              <a:cs typeface="Arial"/>
            </a:endParaRPr>
          </a:p>
        </p:txBody>
      </p:sp>
      <p:sp>
        <p:nvSpPr>
          <p:cNvPr id="17" name="TextBox 16"/>
          <p:cNvSpPr txBox="1"/>
          <p:nvPr/>
        </p:nvSpPr>
        <p:spPr>
          <a:xfrm>
            <a:off x="762000" y="1447800"/>
            <a:ext cx="7620000" cy="369332"/>
          </a:xfrm>
          <a:prstGeom prst="rect">
            <a:avLst/>
          </a:prstGeom>
          <a:noFill/>
        </p:spPr>
        <p:txBody>
          <a:bodyPr wrap="square" rtlCol="0">
            <a:spAutoFit/>
          </a:bodyPr>
          <a:lstStyle/>
          <a:p>
            <a:endParaRPr lang="en-IN" dirty="0"/>
          </a:p>
        </p:txBody>
      </p:sp>
      <p:pic>
        <p:nvPicPr>
          <p:cNvPr id="1029" name="Picture 5"/>
          <p:cNvPicPr>
            <a:picLocks noChangeAspect="1" noChangeArrowheads="1"/>
          </p:cNvPicPr>
          <p:nvPr/>
        </p:nvPicPr>
        <p:blipFill>
          <a:blip r:embed="rId2"/>
          <a:srcRect/>
          <a:stretch>
            <a:fillRect/>
          </a:stretch>
        </p:blipFill>
        <p:spPr bwMode="auto">
          <a:xfrm>
            <a:off x="1143000" y="928688"/>
            <a:ext cx="6858000" cy="500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5" name="object 5"/>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6" name="object 6"/>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2" name="Title 11"/>
          <p:cNvSpPr>
            <a:spLocks noGrp="1"/>
          </p:cNvSpPr>
          <p:nvPr>
            <p:ph type="title"/>
          </p:nvPr>
        </p:nvSpPr>
        <p:spPr>
          <a:xfrm>
            <a:off x="2743200" y="778255"/>
            <a:ext cx="3810000" cy="369332"/>
          </a:xfrm>
        </p:spPr>
        <p:txBody>
          <a:bodyPr/>
          <a:lstStyle/>
          <a:p>
            <a:pPr algn="ctr"/>
            <a:r>
              <a:rPr lang="en-IN" dirty="0" smtClean="0"/>
              <a:t>STRUCTURE DEFINITION</a:t>
            </a:r>
            <a:endParaRPr lang="en-IN" dirty="0"/>
          </a:p>
        </p:txBody>
      </p:sp>
      <p:sp>
        <p:nvSpPr>
          <p:cNvPr id="13" name="Text Placeholder 12"/>
          <p:cNvSpPr>
            <a:spLocks noGrp="1"/>
          </p:cNvSpPr>
          <p:nvPr>
            <p:ph type="body" idx="1"/>
          </p:nvPr>
        </p:nvSpPr>
        <p:spPr>
          <a:xfrm>
            <a:off x="305434" y="1295400"/>
            <a:ext cx="8533130" cy="2954655"/>
          </a:xfrm>
        </p:spPr>
        <p:txBody>
          <a:bodyPr/>
          <a:lstStyle/>
          <a:p>
            <a:pPr algn="just"/>
            <a:r>
              <a:rPr lang="en-IN" dirty="0" smtClean="0"/>
              <a:t>The structure declaration of stack is as follows:</a:t>
            </a:r>
          </a:p>
          <a:p>
            <a:pPr algn="just"/>
            <a:endParaRPr lang="en-IN" dirty="0" smtClean="0"/>
          </a:p>
          <a:p>
            <a:pPr algn="just"/>
            <a:r>
              <a:rPr lang="en-IN" dirty="0" err="1" smtClean="0"/>
              <a:t>struct</a:t>
            </a:r>
            <a:r>
              <a:rPr lang="en-IN" dirty="0" smtClean="0"/>
              <a:t> stack</a:t>
            </a:r>
          </a:p>
          <a:p>
            <a:pPr algn="just"/>
            <a:r>
              <a:rPr lang="en-IN" dirty="0" smtClean="0"/>
              <a:t>{</a:t>
            </a:r>
          </a:p>
          <a:p>
            <a:pPr algn="just"/>
            <a:r>
              <a:rPr lang="en-IN" dirty="0" err="1" smtClean="0"/>
              <a:t>int</a:t>
            </a:r>
            <a:r>
              <a:rPr lang="en-IN" dirty="0" smtClean="0"/>
              <a:t> s[size];</a:t>
            </a:r>
          </a:p>
          <a:p>
            <a:pPr algn="just"/>
            <a:r>
              <a:rPr lang="en-IN" dirty="0" err="1" smtClean="0"/>
              <a:t>int</a:t>
            </a:r>
            <a:r>
              <a:rPr lang="en-IN" dirty="0" smtClean="0"/>
              <a:t> top;</a:t>
            </a:r>
          </a:p>
          <a:p>
            <a:pPr algn="just"/>
            <a:r>
              <a:rPr lang="en-IN" dirty="0" smtClean="0"/>
              <a:t>}</a:t>
            </a:r>
            <a:r>
              <a:rPr lang="en-IN" dirty="0" err="1" smtClean="0"/>
              <a:t>st</a:t>
            </a:r>
            <a:r>
              <a:rPr lang="en-IN" dirty="0" smtClean="0"/>
              <a:t>;</a:t>
            </a:r>
          </a:p>
          <a:p>
            <a:pPr algn="just"/>
            <a:endParaRPr lang="en-IN" dirty="0" smtClean="0"/>
          </a:p>
        </p:txBody>
      </p:sp>
      <p:sp>
        <p:nvSpPr>
          <p:cNvPr id="10" name="object 10"/>
          <p:cNvSpPr txBox="1"/>
          <p:nvPr/>
        </p:nvSpPr>
        <p:spPr>
          <a:xfrm>
            <a:off x="3200400" y="6547586"/>
            <a:ext cx="3505200" cy="205184"/>
          </a:xfrm>
          <a:prstGeom prst="rect">
            <a:avLst/>
          </a:prstGeom>
        </p:spPr>
        <p:txBody>
          <a:bodyPr vert="horz" wrap="square" lIns="0" tIns="0" rIns="0" bIns="0" rtlCol="0">
            <a:spAutoFit/>
          </a:bodyPr>
          <a:lstStyle/>
          <a:p>
            <a:pPr marL="12700" algn="ctr">
              <a:lnSpc>
                <a:spcPts val="1614"/>
              </a:lnSpc>
            </a:pPr>
            <a:r>
              <a:rPr lang="en-IN" sz="1600" b="1" spc="-195" dirty="0" smtClean="0">
                <a:solidFill>
                  <a:srgbClr val="FFFFFF"/>
                </a:solidFill>
                <a:latin typeface="Arial"/>
                <a:cs typeface="Arial"/>
              </a:rPr>
              <a:t>STACK   ADT</a:t>
            </a:r>
            <a:endParaRPr sz="1600">
              <a:latin typeface="Arial"/>
              <a:cs typeface="Arial"/>
            </a:endParaRPr>
          </a:p>
        </p:txBody>
      </p:sp>
      <p:sp>
        <p:nvSpPr>
          <p:cNvPr id="11" name="object 11"/>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8</a:t>
            </a:fld>
            <a:endParaRPr sz="160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4</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3" name="Title 12"/>
          <p:cNvSpPr>
            <a:spLocks noGrp="1"/>
          </p:cNvSpPr>
          <p:nvPr>
            <p:ph type="title"/>
          </p:nvPr>
        </p:nvSpPr>
        <p:spPr>
          <a:xfrm>
            <a:off x="1981200" y="778255"/>
            <a:ext cx="5257800" cy="738664"/>
          </a:xfrm>
        </p:spPr>
        <p:txBody>
          <a:bodyPr/>
          <a:lstStyle/>
          <a:p>
            <a:pPr algn="ctr"/>
            <a:r>
              <a:rPr lang="en-IN" dirty="0" smtClean="0"/>
              <a:t>STACK EMPTY OPERATION</a:t>
            </a:r>
            <a:endParaRPr lang="en-IN" dirty="0"/>
          </a:p>
        </p:txBody>
      </p:sp>
      <p:sp>
        <p:nvSpPr>
          <p:cNvPr id="14" name="Text Placeholder 13"/>
          <p:cNvSpPr>
            <a:spLocks noGrp="1"/>
          </p:cNvSpPr>
          <p:nvPr>
            <p:ph type="body" idx="1"/>
          </p:nvPr>
        </p:nvSpPr>
        <p:spPr>
          <a:xfrm>
            <a:off x="305434" y="1295401"/>
            <a:ext cx="8533130" cy="5170646"/>
          </a:xfrm>
        </p:spPr>
        <p:txBody>
          <a:bodyPr/>
          <a:lstStyle/>
          <a:p>
            <a:pPr algn="just">
              <a:buFont typeface="Wingdings" pitchFamily="2" charset="2"/>
              <a:buChar char="ü"/>
            </a:pPr>
            <a:r>
              <a:rPr lang="en-IN" sz="2400" b="1" dirty="0" smtClean="0">
                <a:latin typeface="Arial" pitchFamily="34" charset="0"/>
                <a:cs typeface="Arial" pitchFamily="34" charset="0"/>
              </a:rPr>
              <a:t>Initially stack is empty. At that time the top should be initialized to -1 or 0.</a:t>
            </a:r>
          </a:p>
          <a:p>
            <a:pPr algn="just">
              <a:buFont typeface="Wingdings" pitchFamily="2" charset="2"/>
              <a:buChar char="ü"/>
            </a:pPr>
            <a:r>
              <a:rPr lang="en-IN" dirty="0" smtClean="0">
                <a:latin typeface="Arial" pitchFamily="34" charset="0"/>
                <a:cs typeface="Arial" pitchFamily="34" charset="0"/>
              </a:rPr>
              <a:t>If we set top to -1 initially then the stack will contain the elements from 0</a:t>
            </a:r>
            <a:r>
              <a:rPr lang="en-IN" baseline="30000" dirty="0" smtClean="0">
                <a:latin typeface="Arial" pitchFamily="34" charset="0"/>
                <a:cs typeface="Arial" pitchFamily="34" charset="0"/>
              </a:rPr>
              <a:t>th</a:t>
            </a:r>
            <a:r>
              <a:rPr lang="en-IN" dirty="0" smtClean="0">
                <a:latin typeface="Arial" pitchFamily="34" charset="0"/>
                <a:cs typeface="Arial" pitchFamily="34" charset="0"/>
              </a:rPr>
              <a:t> position and if we set top to 0 initially the elements will be stored from 1</a:t>
            </a:r>
            <a:r>
              <a:rPr lang="en-IN" baseline="30000" dirty="0" smtClean="0">
                <a:latin typeface="Arial" pitchFamily="34" charset="0"/>
                <a:cs typeface="Arial" pitchFamily="34" charset="0"/>
              </a:rPr>
              <a:t>st</a:t>
            </a:r>
            <a:r>
              <a:rPr lang="en-IN" dirty="0" smtClean="0">
                <a:latin typeface="Arial" pitchFamily="34" charset="0"/>
                <a:cs typeface="Arial" pitchFamily="34" charset="0"/>
              </a:rPr>
              <a:t> position in the stack.</a:t>
            </a:r>
          </a:p>
          <a:p>
            <a:pPr algn="just">
              <a:buFont typeface="Wingdings" pitchFamily="2" charset="2"/>
              <a:buChar char="ü"/>
            </a:pPr>
            <a:r>
              <a:rPr lang="en-IN" sz="2400" b="1" dirty="0" smtClean="0">
                <a:latin typeface="Arial" pitchFamily="34" charset="0"/>
                <a:cs typeface="Arial" pitchFamily="34" charset="0"/>
              </a:rPr>
              <a:t>Thus whenever top reaches to -1 we can say the stack is empty.</a:t>
            </a:r>
          </a:p>
          <a:p>
            <a:pPr algn="just"/>
            <a:r>
              <a:rPr lang="en-IN" dirty="0" err="1" smtClean="0">
                <a:latin typeface="Arial" pitchFamily="34" charset="0"/>
                <a:cs typeface="Arial" pitchFamily="34" charset="0"/>
              </a:rPr>
              <a:t>int</a:t>
            </a:r>
            <a:r>
              <a:rPr lang="en-IN" dirty="0" smtClean="0">
                <a:latin typeface="Arial" pitchFamily="34" charset="0"/>
                <a:cs typeface="Arial" pitchFamily="34" charset="0"/>
              </a:rPr>
              <a:t> </a:t>
            </a:r>
            <a:r>
              <a:rPr lang="en-IN" dirty="0" err="1" smtClean="0">
                <a:latin typeface="Arial" pitchFamily="34" charset="0"/>
                <a:cs typeface="Arial" pitchFamily="34" charset="0"/>
              </a:rPr>
              <a:t>stempty</a:t>
            </a:r>
            <a:r>
              <a:rPr lang="en-IN" dirty="0" smtClean="0">
                <a:latin typeface="Arial" pitchFamily="34" charset="0"/>
                <a:cs typeface="Arial" pitchFamily="34" charset="0"/>
              </a:rPr>
              <a:t>()</a:t>
            </a:r>
          </a:p>
          <a:p>
            <a:pPr algn="just"/>
            <a:r>
              <a:rPr lang="en-IN" dirty="0" smtClean="0">
                <a:latin typeface="Arial" pitchFamily="34" charset="0"/>
                <a:cs typeface="Arial" pitchFamily="34" charset="0"/>
              </a:rPr>
              <a:t>{</a:t>
            </a:r>
          </a:p>
          <a:p>
            <a:pPr algn="just"/>
            <a:r>
              <a:rPr lang="en-IN" dirty="0" smtClean="0">
                <a:latin typeface="Arial" pitchFamily="34" charset="0"/>
                <a:cs typeface="Arial" pitchFamily="34" charset="0"/>
              </a:rPr>
              <a:t>if(</a:t>
            </a:r>
            <a:r>
              <a:rPr lang="en-IN" dirty="0" err="1" smtClean="0">
                <a:latin typeface="Arial" pitchFamily="34" charset="0"/>
                <a:cs typeface="Arial" pitchFamily="34" charset="0"/>
              </a:rPr>
              <a:t>st.top</a:t>
            </a:r>
            <a:r>
              <a:rPr lang="en-IN" dirty="0" smtClean="0">
                <a:latin typeface="Arial" pitchFamily="34" charset="0"/>
                <a:cs typeface="Arial" pitchFamily="34" charset="0"/>
              </a:rPr>
              <a:t>==-1)</a:t>
            </a:r>
          </a:p>
          <a:p>
            <a:pPr algn="just"/>
            <a:r>
              <a:rPr lang="en-IN" dirty="0" smtClean="0">
                <a:latin typeface="Arial" pitchFamily="34" charset="0"/>
                <a:cs typeface="Arial" pitchFamily="34" charset="0"/>
              </a:rPr>
              <a:t>     return 1;</a:t>
            </a:r>
          </a:p>
          <a:p>
            <a:pPr algn="just"/>
            <a:r>
              <a:rPr lang="en-IN" dirty="0" smtClean="0">
                <a:latin typeface="Arial" pitchFamily="34" charset="0"/>
                <a:cs typeface="Arial" pitchFamily="34" charset="0"/>
              </a:rPr>
              <a:t>else</a:t>
            </a:r>
          </a:p>
          <a:p>
            <a:pPr algn="just"/>
            <a:r>
              <a:rPr lang="en-IN" dirty="0" smtClean="0">
                <a:latin typeface="Arial" pitchFamily="34" charset="0"/>
                <a:cs typeface="Arial" pitchFamily="34" charset="0"/>
              </a:rPr>
              <a:t>     return 0;</a:t>
            </a:r>
          </a:p>
          <a:p>
            <a:pPr algn="just"/>
            <a:r>
              <a:rPr lang="en-IN" dirty="0" smtClean="0">
                <a:latin typeface="Arial" pitchFamily="34" charset="0"/>
                <a:cs typeface="Arial" pitchFamily="34" charset="0"/>
              </a:rPr>
              <a:t>}</a:t>
            </a:r>
          </a:p>
        </p:txBody>
      </p:sp>
      <p:sp>
        <p:nvSpPr>
          <p:cNvPr id="11" name="object 11"/>
          <p:cNvSpPr txBox="1"/>
          <p:nvPr/>
        </p:nvSpPr>
        <p:spPr>
          <a:xfrm>
            <a:off x="3747642" y="6547586"/>
            <a:ext cx="2151380" cy="205184"/>
          </a:xfrm>
          <a:prstGeom prst="rect">
            <a:avLst/>
          </a:prstGeom>
        </p:spPr>
        <p:txBody>
          <a:bodyPr vert="horz" wrap="square" lIns="0" tIns="0" rIns="0" bIns="0" rtlCol="0">
            <a:spAutoFit/>
          </a:bodyPr>
          <a:lstStyle/>
          <a:p>
            <a:pPr marL="12700">
              <a:lnSpc>
                <a:spcPts val="1614"/>
              </a:lnSpc>
            </a:pPr>
            <a:r>
              <a:rPr lang="en-IN" sz="1600" b="1" spc="-195" dirty="0" smtClean="0">
                <a:solidFill>
                  <a:srgbClr val="FFFFFF"/>
                </a:solidFill>
                <a:latin typeface="Arial"/>
                <a:cs typeface="Arial"/>
              </a:rPr>
              <a:t>STACK ADT</a:t>
            </a:r>
            <a:endParaRPr sz="1600">
              <a:latin typeface="Arial"/>
              <a:cs typeface="Arial"/>
            </a:endParaRPr>
          </a:p>
        </p:txBody>
      </p:sp>
      <p:sp>
        <p:nvSpPr>
          <p:cNvPr id="12" name="object 12"/>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9</a:t>
            </a:fld>
            <a:endParaRPr sz="16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2276</TotalTime>
  <Words>1517</Words>
  <Application>Microsoft Office PowerPoint</Application>
  <PresentationFormat>On-screen Show (4:3)</PresentationFormat>
  <Paragraphs>287</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MODULE  2</vt:lpstr>
      <vt:lpstr>STACK ADT</vt:lpstr>
      <vt:lpstr>LEARNING OBJECTIVES</vt:lpstr>
      <vt:lpstr>OUTLINE</vt:lpstr>
      <vt:lpstr>STACK ADT</vt:lpstr>
      <vt:lpstr>STACK  ADT</vt:lpstr>
      <vt:lpstr>STACK ADT – ARRAY IMPLEMENTATION</vt:lpstr>
      <vt:lpstr>STRUCTURE DEFINITION</vt:lpstr>
      <vt:lpstr>STACK EMPTY OPERATION</vt:lpstr>
      <vt:lpstr>STACK FULL OPERATION</vt:lpstr>
      <vt:lpstr>PUSH OPERATION</vt:lpstr>
      <vt:lpstr>POP OPERATION</vt:lpstr>
      <vt:lpstr>PowerPoint Presentation</vt:lpstr>
      <vt:lpstr>PowerPoint Presentation</vt:lpstr>
      <vt:lpstr>PowerPoint Presentation</vt:lpstr>
      <vt:lpstr>PowerPoint Presentation</vt:lpstr>
      <vt:lpstr>PowerPoint Presentation</vt:lpstr>
      <vt:lpstr>STACK – LINKED LIST   IMPLEMENTATION   </vt:lpstr>
      <vt:lpstr>STACK – SINGLY LINKED LIST IMPLEMENTATION </vt:lpstr>
      <vt:lpstr> </vt:lpstr>
      <vt:lpstr>NODE CREATION</vt:lpstr>
      <vt:lpstr>PUSH OPERATION</vt:lpstr>
      <vt:lpstr>STACK EMPTY OPERATION</vt:lpstr>
      <vt:lpstr>POP OPERATION</vt:lpstr>
      <vt:lpstr>DISPLAY</vt:lpstr>
      <vt:lpstr>PowerPoint Presentation</vt:lpstr>
      <vt:lpstr>POINTS TO PONDER:</vt:lpstr>
      <vt:lpstr>PowerPoint Presentation</vt:lpstr>
      <vt:lpstr>LEARNING OUTCOMES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 priya</dc:creator>
  <cp:lastModifiedBy>HP</cp:lastModifiedBy>
  <cp:revision>177</cp:revision>
  <dcterms:created xsi:type="dcterms:W3CDTF">2019-06-18T05:55:06Z</dcterms:created>
  <dcterms:modified xsi:type="dcterms:W3CDTF">2021-09-11T06:20:43Z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2019-01-18T00:00:00Z</vt:filetime>
  </property>
  <property fmtid="{D5CDD505-2E9C-101B-9397-08002B2CF9AE}" pid="3" name="Creator">
    <vt:lpwstr>Microsoft® PowerPoint® 2010</vt:lpwstr>
  </property>
  <property fmtid="{D5CDD505-2E9C-101B-9397-08002B2CF9AE}" pid="4" name="LastSaved">
    <vt:filetime>2019-06-18T00:00:00Z</vt:filetime>
  </property>
</Properties>
</file>