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6" r:id="rId15"/>
    <p:sldId id="269" r:id="rId16"/>
    <p:sldId id="270" r:id="rId17"/>
    <p:sldId id="271" r:id="rId18"/>
    <p:sldId id="272" r:id="rId19"/>
    <p:sldId id="285" r:id="rId20"/>
    <p:sldId id="280" r:id="rId21"/>
    <p:sldId id="281" r:id="rId22"/>
    <p:sldId id="283" r:id="rId23"/>
    <p:sldId id="284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44" autoAdjust="0"/>
  </p:normalViewPr>
  <p:slideViewPr>
    <p:cSldViewPr>
      <p:cViewPr>
        <p:scale>
          <a:sx n="66" d="100"/>
          <a:sy n="66" d="100"/>
        </p:scale>
        <p:origin x="-142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1CE95-34F0-4250-900C-C5F12909FC0C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A9F7F-1A6C-4D12-846A-E97F8E5CB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25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95" dirty="0"/>
              <a:t>ASYMPTOTIC</a:t>
            </a:r>
            <a:r>
              <a:rPr spc="-65" dirty="0"/>
              <a:t> </a:t>
            </a:r>
            <a:r>
              <a:rPr spc="-195" dirty="0"/>
              <a:t>NOTATIONS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14"/>
              </a:lnSpc>
            </a:pPr>
            <a:r>
              <a:rPr lang="en-US" spc="15" smtClean="0"/>
              <a:t>G.PRIYANKA</a:t>
            </a:r>
            <a:endParaRPr spc="-21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14"/>
              </a:lnSpc>
            </a:pPr>
            <a:fld id="{81D60167-4931-47E6-BA6A-407CBD079E47}" type="slidenum">
              <a:rPr spc="-85" dirty="0"/>
              <a:pPr marL="25400">
                <a:lnSpc>
                  <a:spcPts val="1614"/>
                </a:lnSpc>
              </a:pPr>
              <a:t>‹#›</a:t>
            </a:fld>
            <a:endParaRPr spc="-8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95" dirty="0"/>
              <a:t>ASYMPTOTIC</a:t>
            </a:r>
            <a:r>
              <a:rPr spc="-65" dirty="0"/>
              <a:t> </a:t>
            </a:r>
            <a:r>
              <a:rPr spc="-195" dirty="0"/>
              <a:t>NOTATIONS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14"/>
              </a:lnSpc>
            </a:pPr>
            <a:r>
              <a:rPr lang="en-US" spc="15" smtClean="0"/>
              <a:t>G.PRIYANKA</a:t>
            </a:r>
            <a:endParaRPr spc="-21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14"/>
              </a:lnSpc>
            </a:pPr>
            <a:fld id="{81D60167-4931-47E6-BA6A-407CBD079E47}" type="slidenum">
              <a:rPr spc="-85" dirty="0"/>
              <a:pPr marL="25400">
                <a:lnSpc>
                  <a:spcPts val="1614"/>
                </a:lnSpc>
              </a:pPr>
              <a:t>‹#›</a:t>
            </a:fld>
            <a:endParaRPr spc="-8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95" dirty="0"/>
              <a:t>ASYMPTOTIC</a:t>
            </a:r>
            <a:r>
              <a:rPr spc="-65" dirty="0"/>
              <a:t> </a:t>
            </a:r>
            <a:r>
              <a:rPr spc="-195" dirty="0"/>
              <a:t>NOTATIONS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14"/>
              </a:lnSpc>
            </a:pPr>
            <a:r>
              <a:rPr lang="en-US" spc="15" smtClean="0"/>
              <a:t>G.PRIYANKA</a:t>
            </a:r>
            <a:endParaRPr spc="-21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14"/>
              </a:lnSpc>
            </a:pPr>
            <a:fld id="{81D60167-4931-47E6-BA6A-407CBD079E47}" type="slidenum">
              <a:rPr spc="-85" dirty="0"/>
              <a:pPr marL="25400">
                <a:lnSpc>
                  <a:spcPts val="1614"/>
                </a:lnSpc>
              </a:pPr>
              <a:t>‹#›</a:t>
            </a:fld>
            <a:endParaRPr spc="-8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95" dirty="0"/>
              <a:t>ASYMPTOTIC</a:t>
            </a:r>
            <a:r>
              <a:rPr spc="-65" dirty="0"/>
              <a:t> </a:t>
            </a:r>
            <a:r>
              <a:rPr spc="-195" dirty="0"/>
              <a:t>NOTATIONS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14"/>
              </a:lnSpc>
            </a:pPr>
            <a:r>
              <a:rPr lang="en-US" spc="15" smtClean="0"/>
              <a:t>G.PRIYANKA</a:t>
            </a:r>
            <a:endParaRPr spc="-21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14"/>
              </a:lnSpc>
            </a:pPr>
            <a:fld id="{81D60167-4931-47E6-BA6A-407CBD079E47}" type="slidenum">
              <a:rPr spc="-85" dirty="0"/>
              <a:pPr marL="25400">
                <a:lnSpc>
                  <a:spcPts val="1614"/>
                </a:lnSpc>
              </a:pPr>
              <a:t>‹#›</a:t>
            </a:fld>
            <a:endParaRPr spc="-8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95" dirty="0"/>
              <a:t>ASYMPTOTIC</a:t>
            </a:r>
            <a:r>
              <a:rPr spc="-65" dirty="0"/>
              <a:t> </a:t>
            </a:r>
            <a:r>
              <a:rPr spc="-195" dirty="0"/>
              <a:t>NOTATIONS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14"/>
              </a:lnSpc>
            </a:pPr>
            <a:r>
              <a:rPr lang="en-US" spc="15" smtClean="0"/>
              <a:t>G.PRIYANKA</a:t>
            </a:r>
            <a:endParaRPr spc="-21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14"/>
              </a:lnSpc>
            </a:pPr>
            <a:fld id="{81D60167-4931-47E6-BA6A-407CBD079E47}" type="slidenum">
              <a:rPr spc="-85" dirty="0"/>
              <a:pPr marL="25400">
                <a:lnSpc>
                  <a:spcPts val="1614"/>
                </a:lnSpc>
              </a:pPr>
              <a:t>‹#›</a:t>
            </a:fld>
            <a:endParaRPr spc="-8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6180" y="778255"/>
            <a:ext cx="269163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5434" y="2076703"/>
            <a:ext cx="8533130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54678" y="6547586"/>
            <a:ext cx="2151379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95" dirty="0"/>
              <a:t>ASYMPTOTIC</a:t>
            </a:r>
            <a:r>
              <a:rPr spc="-65" dirty="0"/>
              <a:t> </a:t>
            </a:r>
            <a:r>
              <a:rPr spc="-195" dirty="0"/>
              <a:t>NOTATIONS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8739" y="6547586"/>
            <a:ext cx="129730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14"/>
              </a:lnSpc>
            </a:pPr>
            <a:r>
              <a:rPr lang="en-US" spc="15" smtClean="0"/>
              <a:t>G.PRIYANKA</a:t>
            </a:r>
            <a:endParaRPr spc="-21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1983" y="6547586"/>
            <a:ext cx="25527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14"/>
              </a:lnSpc>
            </a:pPr>
            <a:fld id="{81D60167-4931-47E6-BA6A-407CBD079E47}" type="slidenum">
              <a:rPr spc="-85" dirty="0"/>
              <a:pPr marL="25400">
                <a:lnSpc>
                  <a:spcPts val="1614"/>
                </a:lnSpc>
              </a:pPr>
              <a:t>‹#›</a:t>
            </a:fld>
            <a:endParaRPr spc="-8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 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46423" y="922146"/>
            <a:ext cx="168757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/>
              <a:t>MODULE</a:t>
            </a:r>
            <a:r>
              <a:rPr spc="-210"/>
              <a:t> </a:t>
            </a:r>
            <a:r>
              <a:rPr lang="en-IN" spc="-120" dirty="0" smtClean="0"/>
              <a:t> 2</a:t>
            </a:r>
            <a:endParaRPr spc="-120" dirty="0"/>
          </a:p>
        </p:txBody>
      </p:sp>
      <p:sp>
        <p:nvSpPr>
          <p:cNvPr id="9" name="object 9"/>
          <p:cNvSpPr txBox="1"/>
          <p:nvPr/>
        </p:nvSpPr>
        <p:spPr>
          <a:xfrm>
            <a:off x="3200400" y="6477000"/>
            <a:ext cx="34290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614"/>
              </a:lnSpc>
            </a:pPr>
            <a:r>
              <a:rPr lang="en-IN" sz="1600" b="1" spc="-195" dirty="0" smtClean="0">
                <a:solidFill>
                  <a:srgbClr val="FFFFFF"/>
                </a:solidFill>
                <a:latin typeface="Arial"/>
                <a:cs typeface="Arial"/>
              </a:rPr>
              <a:t>QUEUE ADT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53423" y="6547586"/>
            <a:ext cx="153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lnSpc>
                  <a:spcPts val="1614"/>
                </a:lnSpc>
              </a:pPr>
              <a:t>1</a:t>
            </a:fld>
            <a:endParaRPr sz="16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33196" y="1694433"/>
          <a:ext cx="8316595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125"/>
                <a:gridCol w="6300470"/>
              </a:tblGrid>
              <a:tr h="45720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345" dirty="0">
                          <a:latin typeface="Arial"/>
                          <a:cs typeface="Arial"/>
                        </a:rPr>
                        <a:t>SESSIONS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320" dirty="0">
                          <a:latin typeface="Arial"/>
                          <a:cs typeface="Arial"/>
                        </a:rPr>
                        <a:t>TOPICS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32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SESSION</a:t>
                      </a:r>
                      <a:r>
                        <a:rPr sz="2400" b="1" spc="-16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12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en-IN" sz="2400" b="1" spc="-135" dirty="0" smtClean="0">
                          <a:latin typeface="Arial"/>
                          <a:cs typeface="Arial"/>
                        </a:rPr>
                        <a:t>List</a:t>
                      </a:r>
                      <a:r>
                        <a:rPr lang="en-IN" sz="2400" b="1" spc="-135" baseline="0" dirty="0" smtClean="0">
                          <a:latin typeface="Arial"/>
                          <a:cs typeface="Arial"/>
                        </a:rPr>
                        <a:t> ADT – Singly Linked List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32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SESSION</a:t>
                      </a:r>
                      <a:r>
                        <a:rPr sz="2400" b="1" spc="-16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12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en-IN" sz="2400" b="1" spc="-155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Circular</a:t>
                      </a:r>
                      <a:r>
                        <a:rPr lang="en-IN" sz="2400" b="1" spc="-155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Linked List</a:t>
                      </a:r>
                      <a:endParaRPr sz="2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spc="-32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SESSION</a:t>
                      </a:r>
                      <a:r>
                        <a:rPr sz="2400" b="1" spc="-16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12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IN" sz="2400" b="1" spc="-185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Doubly</a:t>
                      </a:r>
                      <a:r>
                        <a:rPr lang="en-IN" sz="2400" b="1" spc="-185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Linked List</a:t>
                      </a:r>
                      <a:endParaRPr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3335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spc="-325" dirty="0" smtClean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SESSION</a:t>
                      </a:r>
                      <a:r>
                        <a:rPr lang="en-IN" sz="2400" b="1" spc="-160" dirty="0" smtClean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IN" sz="2400" b="1" spc="-120" dirty="0" smtClean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IN" sz="2400" dirty="0" smtClean="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842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spc="-155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Stack</a:t>
                      </a:r>
                      <a:r>
                        <a:rPr lang="en-IN" sz="2400" b="1" spc="-155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ADT</a:t>
                      </a:r>
                      <a:endParaRPr lang="en-IN" sz="2400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3335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spc="-325" dirty="0" smtClean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SESSION</a:t>
                      </a:r>
                      <a:r>
                        <a:rPr lang="en-IN" sz="2400" b="1" spc="-160" dirty="0" smtClean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IN" sz="2400" b="1" spc="-120" dirty="0" smtClean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IN" sz="2400" dirty="0" smtClean="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IN" sz="2400" b="1" dirty="0" smtClean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Queue</a:t>
                      </a:r>
                      <a:r>
                        <a:rPr lang="en-IN" sz="2400" b="1" baseline="0" dirty="0" smtClean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 ADT</a:t>
                      </a:r>
                      <a:endParaRPr sz="24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3335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spc="-325" dirty="0" smtClean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SESSION</a:t>
                      </a:r>
                      <a:r>
                        <a:rPr lang="en-IN" sz="2400" b="1" spc="-160" dirty="0" smtClean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IN" sz="2400" b="1" spc="-120" dirty="0" smtClean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lang="en-IN" sz="2400" dirty="0" smtClean="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IN" sz="2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Circular Queue</a:t>
                      </a:r>
                      <a:endParaRPr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3335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spc="-325" dirty="0" smtClean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SESSION</a:t>
                      </a:r>
                      <a:r>
                        <a:rPr lang="en-IN" sz="2400" b="1" spc="-160" dirty="0" smtClean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IN" sz="2400" b="1" spc="-120" dirty="0" smtClean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lang="en-IN" sz="2400" dirty="0" smtClean="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IN" sz="2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Double Ended</a:t>
                      </a:r>
                      <a:r>
                        <a:rPr lang="en-IN" sz="2400" b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Queue</a:t>
                      </a:r>
                      <a:endParaRPr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039" y="6425438"/>
            <a:ext cx="142494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r>
              <a:rPr lang="en-IN" sz="1600" b="1" spc="20" dirty="0" smtClean="0">
                <a:solidFill>
                  <a:srgbClr val="FFFFFF"/>
                </a:solidFill>
                <a:latin typeface="Arial"/>
                <a:cs typeface="Arial"/>
              </a:rPr>
              <a:t>G.PRIYANKA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24200" y="6425438"/>
            <a:ext cx="593940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STACK  ADT                                                                                                                                          </a:t>
            </a:r>
            <a:r>
              <a:rPr lang="en-IN" sz="1600" b="1" spc="-195" dirty="0" smtClean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90800" y="609601"/>
            <a:ext cx="4267200" cy="369332"/>
          </a:xfrm>
        </p:spPr>
        <p:txBody>
          <a:bodyPr/>
          <a:lstStyle/>
          <a:p>
            <a:r>
              <a:rPr lang="en-IN" dirty="0" smtClean="0"/>
              <a:t>DEQUEUE OPERATION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5434" y="1143000"/>
            <a:ext cx="8533130" cy="3693319"/>
          </a:xfrm>
        </p:spPr>
        <p:txBody>
          <a:bodyPr/>
          <a:lstStyle/>
          <a:p>
            <a:pPr algn="just">
              <a:buFont typeface="Wingdings" pitchFamily="2" charset="2"/>
              <a:buChar char="ü"/>
            </a:pPr>
            <a:r>
              <a:rPr lang="en-IN" dirty="0" smtClean="0"/>
              <a:t>The deletion of any element in the queue takes place by the front end always.</a:t>
            </a:r>
          </a:p>
          <a:p>
            <a:pPr algn="just"/>
            <a:r>
              <a:rPr lang="en-IN" dirty="0" err="1" smtClean="0"/>
              <a:t>int</a:t>
            </a:r>
            <a:r>
              <a:rPr lang="en-IN" dirty="0" smtClean="0"/>
              <a:t> deletion()</a:t>
            </a:r>
          </a:p>
          <a:p>
            <a:pPr algn="just"/>
            <a:r>
              <a:rPr lang="en-IN" dirty="0" smtClean="0"/>
              <a:t>{</a:t>
            </a:r>
          </a:p>
          <a:p>
            <a:pPr algn="just"/>
            <a:r>
              <a:rPr lang="en-IN" dirty="0" err="1" smtClean="0"/>
              <a:t>int</a:t>
            </a:r>
            <a:r>
              <a:rPr lang="en-IN" dirty="0" smtClean="0"/>
              <a:t> item;</a:t>
            </a:r>
          </a:p>
          <a:p>
            <a:pPr algn="just"/>
            <a:r>
              <a:rPr lang="en-IN" dirty="0" smtClean="0"/>
              <a:t>item=q.que[</a:t>
            </a:r>
            <a:r>
              <a:rPr lang="en-IN" dirty="0" err="1" smtClean="0"/>
              <a:t>q.front</a:t>
            </a:r>
            <a:r>
              <a:rPr lang="en-IN" dirty="0" smtClean="0"/>
              <a:t>];</a:t>
            </a:r>
          </a:p>
          <a:p>
            <a:pPr algn="just"/>
            <a:r>
              <a:rPr lang="en-IN" dirty="0" err="1" smtClean="0"/>
              <a:t>q.front</a:t>
            </a:r>
            <a:r>
              <a:rPr lang="en-IN" dirty="0" smtClean="0"/>
              <a:t>++;</a:t>
            </a:r>
          </a:p>
          <a:p>
            <a:pPr algn="just"/>
            <a:r>
              <a:rPr lang="en-IN" dirty="0" err="1" smtClean="0"/>
              <a:t>printf</a:t>
            </a:r>
            <a:r>
              <a:rPr lang="en-IN" dirty="0" smtClean="0"/>
              <a:t>("The deleted item is %</a:t>
            </a:r>
            <a:r>
              <a:rPr lang="en-IN" dirty="0" err="1" smtClean="0"/>
              <a:t>d",item</a:t>
            </a:r>
            <a:r>
              <a:rPr lang="en-IN" dirty="0" smtClean="0"/>
              <a:t>);</a:t>
            </a:r>
          </a:p>
          <a:p>
            <a:pPr algn="just"/>
            <a:r>
              <a:rPr lang="en-IN" dirty="0" smtClean="0"/>
              <a:t>return </a:t>
            </a:r>
            <a:r>
              <a:rPr lang="en-IN" dirty="0" err="1" smtClean="0"/>
              <a:t>q.front</a:t>
            </a:r>
            <a:r>
              <a:rPr lang="en-IN" dirty="0" smtClean="0"/>
              <a:t>;</a:t>
            </a:r>
          </a:p>
          <a:p>
            <a:pPr algn="just"/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039" y="6425438"/>
            <a:ext cx="1424940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r>
              <a:rPr lang="en-IN" sz="1600" b="1" spc="20" dirty="0" smtClean="0">
                <a:solidFill>
                  <a:srgbClr val="FFFFFF"/>
                </a:solidFill>
                <a:latin typeface="Arial"/>
                <a:cs typeface="Arial"/>
              </a:rPr>
              <a:t>G.PRIYANKA</a:t>
            </a:r>
            <a:endParaRPr sz="16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95600" y="6425438"/>
            <a:ext cx="616800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620"/>
              </a:lnSpc>
            </a:pPr>
            <a:r>
              <a:rPr lang="en-IN" sz="1600" b="1" spc="-195" dirty="0" smtClean="0">
                <a:solidFill>
                  <a:srgbClr val="FFFFFF"/>
                </a:solidFill>
                <a:latin typeface="Arial"/>
                <a:cs typeface="Arial"/>
              </a:rPr>
              <a:t>    QUEUE  ADT                                                                                                                             </a:t>
            </a:r>
            <a:fld id="{81D60167-4931-47E6-BA6A-407CBD079E47}" type="slidenum">
              <a:rPr lang="en-IN" sz="1600" b="1" spc="-85" smtClean="0">
                <a:solidFill>
                  <a:srgbClr val="FFFFFF"/>
                </a:solidFill>
                <a:latin typeface="Arial"/>
                <a:cs typeface="Arial"/>
              </a:rPr>
              <a:pPr marL="12700" algn="ctr">
                <a:lnSpc>
                  <a:spcPts val="1620"/>
                </a:lnSpc>
              </a:pPr>
              <a:t>11</a:t>
            </a:fld>
            <a:endParaRPr sz="1600">
              <a:latin typeface="Arial"/>
              <a:cs typeface="Arial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81200" y="778255"/>
            <a:ext cx="5410200" cy="369332"/>
          </a:xfrm>
        </p:spPr>
        <p:txBody>
          <a:bodyPr/>
          <a:lstStyle/>
          <a:p>
            <a:pPr algn="ctr"/>
            <a:r>
              <a:rPr lang="en-IN" dirty="0" smtClean="0"/>
              <a:t>DISPLAY OPERATION</a:t>
            </a:r>
            <a:endParaRPr lang="en-IN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305434" y="1371600"/>
            <a:ext cx="8533130" cy="2954655"/>
          </a:xfrm>
        </p:spPr>
        <p:txBody>
          <a:bodyPr/>
          <a:lstStyle/>
          <a:p>
            <a:pPr algn="just"/>
            <a:r>
              <a:rPr lang="en-IN" dirty="0" smtClean="0"/>
              <a:t>void display()</a:t>
            </a:r>
          </a:p>
          <a:p>
            <a:pPr algn="just"/>
            <a:r>
              <a:rPr lang="en-IN" dirty="0" smtClean="0"/>
              <a:t>{</a:t>
            </a:r>
          </a:p>
          <a:p>
            <a:pPr algn="just"/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;</a:t>
            </a:r>
          </a:p>
          <a:p>
            <a:pPr algn="just"/>
            <a:r>
              <a:rPr lang="en-IN" dirty="0" smtClean="0"/>
              <a:t>for(</a:t>
            </a:r>
            <a:r>
              <a:rPr lang="en-IN" dirty="0" err="1" smtClean="0"/>
              <a:t>i</a:t>
            </a:r>
            <a:r>
              <a:rPr lang="en-IN" dirty="0" smtClean="0"/>
              <a:t>=</a:t>
            </a:r>
            <a:r>
              <a:rPr lang="en-IN" dirty="0" err="1" smtClean="0"/>
              <a:t>q.front;i</a:t>
            </a:r>
            <a:r>
              <a:rPr lang="en-IN" dirty="0" smtClean="0"/>
              <a:t>&lt;=</a:t>
            </a:r>
            <a:r>
              <a:rPr lang="en-IN" dirty="0" err="1" smtClean="0"/>
              <a:t>q.rear;i</a:t>
            </a:r>
            <a:r>
              <a:rPr lang="en-IN" dirty="0" smtClean="0"/>
              <a:t>++)</a:t>
            </a:r>
          </a:p>
          <a:p>
            <a:pPr algn="just"/>
            <a:r>
              <a:rPr lang="en-IN" dirty="0" smtClean="0"/>
              <a:t>{</a:t>
            </a:r>
          </a:p>
          <a:p>
            <a:pPr algn="just"/>
            <a:r>
              <a:rPr lang="en-IN" dirty="0" err="1" smtClean="0"/>
              <a:t>printf</a:t>
            </a:r>
            <a:r>
              <a:rPr lang="en-IN" dirty="0" smtClean="0"/>
              <a:t>("%</a:t>
            </a:r>
            <a:r>
              <a:rPr lang="en-IN" dirty="0" err="1" smtClean="0"/>
              <a:t>d",q.que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]);</a:t>
            </a:r>
          </a:p>
          <a:p>
            <a:pPr algn="just"/>
            <a:r>
              <a:rPr lang="en-IN" dirty="0" smtClean="0"/>
              <a:t>}</a:t>
            </a:r>
          </a:p>
          <a:p>
            <a:pPr algn="just"/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039" y="6425438"/>
            <a:ext cx="142494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r>
              <a:rPr lang="en-IN" sz="1600" b="1" spc="20" dirty="0" smtClean="0">
                <a:solidFill>
                  <a:srgbClr val="FFFFFF"/>
                </a:solidFill>
                <a:latin typeface="Arial"/>
                <a:cs typeface="Arial"/>
              </a:rPr>
              <a:t>G.PRIYANKA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19400" y="6425438"/>
            <a:ext cx="6244209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620"/>
              </a:lnSpc>
            </a:pP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           QUEUE  ADT                                                                                                                </a:t>
            </a:r>
            <a:fld id="{81D60167-4931-47E6-BA6A-407CBD079E47}" type="slidenum">
              <a:rPr lang="en-IN" sz="1600" b="1" spc="-85" smtClean="0">
                <a:solidFill>
                  <a:srgbClr val="FFFFFF"/>
                </a:solidFill>
                <a:latin typeface="Arial"/>
                <a:cs typeface="Arial"/>
              </a:rPr>
              <a:pPr marL="12700" algn="ctr">
                <a:lnSpc>
                  <a:spcPts val="1620"/>
                </a:lnSpc>
              </a:pPr>
              <a:t>12</a:t>
            </a:fld>
            <a:endParaRPr lang="en-IN" sz="1600" dirty="0" smtClean="0">
              <a:latin typeface="Arial"/>
              <a:cs typeface="Arial"/>
            </a:endParaRPr>
          </a:p>
          <a:p>
            <a:pPr marL="12700">
              <a:lnSpc>
                <a:spcPts val="1620"/>
              </a:lnSpc>
            </a:pPr>
            <a:endParaRPr sz="160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1066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371600" y="533401"/>
            <a:ext cx="6400800" cy="738664"/>
          </a:xfrm>
        </p:spPr>
        <p:txBody>
          <a:bodyPr/>
          <a:lstStyle/>
          <a:p>
            <a:pPr algn="ctr"/>
            <a:r>
              <a:rPr lang="en-IN" dirty="0" smtClean="0"/>
              <a:t>QUEUE – LINKED LIST IMPLEMENTATION</a:t>
            </a:r>
            <a:endParaRPr lang="en-IN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305434" y="1219200"/>
            <a:ext cx="8533130" cy="3693319"/>
          </a:xfrm>
        </p:spPr>
        <p:txBody>
          <a:bodyPr/>
          <a:lstStyle/>
          <a:p>
            <a:r>
              <a:rPr lang="en-IN" dirty="0" smtClean="0"/>
              <a:t>The main advantage in linked list representation is that we need not have to worry about size of the queue.</a:t>
            </a:r>
          </a:p>
          <a:p>
            <a:r>
              <a:rPr lang="en-IN" dirty="0" smtClean="0"/>
              <a:t>As in linked list we can create as many nodes as we want so there will not be a queue full condition.</a:t>
            </a:r>
          </a:p>
          <a:p>
            <a:r>
              <a:rPr lang="en-IN" dirty="0" smtClean="0"/>
              <a:t>The queue using linked list is very similar to a linked list.</a:t>
            </a:r>
          </a:p>
          <a:p>
            <a:r>
              <a:rPr lang="en-IN" dirty="0" smtClean="0"/>
              <a:t>The only difference between the two is in queue the left most node is called </a:t>
            </a:r>
            <a:r>
              <a:rPr lang="en-IN" dirty="0" smtClean="0">
                <a:solidFill>
                  <a:srgbClr val="FF0000"/>
                </a:solidFill>
              </a:rPr>
              <a:t>front node</a:t>
            </a:r>
            <a:r>
              <a:rPr lang="en-IN" dirty="0" smtClean="0"/>
              <a:t> and the right most node is called </a:t>
            </a:r>
            <a:r>
              <a:rPr lang="en-IN" dirty="0" smtClean="0">
                <a:solidFill>
                  <a:srgbClr val="FF0000"/>
                </a:solidFill>
              </a:rPr>
              <a:t>rear node</a:t>
            </a:r>
            <a:r>
              <a:rPr lang="en-IN" dirty="0" smtClean="0"/>
              <a:t>.</a:t>
            </a:r>
          </a:p>
          <a:p>
            <a:r>
              <a:rPr lang="en-IN" dirty="0" smtClean="0"/>
              <a:t>We cannot remove any arbitrary node from queue.</a:t>
            </a:r>
          </a:p>
          <a:p>
            <a:r>
              <a:rPr lang="en-IN" dirty="0" smtClean="0"/>
              <a:t>We have to remove front node always.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0" y="778255"/>
            <a:ext cx="6858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IN" spc="-265" dirty="0" smtClean="0"/>
              <a:t>QUEUE– LINKED LIST   IMPLEMENTATION   </a:t>
            </a:r>
            <a:endParaRPr spc="-265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425566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76066" y="6452006"/>
            <a:ext cx="6067933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  <a:tabLst>
                <a:tab pos="5363210" algn="l"/>
              </a:tabLst>
            </a:pPr>
            <a:endParaRPr lang="en-IN" sz="1200" b="1" spc="-160" dirty="0" smtClean="0">
              <a:solidFill>
                <a:srgbClr val="0000CC"/>
              </a:solidFill>
              <a:latin typeface="Arial"/>
              <a:cs typeface="Arial"/>
            </a:endParaRPr>
          </a:p>
          <a:p>
            <a:pPr>
              <a:lnSpc>
                <a:spcPts val="1140"/>
              </a:lnSpc>
              <a:tabLst>
                <a:tab pos="5363210" algn="l"/>
              </a:tabLst>
            </a:pPr>
            <a:r>
              <a:rPr lang="en-IN" sz="1200" b="1" spc="-215" dirty="0" smtClean="0">
                <a:solidFill>
                  <a:srgbClr val="0000CC"/>
                </a:solidFill>
                <a:latin typeface="Arial"/>
                <a:cs typeface="Arial"/>
              </a:rPr>
              <a:t>D                                                              </a:t>
            </a:r>
            <a:r>
              <a:rPr lang="en-IN" sz="1600" b="1" spc="-215" dirty="0" smtClean="0">
                <a:solidFill>
                  <a:schemeClr val="bg1"/>
                </a:solidFill>
                <a:latin typeface="Arial"/>
                <a:cs typeface="Arial"/>
              </a:rPr>
              <a:t>QUEUE  ADT </a:t>
            </a:r>
            <a:r>
              <a:rPr sz="1200" b="1" spc="-285" smtClean="0">
                <a:solidFill>
                  <a:srgbClr val="0000CC"/>
                </a:solidFill>
                <a:latin typeface="Arial"/>
                <a:cs typeface="Arial"/>
              </a:rPr>
              <a:t>K</a:t>
            </a:r>
            <a:r>
              <a:rPr sz="1200" b="1" spc="-210" smtClean="0">
                <a:solidFill>
                  <a:srgbClr val="0000CC"/>
                </a:solidFill>
                <a:latin typeface="Arial"/>
                <a:cs typeface="Arial"/>
              </a:rPr>
              <a:t>C</a:t>
            </a:r>
            <a:r>
              <a:rPr sz="1200" b="1" spc="-170" smtClean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lang="en-IN" sz="1200" b="1" spc="-170" dirty="0" smtClean="0">
                <a:solidFill>
                  <a:srgbClr val="0000CC"/>
                </a:solidFill>
                <a:latin typeface="Arial"/>
                <a:cs typeface="Arial"/>
              </a:rPr>
              <a:t>                                                                                                                                     13</a:t>
            </a:r>
            <a:r>
              <a:rPr sz="1200" b="1">
                <a:solidFill>
                  <a:srgbClr val="0000CC"/>
                </a:solidFill>
                <a:latin typeface="Arial"/>
                <a:cs typeface="Arial"/>
              </a:rPr>
              <a:t>	</a:t>
            </a:r>
            <a:r>
              <a:rPr lang="en-IN" b="1" spc="-37" baseline="-9259" dirty="0" smtClean="0">
                <a:solidFill>
                  <a:srgbClr val="888888"/>
                </a:solidFill>
                <a:latin typeface="Trebuchet MS"/>
                <a:cs typeface="Arial"/>
              </a:rPr>
              <a:t> </a:t>
            </a:r>
            <a:r>
              <a:rPr lang="en-IN" b="1" spc="-37" dirty="0" smtClean="0">
                <a:solidFill>
                  <a:srgbClr val="888888"/>
                </a:solidFill>
                <a:latin typeface="Trebuchet MS"/>
                <a:cs typeface="Arial"/>
              </a:rPr>
              <a:t>    </a:t>
            </a:r>
            <a:r>
              <a:rPr lang="en-IN" b="1" spc="-37" dirty="0" smtClean="0">
                <a:solidFill>
                  <a:schemeClr val="bg1"/>
                </a:solidFill>
                <a:latin typeface="Trebuchet MS"/>
                <a:cs typeface="Arial"/>
              </a:rPr>
              <a:t>13</a:t>
            </a:r>
            <a:endParaRPr sz="1800" baseline="-9259">
              <a:latin typeface="Trebuchet MS"/>
              <a:cs typeface="Trebuchet MS"/>
            </a:endParaRPr>
          </a:p>
        </p:txBody>
      </p:sp>
      <p:sp>
        <p:nvSpPr>
          <p:cNvPr id="16" name="object 9"/>
          <p:cNvSpPr txBox="1"/>
          <p:nvPr/>
        </p:nvSpPr>
        <p:spPr>
          <a:xfrm>
            <a:off x="66039" y="6425438"/>
            <a:ext cx="142494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r>
              <a:rPr lang="en-IN" sz="1600" b="1" spc="20" dirty="0" smtClean="0">
                <a:solidFill>
                  <a:srgbClr val="FFFFFF"/>
                </a:solidFill>
                <a:latin typeface="Arial"/>
                <a:cs typeface="Arial"/>
              </a:rPr>
              <a:t>G.PRIYANKA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8725" y="2524125"/>
            <a:ext cx="668655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0800" y="778255"/>
            <a:ext cx="3733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IN" spc="-265" dirty="0" smtClean="0"/>
              <a:t>STRUCTURE DEFINITION</a:t>
            </a:r>
            <a:endParaRPr spc="-265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5434" y="2076703"/>
            <a:ext cx="8533130" cy="2585323"/>
          </a:xfrm>
        </p:spPr>
        <p:txBody>
          <a:bodyPr/>
          <a:lstStyle/>
          <a:p>
            <a:r>
              <a:rPr lang="en-IN" dirty="0" err="1" smtClean="0"/>
              <a:t>struct</a:t>
            </a:r>
            <a:r>
              <a:rPr lang="en-IN" dirty="0" smtClean="0"/>
              <a:t> node</a:t>
            </a:r>
          </a:p>
          <a:p>
            <a:r>
              <a:rPr lang="en-IN" dirty="0" smtClean="0"/>
              <a:t>{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data;</a:t>
            </a:r>
          </a:p>
          <a:p>
            <a:r>
              <a:rPr lang="en-IN" dirty="0" err="1" smtClean="0"/>
              <a:t>struct</a:t>
            </a:r>
            <a:r>
              <a:rPr lang="en-IN" dirty="0" smtClean="0"/>
              <a:t> node *next;</a:t>
            </a:r>
          </a:p>
          <a:p>
            <a:r>
              <a:rPr lang="en-IN" dirty="0" smtClean="0"/>
              <a:t>}</a:t>
            </a:r>
          </a:p>
          <a:p>
            <a:r>
              <a:rPr lang="en-IN" dirty="0" err="1" smtClean="0"/>
              <a:t>struct</a:t>
            </a:r>
            <a:r>
              <a:rPr lang="en-IN" dirty="0" smtClean="0"/>
              <a:t> node *front,*rear;</a:t>
            </a:r>
          </a:p>
          <a:p>
            <a:endParaRPr lang="en-IN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425566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76066" y="6452006"/>
            <a:ext cx="6067933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  <a:tabLst>
                <a:tab pos="5363210" algn="l"/>
              </a:tabLst>
            </a:pPr>
            <a:endParaRPr lang="en-IN" sz="1200" b="1" spc="-160" dirty="0" smtClean="0">
              <a:solidFill>
                <a:srgbClr val="0000CC"/>
              </a:solidFill>
              <a:latin typeface="Arial"/>
              <a:cs typeface="Arial"/>
            </a:endParaRPr>
          </a:p>
          <a:p>
            <a:pPr>
              <a:lnSpc>
                <a:spcPts val="1140"/>
              </a:lnSpc>
              <a:tabLst>
                <a:tab pos="5363210" algn="l"/>
              </a:tabLst>
            </a:pPr>
            <a:r>
              <a:rPr lang="en-IN" sz="1200" b="1" spc="-215" dirty="0" smtClean="0">
                <a:solidFill>
                  <a:srgbClr val="0000CC"/>
                </a:solidFill>
                <a:latin typeface="Arial"/>
                <a:cs typeface="Arial"/>
              </a:rPr>
              <a:t>D                                                              </a:t>
            </a:r>
            <a:r>
              <a:rPr lang="en-IN" sz="1600" b="1" spc="-215" dirty="0" smtClean="0">
                <a:solidFill>
                  <a:schemeClr val="bg1"/>
                </a:solidFill>
                <a:latin typeface="Arial"/>
                <a:cs typeface="Arial"/>
              </a:rPr>
              <a:t>QUEUE  ADT </a:t>
            </a:r>
            <a:r>
              <a:rPr sz="1200" b="1" spc="-285" smtClean="0">
                <a:solidFill>
                  <a:srgbClr val="0000CC"/>
                </a:solidFill>
                <a:latin typeface="Arial"/>
                <a:cs typeface="Arial"/>
              </a:rPr>
              <a:t>K</a:t>
            </a:r>
            <a:r>
              <a:rPr sz="1200" b="1" spc="-210" smtClean="0">
                <a:solidFill>
                  <a:srgbClr val="0000CC"/>
                </a:solidFill>
                <a:latin typeface="Arial"/>
                <a:cs typeface="Arial"/>
              </a:rPr>
              <a:t>C</a:t>
            </a:r>
            <a:r>
              <a:rPr sz="1200" b="1" spc="-170" smtClean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lang="en-IN" sz="1200" b="1" spc="-170" dirty="0" smtClean="0">
                <a:solidFill>
                  <a:srgbClr val="0000CC"/>
                </a:solidFill>
                <a:latin typeface="Arial"/>
                <a:cs typeface="Arial"/>
              </a:rPr>
              <a:t>                                                                                                                                     13</a:t>
            </a:r>
            <a:r>
              <a:rPr sz="1200" b="1">
                <a:solidFill>
                  <a:srgbClr val="0000CC"/>
                </a:solidFill>
                <a:latin typeface="Arial"/>
                <a:cs typeface="Arial"/>
              </a:rPr>
              <a:t>	</a:t>
            </a:r>
            <a:r>
              <a:rPr lang="en-IN" b="1" spc="-37" baseline="-9259" dirty="0" smtClean="0">
                <a:solidFill>
                  <a:srgbClr val="888888"/>
                </a:solidFill>
                <a:latin typeface="Trebuchet MS"/>
                <a:cs typeface="Arial"/>
              </a:rPr>
              <a:t> </a:t>
            </a:r>
            <a:r>
              <a:rPr lang="en-IN" b="1" spc="-37" dirty="0" smtClean="0">
                <a:solidFill>
                  <a:srgbClr val="888888"/>
                </a:solidFill>
                <a:latin typeface="Trebuchet MS"/>
                <a:cs typeface="Arial"/>
              </a:rPr>
              <a:t>    </a:t>
            </a:r>
            <a:r>
              <a:rPr lang="en-IN" b="1" spc="-37" dirty="0" smtClean="0">
                <a:solidFill>
                  <a:schemeClr val="bg1"/>
                </a:solidFill>
                <a:latin typeface="Trebuchet MS"/>
                <a:cs typeface="Arial"/>
              </a:rPr>
              <a:t>13</a:t>
            </a:r>
            <a:endParaRPr sz="1800" baseline="-9259">
              <a:latin typeface="Trebuchet MS"/>
              <a:cs typeface="Trebuchet MS"/>
            </a:endParaRPr>
          </a:p>
        </p:txBody>
      </p:sp>
      <p:sp>
        <p:nvSpPr>
          <p:cNvPr id="16" name="object 9"/>
          <p:cNvSpPr txBox="1"/>
          <p:nvPr/>
        </p:nvSpPr>
        <p:spPr>
          <a:xfrm>
            <a:off x="66039" y="6425438"/>
            <a:ext cx="142494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r>
              <a:rPr lang="en-IN" sz="1600" b="1" spc="20" dirty="0" smtClean="0">
                <a:solidFill>
                  <a:srgbClr val="FFFFFF"/>
                </a:solidFill>
                <a:latin typeface="Arial"/>
                <a:cs typeface="Arial"/>
              </a:rPr>
              <a:t>G.PRIYANKA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2286000" y="778255"/>
            <a:ext cx="3631818" cy="391159"/>
          </a:xfrm>
        </p:spPr>
        <p:txBody>
          <a:bodyPr/>
          <a:lstStyle/>
          <a:p>
            <a:pPr algn="ctr"/>
            <a:r>
              <a:rPr lang="en-IN" dirty="0" smtClean="0"/>
              <a:t>ENQUEUE OPERATION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5434" y="1524000"/>
            <a:ext cx="8533130" cy="2954655"/>
          </a:xfrm>
        </p:spPr>
        <p:txBody>
          <a:bodyPr/>
          <a:lstStyle/>
          <a:p>
            <a:r>
              <a:rPr lang="en-IN" dirty="0" smtClean="0"/>
              <a:t>void insert()  {      </a:t>
            </a:r>
          </a:p>
          <a:p>
            <a:r>
              <a:rPr lang="en-IN" dirty="0" err="1" smtClean="0"/>
              <a:t>struct</a:t>
            </a:r>
            <a:r>
              <a:rPr lang="en-IN" dirty="0" smtClean="0"/>
              <a:t> node *</a:t>
            </a:r>
            <a:r>
              <a:rPr lang="en-IN" dirty="0" err="1" smtClean="0"/>
              <a:t>ptr</a:t>
            </a:r>
            <a:r>
              <a:rPr lang="en-IN" dirty="0" smtClean="0"/>
              <a:t>;      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 item;             </a:t>
            </a:r>
          </a:p>
          <a:p>
            <a:r>
              <a:rPr lang="en-IN" dirty="0" err="1" smtClean="0"/>
              <a:t>ptr</a:t>
            </a:r>
            <a:r>
              <a:rPr lang="en-IN" dirty="0" smtClean="0"/>
              <a:t> = (</a:t>
            </a:r>
            <a:r>
              <a:rPr lang="en-IN" dirty="0" err="1" smtClean="0"/>
              <a:t>struct</a:t>
            </a:r>
            <a:r>
              <a:rPr lang="en-IN" dirty="0" smtClean="0"/>
              <a:t> node *) </a:t>
            </a:r>
            <a:r>
              <a:rPr lang="en-IN" dirty="0" err="1" smtClean="0"/>
              <a:t>malloc</a:t>
            </a:r>
            <a:r>
              <a:rPr lang="en-IN" dirty="0" smtClean="0"/>
              <a:t> (</a:t>
            </a:r>
            <a:r>
              <a:rPr lang="en-IN" dirty="0" err="1" smtClean="0"/>
              <a:t>sizeof</a:t>
            </a:r>
            <a:r>
              <a:rPr lang="en-IN" dirty="0" smtClean="0"/>
              <a:t>(</a:t>
            </a:r>
            <a:r>
              <a:rPr lang="en-IN" dirty="0" err="1" smtClean="0"/>
              <a:t>struct</a:t>
            </a:r>
            <a:r>
              <a:rPr lang="en-IN" dirty="0" smtClean="0"/>
              <a:t> node));      </a:t>
            </a:r>
          </a:p>
          <a:p>
            <a:r>
              <a:rPr lang="en-IN" dirty="0" smtClean="0"/>
              <a:t>if(</a:t>
            </a:r>
            <a:r>
              <a:rPr lang="en-IN" dirty="0" err="1" smtClean="0"/>
              <a:t>ptr</a:t>
            </a:r>
            <a:r>
              <a:rPr lang="en-IN" dirty="0" smtClean="0"/>
              <a:t> == NULL)      {         </a:t>
            </a:r>
          </a:p>
          <a:p>
            <a:r>
              <a:rPr lang="en-IN" dirty="0" smtClean="0"/>
              <a:t> 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nOVERFLOW</a:t>
            </a:r>
            <a:r>
              <a:rPr lang="en-IN" dirty="0" smtClean="0"/>
              <a:t>\n");          </a:t>
            </a:r>
          </a:p>
          <a:p>
            <a:r>
              <a:rPr lang="en-IN" dirty="0" smtClean="0"/>
              <a:t>return;      </a:t>
            </a:r>
          </a:p>
          <a:p>
            <a:r>
              <a:rPr lang="en-IN" dirty="0" smtClean="0"/>
              <a:t>}  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5434" y="762000"/>
            <a:ext cx="8533130" cy="4801314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C00000"/>
                </a:solidFill>
              </a:rPr>
              <a:t>ENQUEUE OPERATION</a:t>
            </a:r>
          </a:p>
          <a:p>
            <a:pPr algn="l"/>
            <a:r>
              <a:rPr lang="en-IN" dirty="0" smtClean="0"/>
              <a:t>else     </a:t>
            </a:r>
          </a:p>
          <a:p>
            <a:pPr algn="l"/>
            <a:r>
              <a:rPr lang="en-IN" dirty="0" smtClean="0"/>
              <a:t> {           </a:t>
            </a:r>
          </a:p>
          <a:p>
            <a:pPr algn="l"/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nEnter</a:t>
            </a:r>
            <a:r>
              <a:rPr lang="en-IN" dirty="0" smtClean="0"/>
              <a:t> value?\n");          </a:t>
            </a:r>
          </a:p>
          <a:p>
            <a:pPr algn="l"/>
            <a:r>
              <a:rPr lang="en-IN" dirty="0" err="1" smtClean="0"/>
              <a:t>scanf</a:t>
            </a:r>
            <a:r>
              <a:rPr lang="en-IN" dirty="0" smtClean="0"/>
              <a:t>("%</a:t>
            </a:r>
            <a:r>
              <a:rPr lang="en-IN" dirty="0" err="1" smtClean="0"/>
              <a:t>d",&amp;item</a:t>
            </a:r>
            <a:r>
              <a:rPr lang="en-IN" dirty="0" smtClean="0"/>
              <a:t>);                                                                   </a:t>
            </a:r>
            <a:r>
              <a:rPr lang="en-IN" dirty="0" err="1" smtClean="0"/>
              <a:t>ptr</a:t>
            </a:r>
            <a:r>
              <a:rPr lang="en-IN" dirty="0" smtClean="0"/>
              <a:t> -&gt; data = item;         </a:t>
            </a:r>
          </a:p>
          <a:p>
            <a:pPr algn="l"/>
            <a:r>
              <a:rPr lang="en-IN" dirty="0" smtClean="0"/>
              <a:t> if(front == NULL)         </a:t>
            </a:r>
          </a:p>
          <a:p>
            <a:pPr algn="l"/>
            <a:r>
              <a:rPr lang="en-IN" dirty="0" smtClean="0"/>
              <a:t> {              </a:t>
            </a:r>
          </a:p>
          <a:p>
            <a:pPr algn="l"/>
            <a:r>
              <a:rPr lang="en-IN" dirty="0" smtClean="0"/>
              <a:t>front = </a:t>
            </a:r>
            <a:r>
              <a:rPr lang="en-IN" dirty="0" err="1" smtClean="0"/>
              <a:t>ptr</a:t>
            </a:r>
            <a:r>
              <a:rPr lang="en-IN" dirty="0" smtClean="0"/>
              <a:t>;             </a:t>
            </a:r>
          </a:p>
          <a:p>
            <a:pPr algn="l"/>
            <a:r>
              <a:rPr lang="en-IN" dirty="0" smtClean="0"/>
              <a:t> rear = </a:t>
            </a:r>
            <a:r>
              <a:rPr lang="en-IN" dirty="0" err="1" smtClean="0"/>
              <a:t>ptr</a:t>
            </a:r>
            <a:r>
              <a:rPr lang="en-IN" dirty="0" smtClean="0"/>
              <a:t>;               </a:t>
            </a:r>
          </a:p>
          <a:p>
            <a:pPr algn="l"/>
            <a:r>
              <a:rPr lang="en-IN" dirty="0" smtClean="0"/>
              <a:t>front -&gt; next = NULL;              </a:t>
            </a:r>
          </a:p>
          <a:p>
            <a:pPr algn="l"/>
            <a:r>
              <a:rPr lang="en-IN" dirty="0" smtClean="0"/>
              <a:t>rear -&gt; next = NULL;          </a:t>
            </a:r>
          </a:p>
          <a:p>
            <a:pPr algn="l"/>
            <a:r>
              <a:rPr lang="en-IN" dirty="0" smtClean="0"/>
              <a:t>}  </a:t>
            </a:r>
            <a:endParaRPr lang="en-IN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452" y="0"/>
            <a:ext cx="8987790" cy="372538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4707255" algn="l"/>
              </a:tabLst>
            </a:pPr>
            <a:r>
              <a:rPr sz="1600" b="1" spc="-160" smtClean="0">
                <a:solidFill>
                  <a:srgbClr val="FFFFFF"/>
                </a:solidFill>
                <a:latin typeface="Arial"/>
                <a:cs typeface="Arial"/>
              </a:rPr>
              <a:t>MODULE 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600" b="1" spc="-25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20" smtClean="0">
                <a:solidFill>
                  <a:srgbClr val="FFFFFF"/>
                </a:solidFill>
                <a:latin typeface="Arial"/>
                <a:cs typeface="Arial"/>
              </a:rPr>
              <a:t>SESSION  </a:t>
            </a:r>
            <a:r>
              <a:rPr sz="1600" b="1" spc="-16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85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85" dirty="0" smtClean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600" b="1" spc="-85" smtClean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IN" sz="1600" b="1" spc="-8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 STRUCTURES</a:t>
            </a:r>
            <a:endParaRPr sz="1600" smtClean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778255"/>
            <a:ext cx="6400800" cy="369332"/>
          </a:xfrm>
        </p:spPr>
        <p:txBody>
          <a:bodyPr/>
          <a:lstStyle/>
          <a:p>
            <a:pPr algn="ctr"/>
            <a:r>
              <a:rPr lang="en-IN" dirty="0" smtClean="0"/>
              <a:t>ENQUEUE OPERATION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305434" y="1447800"/>
            <a:ext cx="8533130" cy="2954655"/>
          </a:xfrm>
        </p:spPr>
        <p:txBody>
          <a:bodyPr/>
          <a:lstStyle/>
          <a:p>
            <a:pPr algn="just"/>
            <a:r>
              <a:rPr lang="en-IN" dirty="0" smtClean="0"/>
              <a:t>else           </a:t>
            </a:r>
          </a:p>
          <a:p>
            <a:pPr algn="just"/>
            <a:r>
              <a:rPr lang="en-IN" dirty="0" smtClean="0"/>
              <a:t>{              </a:t>
            </a:r>
          </a:p>
          <a:p>
            <a:pPr algn="just"/>
            <a:r>
              <a:rPr lang="en-IN" dirty="0" smtClean="0"/>
              <a:t>rear -&gt; next = </a:t>
            </a:r>
            <a:r>
              <a:rPr lang="en-IN" dirty="0" err="1" smtClean="0"/>
              <a:t>ptr</a:t>
            </a:r>
            <a:r>
              <a:rPr lang="en-IN" dirty="0" smtClean="0"/>
              <a:t>;              </a:t>
            </a:r>
          </a:p>
          <a:p>
            <a:pPr algn="just"/>
            <a:r>
              <a:rPr lang="en-IN" dirty="0" smtClean="0"/>
              <a:t>rear = </a:t>
            </a:r>
            <a:r>
              <a:rPr lang="en-IN" dirty="0" err="1" smtClean="0"/>
              <a:t>ptr</a:t>
            </a:r>
            <a:r>
              <a:rPr lang="en-IN" dirty="0" smtClean="0"/>
              <a:t>;              </a:t>
            </a:r>
          </a:p>
          <a:p>
            <a:pPr algn="just"/>
            <a:r>
              <a:rPr lang="en-IN" dirty="0" smtClean="0"/>
              <a:t>rear-&gt;next = NULL;         </a:t>
            </a:r>
          </a:p>
          <a:p>
            <a:pPr algn="just"/>
            <a:r>
              <a:rPr lang="en-IN" dirty="0" smtClean="0"/>
              <a:t> }      </a:t>
            </a:r>
          </a:p>
          <a:p>
            <a:pPr algn="just"/>
            <a:r>
              <a:rPr lang="en-IN" dirty="0" smtClean="0"/>
              <a:t>}  </a:t>
            </a:r>
          </a:p>
          <a:p>
            <a:pPr algn="just"/>
            <a:r>
              <a:rPr lang="en-IN" dirty="0" smtClean="0"/>
              <a:t>}     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2438400" y="778255"/>
            <a:ext cx="3810000" cy="369332"/>
          </a:xfrm>
        </p:spPr>
        <p:txBody>
          <a:bodyPr/>
          <a:lstStyle/>
          <a:p>
            <a:pPr algn="ctr"/>
            <a:r>
              <a:rPr lang="en-IN" dirty="0" smtClean="0"/>
              <a:t>DEQUEUE OPERATION</a:t>
            </a:r>
            <a:endParaRPr lang="en-IN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305434" y="1524000"/>
            <a:ext cx="8533130" cy="4801314"/>
          </a:xfrm>
        </p:spPr>
        <p:txBody>
          <a:bodyPr/>
          <a:lstStyle/>
          <a:p>
            <a:r>
              <a:rPr lang="en-IN" dirty="0" smtClean="0"/>
              <a:t>void delete ()  {     </a:t>
            </a:r>
          </a:p>
          <a:p>
            <a:r>
              <a:rPr lang="en-IN" dirty="0" smtClean="0"/>
              <a:t> </a:t>
            </a:r>
            <a:r>
              <a:rPr lang="en-IN" dirty="0" err="1" smtClean="0"/>
              <a:t>struct</a:t>
            </a:r>
            <a:r>
              <a:rPr lang="en-IN" dirty="0" smtClean="0"/>
              <a:t> node *</a:t>
            </a:r>
            <a:r>
              <a:rPr lang="en-IN" dirty="0" err="1" smtClean="0"/>
              <a:t>ptr</a:t>
            </a:r>
            <a:r>
              <a:rPr lang="en-IN" dirty="0" smtClean="0"/>
              <a:t>;      </a:t>
            </a:r>
          </a:p>
          <a:p>
            <a:r>
              <a:rPr lang="en-IN" dirty="0" smtClean="0"/>
              <a:t>if(front == NULL)     </a:t>
            </a:r>
          </a:p>
          <a:p>
            <a:r>
              <a:rPr lang="en-IN" dirty="0" smtClean="0"/>
              <a:t> {         </a:t>
            </a:r>
          </a:p>
          <a:p>
            <a:r>
              <a:rPr lang="en-IN" dirty="0" smtClean="0"/>
              <a:t> 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nUNDERFLOW</a:t>
            </a:r>
            <a:r>
              <a:rPr lang="en-IN" dirty="0" smtClean="0"/>
              <a:t>\n");         </a:t>
            </a:r>
          </a:p>
          <a:p>
            <a:r>
              <a:rPr lang="en-IN" dirty="0" smtClean="0"/>
              <a:t> return;     </a:t>
            </a:r>
          </a:p>
          <a:p>
            <a:r>
              <a:rPr lang="en-IN" dirty="0" smtClean="0"/>
              <a:t> }     </a:t>
            </a:r>
          </a:p>
          <a:p>
            <a:r>
              <a:rPr lang="en-IN" dirty="0" smtClean="0"/>
              <a:t> else      </a:t>
            </a:r>
          </a:p>
          <a:p>
            <a:r>
              <a:rPr lang="en-IN" dirty="0" smtClean="0"/>
              <a:t> {          </a:t>
            </a:r>
          </a:p>
          <a:p>
            <a:r>
              <a:rPr lang="en-IN" dirty="0" err="1" smtClean="0"/>
              <a:t>ptr</a:t>
            </a:r>
            <a:r>
              <a:rPr lang="en-IN" dirty="0" smtClean="0"/>
              <a:t> = front;         </a:t>
            </a:r>
          </a:p>
          <a:p>
            <a:r>
              <a:rPr lang="en-IN" dirty="0" smtClean="0"/>
              <a:t> front = front -&gt; next;         </a:t>
            </a:r>
          </a:p>
          <a:p>
            <a:r>
              <a:rPr lang="en-IN" dirty="0" smtClean="0"/>
              <a:t> free(</a:t>
            </a:r>
            <a:r>
              <a:rPr lang="en-IN" dirty="0" err="1" smtClean="0"/>
              <a:t>ptr</a:t>
            </a:r>
            <a:r>
              <a:rPr lang="en-IN" dirty="0" smtClean="0"/>
              <a:t>);    </a:t>
            </a:r>
          </a:p>
          <a:p>
            <a:r>
              <a:rPr lang="en-IN" dirty="0" smtClean="0"/>
              <a:t>  }  }  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752600" y="778255"/>
            <a:ext cx="5334000" cy="369332"/>
          </a:xfrm>
        </p:spPr>
        <p:txBody>
          <a:bodyPr/>
          <a:lstStyle/>
          <a:p>
            <a:pPr algn="ctr"/>
            <a:r>
              <a:rPr lang="en-IN" dirty="0" smtClean="0"/>
              <a:t>DISPLAY OPERATION</a:t>
            </a:r>
            <a:endParaRPr lang="en-IN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305434" y="1219200"/>
            <a:ext cx="8533130" cy="5170646"/>
          </a:xfrm>
        </p:spPr>
        <p:txBody>
          <a:bodyPr/>
          <a:lstStyle/>
          <a:p>
            <a:r>
              <a:rPr lang="en-IN" dirty="0" smtClean="0"/>
              <a:t>void display()  {      </a:t>
            </a:r>
          </a:p>
          <a:p>
            <a:r>
              <a:rPr lang="en-IN" dirty="0" err="1" smtClean="0"/>
              <a:t>struct</a:t>
            </a:r>
            <a:r>
              <a:rPr lang="en-IN" dirty="0" smtClean="0"/>
              <a:t> node *</a:t>
            </a:r>
            <a:r>
              <a:rPr lang="en-IN" dirty="0" err="1" smtClean="0"/>
              <a:t>ptr</a:t>
            </a:r>
            <a:r>
              <a:rPr lang="en-IN" dirty="0" smtClean="0"/>
              <a:t>;     </a:t>
            </a:r>
          </a:p>
          <a:p>
            <a:r>
              <a:rPr lang="en-IN" dirty="0" smtClean="0"/>
              <a:t> </a:t>
            </a:r>
            <a:r>
              <a:rPr lang="en-IN" dirty="0" err="1" smtClean="0"/>
              <a:t>ptr</a:t>
            </a:r>
            <a:r>
              <a:rPr lang="en-IN" dirty="0" smtClean="0"/>
              <a:t> = front;         </a:t>
            </a:r>
          </a:p>
          <a:p>
            <a:r>
              <a:rPr lang="en-IN" dirty="0" smtClean="0"/>
              <a:t> if(front == NULL)      {         </a:t>
            </a:r>
          </a:p>
          <a:p>
            <a:r>
              <a:rPr lang="en-IN" dirty="0" smtClean="0"/>
              <a:t> 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nEmpty</a:t>
            </a:r>
            <a:r>
              <a:rPr lang="en-IN" dirty="0" smtClean="0"/>
              <a:t> queue\n");     </a:t>
            </a:r>
          </a:p>
          <a:p>
            <a:r>
              <a:rPr lang="en-IN" dirty="0" smtClean="0"/>
              <a:t> }     </a:t>
            </a:r>
          </a:p>
          <a:p>
            <a:r>
              <a:rPr lang="en-IN" dirty="0" smtClean="0"/>
              <a:t> else      {   </a:t>
            </a:r>
          </a:p>
          <a:p>
            <a:r>
              <a:rPr lang="en-IN" dirty="0" smtClean="0"/>
              <a:t> while(</a:t>
            </a:r>
            <a:r>
              <a:rPr lang="en-IN" dirty="0" err="1" smtClean="0"/>
              <a:t>ptr</a:t>
            </a:r>
            <a:r>
              <a:rPr lang="en-IN" dirty="0" smtClean="0"/>
              <a:t> != NULL)           </a:t>
            </a:r>
          </a:p>
          <a:p>
            <a:r>
              <a:rPr lang="en-IN" dirty="0" smtClean="0"/>
              <a:t>{             </a:t>
            </a:r>
          </a:p>
          <a:p>
            <a:r>
              <a:rPr lang="en-IN" dirty="0" smtClean="0"/>
              <a:t> 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n%d</a:t>
            </a:r>
            <a:r>
              <a:rPr lang="en-IN" dirty="0" smtClean="0"/>
              <a:t>\</a:t>
            </a:r>
            <a:r>
              <a:rPr lang="en-IN" dirty="0" err="1" smtClean="0"/>
              <a:t>n",ptr</a:t>
            </a:r>
            <a:r>
              <a:rPr lang="en-IN" dirty="0" smtClean="0"/>
              <a:t> -&gt; data);              </a:t>
            </a:r>
          </a:p>
          <a:p>
            <a:r>
              <a:rPr lang="en-IN" dirty="0" err="1" smtClean="0"/>
              <a:t>ptr</a:t>
            </a:r>
            <a:r>
              <a:rPr lang="en-IN" dirty="0" smtClean="0"/>
              <a:t> = </a:t>
            </a:r>
            <a:r>
              <a:rPr lang="en-IN" dirty="0" err="1" smtClean="0"/>
              <a:t>ptr</a:t>
            </a:r>
            <a:r>
              <a:rPr lang="en-IN" dirty="0" smtClean="0"/>
              <a:t> -&gt; next;         </a:t>
            </a:r>
          </a:p>
          <a:p>
            <a:r>
              <a:rPr lang="en-IN" dirty="0" smtClean="0"/>
              <a:t> }     </a:t>
            </a:r>
          </a:p>
          <a:p>
            <a:r>
              <a:rPr lang="en-IN" dirty="0" smtClean="0"/>
              <a:t> } </a:t>
            </a:r>
          </a:p>
          <a:p>
            <a:r>
              <a:rPr lang="en-IN" dirty="0" smtClean="0"/>
              <a:t> }  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28800" y="850138"/>
            <a:ext cx="4953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-290" dirty="0" smtClean="0"/>
              <a:t>QUEUE ADT</a:t>
            </a:r>
            <a:endParaRPr spc="-290" dirty="0"/>
          </a:p>
        </p:txBody>
      </p:sp>
      <p:sp>
        <p:nvSpPr>
          <p:cNvPr id="10" name="object 10"/>
          <p:cNvSpPr txBox="1"/>
          <p:nvPr/>
        </p:nvSpPr>
        <p:spPr>
          <a:xfrm>
            <a:off x="3048000" y="6547586"/>
            <a:ext cx="35052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614"/>
              </a:lnSpc>
            </a:pPr>
            <a:r>
              <a:rPr lang="en-IN" sz="1600" b="1" spc="-195" dirty="0" smtClean="0">
                <a:solidFill>
                  <a:srgbClr val="FFFFFF"/>
                </a:solidFill>
                <a:latin typeface="Arial"/>
                <a:cs typeface="Arial"/>
              </a:rPr>
              <a:t>QUEUE   ADT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53423" y="6547586"/>
            <a:ext cx="153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lnSpc>
                  <a:spcPts val="1614"/>
                </a:lnSpc>
              </a:pPr>
              <a:t>2</a:t>
            </a:fld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781" y="1858517"/>
            <a:ext cx="2592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70" dirty="0">
                <a:solidFill>
                  <a:srgbClr val="0000CC"/>
                </a:solidFill>
                <a:latin typeface="Arial"/>
                <a:cs typeface="Arial"/>
              </a:rPr>
              <a:t>COURSE</a:t>
            </a:r>
            <a:r>
              <a:rPr sz="2400" b="1" spc="-1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spc="-290" dirty="0">
                <a:solidFill>
                  <a:srgbClr val="0000CC"/>
                </a:solidFill>
                <a:latin typeface="Arial"/>
                <a:cs typeface="Arial"/>
              </a:rPr>
              <a:t>OUTCOMES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33196" y="2414523"/>
          <a:ext cx="8138159" cy="1096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615"/>
                <a:gridCol w="6362065"/>
                <a:gridCol w="792479"/>
              </a:tblGrid>
              <a:tr h="1096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</a:pPr>
                      <a:r>
                        <a:rPr sz="2400" b="1" spc="-365" smtClean="0">
                          <a:latin typeface="Arial"/>
                          <a:cs typeface="Arial"/>
                        </a:rPr>
                        <a:t>CO</a:t>
                      </a:r>
                      <a:r>
                        <a:rPr lang="en-IN" sz="2400" b="1" spc="-135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sz="2400" b="1" spc="-135" smtClean="0">
                          <a:latin typeface="Arial"/>
                          <a:cs typeface="Arial"/>
                        </a:rPr>
                        <a:t>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Demonstrate the application of linear data structures on various problems</a:t>
                      </a:r>
                    </a:p>
                  </a:txBody>
                  <a:tcPr marL="68580" marR="6858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2400" b="1" spc="-120" smtClean="0">
                          <a:latin typeface="Arial"/>
                          <a:cs typeface="Arial"/>
                        </a:rPr>
                        <a:t>[</a:t>
                      </a:r>
                      <a:r>
                        <a:rPr lang="en-IN" sz="2400" b="1" spc="-120" dirty="0" smtClean="0">
                          <a:latin typeface="Arial"/>
                          <a:cs typeface="Arial"/>
                        </a:rPr>
                        <a:t>AP</a:t>
                      </a:r>
                      <a:r>
                        <a:rPr sz="2400" b="1" spc="-120" smtClean="0">
                          <a:latin typeface="Arial"/>
                          <a:cs typeface="Arial"/>
                        </a:rPr>
                        <a:t>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 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POINTS </a:t>
            </a:r>
            <a:r>
              <a:rPr spc="-295" dirty="0"/>
              <a:t>TO</a:t>
            </a:r>
            <a:r>
              <a:rPr spc="-80" dirty="0"/>
              <a:t> </a:t>
            </a:r>
            <a:r>
              <a:rPr spc="-275" dirty="0"/>
              <a:t>PONDER: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05434" y="1447800"/>
            <a:ext cx="8533130" cy="2215991"/>
          </a:xfrm>
        </p:spPr>
        <p:txBody>
          <a:bodyPr/>
          <a:lstStyle/>
          <a:p>
            <a:pPr algn="just">
              <a:buFont typeface="Wingdings" pitchFamily="2" charset="2"/>
              <a:buChar char="ü"/>
            </a:pPr>
            <a:r>
              <a:rPr lang="en-IN" dirty="0" smtClean="0"/>
              <a:t>Queue is a data structure which posses FIFO i.e., First In First Out property.</a:t>
            </a:r>
          </a:p>
          <a:p>
            <a:pPr algn="just">
              <a:buFont typeface="Wingdings" pitchFamily="2" charset="2"/>
              <a:buChar char="ü"/>
            </a:pPr>
            <a:r>
              <a:rPr lang="en-IN" dirty="0" err="1" smtClean="0"/>
              <a:t>Enqueue</a:t>
            </a:r>
            <a:r>
              <a:rPr lang="en-IN" dirty="0" smtClean="0"/>
              <a:t> is a function which inserts new element at the rear end.</a:t>
            </a:r>
          </a:p>
          <a:p>
            <a:pPr algn="just">
              <a:buFont typeface="Wingdings" pitchFamily="2" charset="2"/>
              <a:buChar char="ü"/>
            </a:pPr>
            <a:r>
              <a:rPr lang="en-IN" dirty="0" err="1" smtClean="0"/>
              <a:t>Dequeue</a:t>
            </a:r>
            <a:r>
              <a:rPr lang="en-IN" dirty="0" smtClean="0"/>
              <a:t> is a function that  deletes the element at the front end.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2436" y="685291"/>
            <a:ext cx="5693563" cy="42370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sz="2400" b="1" spc="-405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KEY</a:t>
            </a:r>
            <a:r>
              <a:rPr sz="2400" b="1" spc="-395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295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TERMS</a:t>
            </a:r>
            <a:endParaRPr lang="en-IN" sz="265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45"/>
              </a:spcBef>
              <a:buFont typeface="Arial" pitchFamily="34" charset="0"/>
              <a:buChar char="•"/>
            </a:pPr>
            <a:r>
              <a:rPr lang="en-IN" sz="2650" b="1" dirty="0" smtClean="0">
                <a:latin typeface="Arial" pitchFamily="34" charset="0"/>
                <a:cs typeface="Arial" pitchFamily="34" charset="0"/>
              </a:rPr>
              <a:t>  Queue</a:t>
            </a:r>
          </a:p>
          <a:p>
            <a:pPr>
              <a:lnSpc>
                <a:spcPct val="150000"/>
              </a:lnSpc>
              <a:spcBef>
                <a:spcPts val="45"/>
              </a:spcBef>
              <a:buFont typeface="Arial" pitchFamily="34" charset="0"/>
              <a:buChar char="•"/>
            </a:pPr>
            <a:r>
              <a:rPr lang="en-IN" sz="2650" b="1" dirty="0" smtClean="0">
                <a:latin typeface="Arial" pitchFamily="34" charset="0"/>
                <a:cs typeface="Arial" pitchFamily="34" charset="0"/>
              </a:rPr>
              <a:t>  FIFO</a:t>
            </a:r>
          </a:p>
          <a:p>
            <a:pPr>
              <a:lnSpc>
                <a:spcPct val="150000"/>
              </a:lnSpc>
              <a:spcBef>
                <a:spcPts val="45"/>
              </a:spcBef>
              <a:buFont typeface="Arial" pitchFamily="34" charset="0"/>
              <a:buChar char="•"/>
            </a:pPr>
            <a:r>
              <a:rPr lang="en-IN" sz="265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IN" sz="2650" b="1" dirty="0" err="1" smtClean="0">
                <a:latin typeface="Arial" pitchFamily="34" charset="0"/>
                <a:cs typeface="Arial" pitchFamily="34" charset="0"/>
              </a:rPr>
              <a:t>Enqueue</a:t>
            </a:r>
            <a:endParaRPr lang="en-IN" sz="265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45"/>
              </a:spcBef>
              <a:buFont typeface="Arial" pitchFamily="34" charset="0"/>
              <a:buChar char="•"/>
            </a:pPr>
            <a:r>
              <a:rPr lang="en-IN" sz="265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IN" sz="2650" b="1" dirty="0" err="1" smtClean="0">
                <a:latin typeface="Arial" pitchFamily="34" charset="0"/>
                <a:cs typeface="Arial" pitchFamily="34" charset="0"/>
              </a:rPr>
              <a:t>Dequeue</a:t>
            </a:r>
            <a:endParaRPr lang="en-IN" sz="265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45"/>
              </a:spcBef>
              <a:buFont typeface="Arial" pitchFamily="34" charset="0"/>
              <a:buChar char="•"/>
            </a:pPr>
            <a:r>
              <a:rPr lang="en-IN" sz="2650" b="1" dirty="0" smtClean="0">
                <a:latin typeface="Arial" pitchFamily="34" charset="0"/>
                <a:cs typeface="Arial" pitchFamily="34" charset="0"/>
              </a:rPr>
              <a:t>  front</a:t>
            </a:r>
          </a:p>
          <a:p>
            <a:pPr>
              <a:lnSpc>
                <a:spcPct val="150000"/>
              </a:lnSpc>
              <a:spcBef>
                <a:spcPts val="45"/>
              </a:spcBef>
              <a:buFont typeface="Arial" pitchFamily="34" charset="0"/>
              <a:buChar char="•"/>
            </a:pPr>
            <a:r>
              <a:rPr lang="en-IN" sz="2650" b="1" dirty="0" smtClean="0">
                <a:latin typeface="Arial" pitchFamily="34" charset="0"/>
                <a:cs typeface="Arial" pitchFamily="34" charset="0"/>
              </a:rPr>
              <a:t>  rear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8267" y="1048639"/>
            <a:ext cx="287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LEARNING</a:t>
            </a:r>
            <a:r>
              <a:rPr spc="-220" dirty="0"/>
              <a:t> </a:t>
            </a:r>
            <a:r>
              <a:rPr spc="-290" dirty="0"/>
              <a:t>OUTCOMES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305434" y="2076702"/>
            <a:ext cx="853313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  <a:tabLst>
                <a:tab pos="683260" algn="l"/>
                <a:tab pos="1978660" algn="l"/>
                <a:tab pos="2969895" algn="l"/>
                <a:tab pos="3776345" algn="l"/>
                <a:tab pos="4823460" algn="l"/>
                <a:tab pos="5338445" algn="l"/>
                <a:tab pos="6384290" algn="l"/>
                <a:tab pos="7088505" algn="l"/>
              </a:tabLst>
            </a:pPr>
            <a:r>
              <a:rPr spc="-200" dirty="0"/>
              <a:t>The	</a:t>
            </a:r>
            <a:r>
              <a:rPr spc="-175" dirty="0"/>
              <a:t>students	</a:t>
            </a:r>
            <a:r>
              <a:rPr spc="-145" dirty="0"/>
              <a:t>would	</a:t>
            </a:r>
            <a:r>
              <a:rPr spc="-180" dirty="0"/>
              <a:t>have	gained	</a:t>
            </a:r>
            <a:r>
              <a:rPr spc="-165" dirty="0"/>
              <a:t>an	</a:t>
            </a:r>
            <a:r>
              <a:rPr spc="-175" dirty="0"/>
              <a:t>insight</a:t>
            </a:r>
            <a:r>
              <a:rPr spc="-175"/>
              <a:t>	</a:t>
            </a:r>
            <a:r>
              <a:rPr spc="-114" smtClean="0"/>
              <a:t>i</a:t>
            </a:r>
            <a:r>
              <a:rPr lang="en-IN" spc="-114" dirty="0" err="1" smtClean="0"/>
              <a:t>nto</a:t>
            </a:r>
            <a:r>
              <a:rPr lang="en-IN" spc="-114" dirty="0" smtClean="0"/>
              <a:t>  Queue Implementation</a:t>
            </a:r>
            <a:endParaRPr spc="-18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06092" y="1657350"/>
            <a:ext cx="6410960" cy="14670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5330">
              <a:lnSpc>
                <a:spcPct val="100000"/>
              </a:lnSpc>
              <a:spcBef>
                <a:spcPts val="100"/>
              </a:spcBef>
            </a:pPr>
            <a:r>
              <a:rPr lang="en-IN" sz="2400" b="1" spc="-325" dirty="0" smtClean="0">
                <a:solidFill>
                  <a:srgbClr val="0000CC"/>
                </a:solidFill>
                <a:latin typeface="Arial"/>
                <a:cs typeface="Arial"/>
              </a:rPr>
              <a:t>   NEXT   SESSION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</a:pPr>
            <a:r>
              <a:rPr lang="en-IN" sz="2400" b="1" spc="-114" dirty="0" smtClean="0">
                <a:solidFill>
                  <a:srgbClr val="C00000"/>
                </a:solidFill>
                <a:latin typeface="Arial"/>
                <a:cs typeface="Arial"/>
              </a:rPr>
              <a:t>CIRCULAR QUEUE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362200" y="778255"/>
            <a:ext cx="4343400" cy="391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LEARNING</a:t>
            </a:r>
            <a:r>
              <a:rPr spc="-225" dirty="0"/>
              <a:t> </a:t>
            </a:r>
            <a:r>
              <a:rPr spc="-355" dirty="0"/>
              <a:t>OBJECTIVES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305434" y="2076703"/>
            <a:ext cx="8533130" cy="738664"/>
          </a:xfrm>
        </p:spPr>
        <p:txBody>
          <a:bodyPr/>
          <a:lstStyle/>
          <a:p>
            <a:r>
              <a:rPr lang="en-IN" spc="-330" dirty="0" smtClean="0">
                <a:latin typeface="Arial" pitchFamily="34" charset="0"/>
                <a:cs typeface="Arial" pitchFamily="34" charset="0"/>
              </a:rPr>
              <a:t>To   impart    knowledge   on  the  application   of   queue on  various     problems. 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15" name="object 15"/>
          <p:cNvSpPr txBox="1"/>
          <p:nvPr/>
        </p:nvSpPr>
        <p:spPr>
          <a:xfrm>
            <a:off x="3747642" y="6547586"/>
            <a:ext cx="311035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lang="en-IN" sz="1600" b="1" spc="-195" dirty="0" smtClean="0">
                <a:solidFill>
                  <a:srgbClr val="FFFFFF"/>
                </a:solidFill>
                <a:latin typeface="Arial"/>
                <a:cs typeface="Arial"/>
              </a:rPr>
              <a:t>QUEUE  ADT 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53423" y="6547586"/>
            <a:ext cx="153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lnSpc>
                  <a:spcPts val="1614"/>
                </a:lnSpc>
              </a:pPr>
              <a:t>3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8372" y="1978278"/>
            <a:ext cx="5145228" cy="33829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lang="en-IN" sz="2400" b="1" spc="-185" dirty="0" smtClean="0">
                <a:latin typeface="Arial" pitchFamily="34" charset="0"/>
                <a:cs typeface="Arial" pitchFamily="34" charset="0"/>
              </a:rPr>
              <a:t>QUEUE  -  Definition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 pitchFamily="34" charset="0"/>
              <a:cs typeface="Arial" pitchFamily="34" charset="0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lang="en-IN" sz="2400" b="1" spc="-155" dirty="0" smtClean="0">
                <a:latin typeface="Arial" pitchFamily="34" charset="0"/>
                <a:cs typeface="Arial" pitchFamily="34" charset="0"/>
              </a:rPr>
              <a:t>Queue Empty Operation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"/>
            </a:pPr>
            <a:endParaRPr sz="2500">
              <a:latin typeface="Arial" pitchFamily="34" charset="0"/>
              <a:cs typeface="Arial" pitchFamily="34" charset="0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lang="en-IN" sz="2400" b="1" spc="-195" dirty="0" smtClean="0">
                <a:latin typeface="Arial" pitchFamily="34" charset="0"/>
                <a:cs typeface="Arial" pitchFamily="34" charset="0"/>
              </a:rPr>
              <a:t>Queue Full Operation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"/>
            </a:pPr>
            <a:endParaRPr sz="2500">
              <a:latin typeface="Arial" pitchFamily="34" charset="0"/>
              <a:cs typeface="Arial" pitchFamily="34" charset="0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lang="en-IN" sz="2400" b="1" spc="-195" dirty="0" err="1" smtClean="0">
                <a:latin typeface="Arial" pitchFamily="34" charset="0"/>
                <a:cs typeface="Arial" pitchFamily="34" charset="0"/>
              </a:rPr>
              <a:t>Enqueue</a:t>
            </a:r>
            <a:r>
              <a:rPr lang="en-IN" sz="2400" b="1" spc="-195" dirty="0" smtClean="0">
                <a:latin typeface="Arial" pitchFamily="34" charset="0"/>
                <a:cs typeface="Arial" pitchFamily="34" charset="0"/>
              </a:rPr>
              <a:t> Operation</a:t>
            </a:r>
          </a:p>
          <a:p>
            <a:pPr marL="355600" indent="-342900">
              <a:lnSpc>
                <a:spcPct val="100000"/>
              </a:lnSpc>
              <a:tabLst>
                <a:tab pos="355600" algn="l"/>
              </a:tabLst>
            </a:pPr>
            <a:endParaRPr lang="en-IN" sz="2400" b="1" spc="-195" dirty="0" smtClean="0">
              <a:latin typeface="Arial" pitchFamily="34" charset="0"/>
              <a:cs typeface="Arial" pitchFamily="34" charset="0"/>
            </a:endParaRPr>
          </a:p>
          <a:p>
            <a:pPr marL="355600" indent="-342900">
              <a:lnSpc>
                <a:spcPct val="100000"/>
              </a:lnSpc>
              <a:buFont typeface="Wingdings" pitchFamily="2" charset="2"/>
              <a:buChar char="ü"/>
              <a:tabLst>
                <a:tab pos="355600" algn="l"/>
              </a:tabLst>
            </a:pPr>
            <a:r>
              <a:rPr lang="en-IN" sz="2400" b="1" spc="-195" dirty="0" err="1" smtClean="0">
                <a:latin typeface="Arial" pitchFamily="34" charset="0"/>
                <a:cs typeface="Arial" pitchFamily="34" charset="0"/>
              </a:rPr>
              <a:t>Dequeue</a:t>
            </a:r>
            <a:r>
              <a:rPr lang="en-IN" sz="2400" b="1" spc="-195" dirty="0" smtClean="0">
                <a:latin typeface="Arial" pitchFamily="34" charset="0"/>
                <a:cs typeface="Arial" pitchFamily="34" charset="0"/>
              </a:rPr>
              <a:t> Operation</a:t>
            </a:r>
            <a:endParaRPr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1800" y="6547586"/>
            <a:ext cx="38862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614"/>
              </a:lnSpc>
            </a:pPr>
            <a:r>
              <a:rPr lang="en-IN" sz="1600" b="1" dirty="0" smtClean="0">
                <a:solidFill>
                  <a:schemeClr val="bg1"/>
                </a:solidFill>
                <a:latin typeface="Arial"/>
                <a:cs typeface="Arial"/>
              </a:rPr>
              <a:t>QUEUE  ADT</a:t>
            </a:r>
            <a:endParaRPr sz="1600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53423" y="6547586"/>
            <a:ext cx="153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lnSpc>
                  <a:spcPts val="1614"/>
                </a:lnSpc>
              </a:pPr>
              <a:t>4</a:t>
            </a:fld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99230" y="778255"/>
            <a:ext cx="1141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OUTLINE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819400" y="778255"/>
            <a:ext cx="3962400" cy="369332"/>
          </a:xfrm>
        </p:spPr>
        <p:txBody>
          <a:bodyPr/>
          <a:lstStyle/>
          <a:p>
            <a:pPr algn="ctr"/>
            <a:r>
              <a:rPr lang="en-IN" dirty="0" smtClean="0"/>
              <a:t>QUEUE ADT</a:t>
            </a:r>
            <a:endParaRPr lang="en-IN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305434" y="1371600"/>
            <a:ext cx="8533130" cy="2215991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Queue Model </a:t>
            </a:r>
          </a:p>
          <a:p>
            <a:r>
              <a:rPr lang="en-IN" dirty="0" smtClean="0"/>
              <a:t>The basic operations on a queue are </a:t>
            </a:r>
            <a:r>
              <a:rPr lang="en-IN" dirty="0" err="1" smtClean="0"/>
              <a:t>enqueue</a:t>
            </a:r>
            <a:r>
              <a:rPr lang="en-IN" dirty="0" smtClean="0"/>
              <a:t>, which inserts an element at the end of the list (called the rear), and </a:t>
            </a:r>
            <a:r>
              <a:rPr lang="en-IN" dirty="0" err="1" smtClean="0"/>
              <a:t>dequeue</a:t>
            </a:r>
            <a:r>
              <a:rPr lang="en-IN" dirty="0" smtClean="0"/>
              <a:t>, which deletes (and returns) the element at the start of the list (known as the front). </a:t>
            </a:r>
          </a:p>
          <a:p>
            <a:r>
              <a:rPr lang="en-IN" dirty="0" smtClean="0"/>
              <a:t>Figure shows the abstract model of a queue. </a:t>
            </a:r>
            <a:endParaRPr lang="en-IN" dirty="0"/>
          </a:p>
        </p:txBody>
      </p:sp>
      <p:sp>
        <p:nvSpPr>
          <p:cNvPr id="11" name="object 11"/>
          <p:cNvSpPr txBox="1"/>
          <p:nvPr/>
        </p:nvSpPr>
        <p:spPr>
          <a:xfrm>
            <a:off x="3747642" y="6547586"/>
            <a:ext cx="318655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614"/>
              </a:lnSpc>
            </a:pPr>
            <a:r>
              <a:rPr lang="en-IN" sz="1600" b="1" spc="-195" dirty="0" smtClean="0">
                <a:solidFill>
                  <a:srgbClr val="FFFFFF"/>
                </a:solidFill>
                <a:latin typeface="Arial"/>
                <a:cs typeface="Arial"/>
              </a:rPr>
              <a:t>QUEUE  ADT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53423" y="6547586"/>
            <a:ext cx="153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lnSpc>
                  <a:spcPts val="1614"/>
                </a:lnSpc>
              </a:pPr>
              <a:t>5</a:t>
            </a:fld>
            <a:endParaRPr sz="160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038600"/>
            <a:ext cx="7086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16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828800" y="778255"/>
            <a:ext cx="5181600" cy="369332"/>
          </a:xfrm>
        </p:spPr>
        <p:txBody>
          <a:bodyPr/>
          <a:lstStyle/>
          <a:p>
            <a:pPr algn="ctr"/>
            <a:r>
              <a:rPr lang="en-IN" dirty="0" smtClean="0"/>
              <a:t>QUEUE ARRAY IMPLEMENTATION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5434" y="1447801"/>
            <a:ext cx="8533130" cy="2585323"/>
          </a:xfrm>
        </p:spPr>
        <p:txBody>
          <a:bodyPr/>
          <a:lstStyle/>
          <a:p>
            <a:pPr algn="just"/>
            <a:r>
              <a:rPr lang="en-IN" dirty="0" smtClean="0">
                <a:solidFill>
                  <a:srgbClr val="FF0000"/>
                </a:solidFill>
              </a:rPr>
              <a:t>STRUCTURE DEFINITION</a:t>
            </a:r>
            <a:endParaRPr lang="fr-FR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fr-FR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 queue</a:t>
            </a:r>
          </a:p>
          <a:p>
            <a:pPr algn="just"/>
            <a:r>
              <a:rPr lang="fr-FR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algn="just"/>
            <a:r>
              <a:rPr lang="fr-FR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 que[size];</a:t>
            </a:r>
          </a:p>
          <a:p>
            <a:pPr algn="just"/>
            <a:r>
              <a:rPr lang="fr-FR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 front;</a:t>
            </a:r>
          </a:p>
          <a:p>
            <a:pPr algn="just"/>
            <a:r>
              <a:rPr lang="fr-FR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latin typeface="Arial" pitchFamily="34" charset="0"/>
                <a:cs typeface="Arial" pitchFamily="34" charset="0"/>
              </a:rPr>
              <a:t>rear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algn="just"/>
            <a:r>
              <a:rPr lang="fr-FR" dirty="0" smtClean="0">
                <a:latin typeface="Arial" pitchFamily="34" charset="0"/>
                <a:cs typeface="Arial" pitchFamily="34" charset="0"/>
              </a:rPr>
              <a:t>}q;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7642" y="6547586"/>
            <a:ext cx="311035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614"/>
              </a:lnSpc>
            </a:pPr>
            <a:r>
              <a:rPr lang="en-IN" sz="1600" b="1" spc="-195" dirty="0" smtClean="0">
                <a:solidFill>
                  <a:srgbClr val="FFFFFF"/>
                </a:solidFill>
                <a:latin typeface="Arial"/>
                <a:cs typeface="Arial"/>
              </a:rPr>
              <a:t>QUEUE  ADT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53423" y="6547586"/>
            <a:ext cx="153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lnSpc>
                  <a:spcPts val="1614"/>
                </a:lnSpc>
              </a:pPr>
              <a:t>6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DATA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6425945"/>
            <a:ext cx="9144000" cy="432055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501766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828800" y="778255"/>
            <a:ext cx="6019800" cy="369332"/>
          </a:xfrm>
        </p:spPr>
        <p:txBody>
          <a:bodyPr/>
          <a:lstStyle/>
          <a:p>
            <a:pPr algn="ctr"/>
            <a:r>
              <a:rPr lang="en-IN" dirty="0" smtClean="0"/>
              <a:t>QUEUE FULL CONDITION</a:t>
            </a:r>
            <a:endParaRPr lang="en-IN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305434" y="1219200"/>
            <a:ext cx="8533130" cy="5170646"/>
          </a:xfrm>
        </p:spPr>
        <p:txBody>
          <a:bodyPr/>
          <a:lstStyle/>
          <a:p>
            <a:pPr algn="just"/>
            <a:r>
              <a:rPr lang="en-IN" dirty="0" smtClean="0"/>
              <a:t>Before performing insert operation you must check whether the queue is full or not.</a:t>
            </a:r>
          </a:p>
          <a:p>
            <a:pPr algn="just"/>
            <a:r>
              <a:rPr lang="en-IN" dirty="0" smtClean="0"/>
              <a:t>If the rear pointer is going beyond the maximum size of the queue then the queue overflow occurs.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qfull</a:t>
            </a:r>
            <a:r>
              <a:rPr lang="en-IN" dirty="0" smtClean="0"/>
              <a:t>()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if(</a:t>
            </a:r>
            <a:r>
              <a:rPr lang="en-IN" dirty="0" err="1" smtClean="0"/>
              <a:t>q.rear</a:t>
            </a:r>
            <a:r>
              <a:rPr lang="en-IN" dirty="0" smtClean="0"/>
              <a:t>&gt;=size-1)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return 1;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else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return 0;</a:t>
            </a:r>
          </a:p>
          <a:p>
            <a:r>
              <a:rPr lang="en-IN" dirty="0" smtClean="0"/>
              <a:t>}}</a:t>
            </a:r>
            <a:endParaRPr lang="en-IN" dirty="0"/>
          </a:p>
        </p:txBody>
      </p:sp>
      <p:sp>
        <p:nvSpPr>
          <p:cNvPr id="15" name="object 15"/>
          <p:cNvSpPr txBox="1"/>
          <p:nvPr/>
        </p:nvSpPr>
        <p:spPr>
          <a:xfrm>
            <a:off x="3747642" y="6547586"/>
            <a:ext cx="303415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lang="en-IN" sz="1600" b="1" spc="-195" dirty="0" smtClean="0">
                <a:solidFill>
                  <a:srgbClr val="FFFFFF"/>
                </a:solidFill>
                <a:latin typeface="Arial"/>
                <a:cs typeface="Arial"/>
              </a:rPr>
              <a:t>QUEUE ADT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53423" y="6547586"/>
            <a:ext cx="153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lnSpc>
                  <a:spcPts val="1614"/>
                </a:lnSpc>
              </a:pPr>
              <a:t>7</a:t>
            </a:fld>
            <a:endParaRPr sz="160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14478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743200" y="778255"/>
            <a:ext cx="3810000" cy="369332"/>
          </a:xfrm>
        </p:spPr>
        <p:txBody>
          <a:bodyPr/>
          <a:lstStyle/>
          <a:p>
            <a:pPr algn="ctr"/>
            <a:r>
              <a:rPr lang="en-IN" dirty="0" smtClean="0"/>
              <a:t>ENQUEUE OPERATION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5434" y="1295400"/>
            <a:ext cx="8533130" cy="4062651"/>
          </a:xfrm>
        </p:spPr>
        <p:txBody>
          <a:bodyPr/>
          <a:lstStyle/>
          <a:p>
            <a:pPr algn="just"/>
            <a:r>
              <a:rPr lang="en-IN" dirty="0" smtClean="0"/>
              <a:t>The insertion of any element in the queue will always take place from the rear end.</a:t>
            </a:r>
          </a:p>
          <a:p>
            <a:pPr algn="just"/>
            <a:r>
              <a:rPr lang="en-IN" dirty="0" err="1" smtClean="0"/>
              <a:t>int</a:t>
            </a:r>
            <a:r>
              <a:rPr lang="en-IN" dirty="0" smtClean="0"/>
              <a:t> insert(</a:t>
            </a:r>
            <a:r>
              <a:rPr lang="en-IN" dirty="0" err="1" smtClean="0"/>
              <a:t>int</a:t>
            </a:r>
            <a:r>
              <a:rPr lang="en-IN" dirty="0" smtClean="0"/>
              <a:t> item)</a:t>
            </a:r>
          </a:p>
          <a:p>
            <a:pPr algn="just"/>
            <a:r>
              <a:rPr lang="en-IN" dirty="0" smtClean="0"/>
              <a:t>{</a:t>
            </a:r>
          </a:p>
          <a:p>
            <a:pPr algn="just"/>
            <a:r>
              <a:rPr lang="en-IN" dirty="0" smtClean="0"/>
              <a:t>if(</a:t>
            </a:r>
            <a:r>
              <a:rPr lang="en-IN" dirty="0" err="1" smtClean="0"/>
              <a:t>q.front</a:t>
            </a:r>
            <a:r>
              <a:rPr lang="en-IN" dirty="0" smtClean="0"/>
              <a:t>==-1)</a:t>
            </a:r>
          </a:p>
          <a:p>
            <a:pPr algn="just"/>
            <a:r>
              <a:rPr lang="en-IN" dirty="0" smtClean="0"/>
              <a:t>{</a:t>
            </a:r>
          </a:p>
          <a:p>
            <a:pPr algn="just"/>
            <a:r>
              <a:rPr lang="en-IN" dirty="0" err="1" smtClean="0"/>
              <a:t>q.front</a:t>
            </a:r>
            <a:r>
              <a:rPr lang="en-IN" dirty="0" smtClean="0"/>
              <a:t>++;</a:t>
            </a:r>
          </a:p>
          <a:p>
            <a:pPr algn="just"/>
            <a:r>
              <a:rPr lang="en-IN" dirty="0" smtClean="0"/>
              <a:t>}</a:t>
            </a:r>
          </a:p>
          <a:p>
            <a:pPr algn="just"/>
            <a:r>
              <a:rPr lang="en-IN" dirty="0" smtClean="0"/>
              <a:t>q.que[++</a:t>
            </a:r>
            <a:r>
              <a:rPr lang="en-IN" dirty="0" err="1" smtClean="0"/>
              <a:t>q.rear</a:t>
            </a:r>
            <a:r>
              <a:rPr lang="en-IN" dirty="0" smtClean="0"/>
              <a:t>]=item;</a:t>
            </a:r>
          </a:p>
          <a:p>
            <a:pPr algn="just"/>
            <a:r>
              <a:rPr lang="en-IN" dirty="0" smtClean="0"/>
              <a:t>return </a:t>
            </a:r>
            <a:r>
              <a:rPr lang="en-IN" dirty="0" err="1" smtClean="0"/>
              <a:t>q.rear</a:t>
            </a:r>
            <a:r>
              <a:rPr lang="en-IN" dirty="0" smtClean="0"/>
              <a:t>;</a:t>
            </a:r>
          </a:p>
          <a:p>
            <a:pPr algn="just"/>
            <a:r>
              <a:rPr lang="en-IN" dirty="0" smtClean="0"/>
              <a:t>}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00400" y="6547586"/>
            <a:ext cx="35052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614"/>
              </a:lnSpc>
            </a:pPr>
            <a:r>
              <a:rPr lang="en-IN" sz="1600" b="1" spc="-195" dirty="0" smtClean="0">
                <a:solidFill>
                  <a:srgbClr val="FFFFFF"/>
                </a:solidFill>
                <a:latin typeface="Arial"/>
                <a:cs typeface="Arial"/>
              </a:rPr>
              <a:t>QUEUE   ADT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53423" y="6547586"/>
            <a:ext cx="153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lnSpc>
                  <a:spcPts val="1614"/>
                </a:lnSpc>
              </a:pPr>
              <a:t>8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81200" y="778255"/>
            <a:ext cx="5257800" cy="369332"/>
          </a:xfrm>
        </p:spPr>
        <p:txBody>
          <a:bodyPr/>
          <a:lstStyle/>
          <a:p>
            <a:pPr algn="ctr"/>
            <a:r>
              <a:rPr lang="en-IN" dirty="0" smtClean="0"/>
              <a:t>QUEUE EMPTY CONDITION</a:t>
            </a:r>
            <a:endParaRPr lang="en-IN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305434" y="1295401"/>
            <a:ext cx="8533130" cy="5170646"/>
          </a:xfrm>
        </p:spPr>
        <p:txBody>
          <a:bodyPr/>
          <a:lstStyle/>
          <a:p>
            <a:pPr algn="just">
              <a:buFont typeface="Wingdings" pitchFamily="2" charset="2"/>
              <a:buChar char="ü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Before performing any delete operation one must check whether the Queue is empty or not.</a:t>
            </a:r>
          </a:p>
          <a:p>
            <a:pPr algn="just">
              <a:buFont typeface="Wingdings" pitchFamily="2" charset="2"/>
              <a:buChar char="ü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If the Queue is empty you cannot perform the deletion.</a:t>
            </a:r>
          </a:p>
          <a:p>
            <a:pPr algn="just"/>
            <a:r>
              <a:rPr lang="en-IN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qempty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pPr algn="just"/>
            <a:r>
              <a:rPr lang="en-IN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algn="just"/>
            <a:r>
              <a:rPr lang="en-IN" dirty="0" smtClean="0">
                <a:latin typeface="Arial" pitchFamily="34" charset="0"/>
                <a:cs typeface="Arial" pitchFamily="34" charset="0"/>
              </a:rPr>
              <a:t>if((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q.front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==-1)||(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q.front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q.rear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))</a:t>
            </a:r>
          </a:p>
          <a:p>
            <a:pPr algn="just"/>
            <a:r>
              <a:rPr lang="en-IN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algn="just"/>
            <a:r>
              <a:rPr lang="en-IN" dirty="0" smtClean="0">
                <a:latin typeface="Arial" pitchFamily="34" charset="0"/>
                <a:cs typeface="Arial" pitchFamily="34" charset="0"/>
              </a:rPr>
              <a:t>return 1;</a:t>
            </a:r>
          </a:p>
          <a:p>
            <a:pPr algn="just"/>
            <a:r>
              <a:rPr lang="en-IN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algn="just"/>
            <a:r>
              <a:rPr lang="en-IN" dirty="0" smtClean="0">
                <a:latin typeface="Arial" pitchFamily="34" charset="0"/>
                <a:cs typeface="Arial" pitchFamily="34" charset="0"/>
              </a:rPr>
              <a:t>else</a:t>
            </a:r>
          </a:p>
          <a:p>
            <a:pPr algn="just"/>
            <a:r>
              <a:rPr lang="en-IN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algn="just"/>
            <a:r>
              <a:rPr lang="en-IN" dirty="0" smtClean="0">
                <a:latin typeface="Arial" pitchFamily="34" charset="0"/>
                <a:cs typeface="Arial" pitchFamily="34" charset="0"/>
              </a:rPr>
              <a:t>return 0;</a:t>
            </a:r>
          </a:p>
          <a:p>
            <a:pPr algn="just"/>
            <a:r>
              <a:rPr lang="en-IN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algn="just"/>
            <a:r>
              <a:rPr lang="en-IN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747642" y="6547586"/>
            <a:ext cx="215138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lang="en-IN" sz="1600" b="1" spc="-195" dirty="0" smtClean="0">
                <a:solidFill>
                  <a:srgbClr val="FFFFFF"/>
                </a:solidFill>
                <a:latin typeface="Arial"/>
                <a:cs typeface="Arial"/>
              </a:rPr>
              <a:t>QUEUE  ADT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53423" y="6547586"/>
            <a:ext cx="153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lnSpc>
                  <a:spcPts val="1614"/>
                </a:lnSpc>
              </a:pPr>
              <a:t>9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2334</TotalTime>
  <Words>988</Words>
  <Application>Microsoft Office PowerPoint</Application>
  <PresentationFormat>On-screen Show (4:3)</PresentationFormat>
  <Paragraphs>272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MODULE  2</vt:lpstr>
      <vt:lpstr>QUEUE ADT</vt:lpstr>
      <vt:lpstr>LEARNING OBJECTIVES</vt:lpstr>
      <vt:lpstr>OUTLINE</vt:lpstr>
      <vt:lpstr>QUEUE ADT</vt:lpstr>
      <vt:lpstr>QUEUE ARRAY IMPLEMENTATION</vt:lpstr>
      <vt:lpstr>QUEUE FULL CONDITION</vt:lpstr>
      <vt:lpstr>ENQUEUE OPERATION</vt:lpstr>
      <vt:lpstr>QUEUE EMPTY CONDITION</vt:lpstr>
      <vt:lpstr>DEQUEUE OPERATION</vt:lpstr>
      <vt:lpstr>DISPLAY OPERATION</vt:lpstr>
      <vt:lpstr>QUEUE – LINKED LIST IMPLEMENTATION</vt:lpstr>
      <vt:lpstr>QUEUE– LINKED LIST   IMPLEMENTATION   </vt:lpstr>
      <vt:lpstr>STRUCTURE DEFINITION</vt:lpstr>
      <vt:lpstr>ENQUEUE OPERATION</vt:lpstr>
      <vt:lpstr> </vt:lpstr>
      <vt:lpstr>ENQUEUE OPERATION</vt:lpstr>
      <vt:lpstr>DEQUEUE OPERATION</vt:lpstr>
      <vt:lpstr>DISPLAY OPERATION</vt:lpstr>
      <vt:lpstr>POINTS TO PONDER:</vt:lpstr>
      <vt:lpstr>PowerPoint Presentation</vt:lpstr>
      <vt:lpstr>LEARNING OUTCOMES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 priya</dc:creator>
  <cp:lastModifiedBy>HP</cp:lastModifiedBy>
  <cp:revision>183</cp:revision>
  <dcterms:created xsi:type="dcterms:W3CDTF">2019-06-18T05:55:06Z</dcterms:created>
  <dcterms:modified xsi:type="dcterms:W3CDTF">2021-09-15T09:41:49Z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2019-06-18T00:00:00Z</vt:filetime>
  </property>
</Properties>
</file>