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3"/>
  </p:notesMasterIdLst>
  <p:handoutMasterIdLst>
    <p:handoutMasterId r:id="rId34"/>
  </p:handoutMasterIdLst>
  <p:sldIdLst>
    <p:sldId id="270" r:id="rId2"/>
    <p:sldId id="365" r:id="rId3"/>
    <p:sldId id="322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9" r:id="rId17"/>
    <p:sldId id="349" r:id="rId18"/>
    <p:sldId id="351" r:id="rId19"/>
    <p:sldId id="353" r:id="rId20"/>
    <p:sldId id="354" r:id="rId21"/>
    <p:sldId id="355" r:id="rId22"/>
    <p:sldId id="356" r:id="rId23"/>
    <p:sldId id="357" r:id="rId24"/>
    <p:sldId id="352" r:id="rId25"/>
    <p:sldId id="360" r:id="rId26"/>
    <p:sldId id="361" r:id="rId27"/>
    <p:sldId id="362" r:id="rId28"/>
    <p:sldId id="363" r:id="rId29"/>
    <p:sldId id="358" r:id="rId30"/>
    <p:sldId id="364" r:id="rId31"/>
    <p:sldId id="336" r:id="rId3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F9900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71103" autoAdjust="0"/>
  </p:normalViewPr>
  <p:slideViewPr>
    <p:cSldViewPr>
      <p:cViewPr varScale="1">
        <p:scale>
          <a:sx n="93" d="100"/>
          <a:sy n="93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214507D-792E-4208-A238-C8838AA6ECF5}" type="datetimeFigureOut">
              <a:rPr lang="zh-CN" altLang="en-US"/>
              <a:pPr>
                <a:defRPr/>
              </a:pPr>
              <a:t>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9C3638D-B732-472D-B837-9B6F6D877E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03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B7BFA54-34B4-4607-8FF4-EEDFCFCC78FE}" type="datetimeFigureOut">
              <a:rPr lang="zh-CN" altLang="en-US"/>
              <a:pPr>
                <a:defRPr/>
              </a:pPr>
              <a:t>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0947E52A-6F7A-4554-8F1C-ED9EBDFFF8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54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15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18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22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24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25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28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29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30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5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24FFED-6169-4B80-8521-0442B684E9EA}" type="slidenum">
              <a:rPr lang="zh-CN" altLang="en-US" smtClean="0">
                <a:latin typeface="Calibri" pitchFamily="34" charset="0"/>
              </a:rPr>
              <a:pPr/>
              <a:t>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8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9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36154F-2707-4DDD-B8F9-979CF3958A8E}" type="slidenum">
              <a:rPr lang="zh-CN" altLang="en-US" smtClean="0">
                <a:latin typeface="Calibri" pitchFamily="34" charset="0"/>
              </a:rPr>
              <a:pPr/>
              <a:t>11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10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20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313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417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313" indent="-3413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363" indent="-28416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4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6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5813" indent="-22701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4073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78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282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386" indent="-228553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4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8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7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5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0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33" algn="l" defTabSz="914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 sz="28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lang="zh-TW" altLang="en-US" dirty="0">
                <a:solidFill>
                  <a:schemeClr val="bg1"/>
                </a:solidFill>
              </a:rPr>
              <a:t>千锋</a:t>
            </a:r>
            <a:r>
              <a:rPr lang="en-US" altLang="zh-TW" dirty="0">
                <a:solidFill>
                  <a:schemeClr val="bg1"/>
                </a:solidFill>
              </a:rPr>
              <a:t>HTML5</a:t>
            </a:r>
            <a:r>
              <a:rPr lang="zh-TW" altLang="en-US" dirty="0">
                <a:solidFill>
                  <a:schemeClr val="bg1"/>
                </a:solidFill>
              </a:rPr>
              <a:t>学院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4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400" kern="1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技术生态圈</a:t>
            </a:r>
            <a:endParaRPr lang="zh-CN" altLang="zh-CN" sz="4400" kern="1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2400" y="6381328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子心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Native Apps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05049" y="692696"/>
            <a:ext cx="1627187" cy="449262"/>
            <a:chOff x="305049" y="781150"/>
            <a:chExt cx="1627187" cy="449262"/>
          </a:xfrm>
        </p:grpSpPr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396098" y="125231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Native Apps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指的是原生程序，一般依托于操作系统，有很强的交互，是一个完整的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，可拓展性强。需要用户下载安装使用。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05049" y="2072868"/>
            <a:ext cx="1627187" cy="449262"/>
            <a:chOff x="305049" y="781150"/>
            <a:chExt cx="1627187" cy="449262"/>
          </a:xfrm>
        </p:grpSpPr>
        <p:sp>
          <p:nvSpPr>
            <p:cNvPr id="82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23528" y="257692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）打造完美的用户体验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）性能稳定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）操作速度快，上手流畅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）访问本地资源（通讯录，相册）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）设计出色的动效，转场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）拥有系统级别的贴心通知或提醒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）用户留存率高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305049" y="4966934"/>
            <a:ext cx="1627187" cy="449262"/>
            <a:chOff x="305049" y="781150"/>
            <a:chExt cx="1627187" cy="449262"/>
          </a:xfrm>
        </p:grpSpPr>
        <p:sp>
          <p:nvSpPr>
            <p:cNvPr id="86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323528" y="5488204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）分发成本高（不同平台有不同的开发语言和界面适配）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）维护成本高（例如一款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已更新至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版本，但仍有用户在使用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版本，需要更多的开发人员维护之前的版本）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）更新缓慢，根据不同平台，提交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审核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上线 等等不同的流程，需要经过的流程较复杂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79"/>
          <p:cNvGrpSpPr/>
          <p:nvPr/>
        </p:nvGrpSpPr>
        <p:grpSpPr>
          <a:xfrm>
            <a:off x="305049" y="692696"/>
            <a:ext cx="1627187" cy="449262"/>
            <a:chOff x="305049" y="781150"/>
            <a:chExt cx="1627187" cy="449262"/>
          </a:xfrm>
        </p:grpSpPr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396098" y="125231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 Apps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语言写出的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，不需要下载安装。类似于现在所说的轻应用。生存在浏览器中的应用，基本上可以说是触屏版的网页应用。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80"/>
          <p:cNvGrpSpPr/>
          <p:nvPr/>
        </p:nvGrpSpPr>
        <p:grpSpPr>
          <a:xfrm>
            <a:off x="305049" y="2072868"/>
            <a:ext cx="1627187" cy="449262"/>
            <a:chOff x="305049" y="781150"/>
            <a:chExt cx="1627187" cy="449262"/>
          </a:xfrm>
        </p:grpSpPr>
        <p:sp>
          <p:nvSpPr>
            <p:cNvPr id="82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23528" y="257692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）开发成本低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）更新快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）更新无需通知用户，不需要手动升级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）能够跨多个平台和终端</a:t>
            </a:r>
          </a:p>
        </p:txBody>
      </p:sp>
      <p:grpSp>
        <p:nvGrpSpPr>
          <p:cNvPr id="4" name="组合 84"/>
          <p:cNvGrpSpPr/>
          <p:nvPr/>
        </p:nvGrpSpPr>
        <p:grpSpPr>
          <a:xfrm>
            <a:off x="305049" y="4032563"/>
            <a:ext cx="1627187" cy="449262"/>
            <a:chOff x="305049" y="781150"/>
            <a:chExt cx="1627187" cy="449262"/>
          </a:xfrm>
        </p:grpSpPr>
        <p:sp>
          <p:nvSpPr>
            <p:cNvPr id="86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323528" y="4553833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）临时性的入口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）无法获取系统级别的通知，提醒，动效等等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）用户留存率低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）设计受限制诸多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）体验较差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C:\Users\Administrator\Desktop\Native_html5_hyb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80728"/>
            <a:ext cx="7935287" cy="5256584"/>
          </a:xfrm>
          <a:prstGeom prst="rect">
            <a:avLst/>
          </a:prstGeom>
          <a:noFill/>
        </p:spPr>
      </p:pic>
      <p:sp>
        <p:nvSpPr>
          <p:cNvPr id="16" name="椭圆 15"/>
          <p:cNvSpPr/>
          <p:nvPr/>
        </p:nvSpPr>
        <p:spPr>
          <a:xfrm>
            <a:off x="4499992" y="476672"/>
            <a:ext cx="3888432" cy="2448272"/>
          </a:xfrm>
          <a:prstGeom prst="ellipse">
            <a:avLst/>
          </a:prstGeom>
          <a:noFill/>
          <a:ln>
            <a:solidFill>
              <a:srgbClr val="FF682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79"/>
          <p:cNvGrpSpPr/>
          <p:nvPr/>
        </p:nvGrpSpPr>
        <p:grpSpPr>
          <a:xfrm>
            <a:off x="305049" y="692696"/>
            <a:ext cx="1627187" cy="449262"/>
            <a:chOff x="305049" y="781150"/>
            <a:chExt cx="1627187" cy="449262"/>
          </a:xfrm>
        </p:grpSpPr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是什么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396098" y="1340768"/>
            <a:ext cx="79203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Hybrid Apps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指的是半原生半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的混合类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。需要下载安装，看上去类似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Native Apps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，但只有很少的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 Web 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，访问的内容是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里的新闻类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，视频类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普遍采取的是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的框架，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的内容。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80"/>
          <p:cNvGrpSpPr/>
          <p:nvPr/>
        </p:nvGrpSpPr>
        <p:grpSpPr>
          <a:xfrm>
            <a:off x="305049" y="3068960"/>
            <a:ext cx="1627187" cy="449262"/>
            <a:chOff x="305049" y="781150"/>
            <a:chExt cx="1627187" cy="449262"/>
          </a:xfrm>
        </p:grpSpPr>
        <p:sp>
          <p:nvSpPr>
            <p:cNvPr id="8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23528" y="3573016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）兼具了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Native Apps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的优点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）可以通过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jsBridge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直接访问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Native API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）能够轻松使用跨平台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）测试方便</a:t>
            </a:r>
          </a:p>
        </p:txBody>
      </p:sp>
      <p:grpSp>
        <p:nvGrpSpPr>
          <p:cNvPr id="11" name="组合 84"/>
          <p:cNvGrpSpPr/>
          <p:nvPr/>
        </p:nvGrpSpPr>
        <p:grpSpPr>
          <a:xfrm>
            <a:off x="305049" y="5013176"/>
            <a:ext cx="1627187" cy="449262"/>
            <a:chOff x="305049" y="781150"/>
            <a:chExt cx="1627187" cy="449262"/>
          </a:xfrm>
        </p:grpSpPr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缺点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23528" y="5589240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Hybrid Apps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代码驻留在服务器上，摈弃了任何离线可用性</a:t>
            </a: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）把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代码封装到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里面可以提高性能和可访问性，但是不允许远程更新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开发模式</a:t>
            </a:r>
          </a:p>
        </p:txBody>
      </p:sp>
      <p:pic>
        <p:nvPicPr>
          <p:cNvPr id="1026" name="Picture 2" descr="C:\Users\Administrator\Desktop\Untitle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8534401" cy="570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嵌入形态</a:t>
            </a:r>
          </a:p>
        </p:txBody>
      </p:sp>
      <p:pic>
        <p:nvPicPr>
          <p:cNvPr id="2050" name="Picture 2" descr="C:\Users\Administrator\Desktop\hybrid-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836712"/>
            <a:ext cx="8316924" cy="5544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嵌入形态（续）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:\Users\Administrator\Desktop\1.2-native-web-hyb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81" y="980728"/>
            <a:ext cx="8499883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与其他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Apps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参数对比</a:t>
            </a:r>
          </a:p>
        </p:txBody>
      </p:sp>
      <p:pic>
        <p:nvPicPr>
          <p:cNvPr id="3074" name="Picture 2" descr="C:\Users\Administrator\Desktop\044c6d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" y="1052736"/>
            <a:ext cx="9101011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125" y="2773611"/>
            <a:ext cx="7648575" cy="108743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Hybrid Apps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实现技术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原生基础技术</a:t>
            </a:r>
            <a:endParaRPr lang="zh-CN" altLang="en-US" sz="40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 descr="C:\Users\Administrator\Desktop\html5-css3-j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08" y="1916832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1801813" y="-15875"/>
            <a:ext cx="1373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1835696" y="1196752"/>
            <a:ext cx="5327798" cy="744538"/>
            <a:chOff x="1835696" y="1196752"/>
            <a:chExt cx="5327798" cy="744538"/>
          </a:xfrm>
        </p:grpSpPr>
        <p:sp>
          <p:nvSpPr>
            <p:cNvPr id="4" name="任意多边形 3"/>
            <p:cNvSpPr/>
            <p:nvPr/>
          </p:nvSpPr>
          <p:spPr bwMode="auto">
            <a:xfrm>
              <a:off x="2027782" y="1266602"/>
              <a:ext cx="5135712" cy="611188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2015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年中国移动互联网研究报告摘要</a:t>
              </a: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835696" y="1196752"/>
              <a:ext cx="744537" cy="744538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1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1835696" y="2259410"/>
            <a:ext cx="5327798" cy="744538"/>
            <a:chOff x="1835696" y="2247801"/>
            <a:chExt cx="5327798" cy="744538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2027782" y="2317651"/>
              <a:ext cx="5135712" cy="611188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移动应用开发技术与架构</a:t>
              </a: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835696" y="2247801"/>
              <a:ext cx="744537" cy="744538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2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1835696" y="3322068"/>
            <a:ext cx="5327798" cy="744537"/>
            <a:chOff x="1835696" y="3300438"/>
            <a:chExt cx="5327798" cy="744537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2027782" y="3370288"/>
              <a:ext cx="5135712" cy="611187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混合移动应用开发技术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1835696" y="3300438"/>
              <a:ext cx="744537" cy="744537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3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1835696" y="4384725"/>
            <a:ext cx="5327798" cy="744537"/>
            <a:chOff x="1835696" y="4375944"/>
            <a:chExt cx="5327798" cy="744537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2027782" y="4445794"/>
              <a:ext cx="5135712" cy="611187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技术架构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1835696" y="4375944"/>
              <a:ext cx="744537" cy="744537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rgbClr val="FF682F"/>
                  </a:solidFill>
                </a:rPr>
                <a:t>4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7" name="组合 19"/>
          <p:cNvGrpSpPr/>
          <p:nvPr/>
        </p:nvGrpSpPr>
        <p:grpSpPr>
          <a:xfrm>
            <a:off x="1835696" y="5447382"/>
            <a:ext cx="5327798" cy="744537"/>
            <a:chOff x="1835696" y="5447382"/>
            <a:chExt cx="5327798" cy="744537"/>
          </a:xfrm>
        </p:grpSpPr>
        <p:sp>
          <p:nvSpPr>
            <p:cNvPr id="15" name="任意多边形 14"/>
            <p:cNvSpPr/>
            <p:nvPr/>
          </p:nvSpPr>
          <p:spPr bwMode="auto">
            <a:xfrm>
              <a:off x="2027782" y="5517232"/>
              <a:ext cx="5135712" cy="611187"/>
            </a:xfrm>
            <a:custGeom>
              <a:avLst/>
              <a:gdLst>
                <a:gd name="connsiteX0" fmla="*/ 0 w 2828925"/>
                <a:gd name="connsiteY0" fmla="*/ 0 h 884039"/>
                <a:gd name="connsiteX1" fmla="*/ 2828925 w 2828925"/>
                <a:gd name="connsiteY1" fmla="*/ 0 h 884039"/>
                <a:gd name="connsiteX2" fmla="*/ 2828925 w 2828925"/>
                <a:gd name="connsiteY2" fmla="*/ 884039 h 884039"/>
                <a:gd name="connsiteX3" fmla="*/ 0 w 2828925"/>
                <a:gd name="connsiteY3" fmla="*/ 884039 h 884039"/>
                <a:gd name="connsiteX4" fmla="*/ 0 w 2828925"/>
                <a:gd name="connsiteY4" fmla="*/ 0 h 88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925" h="884039">
                  <a:moveTo>
                    <a:pt x="0" y="0"/>
                  </a:moveTo>
                  <a:lnTo>
                    <a:pt x="2828925" y="0"/>
                  </a:lnTo>
                  <a:lnTo>
                    <a:pt x="2828925" y="884039"/>
                  </a:lnTo>
                  <a:lnTo>
                    <a:pt x="0" y="88403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682F"/>
              </a:solidFill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98789" tIns="108000" rIns="76200" bIns="76200" spcCol="1270" anchor="ctr"/>
            <a:lstStyle/>
            <a:p>
              <a:pPr defTabSz="8890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课程计划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835696" y="5447382"/>
              <a:ext cx="744537" cy="744537"/>
            </a:xfrm>
            <a:prstGeom prst="ellipse">
              <a:avLst/>
            </a:prstGeom>
            <a:solidFill>
              <a:srgbClr val="30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 smtClean="0">
                  <a:solidFill>
                    <a:srgbClr val="FF682F"/>
                  </a:solidFill>
                </a:rPr>
                <a:t>5</a:t>
              </a:r>
              <a:endParaRPr lang="zh-CN" altLang="en-US" sz="4000" dirty="0">
                <a:solidFill>
                  <a:srgbClr val="FF68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基础框架与库</a:t>
            </a:r>
            <a:endParaRPr lang="zh-CN" altLang="en-US" sz="40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Administrator\Desktop\jquer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376092"/>
            <a:ext cx="936104" cy="936104"/>
          </a:xfrm>
          <a:prstGeom prst="rect">
            <a:avLst/>
          </a:prstGeom>
          <a:noFill/>
        </p:spPr>
      </p:pic>
      <p:pic>
        <p:nvPicPr>
          <p:cNvPr id="5123" name="Picture 3" descr="C:\Users\Administrator\Desktop\下载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376092"/>
            <a:ext cx="2828824" cy="677932"/>
          </a:xfrm>
          <a:prstGeom prst="rect">
            <a:avLst/>
          </a:prstGeom>
          <a:noFill/>
        </p:spPr>
      </p:pic>
      <p:pic>
        <p:nvPicPr>
          <p:cNvPr id="5124" name="Picture 4" descr="C:\Users\Administrator\Desktop\logo_10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758530"/>
            <a:ext cx="1830710" cy="1830710"/>
          </a:xfrm>
          <a:prstGeom prst="rect">
            <a:avLst/>
          </a:prstGeom>
          <a:noFill/>
        </p:spPr>
      </p:pic>
      <p:pic>
        <p:nvPicPr>
          <p:cNvPr id="5125" name="Picture 5" descr="C:\Users\Administrator\Desktop\20141251631343515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288" y="3974554"/>
            <a:ext cx="1512168" cy="1512168"/>
          </a:xfrm>
          <a:prstGeom prst="rect">
            <a:avLst/>
          </a:prstGeom>
          <a:noFill/>
        </p:spPr>
      </p:pic>
      <p:pic>
        <p:nvPicPr>
          <p:cNvPr id="5126" name="Picture 6" descr="C:\Users\Administrator\Desktop\bootstra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36096" y="2420888"/>
            <a:ext cx="1080120" cy="86409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096336" y="2276872"/>
            <a:ext cx="12038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err="1" smtClean="0"/>
              <a:t>Yo</a:t>
            </a:r>
            <a:endParaRPr lang="en-US" altLang="zh-CN" sz="6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77689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MVC-MVP-MVVM</a:t>
            </a:r>
            <a:endParaRPr lang="zh-CN" altLang="en-US" sz="40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4070" y="1412776"/>
            <a:ext cx="4579938" cy="2781300"/>
            <a:chOff x="64070" y="1412776"/>
            <a:chExt cx="4579938" cy="2781300"/>
          </a:xfrm>
        </p:grpSpPr>
        <p:pic>
          <p:nvPicPr>
            <p:cNvPr id="6148" name="Picture 4" descr="C:\Users\Administrator\Desktop\bg201502010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70" y="1412776"/>
              <a:ext cx="4579938" cy="2781300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835696" y="270892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682F"/>
                  </a:solidFill>
                </a:rPr>
                <a:t>MVC</a:t>
              </a:r>
              <a:endParaRPr lang="zh-CN" altLang="en-US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32040" y="1484784"/>
            <a:ext cx="4092575" cy="2462212"/>
            <a:chOff x="4932040" y="1484784"/>
            <a:chExt cx="4092575" cy="2462212"/>
          </a:xfrm>
        </p:grpSpPr>
        <p:pic>
          <p:nvPicPr>
            <p:cNvPr id="6147" name="Picture 3" descr="C:\Users\Administrator\Desktop\bg20150201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484784"/>
              <a:ext cx="4092575" cy="246221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444208" y="269962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682F"/>
                  </a:solidFill>
                </a:rPr>
                <a:t>MVP</a:t>
              </a:r>
              <a:endParaRPr lang="zh-CN" altLang="en-US" dirty="0">
                <a:solidFill>
                  <a:srgbClr val="FF682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63154" y="3476417"/>
            <a:ext cx="4669086" cy="3552983"/>
            <a:chOff x="2063154" y="3476417"/>
            <a:chExt cx="4669086" cy="3552983"/>
          </a:xfrm>
        </p:grpSpPr>
        <p:pic>
          <p:nvPicPr>
            <p:cNvPr id="6149" name="Picture 5" descr="C:\Users\Administrator\Desktop\bg201502011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63154" y="3476417"/>
              <a:ext cx="4669086" cy="3552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067944" y="52919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682F"/>
                  </a:solidFill>
                </a:rPr>
                <a:t>MVVM</a:t>
              </a:r>
              <a:endParaRPr lang="zh-CN" altLang="en-US" dirty="0">
                <a:solidFill>
                  <a:srgbClr val="FF68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106493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MVVM</a:t>
            </a:r>
            <a:r>
              <a:rPr lang="zh-CN" altLang="en-US" sz="40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40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C:\Users\Administrator\Desktop\angular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2816"/>
            <a:ext cx="2448272" cy="2448272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1547664" y="4417948"/>
            <a:ext cx="1656184" cy="2107396"/>
            <a:chOff x="2051720" y="4653136"/>
            <a:chExt cx="1656184" cy="2107396"/>
          </a:xfrm>
        </p:grpSpPr>
        <p:pic>
          <p:nvPicPr>
            <p:cNvPr id="7173" name="Picture 5" descr="C:\Users\Administrator\Desktop\612810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1720" y="4653136"/>
              <a:ext cx="1656184" cy="1656184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2339752" y="6237312"/>
              <a:ext cx="1170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/>
                <a:t>Vue.js</a:t>
              </a:r>
              <a:endParaRPr lang="zh-CN" altLang="en-US" sz="2800" dirty="0"/>
            </a:p>
          </p:txBody>
        </p:sp>
      </p:grpSp>
      <p:pic>
        <p:nvPicPr>
          <p:cNvPr id="7174" name="Picture 6" descr="C:\Users\Administrator\Desktop\Ionic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332466"/>
            <a:ext cx="3362710" cy="1168542"/>
          </a:xfrm>
          <a:prstGeom prst="rect">
            <a:avLst/>
          </a:prstGeom>
          <a:noFill/>
        </p:spPr>
      </p:pic>
      <p:pic>
        <p:nvPicPr>
          <p:cNvPr id="7175" name="Picture 7" descr="C:\Users\Administrator\Desktop\QQ图片2016072411505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5177" y="4911055"/>
            <a:ext cx="3305175" cy="1038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Hybrid Apps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pic>
        <p:nvPicPr>
          <p:cNvPr id="26" name="Picture 3" descr="light_shadow_m"/>
          <p:cNvPicPr>
            <a:picLocks noChangeAspect="1" noChangeArrowheads="1"/>
          </p:cNvPicPr>
          <p:nvPr/>
        </p:nvPicPr>
        <p:blipFill>
          <a:blip r:embed="rId3" cstate="print">
            <a:lum bright="-48000" contrast="-24000"/>
          </a:blip>
          <a:srcRect/>
          <a:stretch>
            <a:fillRect/>
          </a:stretch>
        </p:blipFill>
        <p:spPr bwMode="auto">
          <a:xfrm rot="18481135">
            <a:off x="1345407" y="3561556"/>
            <a:ext cx="32559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Freeform 4"/>
          <p:cNvSpPr>
            <a:spLocks/>
          </p:cNvSpPr>
          <p:nvPr/>
        </p:nvSpPr>
        <p:spPr bwMode="auto">
          <a:xfrm>
            <a:off x="1887538" y="2736850"/>
            <a:ext cx="2097087" cy="2016125"/>
          </a:xfrm>
          <a:custGeom>
            <a:avLst/>
            <a:gdLst>
              <a:gd name="T0" fmla="*/ 1198560 w 1335"/>
              <a:gd name="T1" fmla="*/ 139043 h 1479"/>
              <a:gd name="T2" fmla="*/ 1899160 w 1335"/>
              <a:gd name="T3" fmla="*/ 332613 h 1479"/>
              <a:gd name="T4" fmla="*/ 2081378 w 1335"/>
              <a:gd name="T5" fmla="*/ 428035 h 1479"/>
              <a:gd name="T6" fmla="*/ 1324228 w 1335"/>
              <a:gd name="T7" fmla="*/ 363966 h 1479"/>
              <a:gd name="T8" fmla="*/ 479110 w 1335"/>
              <a:gd name="T9" fmla="*/ 2016125 h 1479"/>
              <a:gd name="T10" fmla="*/ 0 w 1335"/>
              <a:gd name="T11" fmla="*/ 1776207 h 1479"/>
              <a:gd name="T12" fmla="*/ 1198560 w 1335"/>
              <a:gd name="T13" fmla="*/ 139043 h 1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5"/>
              <a:gd name="T22" fmla="*/ 0 h 1479"/>
              <a:gd name="T23" fmla="*/ 1335 w 1335"/>
              <a:gd name="T24" fmla="*/ 1479 h 1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 flipH="1">
            <a:off x="4979988" y="2782888"/>
            <a:ext cx="2097087" cy="2016125"/>
          </a:xfrm>
          <a:custGeom>
            <a:avLst/>
            <a:gdLst>
              <a:gd name="T0" fmla="*/ 1198560 w 1335"/>
              <a:gd name="T1" fmla="*/ 139043 h 1479"/>
              <a:gd name="T2" fmla="*/ 1899160 w 1335"/>
              <a:gd name="T3" fmla="*/ 332613 h 1479"/>
              <a:gd name="T4" fmla="*/ 2081378 w 1335"/>
              <a:gd name="T5" fmla="*/ 428035 h 1479"/>
              <a:gd name="T6" fmla="*/ 1324228 w 1335"/>
              <a:gd name="T7" fmla="*/ 363966 h 1479"/>
              <a:gd name="T8" fmla="*/ 479110 w 1335"/>
              <a:gd name="T9" fmla="*/ 2016125 h 1479"/>
              <a:gd name="T10" fmla="*/ 0 w 1335"/>
              <a:gd name="T11" fmla="*/ 1776207 h 1479"/>
              <a:gd name="T12" fmla="*/ 1198560 w 1335"/>
              <a:gd name="T13" fmla="*/ 139043 h 1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5"/>
              <a:gd name="T22" fmla="*/ 0 h 1479"/>
              <a:gd name="T23" fmla="*/ 1335 w 1335"/>
              <a:gd name="T24" fmla="*/ 1479 h 14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4202113" y="2732088"/>
            <a:ext cx="625475" cy="2103437"/>
            <a:chOff x="0" y="0"/>
            <a:chExt cx="398" cy="1542"/>
          </a:xfrm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0" y="0"/>
              <a:ext cx="398" cy="1542"/>
            </a:xfrm>
            <a:custGeom>
              <a:avLst/>
              <a:gdLst>
                <a:gd name="T0" fmla="*/ 229 w 398"/>
                <a:gd name="T1" fmla="*/ 318 h 1542"/>
                <a:gd name="T2" fmla="*/ 80 w 398"/>
                <a:gd name="T3" fmla="*/ 240 h 1542"/>
                <a:gd name="T4" fmla="*/ 10 w 398"/>
                <a:gd name="T5" fmla="*/ 1542 h 1542"/>
                <a:gd name="T6" fmla="*/ 362 w 398"/>
                <a:gd name="T7" fmla="*/ 1525 h 1542"/>
                <a:gd name="T8" fmla="*/ 229 w 398"/>
                <a:gd name="T9" fmla="*/ 318 h 15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1542"/>
                <a:gd name="T17" fmla="*/ 398 w 398"/>
                <a:gd name="T18" fmla="*/ 1542 h 15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1542">
                  <a:moveTo>
                    <a:pt x="229" y="318"/>
                  </a:moveTo>
                  <a:cubicBezTo>
                    <a:pt x="169" y="114"/>
                    <a:pt x="110" y="0"/>
                    <a:pt x="80" y="240"/>
                  </a:cubicBezTo>
                  <a:cubicBezTo>
                    <a:pt x="50" y="480"/>
                    <a:pt x="0" y="1379"/>
                    <a:pt x="10" y="1542"/>
                  </a:cubicBezTo>
                  <a:lnTo>
                    <a:pt x="362" y="1525"/>
                  </a:lnTo>
                  <a:cubicBezTo>
                    <a:pt x="398" y="1321"/>
                    <a:pt x="289" y="522"/>
                    <a:pt x="229" y="3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0000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24" y="347"/>
              <a:ext cx="28" cy="562"/>
            </a:xfrm>
            <a:custGeom>
              <a:avLst/>
              <a:gdLst>
                <a:gd name="T0" fmla="*/ 9 w 34"/>
                <a:gd name="T1" fmla="*/ 1 h 562"/>
                <a:gd name="T2" fmla="*/ 34 w 34"/>
                <a:gd name="T3" fmla="*/ 241 h 562"/>
                <a:gd name="T4" fmla="*/ 19 w 34"/>
                <a:gd name="T5" fmla="*/ 562 h 562"/>
                <a:gd name="T6" fmla="*/ 2 w 34"/>
                <a:gd name="T7" fmla="*/ 233 h 562"/>
                <a:gd name="T8" fmla="*/ 9 w 34"/>
                <a:gd name="T9" fmla="*/ 1 h 562"/>
                <a:gd name="T10" fmla="*/ 0 w 34"/>
                <a:gd name="T11" fmla="*/ 0 h 562"/>
                <a:gd name="T12" fmla="*/ 34 w 34"/>
                <a:gd name="T13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34" h="562">
                  <a:moveTo>
                    <a:pt x="9" y="1"/>
                  </a:moveTo>
                  <a:cubicBezTo>
                    <a:pt x="14" y="2"/>
                    <a:pt x="32" y="148"/>
                    <a:pt x="34" y="241"/>
                  </a:cubicBezTo>
                  <a:cubicBezTo>
                    <a:pt x="29" y="338"/>
                    <a:pt x="14" y="562"/>
                    <a:pt x="19" y="562"/>
                  </a:cubicBezTo>
                  <a:cubicBezTo>
                    <a:pt x="13" y="561"/>
                    <a:pt x="4" y="326"/>
                    <a:pt x="2" y="233"/>
                  </a:cubicBezTo>
                  <a:cubicBezTo>
                    <a:pt x="0" y="140"/>
                    <a:pt x="4" y="0"/>
                    <a:pt x="9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50000">
                  <a:schemeClr val="tx1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Freeform 9"/>
          <p:cNvSpPr>
            <a:spLocks/>
          </p:cNvSpPr>
          <p:nvPr/>
        </p:nvSpPr>
        <p:spPr bwMode="auto">
          <a:xfrm>
            <a:off x="2386013" y="2967038"/>
            <a:ext cx="587375" cy="741362"/>
          </a:xfrm>
          <a:custGeom>
            <a:avLst/>
            <a:gdLst>
              <a:gd name="T0" fmla="*/ 245804 w 368"/>
              <a:gd name="T1" fmla="*/ 329039 h 543"/>
              <a:gd name="T2" fmla="*/ 584183 w 368"/>
              <a:gd name="T3" fmla="*/ 12288 h 543"/>
              <a:gd name="T4" fmla="*/ 263361 w 368"/>
              <a:gd name="T5" fmla="*/ 400035 h 543"/>
              <a:gd name="T6" fmla="*/ 95768 w 368"/>
              <a:gd name="T7" fmla="*/ 692211 h 543"/>
              <a:gd name="T8" fmla="*/ 0 w 368"/>
              <a:gd name="T9" fmla="*/ 741362 h 543"/>
              <a:gd name="T10" fmla="*/ 245804 w 368"/>
              <a:gd name="T11" fmla="*/ 329039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543"/>
              <a:gd name="T20" fmla="*/ 368 w 36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543">
                <a:moveTo>
                  <a:pt x="154" y="241"/>
                </a:moveTo>
                <a:cubicBezTo>
                  <a:pt x="224" y="129"/>
                  <a:pt x="364" y="0"/>
                  <a:pt x="366" y="9"/>
                </a:cubicBezTo>
                <a:cubicBezTo>
                  <a:pt x="368" y="18"/>
                  <a:pt x="216" y="210"/>
                  <a:pt x="165" y="293"/>
                </a:cubicBezTo>
                <a:cubicBezTo>
                  <a:pt x="103" y="394"/>
                  <a:pt x="97" y="449"/>
                  <a:pt x="60" y="507"/>
                </a:cubicBezTo>
                <a:lnTo>
                  <a:pt x="0" y="543"/>
                </a:lnTo>
                <a:cubicBezTo>
                  <a:pt x="16" y="499"/>
                  <a:pt x="122" y="304"/>
                  <a:pt x="154" y="241"/>
                </a:cubicBezTo>
                <a:close/>
              </a:path>
            </a:pathLst>
          </a:custGeom>
          <a:gradFill rotWithShape="1">
            <a:gsLst>
              <a:gs pos="0">
                <a:schemeClr val="tx1">
                  <a:alpha val="70000"/>
                </a:schemeClr>
              </a:gs>
              <a:gs pos="100000">
                <a:srgbClr val="B2B2B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 flipH="1">
            <a:off x="5995988" y="3082925"/>
            <a:ext cx="530225" cy="560388"/>
          </a:xfrm>
          <a:custGeom>
            <a:avLst/>
            <a:gdLst>
              <a:gd name="T0" fmla="*/ 221888 w 368"/>
              <a:gd name="T1" fmla="*/ 248717 h 543"/>
              <a:gd name="T2" fmla="*/ 527343 w 368"/>
              <a:gd name="T3" fmla="*/ 9288 h 543"/>
              <a:gd name="T4" fmla="*/ 237737 w 368"/>
              <a:gd name="T5" fmla="*/ 302382 h 543"/>
              <a:gd name="T6" fmla="*/ 86450 w 368"/>
              <a:gd name="T7" fmla="*/ 523235 h 543"/>
              <a:gd name="T8" fmla="*/ 0 w 368"/>
              <a:gd name="T9" fmla="*/ 560388 h 543"/>
              <a:gd name="T10" fmla="*/ 221888 w 368"/>
              <a:gd name="T11" fmla="*/ 24871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8"/>
              <a:gd name="T19" fmla="*/ 0 h 543"/>
              <a:gd name="T20" fmla="*/ 368 w 36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8" h="543">
                <a:moveTo>
                  <a:pt x="154" y="241"/>
                </a:moveTo>
                <a:cubicBezTo>
                  <a:pt x="224" y="129"/>
                  <a:pt x="364" y="0"/>
                  <a:pt x="366" y="9"/>
                </a:cubicBezTo>
                <a:cubicBezTo>
                  <a:pt x="368" y="18"/>
                  <a:pt x="216" y="210"/>
                  <a:pt x="165" y="293"/>
                </a:cubicBezTo>
                <a:cubicBezTo>
                  <a:pt x="103" y="394"/>
                  <a:pt x="97" y="449"/>
                  <a:pt x="60" y="507"/>
                </a:cubicBezTo>
                <a:lnTo>
                  <a:pt x="0" y="543"/>
                </a:lnTo>
                <a:cubicBezTo>
                  <a:pt x="16" y="499"/>
                  <a:pt x="122" y="304"/>
                  <a:pt x="154" y="241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rgbClr val="B2B2B2"/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990600" y="4133850"/>
            <a:ext cx="1749425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1065213" y="4213225"/>
            <a:ext cx="1595437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F6F6F6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" name="Picture 13" descr="circuler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2363" y="4270375"/>
            <a:ext cx="14922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Oval 14"/>
          <p:cNvGrpSpPr>
            <a:grpSpLocks/>
          </p:cNvGrpSpPr>
          <p:nvPr/>
        </p:nvGrpSpPr>
        <p:grpSpPr bwMode="auto">
          <a:xfrm>
            <a:off x="1116013" y="4267200"/>
            <a:ext cx="1493837" cy="1468438"/>
            <a:chOff x="0" y="0"/>
            <a:chExt cx="941" cy="925"/>
          </a:xfrm>
        </p:grpSpPr>
        <p:pic>
          <p:nvPicPr>
            <p:cNvPr id="39" name="Oval 1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941" cy="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141" y="137"/>
              <a:ext cx="660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Freeform 15"/>
          <p:cNvSpPr>
            <a:spLocks/>
          </p:cNvSpPr>
          <p:nvPr/>
        </p:nvSpPr>
        <p:spPr bwMode="auto">
          <a:xfrm>
            <a:off x="1274763" y="4298950"/>
            <a:ext cx="1165225" cy="508000"/>
          </a:xfrm>
          <a:custGeom>
            <a:avLst/>
            <a:gdLst>
              <a:gd name="T0" fmla="*/ 1147583 w 1321"/>
              <a:gd name="T1" fmla="*/ 286107 h 712"/>
              <a:gd name="T2" fmla="*/ 1161697 w 1321"/>
              <a:gd name="T3" fmla="*/ 315360 h 712"/>
              <a:gd name="T4" fmla="*/ 1165225 w 1321"/>
              <a:gd name="T5" fmla="*/ 343185 h 712"/>
              <a:gd name="T6" fmla="*/ 1159933 w 1321"/>
              <a:gd name="T7" fmla="*/ 368157 h 712"/>
              <a:gd name="T8" fmla="*/ 1144937 w 1321"/>
              <a:gd name="T9" fmla="*/ 392416 h 712"/>
              <a:gd name="T10" fmla="*/ 1122003 w 1321"/>
              <a:gd name="T11" fmla="*/ 413107 h 712"/>
              <a:gd name="T12" fmla="*/ 1092895 w 1321"/>
              <a:gd name="T13" fmla="*/ 430944 h 712"/>
              <a:gd name="T14" fmla="*/ 1054965 w 1321"/>
              <a:gd name="T15" fmla="*/ 448067 h 712"/>
              <a:gd name="T16" fmla="*/ 1011743 w 1321"/>
              <a:gd name="T17" fmla="*/ 463051 h 712"/>
              <a:gd name="T18" fmla="*/ 963229 w 1321"/>
              <a:gd name="T19" fmla="*/ 475893 h 712"/>
              <a:gd name="T20" fmla="*/ 909422 w 1321"/>
              <a:gd name="T21" fmla="*/ 487309 h 712"/>
              <a:gd name="T22" fmla="*/ 852969 w 1321"/>
              <a:gd name="T23" fmla="*/ 495157 h 712"/>
              <a:gd name="T24" fmla="*/ 790342 w 1321"/>
              <a:gd name="T25" fmla="*/ 502292 h 712"/>
              <a:gd name="T26" fmla="*/ 726832 w 1321"/>
              <a:gd name="T27" fmla="*/ 506573 h 712"/>
              <a:gd name="T28" fmla="*/ 701252 w 1321"/>
              <a:gd name="T29" fmla="*/ 508000 h 712"/>
              <a:gd name="T30" fmla="*/ 419869 w 1321"/>
              <a:gd name="T31" fmla="*/ 508000 h 712"/>
              <a:gd name="T32" fmla="*/ 416341 w 1321"/>
              <a:gd name="T33" fmla="*/ 508000 h 712"/>
              <a:gd name="T34" fmla="*/ 360770 w 1321"/>
              <a:gd name="T35" fmla="*/ 505146 h 712"/>
              <a:gd name="T36" fmla="*/ 306963 w 1321"/>
              <a:gd name="T37" fmla="*/ 502292 h 712"/>
              <a:gd name="T38" fmla="*/ 255803 w 1321"/>
              <a:gd name="T39" fmla="*/ 496584 h 712"/>
              <a:gd name="T40" fmla="*/ 207288 w 1321"/>
              <a:gd name="T41" fmla="*/ 491590 h 712"/>
              <a:gd name="T42" fmla="*/ 164067 w 1321"/>
              <a:gd name="T43" fmla="*/ 483028 h 712"/>
              <a:gd name="T44" fmla="*/ 124373 w 1321"/>
              <a:gd name="T45" fmla="*/ 473039 h 712"/>
              <a:gd name="T46" fmla="*/ 89972 w 1321"/>
              <a:gd name="T47" fmla="*/ 462337 h 712"/>
              <a:gd name="T48" fmla="*/ 59099 w 1321"/>
              <a:gd name="T49" fmla="*/ 449494 h 712"/>
              <a:gd name="T50" fmla="*/ 34401 w 1321"/>
              <a:gd name="T51" fmla="*/ 433798 h 712"/>
              <a:gd name="T52" fmla="*/ 15877 w 1321"/>
              <a:gd name="T53" fmla="*/ 415961 h 712"/>
              <a:gd name="T54" fmla="*/ 5292 w 1321"/>
              <a:gd name="T55" fmla="*/ 395270 h 712"/>
              <a:gd name="T56" fmla="*/ 0 w 1321"/>
              <a:gd name="T57" fmla="*/ 373865 h 712"/>
              <a:gd name="T58" fmla="*/ 0 w 1321"/>
              <a:gd name="T59" fmla="*/ 371011 h 712"/>
              <a:gd name="T60" fmla="*/ 3528 w 1321"/>
              <a:gd name="T61" fmla="*/ 347466 h 712"/>
              <a:gd name="T62" fmla="*/ 14113 w 1321"/>
              <a:gd name="T63" fmla="*/ 318213 h 712"/>
              <a:gd name="T64" fmla="*/ 44986 w 1321"/>
              <a:gd name="T65" fmla="*/ 263989 h 712"/>
              <a:gd name="T66" fmla="*/ 82915 w 1321"/>
              <a:gd name="T67" fmla="*/ 213331 h 712"/>
              <a:gd name="T68" fmla="*/ 129665 w 1321"/>
              <a:gd name="T69" fmla="*/ 167669 h 712"/>
              <a:gd name="T70" fmla="*/ 179944 w 1321"/>
              <a:gd name="T71" fmla="*/ 125573 h 712"/>
              <a:gd name="T72" fmla="*/ 238161 w 1321"/>
              <a:gd name="T73" fmla="*/ 89185 h 712"/>
              <a:gd name="T74" fmla="*/ 300789 w 1321"/>
              <a:gd name="T75" fmla="*/ 58506 h 712"/>
              <a:gd name="T76" fmla="*/ 366062 w 1321"/>
              <a:gd name="T77" fmla="*/ 33534 h 712"/>
              <a:gd name="T78" fmla="*/ 438393 w 1321"/>
              <a:gd name="T79" fmla="*/ 14983 h 712"/>
              <a:gd name="T80" fmla="*/ 512487 w 1321"/>
              <a:gd name="T81" fmla="*/ 4281 h 712"/>
              <a:gd name="T82" fmla="*/ 588346 w 1321"/>
              <a:gd name="T83" fmla="*/ 0 h 712"/>
              <a:gd name="T84" fmla="*/ 669497 w 1321"/>
              <a:gd name="T85" fmla="*/ 4281 h 712"/>
              <a:gd name="T86" fmla="*/ 747120 w 1321"/>
              <a:gd name="T87" fmla="*/ 16410 h 712"/>
              <a:gd name="T88" fmla="*/ 822097 w 1321"/>
              <a:gd name="T89" fmla="*/ 37815 h 712"/>
              <a:gd name="T90" fmla="*/ 890899 w 1321"/>
              <a:gd name="T91" fmla="*/ 64213 h 712"/>
              <a:gd name="T92" fmla="*/ 954408 w 1321"/>
              <a:gd name="T93" fmla="*/ 97747 h 712"/>
              <a:gd name="T94" fmla="*/ 1013508 w 1321"/>
              <a:gd name="T95" fmla="*/ 138416 h 712"/>
              <a:gd name="T96" fmla="*/ 1065550 w 1321"/>
              <a:gd name="T97" fmla="*/ 182652 h 712"/>
              <a:gd name="T98" fmla="*/ 1109654 w 1321"/>
              <a:gd name="T99" fmla="*/ 231882 h 712"/>
              <a:gd name="T100" fmla="*/ 1147583 w 1321"/>
              <a:gd name="T101" fmla="*/ 286107 h 71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21"/>
              <a:gd name="T154" fmla="*/ 0 h 712"/>
              <a:gd name="T155" fmla="*/ 1321 w 1321"/>
              <a:gd name="T156" fmla="*/ 712 h 71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FF99">
                  <a:alpha val="17998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2" name="Group 16"/>
          <p:cNvGrpSpPr>
            <a:grpSpLocks/>
          </p:cNvGrpSpPr>
          <p:nvPr/>
        </p:nvGrpSpPr>
        <p:grpSpPr bwMode="auto">
          <a:xfrm rot="-1297425" flipH="1" flipV="1">
            <a:off x="1457325" y="5441950"/>
            <a:ext cx="1077913" cy="233363"/>
            <a:chOff x="0" y="0"/>
            <a:chExt cx="1118" cy="279"/>
          </a:xfrm>
        </p:grpSpPr>
        <p:sp>
          <p:nvSpPr>
            <p:cNvPr id="43" name="AutoShape 17"/>
            <p:cNvSpPr>
              <a:spLocks noChangeArrowheads="1"/>
            </p:cNvSpPr>
            <p:nvPr/>
          </p:nvSpPr>
          <p:spPr bwMode="auto">
            <a:xfrm rot="5263130">
              <a:off x="295" y="-286"/>
              <a:ext cx="228" cy="817"/>
            </a:xfrm>
            <a:prstGeom prst="moon">
              <a:avLst>
                <a:gd name="adj" fmla="val 49773"/>
              </a:avLst>
            </a:prstGeom>
            <a:gradFill rotWithShape="1">
              <a:gsLst>
                <a:gs pos="0">
                  <a:schemeClr val="tx1">
                    <a:alpha val="3998"/>
                  </a:scheme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8"/>
            <p:cNvSpPr>
              <a:spLocks noChangeArrowheads="1"/>
            </p:cNvSpPr>
            <p:nvPr/>
          </p:nvSpPr>
          <p:spPr bwMode="auto">
            <a:xfrm rot="6078281">
              <a:off x="427" y="-285"/>
              <a:ext cx="228" cy="815"/>
            </a:xfrm>
            <a:prstGeom prst="moon">
              <a:avLst>
                <a:gd name="adj" fmla="val 49773"/>
              </a:avLst>
            </a:prstGeom>
            <a:gradFill rotWithShape="1">
              <a:gsLst>
                <a:gs pos="0">
                  <a:schemeClr val="tx1">
                    <a:alpha val="3998"/>
                  </a:scheme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19"/>
            <p:cNvSpPr>
              <a:spLocks noChangeArrowheads="1"/>
            </p:cNvSpPr>
            <p:nvPr/>
          </p:nvSpPr>
          <p:spPr bwMode="auto">
            <a:xfrm rot="6373927">
              <a:off x="503" y="-262"/>
              <a:ext cx="226" cy="815"/>
            </a:xfrm>
            <a:prstGeom prst="moon">
              <a:avLst>
                <a:gd name="adj" fmla="val 49773"/>
              </a:avLst>
            </a:prstGeom>
            <a:gradFill rotWithShape="1">
              <a:gsLst>
                <a:gs pos="0">
                  <a:schemeClr val="tx1">
                    <a:alpha val="3998"/>
                  </a:scheme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20"/>
            <p:cNvSpPr>
              <a:spLocks noChangeArrowheads="1"/>
            </p:cNvSpPr>
            <p:nvPr/>
          </p:nvSpPr>
          <p:spPr bwMode="auto">
            <a:xfrm rot="6906312">
              <a:off x="597" y="-238"/>
              <a:ext cx="228" cy="818"/>
            </a:xfrm>
            <a:prstGeom prst="moon">
              <a:avLst>
                <a:gd name="adj" fmla="val 49773"/>
              </a:avLst>
            </a:prstGeom>
            <a:gradFill rotWithShape="1">
              <a:gsLst>
                <a:gs pos="0">
                  <a:schemeClr val="tx1">
                    <a:alpha val="3998"/>
                  </a:schemeClr>
                </a:gs>
                <a:gs pos="100000">
                  <a:srgbClr val="000000">
                    <a:alpha val="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" name="Group 21"/>
          <p:cNvGrpSpPr>
            <a:grpSpLocks/>
          </p:cNvGrpSpPr>
          <p:nvPr/>
        </p:nvGrpSpPr>
        <p:grpSpPr bwMode="auto">
          <a:xfrm rot="56115" flipH="1" flipV="1">
            <a:off x="1227138" y="5451475"/>
            <a:ext cx="1077912" cy="233363"/>
            <a:chOff x="0" y="0"/>
            <a:chExt cx="1118" cy="279"/>
          </a:xfrm>
        </p:grpSpPr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 rot="5263130">
              <a:off x="289" y="-29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392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23"/>
            <p:cNvSpPr>
              <a:spLocks noChangeArrowheads="1"/>
            </p:cNvSpPr>
            <p:nvPr/>
          </p:nvSpPr>
          <p:spPr bwMode="auto">
            <a:xfrm rot="6078281">
              <a:off x="425" y="-29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392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 rot="6373927">
              <a:off x="501" y="-27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392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25"/>
            <p:cNvSpPr>
              <a:spLocks noChangeArrowheads="1"/>
            </p:cNvSpPr>
            <p:nvPr/>
          </p:nvSpPr>
          <p:spPr bwMode="auto">
            <a:xfrm rot="6906312">
              <a:off x="591" y="-24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392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083300" y="4133850"/>
            <a:ext cx="1747838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6156325" y="4213225"/>
            <a:ext cx="1597025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F6F6F6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4" name="Picture 28" descr="circuler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3" y="4270375"/>
            <a:ext cx="149066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Oval 29"/>
          <p:cNvGrpSpPr>
            <a:grpSpLocks/>
          </p:cNvGrpSpPr>
          <p:nvPr/>
        </p:nvGrpSpPr>
        <p:grpSpPr bwMode="auto">
          <a:xfrm>
            <a:off x="6211888" y="4267200"/>
            <a:ext cx="1493837" cy="1468438"/>
            <a:chOff x="0" y="0"/>
            <a:chExt cx="941" cy="925"/>
          </a:xfrm>
        </p:grpSpPr>
        <p:pic>
          <p:nvPicPr>
            <p:cNvPr id="56" name="Oval 29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941" cy="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139" y="137"/>
              <a:ext cx="659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Freeform 30"/>
          <p:cNvSpPr>
            <a:spLocks/>
          </p:cNvSpPr>
          <p:nvPr/>
        </p:nvSpPr>
        <p:spPr bwMode="auto">
          <a:xfrm>
            <a:off x="6367463" y="4298950"/>
            <a:ext cx="1163637" cy="508000"/>
          </a:xfrm>
          <a:custGeom>
            <a:avLst/>
            <a:gdLst>
              <a:gd name="T0" fmla="*/ 1146019 w 1321"/>
              <a:gd name="T1" fmla="*/ 286107 h 712"/>
              <a:gd name="T2" fmla="*/ 1160113 w 1321"/>
              <a:gd name="T3" fmla="*/ 315360 h 712"/>
              <a:gd name="T4" fmla="*/ 1163637 w 1321"/>
              <a:gd name="T5" fmla="*/ 343185 h 712"/>
              <a:gd name="T6" fmla="*/ 1158352 w 1321"/>
              <a:gd name="T7" fmla="*/ 368157 h 712"/>
              <a:gd name="T8" fmla="*/ 1143377 w 1321"/>
              <a:gd name="T9" fmla="*/ 392416 h 712"/>
              <a:gd name="T10" fmla="*/ 1120474 w 1321"/>
              <a:gd name="T11" fmla="*/ 413107 h 712"/>
              <a:gd name="T12" fmla="*/ 1091405 w 1321"/>
              <a:gd name="T13" fmla="*/ 430944 h 712"/>
              <a:gd name="T14" fmla="*/ 1053528 w 1321"/>
              <a:gd name="T15" fmla="*/ 448067 h 712"/>
              <a:gd name="T16" fmla="*/ 1010365 w 1321"/>
              <a:gd name="T17" fmla="*/ 463051 h 712"/>
              <a:gd name="T18" fmla="*/ 961916 w 1321"/>
              <a:gd name="T19" fmla="*/ 475893 h 712"/>
              <a:gd name="T20" fmla="*/ 908183 w 1321"/>
              <a:gd name="T21" fmla="*/ 487309 h 712"/>
              <a:gd name="T22" fmla="*/ 851807 w 1321"/>
              <a:gd name="T23" fmla="*/ 495157 h 712"/>
              <a:gd name="T24" fmla="*/ 789265 w 1321"/>
              <a:gd name="T25" fmla="*/ 502292 h 712"/>
              <a:gd name="T26" fmla="*/ 725842 w 1321"/>
              <a:gd name="T27" fmla="*/ 506573 h 712"/>
              <a:gd name="T28" fmla="*/ 700296 w 1321"/>
              <a:gd name="T29" fmla="*/ 508000 h 712"/>
              <a:gd name="T30" fmla="*/ 419297 w 1321"/>
              <a:gd name="T31" fmla="*/ 508000 h 712"/>
              <a:gd name="T32" fmla="*/ 415773 w 1321"/>
              <a:gd name="T33" fmla="*/ 508000 h 712"/>
              <a:gd name="T34" fmla="*/ 360278 w 1321"/>
              <a:gd name="T35" fmla="*/ 505146 h 712"/>
              <a:gd name="T36" fmla="*/ 306545 w 1321"/>
              <a:gd name="T37" fmla="*/ 502292 h 712"/>
              <a:gd name="T38" fmla="*/ 255454 w 1321"/>
              <a:gd name="T39" fmla="*/ 496584 h 712"/>
              <a:gd name="T40" fmla="*/ 207006 w 1321"/>
              <a:gd name="T41" fmla="*/ 491590 h 712"/>
              <a:gd name="T42" fmla="*/ 163843 w 1321"/>
              <a:gd name="T43" fmla="*/ 483028 h 712"/>
              <a:gd name="T44" fmla="*/ 124203 w 1321"/>
              <a:gd name="T45" fmla="*/ 473039 h 712"/>
              <a:gd name="T46" fmla="*/ 89849 w 1321"/>
              <a:gd name="T47" fmla="*/ 462337 h 712"/>
              <a:gd name="T48" fmla="*/ 59019 w 1321"/>
              <a:gd name="T49" fmla="*/ 449494 h 712"/>
              <a:gd name="T50" fmla="*/ 34354 w 1321"/>
              <a:gd name="T51" fmla="*/ 433798 h 712"/>
              <a:gd name="T52" fmla="*/ 15856 w 1321"/>
              <a:gd name="T53" fmla="*/ 415961 h 712"/>
              <a:gd name="T54" fmla="*/ 5285 w 1321"/>
              <a:gd name="T55" fmla="*/ 395270 h 712"/>
              <a:gd name="T56" fmla="*/ 0 w 1321"/>
              <a:gd name="T57" fmla="*/ 373865 h 712"/>
              <a:gd name="T58" fmla="*/ 0 w 1321"/>
              <a:gd name="T59" fmla="*/ 371011 h 712"/>
              <a:gd name="T60" fmla="*/ 3524 w 1321"/>
              <a:gd name="T61" fmla="*/ 347466 h 712"/>
              <a:gd name="T62" fmla="*/ 14094 w 1321"/>
              <a:gd name="T63" fmla="*/ 318213 h 712"/>
              <a:gd name="T64" fmla="*/ 44925 w 1321"/>
              <a:gd name="T65" fmla="*/ 263989 h 712"/>
              <a:gd name="T66" fmla="*/ 82802 w 1321"/>
              <a:gd name="T67" fmla="*/ 213331 h 712"/>
              <a:gd name="T68" fmla="*/ 129489 w 1321"/>
              <a:gd name="T69" fmla="*/ 167669 h 712"/>
              <a:gd name="T70" fmla="*/ 179699 w 1321"/>
              <a:gd name="T71" fmla="*/ 125573 h 712"/>
              <a:gd name="T72" fmla="*/ 237836 w 1321"/>
              <a:gd name="T73" fmla="*/ 89185 h 712"/>
              <a:gd name="T74" fmla="*/ 300379 w 1321"/>
              <a:gd name="T75" fmla="*/ 58506 h 712"/>
              <a:gd name="T76" fmla="*/ 365563 w 1321"/>
              <a:gd name="T77" fmla="*/ 33534 h 712"/>
              <a:gd name="T78" fmla="*/ 437795 w 1321"/>
              <a:gd name="T79" fmla="*/ 14983 h 712"/>
              <a:gd name="T80" fmla="*/ 511789 w 1321"/>
              <a:gd name="T81" fmla="*/ 4281 h 712"/>
              <a:gd name="T82" fmla="*/ 587544 w 1321"/>
              <a:gd name="T83" fmla="*/ 0 h 712"/>
              <a:gd name="T84" fmla="*/ 668585 w 1321"/>
              <a:gd name="T85" fmla="*/ 4281 h 712"/>
              <a:gd name="T86" fmla="*/ 746102 w 1321"/>
              <a:gd name="T87" fmla="*/ 16410 h 712"/>
              <a:gd name="T88" fmla="*/ 820976 w 1321"/>
              <a:gd name="T89" fmla="*/ 37815 h 712"/>
              <a:gd name="T90" fmla="*/ 889685 w 1321"/>
              <a:gd name="T91" fmla="*/ 64213 h 712"/>
              <a:gd name="T92" fmla="*/ 953108 w 1321"/>
              <a:gd name="T93" fmla="*/ 97747 h 712"/>
              <a:gd name="T94" fmla="*/ 1012126 w 1321"/>
              <a:gd name="T95" fmla="*/ 138416 h 712"/>
              <a:gd name="T96" fmla="*/ 1064098 w 1321"/>
              <a:gd name="T97" fmla="*/ 182652 h 712"/>
              <a:gd name="T98" fmla="*/ 1108142 w 1321"/>
              <a:gd name="T99" fmla="*/ 231882 h 712"/>
              <a:gd name="T100" fmla="*/ 1146019 w 1321"/>
              <a:gd name="T101" fmla="*/ 286107 h 71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21"/>
              <a:gd name="T154" fmla="*/ 0 h 712"/>
              <a:gd name="T155" fmla="*/ 1321 w 1321"/>
              <a:gd name="T156" fmla="*/ 712 h 71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CCFF">
                  <a:alpha val="17998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Group 31"/>
          <p:cNvGrpSpPr>
            <a:grpSpLocks/>
          </p:cNvGrpSpPr>
          <p:nvPr/>
        </p:nvGrpSpPr>
        <p:grpSpPr bwMode="auto">
          <a:xfrm rot="-1297425" flipH="1" flipV="1">
            <a:off x="6327775" y="5410200"/>
            <a:ext cx="1293813" cy="309563"/>
            <a:chOff x="0" y="0"/>
            <a:chExt cx="893" cy="246"/>
          </a:xfrm>
        </p:grpSpPr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66" name="AutoShape 33"/>
              <p:cNvSpPr>
                <a:spLocks noChangeArrowheads="1"/>
              </p:cNvSpPr>
              <p:nvPr/>
            </p:nvSpPr>
            <p:spPr bwMode="auto">
              <a:xfrm rot="5263130">
                <a:off x="28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AutoShape 34"/>
              <p:cNvSpPr>
                <a:spLocks noChangeArrowheads="1"/>
              </p:cNvSpPr>
              <p:nvPr/>
            </p:nvSpPr>
            <p:spPr bwMode="auto">
              <a:xfrm rot="6078281">
                <a:off x="425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AutoShape 35"/>
              <p:cNvSpPr>
                <a:spLocks noChangeArrowheads="1"/>
              </p:cNvSpPr>
              <p:nvPr/>
            </p:nvSpPr>
            <p:spPr bwMode="auto">
              <a:xfrm rot="6373927">
                <a:off x="501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AutoShape 36"/>
              <p:cNvSpPr>
                <a:spLocks noChangeArrowheads="1"/>
              </p:cNvSpPr>
              <p:nvPr/>
            </p:nvSpPr>
            <p:spPr bwMode="auto">
              <a:xfrm rot="6906312">
                <a:off x="591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Group 37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62" name="AutoShape 38"/>
              <p:cNvSpPr>
                <a:spLocks noChangeArrowheads="1"/>
              </p:cNvSpPr>
              <p:nvPr/>
            </p:nvSpPr>
            <p:spPr bwMode="auto">
              <a:xfrm rot="5263130">
                <a:off x="28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39"/>
              <p:cNvSpPr>
                <a:spLocks noChangeArrowheads="1"/>
              </p:cNvSpPr>
              <p:nvPr/>
            </p:nvSpPr>
            <p:spPr bwMode="auto">
              <a:xfrm rot="6078281">
                <a:off x="425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AutoShape 40"/>
              <p:cNvSpPr>
                <a:spLocks noChangeArrowheads="1"/>
              </p:cNvSpPr>
              <p:nvPr/>
            </p:nvSpPr>
            <p:spPr bwMode="auto">
              <a:xfrm rot="6373927">
                <a:off x="501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41"/>
              <p:cNvSpPr>
                <a:spLocks noChangeArrowheads="1"/>
              </p:cNvSpPr>
              <p:nvPr/>
            </p:nvSpPr>
            <p:spPr bwMode="auto">
              <a:xfrm rot="6906312">
                <a:off x="591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" name="Oval 42"/>
          <p:cNvSpPr>
            <a:spLocks noChangeArrowheads="1"/>
          </p:cNvSpPr>
          <p:nvPr/>
        </p:nvSpPr>
        <p:spPr bwMode="auto">
          <a:xfrm>
            <a:off x="3611563" y="4133850"/>
            <a:ext cx="1747837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43"/>
          <p:cNvSpPr>
            <a:spLocks noChangeArrowheads="1"/>
          </p:cNvSpPr>
          <p:nvPr/>
        </p:nvSpPr>
        <p:spPr bwMode="auto">
          <a:xfrm>
            <a:off x="3684588" y="4213225"/>
            <a:ext cx="1597025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F6F6F6"/>
              </a:gs>
              <a:gs pos="100000">
                <a:srgbClr val="DDDDDD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44" descr="circuler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3325" y="4270375"/>
            <a:ext cx="1490663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" name="Oval 45"/>
          <p:cNvGrpSpPr>
            <a:grpSpLocks/>
          </p:cNvGrpSpPr>
          <p:nvPr/>
        </p:nvGrpSpPr>
        <p:grpSpPr bwMode="auto">
          <a:xfrm>
            <a:off x="3736975" y="4267200"/>
            <a:ext cx="1493838" cy="1468438"/>
            <a:chOff x="0" y="0"/>
            <a:chExt cx="941" cy="925"/>
          </a:xfrm>
        </p:grpSpPr>
        <p:pic>
          <p:nvPicPr>
            <p:cNvPr id="74" name="Oval 4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941" cy="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51"/>
            <p:cNvSpPr txBox="1">
              <a:spLocks noChangeArrowheads="1"/>
            </p:cNvSpPr>
            <p:nvPr/>
          </p:nvSpPr>
          <p:spPr bwMode="auto">
            <a:xfrm>
              <a:off x="141" y="137"/>
              <a:ext cx="659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" name="Freeform 46"/>
          <p:cNvSpPr>
            <a:spLocks/>
          </p:cNvSpPr>
          <p:nvPr/>
        </p:nvSpPr>
        <p:spPr bwMode="auto">
          <a:xfrm>
            <a:off x="3895725" y="4298950"/>
            <a:ext cx="1163638" cy="508000"/>
          </a:xfrm>
          <a:custGeom>
            <a:avLst/>
            <a:gdLst>
              <a:gd name="T0" fmla="*/ 1146020 w 1321"/>
              <a:gd name="T1" fmla="*/ 286107 h 712"/>
              <a:gd name="T2" fmla="*/ 1160114 w 1321"/>
              <a:gd name="T3" fmla="*/ 315360 h 712"/>
              <a:gd name="T4" fmla="*/ 1163638 w 1321"/>
              <a:gd name="T5" fmla="*/ 343185 h 712"/>
              <a:gd name="T6" fmla="*/ 1158353 w 1321"/>
              <a:gd name="T7" fmla="*/ 368157 h 712"/>
              <a:gd name="T8" fmla="*/ 1143378 w 1321"/>
              <a:gd name="T9" fmla="*/ 392416 h 712"/>
              <a:gd name="T10" fmla="*/ 1120475 w 1321"/>
              <a:gd name="T11" fmla="*/ 413107 h 712"/>
              <a:gd name="T12" fmla="*/ 1091406 w 1321"/>
              <a:gd name="T13" fmla="*/ 430944 h 712"/>
              <a:gd name="T14" fmla="*/ 1053528 w 1321"/>
              <a:gd name="T15" fmla="*/ 448067 h 712"/>
              <a:gd name="T16" fmla="*/ 1010365 w 1321"/>
              <a:gd name="T17" fmla="*/ 463051 h 712"/>
              <a:gd name="T18" fmla="*/ 961917 w 1321"/>
              <a:gd name="T19" fmla="*/ 475893 h 712"/>
              <a:gd name="T20" fmla="*/ 908184 w 1321"/>
              <a:gd name="T21" fmla="*/ 487309 h 712"/>
              <a:gd name="T22" fmla="*/ 851808 w 1321"/>
              <a:gd name="T23" fmla="*/ 495157 h 712"/>
              <a:gd name="T24" fmla="*/ 789265 w 1321"/>
              <a:gd name="T25" fmla="*/ 502292 h 712"/>
              <a:gd name="T26" fmla="*/ 725842 w 1321"/>
              <a:gd name="T27" fmla="*/ 506573 h 712"/>
              <a:gd name="T28" fmla="*/ 700297 w 1321"/>
              <a:gd name="T29" fmla="*/ 508000 h 712"/>
              <a:gd name="T30" fmla="*/ 419297 w 1321"/>
              <a:gd name="T31" fmla="*/ 508000 h 712"/>
              <a:gd name="T32" fmla="*/ 415774 w 1321"/>
              <a:gd name="T33" fmla="*/ 508000 h 712"/>
              <a:gd name="T34" fmla="*/ 360279 w 1321"/>
              <a:gd name="T35" fmla="*/ 505146 h 712"/>
              <a:gd name="T36" fmla="*/ 306545 w 1321"/>
              <a:gd name="T37" fmla="*/ 502292 h 712"/>
              <a:gd name="T38" fmla="*/ 255454 w 1321"/>
              <a:gd name="T39" fmla="*/ 496584 h 712"/>
              <a:gd name="T40" fmla="*/ 207006 w 1321"/>
              <a:gd name="T41" fmla="*/ 491590 h 712"/>
              <a:gd name="T42" fmla="*/ 163843 w 1321"/>
              <a:gd name="T43" fmla="*/ 483028 h 712"/>
              <a:gd name="T44" fmla="*/ 124204 w 1321"/>
              <a:gd name="T45" fmla="*/ 473039 h 712"/>
              <a:gd name="T46" fmla="*/ 89849 w 1321"/>
              <a:gd name="T47" fmla="*/ 462337 h 712"/>
              <a:gd name="T48" fmla="*/ 59019 w 1321"/>
              <a:gd name="T49" fmla="*/ 449494 h 712"/>
              <a:gd name="T50" fmla="*/ 34354 w 1321"/>
              <a:gd name="T51" fmla="*/ 433798 h 712"/>
              <a:gd name="T52" fmla="*/ 15856 w 1321"/>
              <a:gd name="T53" fmla="*/ 415961 h 712"/>
              <a:gd name="T54" fmla="*/ 5285 w 1321"/>
              <a:gd name="T55" fmla="*/ 395270 h 712"/>
              <a:gd name="T56" fmla="*/ 0 w 1321"/>
              <a:gd name="T57" fmla="*/ 373865 h 712"/>
              <a:gd name="T58" fmla="*/ 0 w 1321"/>
              <a:gd name="T59" fmla="*/ 371011 h 712"/>
              <a:gd name="T60" fmla="*/ 3524 w 1321"/>
              <a:gd name="T61" fmla="*/ 347466 h 712"/>
              <a:gd name="T62" fmla="*/ 14094 w 1321"/>
              <a:gd name="T63" fmla="*/ 318213 h 712"/>
              <a:gd name="T64" fmla="*/ 44925 w 1321"/>
              <a:gd name="T65" fmla="*/ 263989 h 712"/>
              <a:gd name="T66" fmla="*/ 82802 w 1321"/>
              <a:gd name="T67" fmla="*/ 213331 h 712"/>
              <a:gd name="T68" fmla="*/ 129489 w 1321"/>
              <a:gd name="T69" fmla="*/ 167669 h 712"/>
              <a:gd name="T70" fmla="*/ 179699 w 1321"/>
              <a:gd name="T71" fmla="*/ 125573 h 712"/>
              <a:gd name="T72" fmla="*/ 237837 w 1321"/>
              <a:gd name="T73" fmla="*/ 89185 h 712"/>
              <a:gd name="T74" fmla="*/ 300379 w 1321"/>
              <a:gd name="T75" fmla="*/ 58506 h 712"/>
              <a:gd name="T76" fmla="*/ 365564 w 1321"/>
              <a:gd name="T77" fmla="*/ 33534 h 712"/>
              <a:gd name="T78" fmla="*/ 437796 w 1321"/>
              <a:gd name="T79" fmla="*/ 14983 h 712"/>
              <a:gd name="T80" fmla="*/ 511789 w 1321"/>
              <a:gd name="T81" fmla="*/ 4281 h 712"/>
              <a:gd name="T82" fmla="*/ 587545 w 1321"/>
              <a:gd name="T83" fmla="*/ 0 h 712"/>
              <a:gd name="T84" fmla="*/ 668585 w 1321"/>
              <a:gd name="T85" fmla="*/ 4281 h 712"/>
              <a:gd name="T86" fmla="*/ 746102 w 1321"/>
              <a:gd name="T87" fmla="*/ 16410 h 712"/>
              <a:gd name="T88" fmla="*/ 820977 w 1321"/>
              <a:gd name="T89" fmla="*/ 37815 h 712"/>
              <a:gd name="T90" fmla="*/ 889685 w 1321"/>
              <a:gd name="T91" fmla="*/ 64213 h 712"/>
              <a:gd name="T92" fmla="*/ 953108 w 1321"/>
              <a:gd name="T93" fmla="*/ 97747 h 712"/>
              <a:gd name="T94" fmla="*/ 1012127 w 1321"/>
              <a:gd name="T95" fmla="*/ 138416 h 712"/>
              <a:gd name="T96" fmla="*/ 1064099 w 1321"/>
              <a:gd name="T97" fmla="*/ 182652 h 712"/>
              <a:gd name="T98" fmla="*/ 1108143 w 1321"/>
              <a:gd name="T99" fmla="*/ 231882 h 712"/>
              <a:gd name="T100" fmla="*/ 1146020 w 1321"/>
              <a:gd name="T101" fmla="*/ 286107 h 71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21"/>
              <a:gd name="T154" fmla="*/ 0 h 712"/>
              <a:gd name="T155" fmla="*/ 1321 w 1321"/>
              <a:gd name="T156" fmla="*/ 712 h 71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9FFCC">
                  <a:alpha val="17998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Group 47"/>
          <p:cNvGrpSpPr>
            <a:grpSpLocks/>
          </p:cNvGrpSpPr>
          <p:nvPr/>
        </p:nvGrpSpPr>
        <p:grpSpPr bwMode="auto">
          <a:xfrm rot="-1297425" flipH="1" flipV="1">
            <a:off x="3856038" y="5410200"/>
            <a:ext cx="1293812" cy="309563"/>
            <a:chOff x="0" y="0"/>
            <a:chExt cx="893" cy="246"/>
          </a:xfrm>
        </p:grpSpPr>
        <p:grpSp>
          <p:nvGrpSpPr>
            <p:cNvPr id="78" name="Group 48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84" name="AutoShape 49"/>
              <p:cNvSpPr>
                <a:spLocks noChangeArrowheads="1"/>
              </p:cNvSpPr>
              <p:nvPr/>
            </p:nvSpPr>
            <p:spPr bwMode="auto">
              <a:xfrm rot="5263130">
                <a:off x="28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AutoShape 50"/>
              <p:cNvSpPr>
                <a:spLocks noChangeArrowheads="1"/>
              </p:cNvSpPr>
              <p:nvPr/>
            </p:nvSpPr>
            <p:spPr bwMode="auto">
              <a:xfrm rot="6078281">
                <a:off x="425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AutoShape 51"/>
              <p:cNvSpPr>
                <a:spLocks noChangeArrowheads="1"/>
              </p:cNvSpPr>
              <p:nvPr/>
            </p:nvSpPr>
            <p:spPr bwMode="auto">
              <a:xfrm rot="6373927">
                <a:off x="501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AutoShape 52"/>
              <p:cNvSpPr>
                <a:spLocks noChangeArrowheads="1"/>
              </p:cNvSpPr>
              <p:nvPr/>
            </p:nvSpPr>
            <p:spPr bwMode="auto">
              <a:xfrm rot="6906312">
                <a:off x="591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Group 53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80" name="AutoShape 54"/>
              <p:cNvSpPr>
                <a:spLocks noChangeArrowheads="1"/>
              </p:cNvSpPr>
              <p:nvPr/>
            </p:nvSpPr>
            <p:spPr bwMode="auto">
              <a:xfrm rot="5263130">
                <a:off x="28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AutoShape 55"/>
              <p:cNvSpPr>
                <a:spLocks noChangeArrowheads="1"/>
              </p:cNvSpPr>
              <p:nvPr/>
            </p:nvSpPr>
            <p:spPr bwMode="auto">
              <a:xfrm rot="6078281">
                <a:off x="425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AutoShape 56"/>
              <p:cNvSpPr>
                <a:spLocks noChangeArrowheads="1"/>
              </p:cNvSpPr>
              <p:nvPr/>
            </p:nvSpPr>
            <p:spPr bwMode="auto">
              <a:xfrm rot="6373927">
                <a:off x="501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AutoShape 57"/>
              <p:cNvSpPr>
                <a:spLocks noChangeArrowheads="1"/>
              </p:cNvSpPr>
              <p:nvPr/>
            </p:nvSpPr>
            <p:spPr bwMode="auto">
              <a:xfrm rot="6906312">
                <a:off x="591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88" name="Picture 58" descr="light_shadow_m"/>
          <p:cNvPicPr>
            <a:picLocks noChangeAspect="1" noChangeArrowheads="1"/>
          </p:cNvPicPr>
          <p:nvPr/>
        </p:nvPicPr>
        <p:blipFill>
          <a:blip r:embed="rId3" cstate="print">
            <a:lum bright="-48000" contrast="-24000"/>
          </a:blip>
          <a:srcRect/>
          <a:stretch>
            <a:fillRect/>
          </a:stretch>
        </p:blipFill>
        <p:spPr bwMode="auto">
          <a:xfrm rot="3050435">
            <a:off x="4368007" y="3561556"/>
            <a:ext cx="32559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3979232" y="4849813"/>
            <a:ext cx="10823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微信公众号</a:t>
            </a:r>
            <a:endParaRPr lang="en-US" altLang="zh-CN" sz="14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1241514" y="4797152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嵌入自主研发</a:t>
            </a:r>
            <a:r>
              <a: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4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61"/>
          <p:cNvSpPr>
            <a:spLocks noChangeArrowheads="1"/>
          </p:cNvSpPr>
          <p:nvPr/>
        </p:nvSpPr>
        <p:spPr bwMode="auto">
          <a:xfrm>
            <a:off x="6544541" y="4849813"/>
            <a:ext cx="9047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14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" name="Group 62"/>
          <p:cNvGrpSpPr>
            <a:grpSpLocks/>
          </p:cNvGrpSpPr>
          <p:nvPr/>
        </p:nvGrpSpPr>
        <p:grpSpPr bwMode="auto">
          <a:xfrm>
            <a:off x="2286000" y="1524000"/>
            <a:ext cx="4267200" cy="617538"/>
            <a:chOff x="0" y="0"/>
            <a:chExt cx="2688" cy="389"/>
          </a:xfrm>
        </p:grpSpPr>
        <p:grpSp>
          <p:nvGrpSpPr>
            <p:cNvPr id="93" name="Group 63"/>
            <p:cNvGrpSpPr>
              <a:grpSpLocks/>
            </p:cNvGrpSpPr>
            <p:nvPr/>
          </p:nvGrpSpPr>
          <p:grpSpPr bwMode="auto">
            <a:xfrm>
              <a:off x="0" y="0"/>
              <a:ext cx="2688" cy="389"/>
              <a:chOff x="0" y="0"/>
              <a:chExt cx="2448" cy="389"/>
            </a:xfrm>
          </p:grpSpPr>
          <p:sp>
            <p:nvSpPr>
              <p:cNvPr id="95" name="AutoShape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48" cy="3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>
                      <a:alpha val="89999"/>
                    </a:schemeClr>
                  </a:gs>
                  <a:gs pos="50000">
                    <a:srgbClr val="EEBAA9"/>
                  </a:gs>
                  <a:gs pos="100000">
                    <a:schemeClr val="tx2">
                      <a:alpha val="89999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AutoShape 65"/>
              <p:cNvSpPr>
                <a:spLocks noChangeArrowheads="1"/>
              </p:cNvSpPr>
              <p:nvPr/>
            </p:nvSpPr>
            <p:spPr bwMode="auto">
              <a:xfrm>
                <a:off x="36" y="33"/>
                <a:ext cx="2371" cy="32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69C83"/>
                  </a:gs>
                  <a:gs pos="50000">
                    <a:schemeClr val="tx2">
                      <a:alpha val="89999"/>
                    </a:schemeClr>
                  </a:gs>
                  <a:gs pos="100000">
                    <a:srgbClr val="E69C8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4" name="Rectangle 66"/>
            <p:cNvSpPr>
              <a:spLocks noChangeArrowheads="1"/>
            </p:cNvSpPr>
            <p:nvPr/>
          </p:nvSpPr>
          <p:spPr bwMode="auto">
            <a:xfrm>
              <a:off x="576" y="126"/>
              <a:ext cx="1618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Hybrid Apps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实现形态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2438400" y="2209800"/>
            <a:ext cx="411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 dirty="0" smtClean="0">
                <a:solidFill>
                  <a:srgbClr val="1C1C1C"/>
                </a:solidFill>
              </a:rPr>
              <a:t>通常有以下几种混合开发模式</a:t>
            </a:r>
            <a:endParaRPr lang="en-US" altLang="zh-CN" sz="14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125" y="2773611"/>
            <a:ext cx="7648575" cy="108743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React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技术的诞生</a:t>
            </a:r>
          </a:p>
        </p:txBody>
      </p:sp>
      <p:pic>
        <p:nvPicPr>
          <p:cNvPr id="9219" name="Picture 3" descr="C:\Users\Administrator\Desktop\React 1.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6830" y="2153394"/>
            <a:ext cx="5505450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React.js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React Native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79"/>
          <p:cNvGrpSpPr/>
          <p:nvPr/>
        </p:nvGrpSpPr>
        <p:grpSpPr>
          <a:xfrm>
            <a:off x="305049" y="747490"/>
            <a:ext cx="1627187" cy="449262"/>
            <a:chOff x="305049" y="781150"/>
            <a:chExt cx="1627187" cy="449262"/>
          </a:xfrm>
        </p:grpSpPr>
        <p:sp>
          <p:nvSpPr>
            <p:cNvPr id="5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连系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16024" y="1340768"/>
            <a:ext cx="6516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使用的都是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，逻辑都是使用了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）都应用了虚拟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Virtual 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8" name="组合 79"/>
          <p:cNvGrpSpPr/>
          <p:nvPr/>
        </p:nvGrpSpPr>
        <p:grpSpPr>
          <a:xfrm>
            <a:off x="305049" y="2331666"/>
            <a:ext cx="1627187" cy="449262"/>
            <a:chOff x="305049" y="781150"/>
            <a:chExt cx="1627187" cy="449262"/>
          </a:xfrm>
        </p:grpSpPr>
        <p:sp>
          <p:nvSpPr>
            <p:cNvPr id="9" name="Freeform 47"/>
            <p:cNvSpPr>
              <a:spLocks/>
            </p:cNvSpPr>
            <p:nvPr/>
          </p:nvSpPr>
          <p:spPr bwMode="auto">
            <a:xfrm>
              <a:off x="305049" y="781150"/>
              <a:ext cx="1627187" cy="449262"/>
            </a:xfrm>
            <a:custGeom>
              <a:avLst/>
              <a:gdLst>
                <a:gd name="T0" fmla="*/ 1849 w 880"/>
                <a:gd name="T1" fmla="*/ 179387 h 283"/>
                <a:gd name="T2" fmla="*/ 1849 w 880"/>
                <a:gd name="T3" fmla="*/ 449262 h 283"/>
                <a:gd name="T4" fmla="*/ 1627187 w 880"/>
                <a:gd name="T5" fmla="*/ 449262 h 283"/>
                <a:gd name="T6" fmla="*/ 1627187 w 880"/>
                <a:gd name="T7" fmla="*/ 168275 h 283"/>
                <a:gd name="T8" fmla="*/ 1372014 w 880"/>
                <a:gd name="T9" fmla="*/ 6350 h 283"/>
                <a:gd name="T10" fmla="*/ 258871 w 880"/>
                <a:gd name="T11" fmla="*/ 6350 h 283"/>
                <a:gd name="T12" fmla="*/ 1849 w 880"/>
                <a:gd name="T13" fmla="*/ 179387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0"/>
                <a:gd name="T22" fmla="*/ 0 h 283"/>
                <a:gd name="T23" fmla="*/ 880 w 880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0" h="283">
                  <a:moveTo>
                    <a:pt x="1" y="113"/>
                  </a:moveTo>
                  <a:cubicBezTo>
                    <a:pt x="1" y="237"/>
                    <a:pt x="1" y="283"/>
                    <a:pt x="1" y="283"/>
                  </a:cubicBezTo>
                  <a:lnTo>
                    <a:pt x="880" y="283"/>
                  </a:lnTo>
                  <a:lnTo>
                    <a:pt x="880" y="106"/>
                  </a:lnTo>
                  <a:cubicBezTo>
                    <a:pt x="878" y="68"/>
                    <a:pt x="862" y="4"/>
                    <a:pt x="742" y="4"/>
                  </a:cubicBezTo>
                  <a:cubicBezTo>
                    <a:pt x="365" y="4"/>
                    <a:pt x="140" y="4"/>
                    <a:pt x="140" y="4"/>
                  </a:cubicBezTo>
                  <a:cubicBezTo>
                    <a:pt x="16" y="0"/>
                    <a:pt x="0" y="91"/>
                    <a:pt x="1" y="1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55"/>
            <p:cNvSpPr txBox="1">
              <a:spLocks noChangeArrowheads="1"/>
            </p:cNvSpPr>
            <p:nvPr/>
          </p:nvSpPr>
          <p:spPr bwMode="auto">
            <a:xfrm>
              <a:off x="395536" y="836712"/>
              <a:ext cx="1470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区别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6024" y="2924944"/>
            <a:ext cx="8532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）对于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 Apps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，虚拟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仍然要转换成实际的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）对于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，虚拟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映射成本地控件（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EditText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React.js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React Native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43000" y="3064793"/>
            <a:ext cx="2286000" cy="2667000"/>
            <a:chOff x="0" y="0"/>
            <a:chExt cx="1440" cy="168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60" y="126"/>
              <a:ext cx="128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连系</a:t>
              </a:r>
            </a:p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 UI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使用的都是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JSX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，逻辑都是使用了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JavaScript</a:t>
              </a:r>
              <a:endParaRPr lang="zh-CN" altLang="en-US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都应用了虚拟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Virtual 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 eaLnBrk="0" hangingPunct="0"/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Freeform 6"/>
          <p:cNvSpPr>
            <a:spLocks/>
          </p:cNvSpPr>
          <p:nvPr/>
        </p:nvSpPr>
        <p:spPr bwMode="auto">
          <a:xfrm>
            <a:off x="3222625" y="2967956"/>
            <a:ext cx="903288" cy="1241425"/>
          </a:xfrm>
          <a:custGeom>
            <a:avLst/>
            <a:gdLst>
              <a:gd name="T0" fmla="*/ 903288 w 580"/>
              <a:gd name="T1" fmla="*/ 0 h 798"/>
              <a:gd name="T2" fmla="*/ 900173 w 580"/>
              <a:gd name="T3" fmla="*/ 140010 h 798"/>
              <a:gd name="T4" fmla="*/ 884599 w 580"/>
              <a:gd name="T5" fmla="*/ 270687 h 798"/>
              <a:gd name="T6" fmla="*/ 859681 w 580"/>
              <a:gd name="T7" fmla="*/ 392029 h 798"/>
              <a:gd name="T8" fmla="*/ 819189 w 580"/>
              <a:gd name="T9" fmla="*/ 504037 h 798"/>
              <a:gd name="T10" fmla="*/ 769352 w 580"/>
              <a:gd name="T11" fmla="*/ 606711 h 798"/>
              <a:gd name="T12" fmla="*/ 703942 w 580"/>
              <a:gd name="T13" fmla="*/ 700052 h 798"/>
              <a:gd name="T14" fmla="*/ 626072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2 w 580"/>
              <a:gd name="T33" fmla="*/ 553819 h 798"/>
              <a:gd name="T34" fmla="*/ 476562 w 580"/>
              <a:gd name="T35" fmla="*/ 522705 h 798"/>
              <a:gd name="T36" fmla="*/ 541973 w 580"/>
              <a:gd name="T37" fmla="*/ 482258 h 798"/>
              <a:gd name="T38" fmla="*/ 610498 w 580"/>
              <a:gd name="T39" fmla="*/ 435588 h 798"/>
              <a:gd name="T40" fmla="*/ 672794 w 580"/>
              <a:gd name="T41" fmla="*/ 382695 h 798"/>
              <a:gd name="T42" fmla="*/ 735090 w 580"/>
              <a:gd name="T43" fmla="*/ 323579 h 798"/>
              <a:gd name="T44" fmla="*/ 788041 w 580"/>
              <a:gd name="T45" fmla="*/ 258241 h 798"/>
              <a:gd name="T46" fmla="*/ 834763 w 580"/>
              <a:gd name="T47" fmla="*/ 192903 h 798"/>
              <a:gd name="T48" fmla="*/ 869025 w 580"/>
              <a:gd name="T49" fmla="*/ 127565 h 798"/>
              <a:gd name="T50" fmla="*/ 893944 w 580"/>
              <a:gd name="T51" fmla="*/ 62227 h 798"/>
              <a:gd name="T52" fmla="*/ 900173 w 580"/>
              <a:gd name="T53" fmla="*/ 0 h 798"/>
              <a:gd name="T54" fmla="*/ 903288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rgbClr val="FFD96D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7"/>
          <p:cNvSpPr>
            <a:spLocks noChangeAspect="1" noChangeArrowheads="1" noTextEdit="1"/>
          </p:cNvSpPr>
          <p:nvPr/>
        </p:nvSpPr>
        <p:spPr bwMode="auto">
          <a:xfrm flipH="1">
            <a:off x="4868863" y="2964781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048000" y="1340768"/>
            <a:ext cx="2998788" cy="1601788"/>
            <a:chOff x="0" y="0"/>
            <a:chExt cx="1889" cy="1009"/>
          </a:xfrm>
        </p:grpSpPr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0" y="0"/>
              <a:ext cx="1889" cy="1009"/>
              <a:chOff x="0" y="0"/>
              <a:chExt cx="1889" cy="1009"/>
            </a:xfrm>
          </p:grpSpPr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0" y="90"/>
                <a:ext cx="1889" cy="919"/>
                <a:chOff x="0" y="0"/>
                <a:chExt cx="1926" cy="937"/>
              </a:xfrm>
            </p:grpSpPr>
            <p:sp>
              <p:nvSpPr>
                <p:cNvPr id="25" name="Oval 11"/>
                <p:cNvSpPr>
                  <a:spLocks noChangeArrowheads="1"/>
                </p:cNvSpPr>
                <p:nvPr/>
              </p:nvSpPr>
              <p:spPr bwMode="auto">
                <a:xfrm>
                  <a:off x="21" y="30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526514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8EAA1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89" y="0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2B5276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11" y="5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rgbClr val="C6E4FF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128" y="13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CC9"/>
                  </a:gs>
                  <a:gs pos="100000">
                    <a:schemeClr val="folHlink">
                      <a:alpha val="48000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6"/>
              <p:cNvSpPr>
                <a:spLocks noChangeArrowheads="1"/>
              </p:cNvSpPr>
              <p:nvPr/>
            </p:nvSpPr>
            <p:spPr bwMode="auto">
              <a:xfrm>
                <a:off x="211" y="30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folHlink">
                      <a:alpha val="37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1" y="126"/>
              <a:ext cx="1309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000000"/>
                  </a:solidFill>
                </a:rPr>
                <a:t>React</a:t>
              </a:r>
            </a:p>
            <a:p>
              <a:pPr algn="ctr" eaLnBrk="0" hangingPunct="0"/>
              <a:r>
                <a:rPr lang="en-US" altLang="zh-CN" sz="1400" dirty="0" err="1" smtClean="0">
                  <a:solidFill>
                    <a:srgbClr val="000000"/>
                  </a:solidFill>
                </a:rPr>
                <a:t>React.js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 &amp; React Native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5562600" y="3064793"/>
            <a:ext cx="2286000" cy="2667000"/>
            <a:chOff x="0" y="0"/>
            <a:chExt cx="1440" cy="1680"/>
          </a:xfrm>
        </p:grpSpPr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44" y="144"/>
              <a:ext cx="1284" cy="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区别</a:t>
              </a:r>
              <a:endParaRPr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对于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Web Apps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，虚拟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仍然要转换成实际的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DOM</a:t>
              </a:r>
              <a:endParaRPr lang="zh-CN" altLang="en-US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对于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iOS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，虚拟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DOM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映射成本地控件</a:t>
              </a:r>
            </a:p>
          </p:txBody>
        </p:sp>
      </p:grpSp>
      <p:sp>
        <p:nvSpPr>
          <p:cNvPr id="30" name="Freeform 21"/>
          <p:cNvSpPr>
            <a:spLocks/>
          </p:cNvSpPr>
          <p:nvPr/>
        </p:nvSpPr>
        <p:spPr bwMode="auto">
          <a:xfrm flipH="1">
            <a:off x="4875213" y="2967956"/>
            <a:ext cx="903287" cy="1241425"/>
          </a:xfrm>
          <a:custGeom>
            <a:avLst/>
            <a:gdLst>
              <a:gd name="T0" fmla="*/ 903287 w 580"/>
              <a:gd name="T1" fmla="*/ 0 h 798"/>
              <a:gd name="T2" fmla="*/ 900172 w 580"/>
              <a:gd name="T3" fmla="*/ 140010 h 798"/>
              <a:gd name="T4" fmla="*/ 884598 w 580"/>
              <a:gd name="T5" fmla="*/ 270687 h 798"/>
              <a:gd name="T6" fmla="*/ 859680 w 580"/>
              <a:gd name="T7" fmla="*/ 392029 h 798"/>
              <a:gd name="T8" fmla="*/ 819188 w 580"/>
              <a:gd name="T9" fmla="*/ 504037 h 798"/>
              <a:gd name="T10" fmla="*/ 769351 w 580"/>
              <a:gd name="T11" fmla="*/ 606711 h 798"/>
              <a:gd name="T12" fmla="*/ 703941 w 580"/>
              <a:gd name="T13" fmla="*/ 700052 h 798"/>
              <a:gd name="T14" fmla="*/ 626071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1 w 580"/>
              <a:gd name="T33" fmla="*/ 553819 h 798"/>
              <a:gd name="T34" fmla="*/ 476562 w 580"/>
              <a:gd name="T35" fmla="*/ 522705 h 798"/>
              <a:gd name="T36" fmla="*/ 541972 w 580"/>
              <a:gd name="T37" fmla="*/ 482258 h 798"/>
              <a:gd name="T38" fmla="*/ 610497 w 580"/>
              <a:gd name="T39" fmla="*/ 435588 h 798"/>
              <a:gd name="T40" fmla="*/ 672793 w 580"/>
              <a:gd name="T41" fmla="*/ 382695 h 798"/>
              <a:gd name="T42" fmla="*/ 735089 w 580"/>
              <a:gd name="T43" fmla="*/ 323579 h 798"/>
              <a:gd name="T44" fmla="*/ 788040 w 580"/>
              <a:gd name="T45" fmla="*/ 258241 h 798"/>
              <a:gd name="T46" fmla="*/ 834762 w 580"/>
              <a:gd name="T47" fmla="*/ 192903 h 798"/>
              <a:gd name="T48" fmla="*/ 869024 w 580"/>
              <a:gd name="T49" fmla="*/ 127565 h 798"/>
              <a:gd name="T50" fmla="*/ 893943 w 580"/>
              <a:gd name="T51" fmla="*/ 62227 h 798"/>
              <a:gd name="T52" fmla="*/ 900172 w 580"/>
              <a:gd name="T53" fmla="*/ 0 h 798"/>
              <a:gd name="T54" fmla="*/ 90328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rgbClr val="E3F0BB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React Native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的优势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727075" y="1772816"/>
            <a:ext cx="7432675" cy="924421"/>
            <a:chOff x="727075" y="2564904"/>
            <a:chExt cx="7432675" cy="924421"/>
          </a:xfrm>
        </p:grpSpPr>
        <p:sp>
          <p:nvSpPr>
            <p:cNvPr id="67" name="AutoShape 19"/>
            <p:cNvSpPr>
              <a:spLocks noChangeArrowheads="1"/>
            </p:cNvSpPr>
            <p:nvPr/>
          </p:nvSpPr>
          <p:spPr bwMode="auto">
            <a:xfrm>
              <a:off x="2803525" y="2564904"/>
              <a:ext cx="5356225" cy="924421"/>
            </a:xfrm>
            <a:prstGeom prst="roundRect">
              <a:avLst>
                <a:gd name="adj" fmla="val 11505"/>
              </a:avLst>
            </a:prstGeom>
            <a:solidFill>
              <a:srgbClr val="CC3399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cs typeface="Arial" pitchFamily="34" charset="0"/>
              </a:endParaRPr>
            </a:p>
          </p:txBody>
        </p: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727075" y="2564904"/>
              <a:ext cx="2613025" cy="916484"/>
              <a:chOff x="0" y="0"/>
              <a:chExt cx="1790" cy="433"/>
            </a:xfrm>
          </p:grpSpPr>
          <p:sp>
            <p:nvSpPr>
              <p:cNvPr id="69" name="AutoShape 21"/>
              <p:cNvSpPr>
                <a:spLocks noChangeArrowheads="1"/>
              </p:cNvSpPr>
              <p:nvPr/>
            </p:nvSpPr>
            <p:spPr bwMode="auto">
              <a:xfrm>
                <a:off x="1547" y="80"/>
                <a:ext cx="243" cy="240"/>
              </a:xfrm>
              <a:prstGeom prst="rightArrow">
                <a:avLst>
                  <a:gd name="adj1" fmla="val 50000"/>
                  <a:gd name="adj2" fmla="val 59423"/>
                </a:avLst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  <a:effectLst>
                <a:outerShdw dist="71842" dir="2700000" algn="ctr" rotWithShape="0">
                  <a:srgbClr val="01010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>
                  <a:cs typeface="Arial" pitchFamily="34" charset="0"/>
                </a:endParaRPr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0" y="0"/>
                <a:ext cx="1549" cy="433"/>
              </a:xfrm>
              <a:custGeom>
                <a:avLst/>
                <a:gdLst>
                  <a:gd name="T0" fmla="*/ 120 w 1071"/>
                  <a:gd name="T1" fmla="*/ 0 h 307"/>
                  <a:gd name="T2" fmla="*/ 1546 w 1071"/>
                  <a:gd name="T3" fmla="*/ 0 h 307"/>
                  <a:gd name="T4" fmla="*/ 1546 w 1071"/>
                  <a:gd name="T5" fmla="*/ 279 h 307"/>
                  <a:gd name="T6" fmla="*/ 1526 w 1071"/>
                  <a:gd name="T7" fmla="*/ 381 h 307"/>
                  <a:gd name="T8" fmla="*/ 1428 w 1071"/>
                  <a:gd name="T9" fmla="*/ 426 h 307"/>
                  <a:gd name="T10" fmla="*/ 0 w 1071"/>
                  <a:gd name="T11" fmla="*/ 433 h 307"/>
                  <a:gd name="T12" fmla="*/ 0 w 1071"/>
                  <a:gd name="T13" fmla="*/ 126 h 307"/>
                  <a:gd name="T14" fmla="*/ 30 w 1071"/>
                  <a:gd name="T15" fmla="*/ 25 h 307"/>
                  <a:gd name="T16" fmla="*/ 120 w 1071"/>
                  <a:gd name="T17" fmla="*/ 0 h 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71"/>
                  <a:gd name="T28" fmla="*/ 0 h 307"/>
                  <a:gd name="T29" fmla="*/ 1071 w 1071"/>
                  <a:gd name="T30" fmla="*/ 307 h 3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71" h="307">
                    <a:moveTo>
                      <a:pt x="83" y="0"/>
                    </a:moveTo>
                    <a:lnTo>
                      <a:pt x="1069" y="0"/>
                    </a:lnTo>
                    <a:cubicBezTo>
                      <a:pt x="1069" y="0"/>
                      <a:pt x="1069" y="99"/>
                      <a:pt x="1069" y="198"/>
                    </a:cubicBezTo>
                    <a:cubicBezTo>
                      <a:pt x="1069" y="198"/>
                      <a:pt x="1071" y="248"/>
                      <a:pt x="1055" y="270"/>
                    </a:cubicBezTo>
                    <a:cubicBezTo>
                      <a:pt x="1043" y="288"/>
                      <a:pt x="1019" y="302"/>
                      <a:pt x="987" y="302"/>
                    </a:cubicBezTo>
                    <a:cubicBezTo>
                      <a:pt x="488" y="303"/>
                      <a:pt x="0" y="307"/>
                      <a:pt x="0" y="307"/>
                    </a:cubicBezTo>
                    <a:lnTo>
                      <a:pt x="0" y="89"/>
                    </a:lnTo>
                    <a:cubicBezTo>
                      <a:pt x="3" y="41"/>
                      <a:pt x="7" y="33"/>
                      <a:pt x="21" y="18"/>
                    </a:cubicBezTo>
                    <a:cubicBezTo>
                      <a:pt x="35" y="3"/>
                      <a:pt x="66" y="1"/>
                      <a:pt x="8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22061"/>
                  </a:gs>
                  <a:gs pos="50000">
                    <a:srgbClr val="CC3399"/>
                  </a:gs>
                  <a:gs pos="100000">
                    <a:srgbClr val="822061"/>
                  </a:gs>
                </a:gsLst>
                <a:lin ang="5400000" scaled="1"/>
              </a:gradFill>
              <a:ln w="28575" cap="flat" cmpd="sng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955675" y="2852936"/>
              <a:ext cx="18367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dirty="0" smtClean="0">
                  <a:solidFill>
                    <a:srgbClr val="FEFEF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优势一</a:t>
              </a:r>
              <a:endParaRPr lang="en-US" sz="2000" dirty="0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3352800" y="2708920"/>
              <a:ext cx="460851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React Native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的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App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在运行效率上接近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Native App</a:t>
              </a:r>
              <a:endParaRPr lang="en-US" altLang="zh-CN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36600" y="3417317"/>
            <a:ext cx="7435850" cy="915864"/>
            <a:chOff x="736600" y="3645024"/>
            <a:chExt cx="7435850" cy="915864"/>
          </a:xfrm>
        </p:grpSpPr>
        <p:sp>
          <p:nvSpPr>
            <p:cNvPr id="55" name="AutoShape 3"/>
            <p:cNvSpPr>
              <a:spLocks noChangeArrowheads="1"/>
            </p:cNvSpPr>
            <p:nvPr/>
          </p:nvSpPr>
          <p:spPr bwMode="auto">
            <a:xfrm>
              <a:off x="2836863" y="3657724"/>
              <a:ext cx="5335587" cy="903164"/>
            </a:xfrm>
            <a:prstGeom prst="roundRect">
              <a:avLst>
                <a:gd name="adj" fmla="val 11505"/>
              </a:avLst>
            </a:prstGeom>
            <a:solidFill>
              <a:srgbClr val="009999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cs typeface="Arial" pitchFamily="34" charset="0"/>
              </a:endParaRPr>
            </a:p>
          </p:txBody>
        </p:sp>
        <p:grpSp>
          <p:nvGrpSpPr>
            <p:cNvPr id="56" name="Group 4"/>
            <p:cNvGrpSpPr>
              <a:grpSpLocks/>
            </p:cNvGrpSpPr>
            <p:nvPr/>
          </p:nvGrpSpPr>
          <p:grpSpPr bwMode="auto">
            <a:xfrm>
              <a:off x="736600" y="3645024"/>
              <a:ext cx="2613025" cy="915864"/>
              <a:chOff x="0" y="0"/>
              <a:chExt cx="1790" cy="433"/>
            </a:xfrm>
          </p:grpSpPr>
          <p:sp>
            <p:nvSpPr>
              <p:cNvPr id="57" name="AutoShape 5"/>
              <p:cNvSpPr>
                <a:spLocks noChangeArrowheads="1"/>
              </p:cNvSpPr>
              <p:nvPr/>
            </p:nvSpPr>
            <p:spPr bwMode="auto">
              <a:xfrm>
                <a:off x="1547" y="80"/>
                <a:ext cx="243" cy="240"/>
              </a:xfrm>
              <a:prstGeom prst="rightArrow">
                <a:avLst>
                  <a:gd name="adj1" fmla="val 50000"/>
                  <a:gd name="adj2" fmla="val 59423"/>
                </a:avLst>
              </a:prstGeom>
              <a:solidFill>
                <a:srgbClr val="F8F8F8"/>
              </a:solidFill>
              <a:ln w="9525">
                <a:noFill/>
                <a:miter lim="800000"/>
                <a:headEnd/>
                <a:tailEnd/>
              </a:ln>
              <a:effectLst>
                <a:outerShdw dist="71842" dir="2700000" algn="ctr" rotWithShape="0">
                  <a:srgbClr val="010101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>
                  <a:cs typeface="Arial" pitchFamily="34" charset="0"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0" y="0"/>
                <a:ext cx="1549" cy="433"/>
              </a:xfrm>
              <a:custGeom>
                <a:avLst/>
                <a:gdLst>
                  <a:gd name="T0" fmla="*/ 120 w 1071"/>
                  <a:gd name="T1" fmla="*/ 0 h 307"/>
                  <a:gd name="T2" fmla="*/ 1546 w 1071"/>
                  <a:gd name="T3" fmla="*/ 0 h 307"/>
                  <a:gd name="T4" fmla="*/ 1546 w 1071"/>
                  <a:gd name="T5" fmla="*/ 279 h 307"/>
                  <a:gd name="T6" fmla="*/ 1526 w 1071"/>
                  <a:gd name="T7" fmla="*/ 381 h 307"/>
                  <a:gd name="T8" fmla="*/ 1428 w 1071"/>
                  <a:gd name="T9" fmla="*/ 426 h 307"/>
                  <a:gd name="T10" fmla="*/ 0 w 1071"/>
                  <a:gd name="T11" fmla="*/ 433 h 307"/>
                  <a:gd name="T12" fmla="*/ 0 w 1071"/>
                  <a:gd name="T13" fmla="*/ 126 h 307"/>
                  <a:gd name="T14" fmla="*/ 30 w 1071"/>
                  <a:gd name="T15" fmla="*/ 25 h 307"/>
                  <a:gd name="T16" fmla="*/ 120 w 1071"/>
                  <a:gd name="T17" fmla="*/ 0 h 30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71"/>
                  <a:gd name="T28" fmla="*/ 0 h 307"/>
                  <a:gd name="T29" fmla="*/ 1071 w 1071"/>
                  <a:gd name="T30" fmla="*/ 307 h 30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71" h="307">
                    <a:moveTo>
                      <a:pt x="83" y="0"/>
                    </a:moveTo>
                    <a:lnTo>
                      <a:pt x="1069" y="0"/>
                    </a:lnTo>
                    <a:cubicBezTo>
                      <a:pt x="1069" y="0"/>
                      <a:pt x="1069" y="99"/>
                      <a:pt x="1069" y="198"/>
                    </a:cubicBezTo>
                    <a:cubicBezTo>
                      <a:pt x="1069" y="198"/>
                      <a:pt x="1071" y="248"/>
                      <a:pt x="1055" y="270"/>
                    </a:cubicBezTo>
                    <a:cubicBezTo>
                      <a:pt x="1043" y="288"/>
                      <a:pt x="1019" y="302"/>
                      <a:pt x="987" y="302"/>
                    </a:cubicBezTo>
                    <a:cubicBezTo>
                      <a:pt x="488" y="303"/>
                      <a:pt x="0" y="307"/>
                      <a:pt x="0" y="307"/>
                    </a:cubicBezTo>
                    <a:lnTo>
                      <a:pt x="0" y="89"/>
                    </a:lnTo>
                    <a:cubicBezTo>
                      <a:pt x="3" y="41"/>
                      <a:pt x="7" y="33"/>
                      <a:pt x="21" y="18"/>
                    </a:cubicBezTo>
                    <a:cubicBezTo>
                      <a:pt x="35" y="3"/>
                      <a:pt x="66" y="1"/>
                      <a:pt x="8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61"/>
                  </a:gs>
                  <a:gs pos="50000">
                    <a:srgbClr val="009999"/>
                  </a:gs>
                  <a:gs pos="100000">
                    <a:srgbClr val="006161"/>
                  </a:gs>
                </a:gsLst>
                <a:lin ang="5400000" scaled="1"/>
              </a:gradFill>
              <a:ln w="28575" cap="flat" cmpd="sng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955675" y="3892986"/>
              <a:ext cx="18367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000" dirty="0" smtClean="0">
                  <a:solidFill>
                    <a:srgbClr val="FEFEF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优势二</a:t>
              </a:r>
              <a:endParaRPr lang="en-US" sz="2000" dirty="0">
                <a:solidFill>
                  <a:srgbClr val="FEFEF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34"/>
            <p:cNvSpPr txBox="1">
              <a:spLocks noChangeArrowheads="1"/>
            </p:cNvSpPr>
            <p:nvPr/>
          </p:nvSpPr>
          <p:spPr bwMode="auto">
            <a:xfrm>
              <a:off x="3352800" y="3789040"/>
              <a:ext cx="460851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具备混合开发模式（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Hybrid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）的两个优点：热更新和跨平台</a:t>
              </a:r>
              <a:endParaRPr lang="en-US" altLang="zh-CN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125" y="2773611"/>
            <a:ext cx="7648575" cy="108743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课程计划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125" y="2773611"/>
            <a:ext cx="7648575" cy="108743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年中国移动互联网研究报告摘要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874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授课内容</a:t>
            </a:r>
          </a:p>
        </p:txBody>
      </p:sp>
      <p:pic>
        <p:nvPicPr>
          <p:cNvPr id="10242" name="Picture 2" descr="C:\Users\Administrator\Desktop\QQ图片201607241551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666439"/>
            <a:ext cx="4176463" cy="6070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438275"/>
            <a:ext cx="4933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4283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智能终端活跃设备数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月，移动互联网智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能终端设备活跃数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达到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8.99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苹果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设备与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设备比例为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 : 7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Administrator\Desktop\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1" y="1412776"/>
            <a:ext cx="7791031" cy="518457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032448" y="6597352"/>
            <a:ext cx="5220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参考：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http://tech.sina.com.cn/2016-01-08/doc-ifxnkkuy7746197.shtml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人均月总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2G/3G/4G/WIFI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流量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年底，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增长了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32.3%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在网用户人均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月度使用流量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突破了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222.9MB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Administrator\Desktop\2YI3-fxnkkux09756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556792"/>
            <a:ext cx="7200800" cy="484417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032448" y="6597352"/>
            <a:ext cx="5220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参考：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http://tech.sina.com.cn/2016-01-08/doc-ifxnkkuy7746197.shtml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年终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价值榜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MAU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微信、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、手机淘宝、手机百度、腾讯视频、支付宝、酷狗音乐、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浏览器、爱奇艺视频、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浏览器，都突破了两个亿大关。其中，微信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6.9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DAU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微信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QQ2.9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亿，其次是手机淘宝，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4032448" y="6597352"/>
            <a:ext cx="5220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参考：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http://tech.sina.com.cn/2016-01-08/doc-ifxnkkuy7746197.shtml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Administrator\Desktop\7Pnr-fxnkkux09761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0334"/>
            <a:ext cx="5732189" cy="4617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46125" y="2773611"/>
            <a:ext cx="7648575" cy="1087437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移动应用开发技术与架构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3200" smtClean="0">
                <a:latin typeface="微软雅黑" pitchFamily="34" charset="-122"/>
                <a:ea typeface="微软雅黑" pitchFamily="34" charset="-122"/>
              </a:rPr>
              <a:t>应用发布形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态</a:t>
            </a:r>
          </a:p>
        </p:txBody>
      </p:sp>
      <p:pic>
        <p:nvPicPr>
          <p:cNvPr id="4098" name="Picture 2" descr="C:\Users\Administrator\Desktop\Native-V-HTML5-Hea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56" y="1290091"/>
            <a:ext cx="8028384" cy="29309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47061" y="4931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apk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7237" y="49318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243735"/>
            <a:ext cx="1120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iOS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5835" y="4243735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HTML5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892" y="4243735"/>
            <a:ext cx="2367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6266" y="49318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ipa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1801813" y="-15875"/>
            <a:ext cx="6298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移动应用大前端研发模式</a:t>
            </a:r>
          </a:p>
        </p:txBody>
      </p:sp>
      <p:pic>
        <p:nvPicPr>
          <p:cNvPr id="5122" name="Picture 2" descr="C:\Users\Administrator\Desktop\android_ios_newdigitaltim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4464496" cy="2232248"/>
          </a:xfrm>
          <a:prstGeom prst="rect">
            <a:avLst/>
          </a:prstGeom>
          <a:noFill/>
        </p:spPr>
      </p:pic>
      <p:pic>
        <p:nvPicPr>
          <p:cNvPr id="5125" name="Picture 5" descr="C:\Users\Administrator\Desktop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4627" y="1412776"/>
            <a:ext cx="1479741" cy="20882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475656" y="4725144"/>
            <a:ext cx="3197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Native Apps</a:t>
            </a:r>
            <a:endParaRPr lang="zh-CN" altLang="en-US" sz="44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6428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4725144"/>
            <a:ext cx="2748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Web Apps</a:t>
            </a:r>
            <a:endParaRPr lang="zh-CN" altLang="en-US" sz="44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4380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15096</TotalTime>
  <Words>778</Words>
  <Application>Microsoft Macintosh PowerPoint</Application>
  <PresentationFormat>全屏显示(4:3)</PresentationFormat>
  <Paragraphs>157</Paragraphs>
  <Slides>31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心 子</cp:lastModifiedBy>
  <cp:revision>1193</cp:revision>
  <dcterms:created xsi:type="dcterms:W3CDTF">2009-05-11T03:02:58Z</dcterms:created>
  <dcterms:modified xsi:type="dcterms:W3CDTF">2016-09-11T03:58:47Z</dcterms:modified>
</cp:coreProperties>
</file>