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59" r:id="rId2"/>
    <p:sldId id="386" r:id="rId3"/>
    <p:sldId id="387" r:id="rId4"/>
    <p:sldId id="393" r:id="rId5"/>
    <p:sldId id="394" r:id="rId6"/>
    <p:sldId id="360" r:id="rId7"/>
    <p:sldId id="388" r:id="rId8"/>
    <p:sldId id="362" r:id="rId9"/>
    <p:sldId id="363" r:id="rId10"/>
    <p:sldId id="367" r:id="rId11"/>
    <p:sldId id="395" r:id="rId12"/>
    <p:sldId id="390" r:id="rId13"/>
    <p:sldId id="372" r:id="rId14"/>
    <p:sldId id="391" r:id="rId15"/>
  </p:sldIdLst>
  <p:sldSz cx="9144000" cy="51435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385" userDrawn="1">
          <p15:clr>
            <a:srgbClr val="A4A3A4"/>
          </p15:clr>
        </p15:guide>
        <p15:guide id="4" pos="537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7"/>
    <a:srgbClr val="3B4761"/>
    <a:srgbClr val="D78668"/>
    <a:srgbClr val="D88769"/>
    <a:srgbClr val="F0F0F0"/>
    <a:srgbClr val="497193"/>
    <a:srgbClr val="FF8181"/>
    <a:srgbClr val="FF5757"/>
    <a:srgbClr val="005DA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5398" autoAdjust="0"/>
  </p:normalViewPr>
  <p:slideViewPr>
    <p:cSldViewPr>
      <p:cViewPr varScale="1">
        <p:scale>
          <a:sx n="90" d="100"/>
          <a:sy n="90" d="100"/>
        </p:scale>
        <p:origin x="67" y="53"/>
      </p:cViewPr>
      <p:guideLst>
        <p:guide orient="horz" pos="1620"/>
        <p:guide pos="2880"/>
        <p:guide pos="385"/>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2022/8/8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2022/8/8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2416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9868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934413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09945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881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70449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63033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 PP T</a:t>
            </a:r>
            <a:r>
              <a:rPr lang="zh-CN" altLang="en-US" dirty="0"/>
              <a:t>模板网   </a:t>
            </a:r>
            <a:r>
              <a:rPr lang="en-US" altLang="zh-CN" dirty="0"/>
              <a:t>www. 5 1pptmoban.com</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390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03311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99819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73559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24588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40710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72590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B85479-1042-3CCC-229C-6C53E2EFDD94}"/>
              </a:ext>
            </a:extLst>
          </p:cNvPr>
          <p:cNvGrpSpPr/>
          <p:nvPr userDrawn="1"/>
        </p:nvGrpSpPr>
        <p:grpSpPr>
          <a:xfrm>
            <a:off x="8388424" y="4716524"/>
            <a:ext cx="635507" cy="216024"/>
            <a:chOff x="0" y="4371950"/>
            <a:chExt cx="9158165" cy="3113078"/>
          </a:xfrm>
        </p:grpSpPr>
        <p:sp>
          <p:nvSpPr>
            <p:cNvPr id="3" name="任意多边形: 形状 2">
              <a:extLst>
                <a:ext uri="{FF2B5EF4-FFF2-40B4-BE49-F238E27FC236}">
                  <a16:creationId xmlns:a16="http://schemas.microsoft.com/office/drawing/2014/main" id="{32A49E50-C833-A59F-BAED-1B792602B61A}"/>
                </a:ext>
              </a:extLst>
            </p:cNvPr>
            <p:cNvSpPr/>
            <p:nvPr/>
          </p:nvSpPr>
          <p:spPr>
            <a:xfrm>
              <a:off x="0" y="4371950"/>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a:extLst>
                <a:ext uri="{FF2B5EF4-FFF2-40B4-BE49-F238E27FC236}">
                  <a16:creationId xmlns:a16="http://schemas.microsoft.com/office/drawing/2014/main" id="{409250D0-D852-EC75-1D8E-298643A6062C}"/>
                </a:ext>
              </a:extLst>
            </p:cNvPr>
            <p:cNvSpPr/>
            <p:nvPr/>
          </p:nvSpPr>
          <p:spPr>
            <a:xfrm flipH="1">
              <a:off x="4581380" y="4371950"/>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矩形 4">
            <a:extLst>
              <a:ext uri="{FF2B5EF4-FFF2-40B4-BE49-F238E27FC236}">
                <a16:creationId xmlns:a16="http://schemas.microsoft.com/office/drawing/2014/main" id="{DAEBA075-9F05-B39A-A15E-9FB739F14339}"/>
              </a:ext>
            </a:extLst>
          </p:cNvPr>
          <p:cNvSpPr/>
          <p:nvPr userDrawn="1"/>
        </p:nvSpPr>
        <p:spPr>
          <a:xfrm>
            <a:off x="0" y="5020022"/>
            <a:ext cx="9144000" cy="123478"/>
          </a:xfrm>
          <a:prstGeom prst="rect">
            <a:avLst/>
          </a:prstGeom>
          <a:solidFill>
            <a:schemeClr val="accent1"/>
          </a:solidFill>
          <a:ln w="2540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3418183-FB3B-DF99-B965-74622949F2C0}"/>
              </a:ext>
            </a:extLst>
          </p:cNvPr>
          <p:cNvPicPr>
            <a:picLocks noChangeAspect="1"/>
          </p:cNvPicPr>
          <p:nvPr userDrawn="1"/>
        </p:nvPicPr>
        <p:blipFill>
          <a:blip r:embed="rId4"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2022/8/8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651870"/>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卷形: 水平 49">
            <a:extLst>
              <a:ext uri="{FF2B5EF4-FFF2-40B4-BE49-F238E27FC236}">
                <a16:creationId xmlns:a16="http://schemas.microsoft.com/office/drawing/2014/main" id="{D8FBC8E4-6160-3801-4B65-BDE88075F4F5}"/>
              </a:ext>
            </a:extLst>
          </p:cNvPr>
          <p:cNvSpPr/>
          <p:nvPr/>
        </p:nvSpPr>
        <p:spPr>
          <a:xfrm>
            <a:off x="2375754" y="2043496"/>
            <a:ext cx="4392488"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中期项目答辩</a:t>
            </a:r>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3795886"/>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3795886"/>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836962" y="1200393"/>
            <a:ext cx="7488836" cy="646331"/>
          </a:xfrm>
          <a:prstGeom prst="rect">
            <a:avLst/>
          </a:prstGeom>
        </p:spPr>
        <p:txBody>
          <a:bodyPr wrap="square">
            <a:spAutoFit/>
          </a:bodyPr>
          <a:lstStyle/>
          <a:p>
            <a:pPr algn="ctr" fontAlgn="auto">
              <a:spcBef>
                <a:spcPts val="0"/>
              </a:spcBef>
              <a:spcAft>
                <a:spcPts val="0"/>
              </a:spcAft>
              <a:defRPr/>
            </a:pPr>
            <a:r>
              <a:rPr lang="zh-CN" altLang="en-US" sz="3600" b="1" spc="300">
                <a:solidFill>
                  <a:srgbClr val="3B4761"/>
                </a:solidFill>
                <a:latin typeface="思源宋体 CN Heavy" panose="02020900000000000000" pitchFamily="18" charset="-122"/>
                <a:ea typeface="思源宋体 CN Heavy" panose="02020900000000000000" pitchFamily="18" charset="-122"/>
                <a:cs typeface="+mn-ea"/>
                <a:sym typeface="+mn-lt"/>
              </a:rPr>
              <a:t>中软北邮</a:t>
            </a:r>
            <a:r>
              <a:rPr lang="en-US" altLang="zh-CN" sz="3600" b="1" spc="300">
                <a:solidFill>
                  <a:srgbClr val="3B4761"/>
                </a:solidFill>
                <a:latin typeface="思源宋体 CN Heavy" panose="02020900000000000000" pitchFamily="18" charset="-122"/>
                <a:ea typeface="思源宋体 CN Heavy" panose="02020900000000000000" pitchFamily="18" charset="-122"/>
                <a:cs typeface="+mn-ea"/>
                <a:sym typeface="+mn-lt"/>
              </a:rPr>
              <a:t>2019</a:t>
            </a:r>
            <a:r>
              <a:rPr lang="zh-CN" altLang="en-US" sz="3600" b="1" spc="300">
                <a:solidFill>
                  <a:srgbClr val="3B4761"/>
                </a:solidFill>
                <a:latin typeface="思源宋体 CN Heavy" panose="02020900000000000000" pitchFamily="18" charset="-122"/>
                <a:ea typeface="思源宋体 CN Heavy" panose="02020900000000000000" pitchFamily="18" charset="-122"/>
                <a:cs typeface="+mn-ea"/>
                <a:sym typeface="+mn-lt"/>
              </a:rPr>
              <a:t>级机械学习实习</a:t>
            </a:r>
            <a:endParaRPr lang="zh-CN" altLang="en-US" sz="36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2" name="TextBox 27">
            <a:extLst>
              <a:ext uri="{FF2B5EF4-FFF2-40B4-BE49-F238E27FC236}">
                <a16:creationId xmlns:a16="http://schemas.microsoft.com/office/drawing/2014/main" id="{86D141D4-FB8B-9FF4-3F25-0255CA6C85C6}"/>
              </a:ext>
            </a:extLst>
          </p:cNvPr>
          <p:cNvSpPr txBox="1"/>
          <p:nvPr/>
        </p:nvSpPr>
        <p:spPr>
          <a:xfrm>
            <a:off x="3032958" y="2994182"/>
            <a:ext cx="3078087" cy="307777"/>
          </a:xfrm>
          <a:prstGeom prst="rect">
            <a:avLst/>
          </a:prstGeom>
          <a:noFill/>
        </p:spPr>
        <p:txBody>
          <a:bodyPr wrap="none" rtlCol="0">
            <a:spAutoFit/>
          </a:bodyPr>
          <a:lstStyle/>
          <a:p>
            <a:pPr algn="ctr"/>
            <a:r>
              <a:rPr lang="zh-CN" altLang="en-US" sz="1400" b="1" dirty="0">
                <a:solidFill>
                  <a:srgbClr val="3B4761"/>
                </a:solidFill>
                <a:latin typeface="+mn-ea"/>
                <a:cs typeface="+mn-ea"/>
                <a:sym typeface="+mn-lt"/>
              </a:rPr>
              <a:t>指导</a:t>
            </a:r>
            <a:r>
              <a:rPr lang="zh-CN" altLang="en-US" sz="1400" b="1">
                <a:solidFill>
                  <a:srgbClr val="3B4761"/>
                </a:solidFill>
                <a:latin typeface="+mn-ea"/>
                <a:cs typeface="+mn-ea"/>
                <a:sym typeface="+mn-lt"/>
              </a:rPr>
              <a:t>老师：刘海兵</a:t>
            </a:r>
            <a:r>
              <a:rPr lang="en-US" altLang="zh-CN" sz="1400" b="1">
                <a:solidFill>
                  <a:srgbClr val="3B4761"/>
                </a:solidFill>
                <a:latin typeface="+mn-ea"/>
                <a:cs typeface="+mn-ea"/>
                <a:sym typeface="+mn-lt"/>
              </a:rPr>
              <a:t>     </a:t>
            </a:r>
            <a:r>
              <a:rPr lang="zh-CN" altLang="en-US" sz="1400" b="1" dirty="0">
                <a:solidFill>
                  <a:srgbClr val="3B4761"/>
                </a:solidFill>
                <a:latin typeface="+mn-ea"/>
                <a:cs typeface="+mn-ea"/>
                <a:sym typeface="+mn-lt"/>
              </a:rPr>
              <a:t>答辩</a:t>
            </a:r>
            <a:r>
              <a:rPr lang="zh-CN" altLang="en-US" sz="1400" b="1">
                <a:solidFill>
                  <a:srgbClr val="3B4761"/>
                </a:solidFill>
                <a:latin typeface="+mn-ea"/>
                <a:cs typeface="+mn-ea"/>
                <a:sym typeface="+mn-lt"/>
              </a:rPr>
              <a:t>人：汪金锋</a:t>
            </a:r>
            <a:endParaRPr lang="zh-CN" altLang="en-US" sz="1400" b="1" dirty="0">
              <a:solidFill>
                <a:srgbClr val="3B4761"/>
              </a:solidFill>
              <a:latin typeface="+mn-ea"/>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287504"/>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Tree>
    <p:extLst>
      <p:ext uri="{BB962C8B-B14F-4D97-AF65-F5344CB8AC3E}">
        <p14:creationId xmlns:p14="http://schemas.microsoft.com/office/powerpoint/2010/main" val="220780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3986066"/>
            <a:ext cx="1595459" cy="183666"/>
            <a:chOff x="0" y="5393632"/>
            <a:chExt cx="2127278" cy="244888"/>
          </a:xfrm>
          <a:solidFill>
            <a:schemeClr val="tx2">
              <a:lumMod val="75000"/>
            </a:schemeClr>
          </a:solidFill>
        </p:grpSpPr>
        <p:sp>
          <p:nvSpPr>
            <p:cNvPr id="3"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4"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5" name="Freeform 80"/>
          <p:cNvSpPr>
            <a:spLocks/>
          </p:cNvSpPr>
          <p:nvPr/>
        </p:nvSpPr>
        <p:spPr bwMode="auto">
          <a:xfrm>
            <a:off x="1595459" y="3405195"/>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6" name="Group 14"/>
          <p:cNvGrpSpPr/>
          <p:nvPr/>
        </p:nvGrpSpPr>
        <p:grpSpPr>
          <a:xfrm>
            <a:off x="1595458" y="3405194"/>
            <a:ext cx="1511372" cy="180347"/>
            <a:chOff x="2127278" y="4619137"/>
            <a:chExt cx="2015162" cy="240462"/>
          </a:xfrm>
          <a:solidFill>
            <a:schemeClr val="tx2">
              <a:lumMod val="75000"/>
            </a:schemeClr>
          </a:solidFill>
        </p:grpSpPr>
        <p:sp>
          <p:nvSpPr>
            <p:cNvPr id="7"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8"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9" name="Freeform 83"/>
          <p:cNvSpPr>
            <a:spLocks/>
          </p:cNvSpPr>
          <p:nvPr/>
        </p:nvSpPr>
        <p:spPr bwMode="auto">
          <a:xfrm>
            <a:off x="3106829" y="2817685"/>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0" name="Group 18"/>
          <p:cNvGrpSpPr/>
          <p:nvPr/>
        </p:nvGrpSpPr>
        <p:grpSpPr>
          <a:xfrm>
            <a:off x="3104617" y="2817685"/>
            <a:ext cx="1509158" cy="183666"/>
            <a:chOff x="4139489" y="3835791"/>
            <a:chExt cx="2012211" cy="244888"/>
          </a:xfrm>
          <a:solidFill>
            <a:schemeClr val="tx2">
              <a:lumMod val="75000"/>
            </a:schemeClr>
          </a:solidFill>
        </p:grpSpPr>
        <p:sp>
          <p:nvSpPr>
            <p:cNvPr id="11"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12"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13" name="Freeform 86"/>
          <p:cNvSpPr>
            <a:spLocks/>
          </p:cNvSpPr>
          <p:nvPr/>
        </p:nvSpPr>
        <p:spPr bwMode="auto">
          <a:xfrm>
            <a:off x="4613775" y="2233495"/>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4" name="Group 22"/>
          <p:cNvGrpSpPr/>
          <p:nvPr/>
        </p:nvGrpSpPr>
        <p:grpSpPr>
          <a:xfrm>
            <a:off x="4613775" y="2233495"/>
            <a:ext cx="1509158" cy="181453"/>
            <a:chOff x="6151700" y="3056871"/>
            <a:chExt cx="2012210" cy="241937"/>
          </a:xfrm>
          <a:solidFill>
            <a:schemeClr val="tx2">
              <a:lumMod val="75000"/>
            </a:schemeClr>
          </a:solidFill>
        </p:grpSpPr>
        <p:sp>
          <p:nvSpPr>
            <p:cNvPr id="15"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16"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17" name="Freeform 89"/>
          <p:cNvSpPr>
            <a:spLocks/>
          </p:cNvSpPr>
          <p:nvPr/>
        </p:nvSpPr>
        <p:spPr bwMode="auto">
          <a:xfrm>
            <a:off x="6122932" y="1649305"/>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8" name="Group 26"/>
          <p:cNvGrpSpPr/>
          <p:nvPr/>
        </p:nvGrpSpPr>
        <p:grpSpPr>
          <a:xfrm>
            <a:off x="6122933" y="1649304"/>
            <a:ext cx="1509158" cy="181453"/>
            <a:chOff x="8163910" y="2277950"/>
            <a:chExt cx="2012211" cy="241937"/>
          </a:xfrm>
          <a:solidFill>
            <a:schemeClr val="tx2">
              <a:lumMod val="75000"/>
            </a:schemeClr>
          </a:solidFill>
        </p:grpSpPr>
        <p:sp>
          <p:nvSpPr>
            <p:cNvPr id="19"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20"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21" name="Freeform 92"/>
          <p:cNvSpPr>
            <a:spLocks/>
          </p:cNvSpPr>
          <p:nvPr/>
        </p:nvSpPr>
        <p:spPr bwMode="auto">
          <a:xfrm>
            <a:off x="7632091" y="1059582"/>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sp>
        <p:nvSpPr>
          <p:cNvPr id="22" name="Freeform 93"/>
          <p:cNvSpPr>
            <a:spLocks/>
          </p:cNvSpPr>
          <p:nvPr/>
        </p:nvSpPr>
        <p:spPr bwMode="auto">
          <a:xfrm>
            <a:off x="7632091" y="1059582"/>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nvGrpSpPr>
          <p:cNvPr id="45" name="组合 44">
            <a:extLst>
              <a:ext uri="{FF2B5EF4-FFF2-40B4-BE49-F238E27FC236}">
                <a16:creationId xmlns:a16="http://schemas.microsoft.com/office/drawing/2014/main" id="{BDCC339C-EC78-4117-9865-AC9C56121C9B}"/>
              </a:ext>
            </a:extLst>
          </p:cNvPr>
          <p:cNvGrpSpPr/>
          <p:nvPr/>
        </p:nvGrpSpPr>
        <p:grpSpPr>
          <a:xfrm>
            <a:off x="52269" y="783338"/>
            <a:ext cx="3451500" cy="1397051"/>
            <a:chOff x="1930677" y="3938574"/>
            <a:chExt cx="2831833" cy="494299"/>
          </a:xfrm>
        </p:grpSpPr>
        <p:sp>
          <p:nvSpPr>
            <p:cNvPr id="31" name="1"/>
            <p:cNvSpPr txBox="1">
              <a:spLocks noChangeArrowheads="1"/>
            </p:cNvSpPr>
            <p:nvPr/>
          </p:nvSpPr>
          <p:spPr bwMode="auto">
            <a:xfrm>
              <a:off x="1930677" y="4073515"/>
              <a:ext cx="2666071" cy="35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a:solidFill>
                    <a:srgbClr val="404040"/>
                  </a:solidFill>
                  <a:latin typeface="+mn-lt"/>
                  <a:ea typeface="+mn-ea"/>
                  <a:cs typeface="+mn-ea"/>
                  <a:sym typeface="+mn-lt"/>
                </a:rPr>
                <a:t>    但因为职位信息涉及到的数据段更多，用户对其特定的需求也更复杂，所以职业信息的查询功能是依靠动态生成</a:t>
              </a:r>
              <a:r>
                <a:rPr lang="en-US" altLang="zh-CN" sz="1100">
                  <a:solidFill>
                    <a:srgbClr val="404040"/>
                  </a:solidFill>
                  <a:latin typeface="+mn-lt"/>
                  <a:ea typeface="+mn-ea"/>
                  <a:cs typeface="+mn-ea"/>
                  <a:sym typeface="+mn-lt"/>
                </a:rPr>
                <a:t>sql</a:t>
              </a:r>
              <a:r>
                <a:rPr lang="zh-CN" altLang="en-US" sz="1100">
                  <a:solidFill>
                    <a:srgbClr val="404040"/>
                  </a:solidFill>
                  <a:latin typeface="+mn-lt"/>
                  <a:ea typeface="+mn-ea"/>
                  <a:cs typeface="+mn-ea"/>
                  <a:sym typeface="+mn-lt"/>
                </a:rPr>
                <a:t>语句实现的，系统会自动检查每个条目的值是否存在，为存在的条目加上</a:t>
              </a:r>
              <a:r>
                <a:rPr lang="en-US" altLang="zh-CN" sz="1100">
                  <a:solidFill>
                    <a:srgbClr val="404040"/>
                  </a:solidFill>
                  <a:latin typeface="+mn-lt"/>
                  <a:ea typeface="+mn-ea"/>
                  <a:cs typeface="+mn-ea"/>
                  <a:sym typeface="+mn-lt"/>
                </a:rPr>
                <a:t>sql</a:t>
              </a:r>
              <a:r>
                <a:rPr lang="zh-CN" altLang="en-US" sz="1100">
                  <a:solidFill>
                    <a:srgbClr val="404040"/>
                  </a:solidFill>
                  <a:latin typeface="+mn-lt"/>
                  <a:ea typeface="+mn-ea"/>
                  <a:cs typeface="+mn-ea"/>
                  <a:sym typeface="+mn-lt"/>
                </a:rPr>
                <a:t>限定条件。</a:t>
              </a:r>
              <a:endParaRPr lang="en-US" altLang="zh-CN" sz="1100">
                <a:solidFill>
                  <a:srgbClr val="404040"/>
                </a:solidFill>
                <a:latin typeface="+mn-lt"/>
                <a:ea typeface="+mn-ea"/>
                <a:cs typeface="+mn-ea"/>
                <a:sym typeface="+mn-lt"/>
              </a:endParaRPr>
            </a:p>
            <a:p>
              <a:r>
                <a:rPr lang="zh-CN" altLang="en-US" sz="1100">
                  <a:solidFill>
                    <a:srgbClr val="404040"/>
                  </a:solidFill>
                  <a:latin typeface="+mn-lt"/>
                  <a:ea typeface="+mn-ea"/>
                  <a:cs typeface="+mn-ea"/>
                  <a:sym typeface="+mn-lt"/>
                </a:rPr>
                <a:t>    同时左上角增加了一个外部导入按钮，可以从本地的</a:t>
              </a:r>
              <a:r>
                <a:rPr lang="en-US" altLang="zh-CN" sz="1100">
                  <a:solidFill>
                    <a:srgbClr val="404040"/>
                  </a:solidFill>
                  <a:latin typeface="+mn-lt"/>
                  <a:ea typeface="+mn-ea"/>
                  <a:cs typeface="+mn-ea"/>
                  <a:sym typeface="+mn-lt"/>
                </a:rPr>
                <a:t>excel</a:t>
              </a:r>
              <a:r>
                <a:rPr lang="zh-CN" altLang="en-US" sz="1100">
                  <a:solidFill>
                    <a:srgbClr val="404040"/>
                  </a:solidFill>
                  <a:latin typeface="+mn-lt"/>
                  <a:ea typeface="+mn-ea"/>
                  <a:cs typeface="+mn-ea"/>
                  <a:sym typeface="+mn-lt"/>
                </a:rPr>
                <a:t>文件中读取新的职位信息并存入数据库</a:t>
              </a:r>
              <a:endParaRPr lang="zh-CN" altLang="zh-CN" sz="1100" dirty="0">
                <a:solidFill>
                  <a:srgbClr val="404040"/>
                </a:solidFill>
                <a:latin typeface="+mn-lt"/>
                <a:ea typeface="+mn-ea"/>
                <a:cs typeface="+mn-ea"/>
                <a:sym typeface="+mn-lt"/>
              </a:endParaRPr>
            </a:p>
          </p:txBody>
        </p:sp>
        <p:sp>
          <p:nvSpPr>
            <p:cNvPr id="32" name="1"/>
            <p:cNvSpPr txBox="1">
              <a:spLocks noChangeArrowheads="1"/>
            </p:cNvSpPr>
            <p:nvPr/>
          </p:nvSpPr>
          <p:spPr bwMode="auto">
            <a:xfrm>
              <a:off x="1981572" y="3938574"/>
              <a:ext cx="2780938" cy="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latin typeface="+mn-lt"/>
                  <a:ea typeface="+mn-ea"/>
                  <a:cs typeface="+mn-ea"/>
                  <a:sym typeface="+mn-lt"/>
                </a:rPr>
                <a:t>基础功能同用户信息管理，具有显示与查询👉</a:t>
              </a:r>
              <a:endParaRPr lang="en-US" altLang="zh-CN" sz="1200" b="1" dirty="0">
                <a:solidFill>
                  <a:schemeClr val="tx1">
                    <a:lumMod val="75000"/>
                    <a:lumOff val="25000"/>
                  </a:schemeClr>
                </a:solidFill>
                <a:latin typeface="+mn-lt"/>
                <a:ea typeface="+mn-ea"/>
                <a:cs typeface="+mn-ea"/>
                <a:sym typeface="+mn-lt"/>
              </a:endParaRPr>
            </a:p>
          </p:txBody>
        </p:sp>
      </p:grpSp>
      <p:grpSp>
        <p:nvGrpSpPr>
          <p:cNvPr id="42" name="组合 41">
            <a:extLst>
              <a:ext uri="{FF2B5EF4-FFF2-40B4-BE49-F238E27FC236}">
                <a16:creationId xmlns:a16="http://schemas.microsoft.com/office/drawing/2014/main" id="{41979CC0-3D1B-1691-A8C7-6DE97B22600D}"/>
              </a:ext>
            </a:extLst>
          </p:cNvPr>
          <p:cNvGrpSpPr/>
          <p:nvPr/>
        </p:nvGrpSpPr>
        <p:grpSpPr>
          <a:xfrm>
            <a:off x="299492" y="212512"/>
            <a:ext cx="3275630" cy="400110"/>
            <a:chOff x="299492" y="212512"/>
            <a:chExt cx="3275630" cy="400110"/>
          </a:xfrm>
        </p:grpSpPr>
        <p:sp>
          <p:nvSpPr>
            <p:cNvPr id="43" name="graduation-cap_16905">
              <a:extLst>
                <a:ext uri="{FF2B5EF4-FFF2-40B4-BE49-F238E27FC236}">
                  <a16:creationId xmlns:a16="http://schemas.microsoft.com/office/drawing/2014/main" id="{1FEB155E-ADE3-0074-DE94-A1815D261631}"/>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44" name="文本框 43">
              <a:extLst>
                <a:ext uri="{FF2B5EF4-FFF2-40B4-BE49-F238E27FC236}">
                  <a16:creationId xmlns:a16="http://schemas.microsoft.com/office/drawing/2014/main" id="{CBA8EEE7-E10A-BC70-685F-474BBB25C469}"/>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rgbClr val="3B4761"/>
                  </a:solidFill>
                  <a:latin typeface="+mn-lt"/>
                  <a:ea typeface="+mn-ea"/>
                  <a:cs typeface="+mn-ea"/>
                  <a:sym typeface="+mn-lt"/>
                </a:rPr>
                <a:t>职位信息查询与管理</a:t>
              </a:r>
              <a:endParaRPr lang="zh-CN" altLang="en-US" sz="2000" b="1" dirty="0">
                <a:solidFill>
                  <a:srgbClr val="3B4761"/>
                </a:solidFill>
                <a:latin typeface="+mn-lt"/>
                <a:ea typeface="+mn-ea"/>
                <a:cs typeface="+mn-ea"/>
                <a:sym typeface="+mn-lt"/>
              </a:endParaRPr>
            </a:p>
          </p:txBody>
        </p:sp>
      </p:grpSp>
      <p:grpSp>
        <p:nvGrpSpPr>
          <p:cNvPr id="46" name="组合 45">
            <a:extLst>
              <a:ext uri="{FF2B5EF4-FFF2-40B4-BE49-F238E27FC236}">
                <a16:creationId xmlns:a16="http://schemas.microsoft.com/office/drawing/2014/main" id="{DABC12D6-A94C-EF24-0235-230E75883F61}"/>
              </a:ext>
            </a:extLst>
          </p:cNvPr>
          <p:cNvGrpSpPr/>
          <p:nvPr/>
        </p:nvGrpSpPr>
        <p:grpSpPr>
          <a:xfrm>
            <a:off x="2483767" y="3100021"/>
            <a:ext cx="2294077" cy="609740"/>
            <a:chOff x="1853161" y="3659942"/>
            <a:chExt cx="1263871" cy="374599"/>
          </a:xfrm>
        </p:grpSpPr>
        <p:sp>
          <p:nvSpPr>
            <p:cNvPr id="47" name="1">
              <a:extLst>
                <a:ext uri="{FF2B5EF4-FFF2-40B4-BE49-F238E27FC236}">
                  <a16:creationId xmlns:a16="http://schemas.microsoft.com/office/drawing/2014/main" id="{B76362E3-B05E-CE45-7C96-99FB35155BCD}"/>
                </a:ext>
              </a:extLst>
            </p:cNvPr>
            <p:cNvSpPr txBox="1">
              <a:spLocks noChangeArrowheads="1"/>
            </p:cNvSpPr>
            <p:nvPr/>
          </p:nvSpPr>
          <p:spPr bwMode="auto">
            <a:xfrm>
              <a:off x="1853161" y="3958907"/>
              <a:ext cx="1200059" cy="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endParaRPr lang="zh-CN" altLang="zh-CN" sz="800" dirty="0">
                <a:solidFill>
                  <a:srgbClr val="404040"/>
                </a:solidFill>
                <a:latin typeface="+mn-lt"/>
                <a:ea typeface="+mn-ea"/>
                <a:cs typeface="+mn-ea"/>
                <a:sym typeface="+mn-lt"/>
              </a:endParaRPr>
            </a:p>
          </p:txBody>
        </p:sp>
        <p:sp>
          <p:nvSpPr>
            <p:cNvPr id="48" name="1">
              <a:extLst>
                <a:ext uri="{FF2B5EF4-FFF2-40B4-BE49-F238E27FC236}">
                  <a16:creationId xmlns:a16="http://schemas.microsoft.com/office/drawing/2014/main" id="{4FDB8C65-5BF2-C910-8D7A-56422974346E}"/>
                </a:ext>
              </a:extLst>
            </p:cNvPr>
            <p:cNvSpPr txBox="1">
              <a:spLocks noChangeArrowheads="1"/>
            </p:cNvSpPr>
            <p:nvPr/>
          </p:nvSpPr>
          <p:spPr bwMode="auto">
            <a:xfrm>
              <a:off x="2307635" y="3659942"/>
              <a:ext cx="809397" cy="30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latin typeface="+mn-lt"/>
                  <a:ea typeface="+mn-ea"/>
                  <a:cs typeface="+mn-ea"/>
                  <a:sym typeface="+mn-lt"/>
                </a:rPr>
                <a:t>也支持较为详尽的修改功能👉</a:t>
              </a:r>
              <a:endParaRPr lang="en-US" altLang="zh-CN" sz="1200" b="1" dirty="0">
                <a:solidFill>
                  <a:schemeClr val="tx1">
                    <a:lumMod val="75000"/>
                    <a:lumOff val="25000"/>
                  </a:schemeClr>
                </a:solidFill>
                <a:latin typeface="+mn-lt"/>
                <a:ea typeface="+mn-ea"/>
                <a:cs typeface="+mn-ea"/>
                <a:sym typeface="+mn-lt"/>
              </a:endParaRPr>
            </a:p>
          </p:txBody>
        </p:sp>
      </p:grpSp>
      <p:pic>
        <p:nvPicPr>
          <p:cNvPr id="38" name="图片 37">
            <a:extLst>
              <a:ext uri="{FF2B5EF4-FFF2-40B4-BE49-F238E27FC236}">
                <a16:creationId xmlns:a16="http://schemas.microsoft.com/office/drawing/2014/main" id="{E0BC1A90-12EF-47A0-6911-7A831E41CB84}"/>
              </a:ext>
            </a:extLst>
          </p:cNvPr>
          <p:cNvPicPr>
            <a:picLocks noChangeAspect="1"/>
          </p:cNvPicPr>
          <p:nvPr/>
        </p:nvPicPr>
        <p:blipFill>
          <a:blip r:embed="rId3"/>
          <a:stretch>
            <a:fillRect/>
          </a:stretch>
        </p:blipFill>
        <p:spPr>
          <a:xfrm>
            <a:off x="3455040" y="358256"/>
            <a:ext cx="5598868" cy="1844290"/>
          </a:xfrm>
          <a:prstGeom prst="rect">
            <a:avLst/>
          </a:prstGeom>
        </p:spPr>
      </p:pic>
      <p:pic>
        <p:nvPicPr>
          <p:cNvPr id="40" name="图片 39">
            <a:extLst>
              <a:ext uri="{FF2B5EF4-FFF2-40B4-BE49-F238E27FC236}">
                <a16:creationId xmlns:a16="http://schemas.microsoft.com/office/drawing/2014/main" id="{723FDDD0-F7DA-6F01-5083-7C9F0E349C45}"/>
              </a:ext>
            </a:extLst>
          </p:cNvPr>
          <p:cNvPicPr>
            <a:picLocks noChangeAspect="1"/>
          </p:cNvPicPr>
          <p:nvPr/>
        </p:nvPicPr>
        <p:blipFill>
          <a:blip r:embed="rId4"/>
          <a:stretch>
            <a:fillRect/>
          </a:stretch>
        </p:blipFill>
        <p:spPr>
          <a:xfrm>
            <a:off x="4874891" y="2532084"/>
            <a:ext cx="3000765" cy="2175910"/>
          </a:xfrm>
          <a:prstGeom prst="rect">
            <a:avLst/>
          </a:prstGeom>
        </p:spPr>
      </p:pic>
      <p:pic>
        <p:nvPicPr>
          <p:cNvPr id="55" name="图片 54">
            <a:extLst>
              <a:ext uri="{FF2B5EF4-FFF2-40B4-BE49-F238E27FC236}">
                <a16:creationId xmlns:a16="http://schemas.microsoft.com/office/drawing/2014/main" id="{3EC887EC-D417-49A7-F08B-74A882A3A855}"/>
              </a:ext>
            </a:extLst>
          </p:cNvPr>
          <p:cNvPicPr>
            <a:picLocks noChangeAspect="1"/>
          </p:cNvPicPr>
          <p:nvPr/>
        </p:nvPicPr>
        <p:blipFill>
          <a:blip r:embed="rId5"/>
          <a:stretch>
            <a:fillRect/>
          </a:stretch>
        </p:blipFill>
        <p:spPr>
          <a:xfrm>
            <a:off x="1666811" y="3009193"/>
            <a:ext cx="1338333" cy="1152696"/>
          </a:xfrm>
          <a:prstGeom prst="rect">
            <a:avLst/>
          </a:prstGeom>
        </p:spPr>
      </p:pic>
      <p:sp>
        <p:nvSpPr>
          <p:cNvPr id="57" name="文本框 56">
            <a:extLst>
              <a:ext uri="{FF2B5EF4-FFF2-40B4-BE49-F238E27FC236}">
                <a16:creationId xmlns:a16="http://schemas.microsoft.com/office/drawing/2014/main" id="{0F80F489-EAD0-08C5-5D54-48DCCDCB4E02}"/>
              </a:ext>
            </a:extLst>
          </p:cNvPr>
          <p:cNvSpPr txBox="1"/>
          <p:nvPr/>
        </p:nvSpPr>
        <p:spPr>
          <a:xfrm>
            <a:off x="-7075" y="4238490"/>
            <a:ext cx="3111692" cy="830997"/>
          </a:xfrm>
          <a:prstGeom prst="rect">
            <a:avLst/>
          </a:prstGeom>
          <a:noFill/>
        </p:spPr>
        <p:txBody>
          <a:bodyPr wrap="square">
            <a:spAutoFit/>
          </a:bodyPr>
          <a:lstStyle/>
          <a:p>
            <a:r>
              <a:rPr lang="zh-CN" altLang="en-US" sz="1200">
                <a:solidFill>
                  <a:srgbClr val="404040"/>
                </a:solidFill>
                <a:cs typeface="+mn-ea"/>
                <a:sym typeface="+mn-lt"/>
              </a:rPr>
              <a:t>“薪资”文本也进行了特殊处理，现在单击该文本将会对当前查询条件下的所有的职位进行排序：按薪资升序、按薪资降序以及不排序（</a:t>
            </a:r>
            <a:r>
              <a:rPr lang="en-US" altLang="zh-CN" sz="1200">
                <a:solidFill>
                  <a:srgbClr val="404040"/>
                </a:solidFill>
                <a:cs typeface="+mn-ea"/>
                <a:sym typeface="+mn-lt"/>
              </a:rPr>
              <a:t>ID</a:t>
            </a:r>
            <a:r>
              <a:rPr lang="zh-CN" altLang="en-US" sz="1200">
                <a:solidFill>
                  <a:srgbClr val="404040"/>
                </a:solidFill>
                <a:cs typeface="+mn-ea"/>
                <a:sym typeface="+mn-lt"/>
              </a:rPr>
              <a:t>升序）</a:t>
            </a:r>
            <a:endParaRPr lang="zh-CN" altLang="zh-CN" sz="1200" dirty="0">
              <a:solidFill>
                <a:srgbClr val="404040"/>
              </a:solidFill>
              <a:latin typeface="+mn-lt"/>
              <a:ea typeface="+mn-ea"/>
              <a:cs typeface="+mn-ea"/>
              <a:sym typeface="+mn-lt"/>
            </a:endParaRPr>
          </a:p>
        </p:txBody>
      </p:sp>
    </p:spTree>
    <p:extLst>
      <p:ext uri="{BB962C8B-B14F-4D97-AF65-F5344CB8AC3E}">
        <p14:creationId xmlns:p14="http://schemas.microsoft.com/office/powerpoint/2010/main" val="833211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086FC5-CDB9-418F-ABE9-C8118DF22CC8}"/>
              </a:ext>
            </a:extLst>
          </p:cNvPr>
          <p:cNvSpPr/>
          <p:nvPr/>
        </p:nvSpPr>
        <p:spPr>
          <a:xfrm>
            <a:off x="23204" y="2432053"/>
            <a:ext cx="9144000" cy="2151603"/>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矩形 9">
            <a:extLst>
              <a:ext uri="{FF2B5EF4-FFF2-40B4-BE49-F238E27FC236}">
                <a16:creationId xmlns:a16="http://schemas.microsoft.com/office/drawing/2014/main" id="{CB2EB174-A839-459F-8B35-C9BD4D7DE6F8}"/>
              </a:ext>
            </a:extLst>
          </p:cNvPr>
          <p:cNvSpPr/>
          <p:nvPr/>
        </p:nvSpPr>
        <p:spPr>
          <a:xfrm>
            <a:off x="324749" y="2531057"/>
            <a:ext cx="1723491" cy="1274260"/>
          </a:xfrm>
          <a:prstGeom prst="rect">
            <a:avLst/>
          </a:prstGeom>
        </p:spPr>
        <p:txBody>
          <a:bodyPr wrap="square">
            <a:spAutoFit/>
          </a:bodyPr>
          <a:lstStyle/>
          <a:p>
            <a:pPr algn="ctr">
              <a:lnSpc>
                <a:spcPct val="150000"/>
              </a:lnSpc>
            </a:pPr>
            <a:r>
              <a:rPr lang="zh-CN" altLang="en-US" sz="1050">
                <a:solidFill>
                  <a:schemeClr val="bg1"/>
                </a:solidFill>
                <a:cs typeface="+mn-ea"/>
                <a:sym typeface="+mn-lt"/>
              </a:rPr>
              <a:t>同时，点击某一职位信息的</a:t>
            </a:r>
            <a:r>
              <a:rPr lang="en-US" altLang="zh-CN" sz="1050">
                <a:solidFill>
                  <a:schemeClr val="bg1"/>
                </a:solidFill>
                <a:cs typeface="+mn-ea"/>
                <a:sym typeface="+mn-lt"/>
              </a:rPr>
              <a:t>”</a:t>
            </a:r>
            <a:r>
              <a:rPr lang="zh-CN" altLang="en-US" sz="1050">
                <a:solidFill>
                  <a:schemeClr val="bg1"/>
                </a:solidFill>
                <a:cs typeface="+mn-ea"/>
                <a:sym typeface="+mn-lt"/>
              </a:rPr>
              <a:t>详细</a:t>
            </a:r>
            <a:r>
              <a:rPr lang="en-US" altLang="zh-CN" sz="1050">
                <a:solidFill>
                  <a:schemeClr val="bg1"/>
                </a:solidFill>
                <a:cs typeface="+mn-ea"/>
                <a:sym typeface="+mn-lt"/>
              </a:rPr>
              <a:t>”</a:t>
            </a:r>
            <a:r>
              <a:rPr lang="zh-CN" altLang="en-US" sz="1050">
                <a:solidFill>
                  <a:schemeClr val="bg1"/>
                </a:solidFill>
                <a:cs typeface="+mn-ea"/>
                <a:sym typeface="+mn-lt"/>
              </a:rPr>
              <a:t>按钮，或者其名称后便可以浏览对应的职位详细介绍，以便于用户更深入地了解特定职位。</a:t>
            </a:r>
            <a:endParaRPr lang="en-US" altLang="zh-CN" sz="1050" dirty="0">
              <a:solidFill>
                <a:schemeClr val="bg1"/>
              </a:solidFill>
              <a:cs typeface="+mn-ea"/>
              <a:sym typeface="+mn-lt"/>
            </a:endParaRPr>
          </a:p>
        </p:txBody>
      </p:sp>
      <p:grpSp>
        <p:nvGrpSpPr>
          <p:cNvPr id="48" name="组合 47">
            <a:extLst>
              <a:ext uri="{FF2B5EF4-FFF2-40B4-BE49-F238E27FC236}">
                <a16:creationId xmlns:a16="http://schemas.microsoft.com/office/drawing/2014/main" id="{6F7DBF98-D8F4-57E8-BA8D-32F0454EC72B}"/>
              </a:ext>
            </a:extLst>
          </p:cNvPr>
          <p:cNvGrpSpPr/>
          <p:nvPr/>
        </p:nvGrpSpPr>
        <p:grpSpPr>
          <a:xfrm>
            <a:off x="299492" y="212512"/>
            <a:ext cx="3275630" cy="400110"/>
            <a:chOff x="299492" y="212512"/>
            <a:chExt cx="3275630" cy="400110"/>
          </a:xfrm>
        </p:grpSpPr>
        <p:sp>
          <p:nvSpPr>
            <p:cNvPr id="49" name="graduation-cap_16905">
              <a:extLst>
                <a:ext uri="{FF2B5EF4-FFF2-40B4-BE49-F238E27FC236}">
                  <a16:creationId xmlns:a16="http://schemas.microsoft.com/office/drawing/2014/main" id="{04CF3D34-F246-7DFA-93AD-36C989F6A7AD}"/>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50" name="文本框 49">
              <a:extLst>
                <a:ext uri="{FF2B5EF4-FFF2-40B4-BE49-F238E27FC236}">
                  <a16:creationId xmlns:a16="http://schemas.microsoft.com/office/drawing/2014/main" id="{37265A34-9EAE-A6E7-6D72-827C9262E567}"/>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rgbClr val="3B4761"/>
                  </a:solidFill>
                  <a:latin typeface="+mn-lt"/>
                  <a:ea typeface="+mn-ea"/>
                  <a:cs typeface="+mn-ea"/>
                  <a:sym typeface="+mn-lt"/>
                </a:rPr>
                <a:t>职位信息查询与管理</a:t>
              </a:r>
              <a:endParaRPr lang="zh-CN" altLang="en-US" sz="2000" b="1" dirty="0">
                <a:solidFill>
                  <a:srgbClr val="3B4761"/>
                </a:solidFill>
                <a:latin typeface="+mn-lt"/>
                <a:ea typeface="+mn-ea"/>
                <a:cs typeface="+mn-ea"/>
                <a:sym typeface="+mn-lt"/>
              </a:endParaRPr>
            </a:p>
          </p:txBody>
        </p:sp>
      </p:grpSp>
      <p:pic>
        <p:nvPicPr>
          <p:cNvPr id="4" name="图片 3">
            <a:extLst>
              <a:ext uri="{FF2B5EF4-FFF2-40B4-BE49-F238E27FC236}">
                <a16:creationId xmlns:a16="http://schemas.microsoft.com/office/drawing/2014/main" id="{E18FB3F0-879C-38C8-AD15-C88D144D183F}"/>
              </a:ext>
            </a:extLst>
          </p:cNvPr>
          <p:cNvPicPr>
            <a:picLocks noChangeAspect="1"/>
          </p:cNvPicPr>
          <p:nvPr/>
        </p:nvPicPr>
        <p:blipFill>
          <a:blip r:embed="rId3"/>
          <a:stretch>
            <a:fillRect/>
          </a:stretch>
        </p:blipFill>
        <p:spPr>
          <a:xfrm>
            <a:off x="2123728" y="772962"/>
            <a:ext cx="3528391" cy="1798788"/>
          </a:xfrm>
          <a:prstGeom prst="rect">
            <a:avLst/>
          </a:prstGeom>
        </p:spPr>
      </p:pic>
      <p:pic>
        <p:nvPicPr>
          <p:cNvPr id="47" name="图片 46">
            <a:extLst>
              <a:ext uri="{FF2B5EF4-FFF2-40B4-BE49-F238E27FC236}">
                <a16:creationId xmlns:a16="http://schemas.microsoft.com/office/drawing/2014/main" id="{56AC6769-720B-0018-A0F4-51AC301B613F}"/>
              </a:ext>
            </a:extLst>
          </p:cNvPr>
          <p:cNvPicPr>
            <a:picLocks noChangeAspect="1"/>
          </p:cNvPicPr>
          <p:nvPr/>
        </p:nvPicPr>
        <p:blipFill>
          <a:blip r:embed="rId4"/>
          <a:stretch>
            <a:fillRect/>
          </a:stretch>
        </p:blipFill>
        <p:spPr>
          <a:xfrm>
            <a:off x="149161" y="1222520"/>
            <a:ext cx="1633135" cy="1341637"/>
          </a:xfrm>
          <a:prstGeom prst="rect">
            <a:avLst/>
          </a:prstGeom>
        </p:spPr>
      </p:pic>
      <p:cxnSp>
        <p:nvCxnSpPr>
          <p:cNvPr id="52" name="直接箭头连接符 51">
            <a:extLst>
              <a:ext uri="{FF2B5EF4-FFF2-40B4-BE49-F238E27FC236}">
                <a16:creationId xmlns:a16="http://schemas.microsoft.com/office/drawing/2014/main" id="{AE4DA656-A80C-4F7B-4812-D675F1FD160B}"/>
              </a:ext>
            </a:extLst>
          </p:cNvPr>
          <p:cNvCxnSpPr>
            <a:cxnSpLocks/>
            <a:stCxn id="47" idx="3"/>
            <a:endCxn id="4" idx="1"/>
          </p:cNvCxnSpPr>
          <p:nvPr/>
        </p:nvCxnSpPr>
        <p:spPr>
          <a:xfrm flipV="1">
            <a:off x="1782296" y="1672356"/>
            <a:ext cx="341432" cy="2209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4FB26942-489B-B286-2B45-502515BEFECE}"/>
              </a:ext>
            </a:extLst>
          </p:cNvPr>
          <p:cNvCxnSpPr>
            <a:cxnSpLocks/>
            <a:stCxn id="4" idx="3"/>
            <a:endCxn id="1026" idx="0"/>
          </p:cNvCxnSpPr>
          <p:nvPr/>
        </p:nvCxnSpPr>
        <p:spPr>
          <a:xfrm>
            <a:off x="5652119" y="1672356"/>
            <a:ext cx="1974567" cy="251322"/>
          </a:xfrm>
          <a:prstGeom prst="bent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0581EF3A-BE03-4B91-0892-0F2F989CE55D}"/>
              </a:ext>
            </a:extLst>
          </p:cNvPr>
          <p:cNvSpPr/>
          <p:nvPr/>
        </p:nvSpPr>
        <p:spPr>
          <a:xfrm>
            <a:off x="4362676" y="2877419"/>
            <a:ext cx="1723491" cy="1275414"/>
          </a:xfrm>
          <a:prstGeom prst="rect">
            <a:avLst/>
          </a:prstGeom>
        </p:spPr>
        <p:txBody>
          <a:bodyPr wrap="square">
            <a:spAutoFit/>
          </a:bodyPr>
          <a:lstStyle/>
          <a:p>
            <a:pPr algn="ctr">
              <a:lnSpc>
                <a:spcPct val="150000"/>
              </a:lnSpc>
            </a:pPr>
            <a:r>
              <a:rPr lang="zh-CN" altLang="en-US" sz="1050">
                <a:solidFill>
                  <a:schemeClr val="bg1"/>
                </a:solidFill>
                <a:cs typeface="+mn-ea"/>
                <a:sym typeface="+mn-lt"/>
              </a:rPr>
              <a:t>而职位详细介绍下方也会附带一个相关职位表单，里面列举了通过推荐算法计算出的相似职位，以便用户进行更多选择。</a:t>
            </a:r>
            <a:endParaRPr lang="en-US" altLang="zh-CN" sz="1050" dirty="0">
              <a:solidFill>
                <a:schemeClr val="bg1"/>
              </a:solidFill>
              <a:cs typeface="+mn-ea"/>
              <a:sym typeface="+mn-lt"/>
            </a:endParaRPr>
          </a:p>
        </p:txBody>
      </p:sp>
      <p:pic>
        <p:nvPicPr>
          <p:cNvPr id="1026" name="图片 1">
            <a:extLst>
              <a:ext uri="{FF2B5EF4-FFF2-40B4-BE49-F238E27FC236}">
                <a16:creationId xmlns:a16="http://schemas.microsoft.com/office/drawing/2014/main" id="{EF559D6A-380C-7BC0-1391-0AEC45CB55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892" y="1923678"/>
            <a:ext cx="2911587" cy="232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090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04</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项目总结</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27" name="文本框 26">
            <a:extLst>
              <a:ext uri="{FF2B5EF4-FFF2-40B4-BE49-F238E27FC236}">
                <a16:creationId xmlns:a16="http://schemas.microsoft.com/office/drawing/2014/main" id="{F9B79A86-DC4D-A827-174B-4E156202110B}"/>
              </a:ext>
            </a:extLst>
          </p:cNvPr>
          <p:cNvSpPr txBox="1"/>
          <p:nvPr/>
        </p:nvSpPr>
        <p:spPr>
          <a:xfrm>
            <a:off x="2430520" y="2486700"/>
            <a:ext cx="4301720" cy="335156"/>
          </a:xfrm>
          <a:prstGeom prst="rect">
            <a:avLst/>
          </a:prstGeom>
          <a:noFill/>
        </p:spPr>
        <p:txBody>
          <a:bodyPr wrap="square">
            <a:spAutoFit/>
          </a:bodyPr>
          <a:lstStyle/>
          <a:p>
            <a:pPr algn="ctr">
              <a:lnSpc>
                <a:spcPct val="150000"/>
              </a:lnSpc>
            </a:pPr>
            <a:r>
              <a:rPr lang="zh-CN" altLang="en-US" sz="1200"/>
              <a:t>框架？管理？其他知识？</a:t>
            </a:r>
            <a:endParaRPr lang="zh-CN" altLang="en-US" sz="1200" dirty="0"/>
          </a:p>
        </p:txBody>
      </p:sp>
    </p:spTree>
    <p:extLst>
      <p:ext uri="{BB962C8B-B14F-4D97-AF65-F5344CB8AC3E}">
        <p14:creationId xmlns:p14="http://schemas.microsoft.com/office/powerpoint/2010/main" val="51061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3C67EBD-F724-3256-25DA-E5979450E4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586" y="2666388"/>
            <a:ext cx="9144000" cy="2477112"/>
          </a:xfrm>
          <a:prstGeom prst="rect">
            <a:avLst/>
          </a:prstGeom>
        </p:spPr>
      </p:pic>
      <p:sp>
        <p:nvSpPr>
          <p:cNvPr id="7" name="flag-pole-with-black-flag_38306"/>
          <p:cNvSpPr>
            <a:spLocks noChangeAspect="1"/>
          </p:cNvSpPr>
          <p:nvPr/>
        </p:nvSpPr>
        <p:spPr bwMode="auto">
          <a:xfrm>
            <a:off x="2027515" y="3501705"/>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28" name="组合 27">
            <a:extLst>
              <a:ext uri="{FF2B5EF4-FFF2-40B4-BE49-F238E27FC236}">
                <a16:creationId xmlns:a16="http://schemas.microsoft.com/office/drawing/2014/main" id="{637F8A7D-4399-BB15-769C-76F0967365BD}"/>
              </a:ext>
            </a:extLst>
          </p:cNvPr>
          <p:cNvGrpSpPr/>
          <p:nvPr/>
        </p:nvGrpSpPr>
        <p:grpSpPr>
          <a:xfrm>
            <a:off x="869001" y="2467052"/>
            <a:ext cx="2046816" cy="1213641"/>
            <a:chOff x="3339550" y="1195225"/>
            <a:chExt cx="2046816" cy="1213641"/>
          </a:xfrm>
        </p:grpSpPr>
        <p:sp>
          <p:nvSpPr>
            <p:cNvPr id="9" name="任意多边形 8"/>
            <p:cNvSpPr/>
            <p:nvPr/>
          </p:nvSpPr>
          <p:spPr>
            <a:xfrm>
              <a:off x="3405521" y="1205302"/>
              <a:ext cx="1806237"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10" name="文本框 14"/>
            <p:cNvSpPr txBox="1"/>
            <p:nvPr/>
          </p:nvSpPr>
          <p:spPr>
            <a:xfrm>
              <a:off x="3376410" y="1195225"/>
              <a:ext cx="1533044" cy="300082"/>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相关问题：框架</a:t>
              </a:r>
              <a:endParaRPr lang="zh-CN" altLang="en-US" sz="1500" dirty="0">
                <a:solidFill>
                  <a:prstClr val="white"/>
                </a:solidFill>
                <a:cs typeface="+mn-ea"/>
                <a:sym typeface="+mn-lt"/>
              </a:endParaRPr>
            </a:p>
          </p:txBody>
        </p:sp>
        <p:sp>
          <p:nvSpPr>
            <p:cNvPr id="12" name="文本框 16"/>
            <p:cNvSpPr txBox="1"/>
            <p:nvPr/>
          </p:nvSpPr>
          <p:spPr>
            <a:xfrm>
              <a:off x="3339550" y="1545745"/>
              <a:ext cx="2046816" cy="863121"/>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即使经过课程学习和作业练习，包括组长在内的大部分成员起初还是对</a:t>
              </a:r>
              <a:r>
                <a:rPr lang="en-US" altLang="zh-CN" sz="1100">
                  <a:solidFill>
                    <a:prstClr val="black">
                      <a:lumMod val="85000"/>
                      <a:lumOff val="15000"/>
                    </a:prstClr>
                  </a:solidFill>
                  <a:cs typeface="+mn-ea"/>
                  <a:sym typeface="+mn-lt"/>
                </a:rPr>
                <a:t>Flask</a:t>
              </a:r>
              <a:r>
                <a:rPr lang="zh-CN" altLang="en-US" sz="1100">
                  <a:solidFill>
                    <a:prstClr val="black">
                      <a:lumMod val="85000"/>
                      <a:lumOff val="15000"/>
                    </a:prstClr>
                  </a:solidFill>
                  <a:cs typeface="+mn-ea"/>
                  <a:sym typeface="+mn-lt"/>
                </a:rPr>
                <a:t>框架不熟悉，影响了项目质量</a:t>
              </a:r>
              <a:endParaRPr lang="en-US" altLang="zh-CN" sz="1100" dirty="0">
                <a:solidFill>
                  <a:prstClr val="black">
                    <a:lumMod val="85000"/>
                    <a:lumOff val="15000"/>
                  </a:prstClr>
                </a:solidFill>
                <a:cs typeface="+mn-ea"/>
                <a:sym typeface="+mn-lt"/>
              </a:endParaRPr>
            </a:p>
          </p:txBody>
        </p:sp>
      </p:grpSp>
      <p:grpSp>
        <p:nvGrpSpPr>
          <p:cNvPr id="24" name="组合 23">
            <a:extLst>
              <a:ext uri="{FF2B5EF4-FFF2-40B4-BE49-F238E27FC236}">
                <a16:creationId xmlns:a16="http://schemas.microsoft.com/office/drawing/2014/main" id="{34C61514-56BF-247F-7944-C031481E6057}"/>
              </a:ext>
            </a:extLst>
          </p:cNvPr>
          <p:cNvGrpSpPr/>
          <p:nvPr/>
        </p:nvGrpSpPr>
        <p:grpSpPr>
          <a:xfrm>
            <a:off x="299492" y="212512"/>
            <a:ext cx="3275630" cy="400110"/>
            <a:chOff x="299492" y="212512"/>
            <a:chExt cx="3275630" cy="400110"/>
          </a:xfrm>
        </p:grpSpPr>
        <p:sp>
          <p:nvSpPr>
            <p:cNvPr id="25" name="graduation-cap_16905">
              <a:extLst>
                <a:ext uri="{FF2B5EF4-FFF2-40B4-BE49-F238E27FC236}">
                  <a16:creationId xmlns:a16="http://schemas.microsoft.com/office/drawing/2014/main" id="{66A99D33-440B-8A35-474E-015D120900CF}"/>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6" name="文本框 25">
              <a:extLst>
                <a:ext uri="{FF2B5EF4-FFF2-40B4-BE49-F238E27FC236}">
                  <a16:creationId xmlns:a16="http://schemas.microsoft.com/office/drawing/2014/main" id="{10421EB6-3BE2-D005-F909-2424D3646564}"/>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项目总结</a:t>
              </a:r>
              <a:endParaRPr lang="zh-CN" altLang="en-US" sz="2000" b="1" dirty="0">
                <a:solidFill>
                  <a:schemeClr val="accent1"/>
                </a:solidFill>
                <a:latin typeface="+mn-lt"/>
                <a:ea typeface="+mn-ea"/>
                <a:cs typeface="+mn-ea"/>
                <a:sym typeface="+mn-lt"/>
              </a:endParaRPr>
            </a:p>
          </p:txBody>
        </p:sp>
      </p:grpSp>
      <p:sp>
        <p:nvSpPr>
          <p:cNvPr id="29" name="任意多边形: 形状 28">
            <a:extLst>
              <a:ext uri="{FF2B5EF4-FFF2-40B4-BE49-F238E27FC236}">
                <a16:creationId xmlns:a16="http://schemas.microsoft.com/office/drawing/2014/main" id="{7A247F61-FE9C-C3AE-69BD-EEC244C3A01E}"/>
              </a:ext>
            </a:extLst>
          </p:cNvPr>
          <p:cNvSpPr/>
          <p:nvPr/>
        </p:nvSpPr>
        <p:spPr>
          <a:xfrm>
            <a:off x="-9525" y="2715814"/>
            <a:ext cx="9163050" cy="2111631"/>
          </a:xfrm>
          <a:custGeom>
            <a:avLst/>
            <a:gdLst>
              <a:gd name="connsiteX0" fmla="*/ 0 w 8296275"/>
              <a:gd name="connsiteY0" fmla="*/ 2113361 h 2113361"/>
              <a:gd name="connsiteX1" fmla="*/ 590550 w 8296275"/>
              <a:gd name="connsiteY1" fmla="*/ 1779986 h 2113361"/>
              <a:gd name="connsiteX2" fmla="*/ 1162050 w 8296275"/>
              <a:gd name="connsiteY2" fmla="*/ 1351361 h 2113361"/>
              <a:gd name="connsiteX3" fmla="*/ 1685925 w 8296275"/>
              <a:gd name="connsiteY3" fmla="*/ 1370411 h 2113361"/>
              <a:gd name="connsiteX4" fmla="*/ 3143250 w 8296275"/>
              <a:gd name="connsiteY4" fmla="*/ 275036 h 2113361"/>
              <a:gd name="connsiteX5" fmla="*/ 3838575 w 8296275"/>
              <a:gd name="connsiteY5" fmla="*/ 36911 h 2113361"/>
              <a:gd name="connsiteX6" fmla="*/ 4772025 w 8296275"/>
              <a:gd name="connsiteY6" fmla="*/ 884636 h 2113361"/>
              <a:gd name="connsiteX7" fmla="*/ 5324475 w 8296275"/>
              <a:gd name="connsiteY7" fmla="*/ 703661 h 2113361"/>
              <a:gd name="connsiteX8" fmla="*/ 6219825 w 8296275"/>
              <a:gd name="connsiteY8" fmla="*/ 1208486 h 2113361"/>
              <a:gd name="connsiteX9" fmla="*/ 7010400 w 8296275"/>
              <a:gd name="connsiteY9" fmla="*/ 1160861 h 2113361"/>
              <a:gd name="connsiteX10" fmla="*/ 7296150 w 8296275"/>
              <a:gd name="connsiteY10" fmla="*/ 1427561 h 2113361"/>
              <a:gd name="connsiteX11" fmla="*/ 8296275 w 8296275"/>
              <a:gd name="connsiteY11" fmla="*/ 1151336 h 2113361"/>
              <a:gd name="connsiteX0" fmla="*/ 0 w 9163050"/>
              <a:gd name="connsiteY0" fmla="*/ 1494236 h 1780980"/>
              <a:gd name="connsiteX1" fmla="*/ 1457325 w 9163050"/>
              <a:gd name="connsiteY1" fmla="*/ 1779986 h 1780980"/>
              <a:gd name="connsiteX2" fmla="*/ 2028825 w 9163050"/>
              <a:gd name="connsiteY2" fmla="*/ 1351361 h 1780980"/>
              <a:gd name="connsiteX3" fmla="*/ 2552700 w 9163050"/>
              <a:gd name="connsiteY3" fmla="*/ 1370411 h 1780980"/>
              <a:gd name="connsiteX4" fmla="*/ 4010025 w 9163050"/>
              <a:gd name="connsiteY4" fmla="*/ 275036 h 1780980"/>
              <a:gd name="connsiteX5" fmla="*/ 4705350 w 9163050"/>
              <a:gd name="connsiteY5" fmla="*/ 36911 h 1780980"/>
              <a:gd name="connsiteX6" fmla="*/ 5638800 w 9163050"/>
              <a:gd name="connsiteY6" fmla="*/ 884636 h 1780980"/>
              <a:gd name="connsiteX7" fmla="*/ 6191250 w 9163050"/>
              <a:gd name="connsiteY7" fmla="*/ 703661 h 1780980"/>
              <a:gd name="connsiteX8" fmla="*/ 7086600 w 9163050"/>
              <a:gd name="connsiteY8" fmla="*/ 1208486 h 1780980"/>
              <a:gd name="connsiteX9" fmla="*/ 7877175 w 9163050"/>
              <a:gd name="connsiteY9" fmla="*/ 1160861 h 1780980"/>
              <a:gd name="connsiteX10" fmla="*/ 8162925 w 9163050"/>
              <a:gd name="connsiteY10" fmla="*/ 1427561 h 1780980"/>
              <a:gd name="connsiteX11" fmla="*/ 9163050 w 9163050"/>
              <a:gd name="connsiteY11" fmla="*/ 1151336 h 1780980"/>
              <a:gd name="connsiteX0" fmla="*/ 0 w 9163050"/>
              <a:gd name="connsiteY0" fmla="*/ 1494236 h 1789571"/>
              <a:gd name="connsiteX1" fmla="*/ 723900 w 9163050"/>
              <a:gd name="connsiteY1" fmla="*/ 1637111 h 1789571"/>
              <a:gd name="connsiteX2" fmla="*/ 1457325 w 9163050"/>
              <a:gd name="connsiteY2" fmla="*/ 1779986 h 1789571"/>
              <a:gd name="connsiteX3" fmla="*/ 2028825 w 9163050"/>
              <a:gd name="connsiteY3" fmla="*/ 1351361 h 1789571"/>
              <a:gd name="connsiteX4" fmla="*/ 2552700 w 9163050"/>
              <a:gd name="connsiteY4" fmla="*/ 1370411 h 1789571"/>
              <a:gd name="connsiteX5" fmla="*/ 4010025 w 9163050"/>
              <a:gd name="connsiteY5" fmla="*/ 275036 h 1789571"/>
              <a:gd name="connsiteX6" fmla="*/ 4705350 w 9163050"/>
              <a:gd name="connsiteY6" fmla="*/ 36911 h 1789571"/>
              <a:gd name="connsiteX7" fmla="*/ 5638800 w 9163050"/>
              <a:gd name="connsiteY7" fmla="*/ 884636 h 1789571"/>
              <a:gd name="connsiteX8" fmla="*/ 6191250 w 9163050"/>
              <a:gd name="connsiteY8" fmla="*/ 703661 h 1789571"/>
              <a:gd name="connsiteX9" fmla="*/ 7086600 w 9163050"/>
              <a:gd name="connsiteY9" fmla="*/ 1208486 h 1789571"/>
              <a:gd name="connsiteX10" fmla="*/ 7877175 w 9163050"/>
              <a:gd name="connsiteY10" fmla="*/ 1160861 h 1789571"/>
              <a:gd name="connsiteX11" fmla="*/ 8162925 w 9163050"/>
              <a:gd name="connsiteY11" fmla="*/ 1427561 h 1789571"/>
              <a:gd name="connsiteX12" fmla="*/ 9163050 w 9163050"/>
              <a:gd name="connsiteY12" fmla="*/ 1151336 h 1789571"/>
              <a:gd name="connsiteX0" fmla="*/ 0 w 9163050"/>
              <a:gd name="connsiteY0" fmla="*/ 1494236 h 2091176"/>
              <a:gd name="connsiteX1" fmla="*/ 847725 w 9163050"/>
              <a:gd name="connsiteY1" fmla="*/ 2084786 h 2091176"/>
              <a:gd name="connsiteX2" fmla="*/ 1457325 w 9163050"/>
              <a:gd name="connsiteY2" fmla="*/ 1779986 h 2091176"/>
              <a:gd name="connsiteX3" fmla="*/ 2028825 w 9163050"/>
              <a:gd name="connsiteY3" fmla="*/ 1351361 h 2091176"/>
              <a:gd name="connsiteX4" fmla="*/ 2552700 w 9163050"/>
              <a:gd name="connsiteY4" fmla="*/ 1370411 h 2091176"/>
              <a:gd name="connsiteX5" fmla="*/ 4010025 w 9163050"/>
              <a:gd name="connsiteY5" fmla="*/ 275036 h 2091176"/>
              <a:gd name="connsiteX6" fmla="*/ 4705350 w 9163050"/>
              <a:gd name="connsiteY6" fmla="*/ 36911 h 2091176"/>
              <a:gd name="connsiteX7" fmla="*/ 5638800 w 9163050"/>
              <a:gd name="connsiteY7" fmla="*/ 884636 h 2091176"/>
              <a:gd name="connsiteX8" fmla="*/ 6191250 w 9163050"/>
              <a:gd name="connsiteY8" fmla="*/ 703661 h 2091176"/>
              <a:gd name="connsiteX9" fmla="*/ 7086600 w 9163050"/>
              <a:gd name="connsiteY9" fmla="*/ 1208486 h 2091176"/>
              <a:gd name="connsiteX10" fmla="*/ 7877175 w 9163050"/>
              <a:gd name="connsiteY10" fmla="*/ 1160861 h 2091176"/>
              <a:gd name="connsiteX11" fmla="*/ 8162925 w 9163050"/>
              <a:gd name="connsiteY11" fmla="*/ 1427561 h 2091176"/>
              <a:gd name="connsiteX12" fmla="*/ 9163050 w 9163050"/>
              <a:gd name="connsiteY12" fmla="*/ 1151336 h 2091176"/>
              <a:gd name="connsiteX0" fmla="*/ 0 w 9163050"/>
              <a:gd name="connsiteY0" fmla="*/ 1494236 h 2085735"/>
              <a:gd name="connsiteX1" fmla="*/ 847725 w 9163050"/>
              <a:gd name="connsiteY1" fmla="*/ 2084786 h 2085735"/>
              <a:gd name="connsiteX2" fmla="*/ 1457325 w 9163050"/>
              <a:gd name="connsiteY2" fmla="*/ 1779986 h 2085735"/>
              <a:gd name="connsiteX3" fmla="*/ 2028825 w 9163050"/>
              <a:gd name="connsiteY3" fmla="*/ 1351361 h 2085735"/>
              <a:gd name="connsiteX4" fmla="*/ 2552700 w 9163050"/>
              <a:gd name="connsiteY4" fmla="*/ 1370411 h 2085735"/>
              <a:gd name="connsiteX5" fmla="*/ 4010025 w 9163050"/>
              <a:gd name="connsiteY5" fmla="*/ 275036 h 2085735"/>
              <a:gd name="connsiteX6" fmla="*/ 4705350 w 9163050"/>
              <a:gd name="connsiteY6" fmla="*/ 36911 h 2085735"/>
              <a:gd name="connsiteX7" fmla="*/ 5638800 w 9163050"/>
              <a:gd name="connsiteY7" fmla="*/ 884636 h 2085735"/>
              <a:gd name="connsiteX8" fmla="*/ 6191250 w 9163050"/>
              <a:gd name="connsiteY8" fmla="*/ 703661 h 2085735"/>
              <a:gd name="connsiteX9" fmla="*/ 7086600 w 9163050"/>
              <a:gd name="connsiteY9" fmla="*/ 1208486 h 2085735"/>
              <a:gd name="connsiteX10" fmla="*/ 7877175 w 9163050"/>
              <a:gd name="connsiteY10" fmla="*/ 1160861 h 2085735"/>
              <a:gd name="connsiteX11" fmla="*/ 8162925 w 9163050"/>
              <a:gd name="connsiteY11" fmla="*/ 1427561 h 2085735"/>
              <a:gd name="connsiteX12" fmla="*/ 9163050 w 9163050"/>
              <a:gd name="connsiteY12" fmla="*/ 1151336 h 2085735"/>
              <a:gd name="connsiteX0" fmla="*/ 0 w 9163050"/>
              <a:gd name="connsiteY0" fmla="*/ 1494236 h 2086053"/>
              <a:gd name="connsiteX1" fmla="*/ 847725 w 9163050"/>
              <a:gd name="connsiteY1" fmla="*/ 2084786 h 2086053"/>
              <a:gd name="connsiteX2" fmla="*/ 1457325 w 9163050"/>
              <a:gd name="connsiteY2" fmla="*/ 1779986 h 2086053"/>
              <a:gd name="connsiteX3" fmla="*/ 2028825 w 9163050"/>
              <a:gd name="connsiteY3" fmla="*/ 1351361 h 2086053"/>
              <a:gd name="connsiteX4" fmla="*/ 2552700 w 9163050"/>
              <a:gd name="connsiteY4" fmla="*/ 1370411 h 2086053"/>
              <a:gd name="connsiteX5" fmla="*/ 4010025 w 9163050"/>
              <a:gd name="connsiteY5" fmla="*/ 275036 h 2086053"/>
              <a:gd name="connsiteX6" fmla="*/ 4705350 w 9163050"/>
              <a:gd name="connsiteY6" fmla="*/ 36911 h 2086053"/>
              <a:gd name="connsiteX7" fmla="*/ 5638800 w 9163050"/>
              <a:gd name="connsiteY7" fmla="*/ 884636 h 2086053"/>
              <a:gd name="connsiteX8" fmla="*/ 6191250 w 9163050"/>
              <a:gd name="connsiteY8" fmla="*/ 703661 h 2086053"/>
              <a:gd name="connsiteX9" fmla="*/ 7086600 w 9163050"/>
              <a:gd name="connsiteY9" fmla="*/ 1208486 h 2086053"/>
              <a:gd name="connsiteX10" fmla="*/ 7877175 w 9163050"/>
              <a:gd name="connsiteY10" fmla="*/ 1160861 h 2086053"/>
              <a:gd name="connsiteX11" fmla="*/ 8162925 w 9163050"/>
              <a:gd name="connsiteY11" fmla="*/ 1427561 h 2086053"/>
              <a:gd name="connsiteX12" fmla="*/ 9163050 w 9163050"/>
              <a:gd name="connsiteY12" fmla="*/ 1151336 h 2086053"/>
              <a:gd name="connsiteX0" fmla="*/ 0 w 9163050"/>
              <a:gd name="connsiteY0" fmla="*/ 1494236 h 2086053"/>
              <a:gd name="connsiteX1" fmla="*/ 847725 w 9163050"/>
              <a:gd name="connsiteY1" fmla="*/ 2084786 h 2086053"/>
              <a:gd name="connsiteX2" fmla="*/ 1457325 w 9163050"/>
              <a:gd name="connsiteY2" fmla="*/ 1779986 h 2086053"/>
              <a:gd name="connsiteX3" fmla="*/ 2028825 w 9163050"/>
              <a:gd name="connsiteY3" fmla="*/ 1351361 h 2086053"/>
              <a:gd name="connsiteX4" fmla="*/ 2552700 w 9163050"/>
              <a:gd name="connsiteY4" fmla="*/ 1370411 h 2086053"/>
              <a:gd name="connsiteX5" fmla="*/ 4010025 w 9163050"/>
              <a:gd name="connsiteY5" fmla="*/ 275036 h 2086053"/>
              <a:gd name="connsiteX6" fmla="*/ 4705350 w 9163050"/>
              <a:gd name="connsiteY6" fmla="*/ 36911 h 2086053"/>
              <a:gd name="connsiteX7" fmla="*/ 5638800 w 9163050"/>
              <a:gd name="connsiteY7" fmla="*/ 884636 h 2086053"/>
              <a:gd name="connsiteX8" fmla="*/ 6191250 w 9163050"/>
              <a:gd name="connsiteY8" fmla="*/ 703661 h 2086053"/>
              <a:gd name="connsiteX9" fmla="*/ 7086600 w 9163050"/>
              <a:gd name="connsiteY9" fmla="*/ 1208486 h 2086053"/>
              <a:gd name="connsiteX10" fmla="*/ 7877175 w 9163050"/>
              <a:gd name="connsiteY10" fmla="*/ 1160861 h 2086053"/>
              <a:gd name="connsiteX11" fmla="*/ 8162925 w 9163050"/>
              <a:gd name="connsiteY11" fmla="*/ 1427561 h 2086053"/>
              <a:gd name="connsiteX12" fmla="*/ 9163050 w 9163050"/>
              <a:gd name="connsiteY12" fmla="*/ 1151336 h 2086053"/>
              <a:gd name="connsiteX0" fmla="*/ 0 w 9163050"/>
              <a:gd name="connsiteY0" fmla="*/ 1494236 h 2088895"/>
              <a:gd name="connsiteX1" fmla="*/ 847725 w 9163050"/>
              <a:gd name="connsiteY1" fmla="*/ 2084786 h 2088895"/>
              <a:gd name="connsiteX2" fmla="*/ 1457325 w 9163050"/>
              <a:gd name="connsiteY2" fmla="*/ 1779986 h 2088895"/>
              <a:gd name="connsiteX3" fmla="*/ 2028825 w 9163050"/>
              <a:gd name="connsiteY3" fmla="*/ 1351361 h 2088895"/>
              <a:gd name="connsiteX4" fmla="*/ 2552700 w 9163050"/>
              <a:gd name="connsiteY4" fmla="*/ 1370411 h 2088895"/>
              <a:gd name="connsiteX5" fmla="*/ 4010025 w 9163050"/>
              <a:gd name="connsiteY5" fmla="*/ 275036 h 2088895"/>
              <a:gd name="connsiteX6" fmla="*/ 4705350 w 9163050"/>
              <a:gd name="connsiteY6" fmla="*/ 36911 h 2088895"/>
              <a:gd name="connsiteX7" fmla="*/ 5638800 w 9163050"/>
              <a:gd name="connsiteY7" fmla="*/ 884636 h 2088895"/>
              <a:gd name="connsiteX8" fmla="*/ 6191250 w 9163050"/>
              <a:gd name="connsiteY8" fmla="*/ 703661 h 2088895"/>
              <a:gd name="connsiteX9" fmla="*/ 7086600 w 9163050"/>
              <a:gd name="connsiteY9" fmla="*/ 1208486 h 2088895"/>
              <a:gd name="connsiteX10" fmla="*/ 7877175 w 9163050"/>
              <a:gd name="connsiteY10" fmla="*/ 1160861 h 2088895"/>
              <a:gd name="connsiteX11" fmla="*/ 8162925 w 9163050"/>
              <a:gd name="connsiteY11" fmla="*/ 1427561 h 2088895"/>
              <a:gd name="connsiteX12" fmla="*/ 9163050 w 9163050"/>
              <a:gd name="connsiteY12" fmla="*/ 1151336 h 2088895"/>
              <a:gd name="connsiteX0" fmla="*/ 0 w 9163050"/>
              <a:gd name="connsiteY0" fmla="*/ 1494236 h 2087998"/>
              <a:gd name="connsiteX1" fmla="*/ 800100 w 9163050"/>
              <a:gd name="connsiteY1" fmla="*/ 2084786 h 2087998"/>
              <a:gd name="connsiteX2" fmla="*/ 1457325 w 9163050"/>
              <a:gd name="connsiteY2" fmla="*/ 1779986 h 2087998"/>
              <a:gd name="connsiteX3" fmla="*/ 2028825 w 9163050"/>
              <a:gd name="connsiteY3" fmla="*/ 1351361 h 2087998"/>
              <a:gd name="connsiteX4" fmla="*/ 2552700 w 9163050"/>
              <a:gd name="connsiteY4" fmla="*/ 1370411 h 2087998"/>
              <a:gd name="connsiteX5" fmla="*/ 4010025 w 9163050"/>
              <a:gd name="connsiteY5" fmla="*/ 275036 h 2087998"/>
              <a:gd name="connsiteX6" fmla="*/ 4705350 w 9163050"/>
              <a:gd name="connsiteY6" fmla="*/ 36911 h 2087998"/>
              <a:gd name="connsiteX7" fmla="*/ 5638800 w 9163050"/>
              <a:gd name="connsiteY7" fmla="*/ 884636 h 2087998"/>
              <a:gd name="connsiteX8" fmla="*/ 6191250 w 9163050"/>
              <a:gd name="connsiteY8" fmla="*/ 703661 h 2087998"/>
              <a:gd name="connsiteX9" fmla="*/ 7086600 w 9163050"/>
              <a:gd name="connsiteY9" fmla="*/ 1208486 h 2087998"/>
              <a:gd name="connsiteX10" fmla="*/ 7877175 w 9163050"/>
              <a:gd name="connsiteY10" fmla="*/ 1160861 h 2087998"/>
              <a:gd name="connsiteX11" fmla="*/ 8162925 w 9163050"/>
              <a:gd name="connsiteY11" fmla="*/ 1427561 h 2087998"/>
              <a:gd name="connsiteX12" fmla="*/ 9163050 w 9163050"/>
              <a:gd name="connsiteY12" fmla="*/ 1151336 h 2087998"/>
              <a:gd name="connsiteX0" fmla="*/ 0 w 9163050"/>
              <a:gd name="connsiteY0" fmla="*/ 1494236 h 2111631"/>
              <a:gd name="connsiteX1" fmla="*/ 800100 w 9163050"/>
              <a:gd name="connsiteY1" fmla="*/ 2084786 h 2111631"/>
              <a:gd name="connsiteX2" fmla="*/ 1457325 w 9163050"/>
              <a:gd name="connsiteY2" fmla="*/ 1779986 h 2111631"/>
              <a:gd name="connsiteX3" fmla="*/ 2028825 w 9163050"/>
              <a:gd name="connsiteY3" fmla="*/ 1351361 h 2111631"/>
              <a:gd name="connsiteX4" fmla="*/ 2552700 w 9163050"/>
              <a:gd name="connsiteY4" fmla="*/ 1370411 h 2111631"/>
              <a:gd name="connsiteX5" fmla="*/ 4010025 w 9163050"/>
              <a:gd name="connsiteY5" fmla="*/ 275036 h 2111631"/>
              <a:gd name="connsiteX6" fmla="*/ 4705350 w 9163050"/>
              <a:gd name="connsiteY6" fmla="*/ 36911 h 2111631"/>
              <a:gd name="connsiteX7" fmla="*/ 5638800 w 9163050"/>
              <a:gd name="connsiteY7" fmla="*/ 884636 h 2111631"/>
              <a:gd name="connsiteX8" fmla="*/ 6191250 w 9163050"/>
              <a:gd name="connsiteY8" fmla="*/ 703661 h 2111631"/>
              <a:gd name="connsiteX9" fmla="*/ 7086600 w 9163050"/>
              <a:gd name="connsiteY9" fmla="*/ 1208486 h 2111631"/>
              <a:gd name="connsiteX10" fmla="*/ 7877175 w 9163050"/>
              <a:gd name="connsiteY10" fmla="*/ 1160861 h 2111631"/>
              <a:gd name="connsiteX11" fmla="*/ 8162925 w 9163050"/>
              <a:gd name="connsiteY11" fmla="*/ 1427561 h 2111631"/>
              <a:gd name="connsiteX12" fmla="*/ 9163050 w 9163050"/>
              <a:gd name="connsiteY12" fmla="*/ 1151336 h 211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3050" h="2111631">
                <a:moveTo>
                  <a:pt x="0" y="1494236"/>
                </a:moveTo>
                <a:cubicBezTo>
                  <a:pt x="282575" y="1691086"/>
                  <a:pt x="361218" y="1864490"/>
                  <a:pt x="800100" y="2084786"/>
                </a:cubicBezTo>
                <a:cubicBezTo>
                  <a:pt x="1058619" y="2202504"/>
                  <a:pt x="1252538" y="1902223"/>
                  <a:pt x="1457325" y="1779986"/>
                </a:cubicBezTo>
                <a:cubicBezTo>
                  <a:pt x="1662112" y="1657749"/>
                  <a:pt x="1846263" y="1419623"/>
                  <a:pt x="2028825" y="1351361"/>
                </a:cubicBezTo>
                <a:cubicBezTo>
                  <a:pt x="2211387" y="1283099"/>
                  <a:pt x="2222500" y="1549798"/>
                  <a:pt x="2552700" y="1370411"/>
                </a:cubicBezTo>
                <a:cubicBezTo>
                  <a:pt x="2882900" y="1191024"/>
                  <a:pt x="3651250" y="497286"/>
                  <a:pt x="4010025" y="275036"/>
                </a:cubicBezTo>
                <a:cubicBezTo>
                  <a:pt x="4368800" y="52786"/>
                  <a:pt x="4433888" y="-64689"/>
                  <a:pt x="4705350" y="36911"/>
                </a:cubicBezTo>
                <a:cubicBezTo>
                  <a:pt x="4976812" y="138511"/>
                  <a:pt x="5391150" y="773511"/>
                  <a:pt x="5638800" y="884636"/>
                </a:cubicBezTo>
                <a:cubicBezTo>
                  <a:pt x="5886450" y="995761"/>
                  <a:pt x="5949950" y="649686"/>
                  <a:pt x="6191250" y="703661"/>
                </a:cubicBezTo>
                <a:cubicBezTo>
                  <a:pt x="6432550" y="757636"/>
                  <a:pt x="6805613" y="1132286"/>
                  <a:pt x="7086600" y="1208486"/>
                </a:cubicBezTo>
                <a:cubicBezTo>
                  <a:pt x="7367587" y="1284686"/>
                  <a:pt x="7697788" y="1124349"/>
                  <a:pt x="7877175" y="1160861"/>
                </a:cubicBezTo>
                <a:cubicBezTo>
                  <a:pt x="8056562" y="1197373"/>
                  <a:pt x="7948613" y="1429148"/>
                  <a:pt x="8162925" y="1427561"/>
                </a:cubicBezTo>
                <a:cubicBezTo>
                  <a:pt x="8377237" y="1425974"/>
                  <a:pt x="8770143" y="1288655"/>
                  <a:pt x="9163050" y="11513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lag-pole-with-black-flag_38306">
            <a:extLst>
              <a:ext uri="{FF2B5EF4-FFF2-40B4-BE49-F238E27FC236}">
                <a16:creationId xmlns:a16="http://schemas.microsoft.com/office/drawing/2014/main" id="{4F1BC178-52A7-FDD7-BB65-7476C0D26424}"/>
              </a:ext>
            </a:extLst>
          </p:cNvPr>
          <p:cNvSpPr>
            <a:spLocks noChangeAspect="1"/>
          </p:cNvSpPr>
          <p:nvPr/>
        </p:nvSpPr>
        <p:spPr bwMode="auto">
          <a:xfrm>
            <a:off x="4499992" y="2174237"/>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31" name="组合 30">
            <a:extLst>
              <a:ext uri="{FF2B5EF4-FFF2-40B4-BE49-F238E27FC236}">
                <a16:creationId xmlns:a16="http://schemas.microsoft.com/office/drawing/2014/main" id="{470AC529-05CE-01FA-727E-A94CAEAEF4B2}"/>
              </a:ext>
            </a:extLst>
          </p:cNvPr>
          <p:cNvGrpSpPr/>
          <p:nvPr/>
        </p:nvGrpSpPr>
        <p:grpSpPr>
          <a:xfrm>
            <a:off x="3704060" y="735633"/>
            <a:ext cx="2046816" cy="1609829"/>
            <a:chOff x="3339550" y="1205302"/>
            <a:chExt cx="2046816" cy="1609829"/>
          </a:xfrm>
        </p:grpSpPr>
        <p:sp>
          <p:nvSpPr>
            <p:cNvPr id="32" name="任意多边形 8">
              <a:extLst>
                <a:ext uri="{FF2B5EF4-FFF2-40B4-BE49-F238E27FC236}">
                  <a16:creationId xmlns:a16="http://schemas.microsoft.com/office/drawing/2014/main" id="{EDC39A76-7BCC-7F18-D68B-5EF019153C4A}"/>
                </a:ext>
              </a:extLst>
            </p:cNvPr>
            <p:cNvSpPr/>
            <p:nvPr/>
          </p:nvSpPr>
          <p:spPr>
            <a:xfrm>
              <a:off x="3405521" y="1205302"/>
              <a:ext cx="1878245"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33" name="文本框 14">
              <a:extLst>
                <a:ext uri="{FF2B5EF4-FFF2-40B4-BE49-F238E27FC236}">
                  <a16:creationId xmlns:a16="http://schemas.microsoft.com/office/drawing/2014/main" id="{EE0DDAA1-867F-43D3-5F25-CC2715798B07}"/>
                </a:ext>
              </a:extLst>
            </p:cNvPr>
            <p:cNvSpPr txBox="1"/>
            <p:nvPr/>
          </p:nvSpPr>
          <p:spPr>
            <a:xfrm>
              <a:off x="3411558" y="1205302"/>
              <a:ext cx="1677060" cy="300082"/>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相关问题：管理</a:t>
              </a:r>
              <a:endParaRPr lang="zh-CN" altLang="en-US" sz="1500" dirty="0">
                <a:solidFill>
                  <a:prstClr val="white"/>
                </a:solidFill>
                <a:cs typeface="+mn-ea"/>
                <a:sym typeface="+mn-lt"/>
              </a:endParaRPr>
            </a:p>
          </p:txBody>
        </p:sp>
        <p:sp>
          <p:nvSpPr>
            <p:cNvPr id="34" name="文本框 16">
              <a:extLst>
                <a:ext uri="{FF2B5EF4-FFF2-40B4-BE49-F238E27FC236}">
                  <a16:creationId xmlns:a16="http://schemas.microsoft.com/office/drawing/2014/main" id="{FCADD8D1-2DAC-FCD2-CE67-B7ED24EF163D}"/>
                </a:ext>
              </a:extLst>
            </p:cNvPr>
            <p:cNvSpPr txBox="1"/>
            <p:nvPr/>
          </p:nvSpPr>
          <p:spPr>
            <a:xfrm>
              <a:off x="3339550" y="1545745"/>
              <a:ext cx="2046816" cy="1269386"/>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本次项目没有实现高效项目管理。虽然使用</a:t>
              </a:r>
              <a:r>
                <a:rPr lang="en-US" altLang="zh-CN" sz="1100">
                  <a:solidFill>
                    <a:prstClr val="black">
                      <a:lumMod val="85000"/>
                      <a:lumOff val="15000"/>
                    </a:prstClr>
                  </a:solidFill>
                  <a:cs typeface="+mn-ea"/>
                  <a:sym typeface="+mn-lt"/>
                </a:rPr>
                <a:t>git</a:t>
              </a:r>
              <a:r>
                <a:rPr lang="zh-CN" altLang="en-US" sz="1100">
                  <a:solidFill>
                    <a:prstClr val="black">
                      <a:lumMod val="85000"/>
                      <a:lumOff val="15000"/>
                    </a:prstClr>
                  </a:solidFill>
                  <a:cs typeface="+mn-ea"/>
                  <a:sym typeface="+mn-lt"/>
                </a:rPr>
                <a:t>来协同开发，但因为成员的操作不熟练或疏忽，导致一些代码没有正确合并，最终需要人工整合，耗费大量时间</a:t>
              </a:r>
              <a:endParaRPr lang="en-US" altLang="zh-CN" sz="1100" dirty="0">
                <a:solidFill>
                  <a:prstClr val="black">
                    <a:lumMod val="85000"/>
                    <a:lumOff val="15000"/>
                  </a:prstClr>
                </a:solidFill>
                <a:cs typeface="+mn-ea"/>
                <a:sym typeface="+mn-lt"/>
              </a:endParaRPr>
            </a:p>
          </p:txBody>
        </p:sp>
      </p:grpSp>
      <p:sp>
        <p:nvSpPr>
          <p:cNvPr id="35" name="flag-pole-with-black-flag_38306">
            <a:extLst>
              <a:ext uri="{FF2B5EF4-FFF2-40B4-BE49-F238E27FC236}">
                <a16:creationId xmlns:a16="http://schemas.microsoft.com/office/drawing/2014/main" id="{52796277-D360-5D31-7062-C895C2FB1434}"/>
              </a:ext>
            </a:extLst>
          </p:cNvPr>
          <p:cNvSpPr>
            <a:spLocks noChangeAspect="1"/>
          </p:cNvSpPr>
          <p:nvPr/>
        </p:nvSpPr>
        <p:spPr bwMode="auto">
          <a:xfrm>
            <a:off x="6096224" y="287170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37" name="组合 36">
            <a:extLst>
              <a:ext uri="{FF2B5EF4-FFF2-40B4-BE49-F238E27FC236}">
                <a16:creationId xmlns:a16="http://schemas.microsoft.com/office/drawing/2014/main" id="{E5726FA2-2AB7-6CBC-48AB-ABE7FBC39817}"/>
              </a:ext>
            </a:extLst>
          </p:cNvPr>
          <p:cNvGrpSpPr/>
          <p:nvPr/>
        </p:nvGrpSpPr>
        <p:grpSpPr>
          <a:xfrm>
            <a:off x="6228184" y="1347614"/>
            <a:ext cx="2512382" cy="1612993"/>
            <a:chOff x="3339550" y="1203293"/>
            <a:chExt cx="2046816" cy="1612993"/>
          </a:xfrm>
        </p:grpSpPr>
        <p:sp>
          <p:nvSpPr>
            <p:cNvPr id="38" name="任意多边形 8">
              <a:extLst>
                <a:ext uri="{FF2B5EF4-FFF2-40B4-BE49-F238E27FC236}">
                  <a16:creationId xmlns:a16="http://schemas.microsoft.com/office/drawing/2014/main" id="{CDB6A2D8-1DDA-92FA-D713-C55E4BD67B46}"/>
                </a:ext>
              </a:extLst>
            </p:cNvPr>
            <p:cNvSpPr/>
            <p:nvPr/>
          </p:nvSpPr>
          <p:spPr>
            <a:xfrm>
              <a:off x="3405521" y="1205302"/>
              <a:ext cx="1928615"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39" name="文本框 14">
              <a:extLst>
                <a:ext uri="{FF2B5EF4-FFF2-40B4-BE49-F238E27FC236}">
                  <a16:creationId xmlns:a16="http://schemas.microsoft.com/office/drawing/2014/main" id="{0AA45707-B022-463D-B1C6-AA2B6A6654B8}"/>
                </a:ext>
              </a:extLst>
            </p:cNvPr>
            <p:cNvSpPr txBox="1"/>
            <p:nvPr/>
          </p:nvSpPr>
          <p:spPr>
            <a:xfrm>
              <a:off x="3437374" y="1203293"/>
              <a:ext cx="1582327" cy="530915"/>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相关问题：学习成本</a:t>
              </a:r>
              <a:endParaRPr lang="zh-CN" altLang="en-US" sz="1500" dirty="0">
                <a:solidFill>
                  <a:prstClr val="white"/>
                </a:solidFill>
                <a:cs typeface="+mn-ea"/>
                <a:sym typeface="+mn-lt"/>
              </a:endParaRPr>
            </a:p>
          </p:txBody>
        </p:sp>
        <p:sp>
          <p:nvSpPr>
            <p:cNvPr id="40" name="文本框 16">
              <a:extLst>
                <a:ext uri="{FF2B5EF4-FFF2-40B4-BE49-F238E27FC236}">
                  <a16:creationId xmlns:a16="http://schemas.microsoft.com/office/drawing/2014/main" id="{F5819DE5-512A-8DF9-EFFE-801B49F12F79}"/>
                </a:ext>
              </a:extLst>
            </p:cNvPr>
            <p:cNvSpPr txBox="1"/>
            <p:nvPr/>
          </p:nvSpPr>
          <p:spPr>
            <a:xfrm>
              <a:off x="3339550" y="1545745"/>
              <a:ext cx="2046816" cy="1270541"/>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本次项目开发再次证明，一个项目往往涉及多个层次的知识点，因为我们自身的知识浅薄，开发中往往需要投入额外的大量的学习成本去完成一些原本很简单或者最终还是实现不了的功能。严重延缓了项目进度</a:t>
              </a:r>
              <a:endParaRPr lang="en-US" altLang="zh-CN" sz="1100" dirty="0">
                <a:solidFill>
                  <a:prstClr val="black">
                    <a:lumMod val="85000"/>
                    <a:lumOff val="15000"/>
                  </a:prstClr>
                </a:solidFill>
                <a:cs typeface="+mn-ea"/>
                <a:sym typeface="+mn-lt"/>
              </a:endParaRPr>
            </a:p>
          </p:txBody>
        </p:sp>
      </p:grpSp>
    </p:spTree>
    <p:extLst>
      <p:ext uri="{BB962C8B-B14F-4D97-AF65-F5344CB8AC3E}">
        <p14:creationId xmlns:p14="http://schemas.microsoft.com/office/powerpoint/2010/main" val="3940798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651870"/>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卷形: 水平 49">
            <a:extLst>
              <a:ext uri="{FF2B5EF4-FFF2-40B4-BE49-F238E27FC236}">
                <a16:creationId xmlns:a16="http://schemas.microsoft.com/office/drawing/2014/main" id="{D8FBC8E4-6160-3801-4B65-BDE88075F4F5}"/>
              </a:ext>
            </a:extLst>
          </p:cNvPr>
          <p:cNvSpPr/>
          <p:nvPr/>
        </p:nvSpPr>
        <p:spPr>
          <a:xfrm>
            <a:off x="2375754" y="2043496"/>
            <a:ext cx="4392488"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3795886"/>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3795886"/>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836962" y="1200393"/>
            <a:ext cx="7488836" cy="784830"/>
          </a:xfrm>
          <a:prstGeom prst="rect">
            <a:avLst/>
          </a:prstGeom>
        </p:spPr>
        <p:txBody>
          <a:bodyPr wrap="square">
            <a:spAutoFit/>
          </a:bodyPr>
          <a:lstStyle/>
          <a:p>
            <a:pPr algn="ctr" fontAlgn="auto">
              <a:spcBef>
                <a:spcPts val="0"/>
              </a:spcBef>
              <a:spcAft>
                <a:spcPts val="0"/>
              </a:spcAft>
              <a:defRPr/>
            </a:pPr>
            <a:r>
              <a:rPr lang="zh-CN" altLang="en-US" sz="4500" b="1" spc="300">
                <a:solidFill>
                  <a:srgbClr val="3B4761"/>
                </a:solidFill>
                <a:latin typeface="思源宋体 CN Heavy" panose="02020900000000000000" pitchFamily="18" charset="-122"/>
                <a:ea typeface="思源宋体 CN Heavy" panose="02020900000000000000" pitchFamily="18" charset="-122"/>
                <a:cs typeface="+mn-ea"/>
                <a:sym typeface="+mn-lt"/>
              </a:rPr>
              <a:t>谢谢观看  感谢指导</a:t>
            </a:r>
            <a:endParaRPr lang="zh-CN" altLang="en-US" sz="45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2" name="TextBox 27">
            <a:extLst>
              <a:ext uri="{FF2B5EF4-FFF2-40B4-BE49-F238E27FC236}">
                <a16:creationId xmlns:a16="http://schemas.microsoft.com/office/drawing/2014/main" id="{86D141D4-FB8B-9FF4-3F25-0255CA6C85C6}"/>
              </a:ext>
            </a:extLst>
          </p:cNvPr>
          <p:cNvSpPr txBox="1"/>
          <p:nvPr/>
        </p:nvSpPr>
        <p:spPr>
          <a:xfrm>
            <a:off x="3032957" y="2994182"/>
            <a:ext cx="3078087" cy="307777"/>
          </a:xfrm>
          <a:prstGeom prst="rect">
            <a:avLst/>
          </a:prstGeom>
          <a:noFill/>
        </p:spPr>
        <p:txBody>
          <a:bodyPr wrap="none" rtlCol="0">
            <a:spAutoFit/>
          </a:bodyPr>
          <a:lstStyle/>
          <a:p>
            <a:pPr algn="ctr"/>
            <a:r>
              <a:rPr lang="zh-CN" altLang="en-US" sz="1400" b="1" dirty="0">
                <a:solidFill>
                  <a:srgbClr val="3B4761"/>
                </a:solidFill>
                <a:latin typeface="+mn-ea"/>
                <a:cs typeface="+mn-ea"/>
                <a:sym typeface="+mn-lt"/>
              </a:rPr>
              <a:t>指导</a:t>
            </a:r>
            <a:r>
              <a:rPr lang="zh-CN" altLang="en-US" sz="1400" b="1">
                <a:solidFill>
                  <a:srgbClr val="3B4761"/>
                </a:solidFill>
                <a:latin typeface="+mn-ea"/>
                <a:cs typeface="+mn-ea"/>
                <a:sym typeface="+mn-lt"/>
              </a:rPr>
              <a:t>老师：刘海兵</a:t>
            </a:r>
            <a:r>
              <a:rPr lang="en-US" altLang="zh-CN" sz="1400" b="1">
                <a:solidFill>
                  <a:srgbClr val="3B4761"/>
                </a:solidFill>
                <a:latin typeface="+mn-ea"/>
                <a:cs typeface="+mn-ea"/>
                <a:sym typeface="+mn-lt"/>
              </a:rPr>
              <a:t>     </a:t>
            </a:r>
            <a:r>
              <a:rPr lang="zh-CN" altLang="en-US" sz="1400" b="1" dirty="0">
                <a:solidFill>
                  <a:srgbClr val="3B4761"/>
                </a:solidFill>
                <a:latin typeface="+mn-ea"/>
                <a:cs typeface="+mn-ea"/>
                <a:sym typeface="+mn-lt"/>
              </a:rPr>
              <a:t>答辩</a:t>
            </a:r>
            <a:r>
              <a:rPr lang="zh-CN" altLang="en-US" sz="1400" b="1">
                <a:solidFill>
                  <a:srgbClr val="3B4761"/>
                </a:solidFill>
                <a:latin typeface="+mn-ea"/>
                <a:cs typeface="+mn-ea"/>
                <a:sym typeface="+mn-lt"/>
              </a:rPr>
              <a:t>人：汪金锋</a:t>
            </a:r>
            <a:endParaRPr lang="zh-CN" altLang="en-US" sz="1400" b="1" dirty="0">
              <a:solidFill>
                <a:srgbClr val="3B4761"/>
              </a:solidFill>
              <a:latin typeface="+mn-ea"/>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287504"/>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25" name="TextBox 6">
            <a:extLst>
              <a:ext uri="{FF2B5EF4-FFF2-40B4-BE49-F238E27FC236}">
                <a16:creationId xmlns:a16="http://schemas.microsoft.com/office/drawing/2014/main" id="{B6584F57-2C95-CD84-DD39-5DEE18E06B6D}"/>
              </a:ext>
            </a:extLst>
          </p:cNvPr>
          <p:cNvSpPr txBox="1"/>
          <p:nvPr/>
        </p:nvSpPr>
        <p:spPr>
          <a:xfrm>
            <a:off x="2540031" y="2193140"/>
            <a:ext cx="4063933" cy="307777"/>
          </a:xfrm>
          <a:prstGeom prst="rect">
            <a:avLst/>
          </a:prstGeom>
          <a:noFill/>
        </p:spPr>
        <p:txBody>
          <a:bodyPr wrap="square" rtlCol="0">
            <a:spAutoFit/>
          </a:bodyPr>
          <a:lstStyle>
            <a:defPPr>
              <a:defRPr lang="zh-CN"/>
            </a:defPPr>
            <a:lvl1pPr algn="ctr">
              <a:defRPr sz="1600" b="1">
                <a:solidFill>
                  <a:schemeClr val="bg1">
                    <a:lumMod val="95000"/>
                  </a:schemeClr>
                </a:solidFill>
                <a:latin typeface="+mn-ea"/>
              </a:defRPr>
            </a:lvl1pPr>
          </a:lstStyle>
          <a:p>
            <a:pPr algn="ctr"/>
            <a:r>
              <a:rPr lang="zh-CN" altLang="en-US" sz="1400"/>
              <a:t>中期项目答辩</a:t>
            </a:r>
          </a:p>
        </p:txBody>
      </p:sp>
    </p:spTree>
    <p:extLst>
      <p:ext uri="{BB962C8B-B14F-4D97-AF65-F5344CB8AC3E}">
        <p14:creationId xmlns:p14="http://schemas.microsoft.com/office/powerpoint/2010/main" val="351744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237032"/>
            <a:ext cx="1709432" cy="784830"/>
          </a:xfrm>
          <a:prstGeom prst="rect">
            <a:avLst/>
          </a:prstGeom>
        </p:spPr>
        <p:txBody>
          <a:bodyPr wrap="square">
            <a:spAutoFit/>
          </a:bodyPr>
          <a:lstStyle/>
          <a:p>
            <a:pPr algn="ctr" fontAlgn="auto">
              <a:spcBef>
                <a:spcPts val="0"/>
              </a:spcBef>
              <a:spcAft>
                <a:spcPts val="0"/>
              </a:spcAft>
              <a:defRPr/>
            </a:pPr>
            <a:r>
              <a:rPr lang="zh-CN" altLang="en-US" sz="4500" b="1" spc="300" dirty="0">
                <a:solidFill>
                  <a:srgbClr val="3B4761"/>
                </a:solidFill>
                <a:latin typeface="思源宋体 CN Heavy" panose="02020900000000000000" pitchFamily="18" charset="-122"/>
                <a:ea typeface="思源宋体 CN Heavy" panose="02020900000000000000" pitchFamily="18" charset="-122"/>
                <a:cs typeface="+mn-ea"/>
                <a:sym typeface="+mn-lt"/>
              </a:rPr>
              <a:t>目录</a:t>
            </a: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1475656" y="1601581"/>
            <a:ext cx="2916326" cy="576064"/>
            <a:chOff x="1475656" y="1202731"/>
            <a:chExt cx="291632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成员与分工</a:t>
              </a:r>
              <a:endParaRPr lang="zh-CN" altLang="en-US" sz="1400" b="1" dirty="0">
                <a:solidFill>
                  <a:schemeClr val="bg1"/>
                </a:solidFill>
              </a:endParaRPr>
            </a:p>
          </p:txBody>
        </p:sp>
        <p:sp>
          <p:nvSpPr>
            <p:cNvPr id="13" name="文本框 12">
              <a:extLst>
                <a:ext uri="{FF2B5EF4-FFF2-40B4-BE49-F238E27FC236}">
                  <a16:creationId xmlns:a16="http://schemas.microsoft.com/office/drawing/2014/main" id="{77A66FC4-DA11-E7D1-256A-CA86A75E90B3}"/>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01 /</a:t>
              </a:r>
              <a:endParaRPr lang="zh-CN" altLang="en-US" sz="2000" b="1" dirty="0">
                <a:solidFill>
                  <a:schemeClr val="bg1"/>
                </a:solidFill>
              </a:endParaRPr>
            </a:p>
          </p:txBody>
        </p:sp>
      </p:grpSp>
      <p:grpSp>
        <p:nvGrpSpPr>
          <p:cNvPr id="15" name="组合 14">
            <a:extLst>
              <a:ext uri="{FF2B5EF4-FFF2-40B4-BE49-F238E27FC236}">
                <a16:creationId xmlns:a16="http://schemas.microsoft.com/office/drawing/2014/main" id="{C577A551-171E-CC0A-969D-82E90D689A6F}"/>
              </a:ext>
            </a:extLst>
          </p:cNvPr>
          <p:cNvGrpSpPr/>
          <p:nvPr/>
        </p:nvGrpSpPr>
        <p:grpSpPr>
          <a:xfrm>
            <a:off x="4755262" y="1601581"/>
            <a:ext cx="2916326" cy="576064"/>
            <a:chOff x="1475656" y="1202731"/>
            <a:chExt cx="2916326" cy="576064"/>
          </a:xfrm>
        </p:grpSpPr>
        <p:sp>
          <p:nvSpPr>
            <p:cNvPr id="16" name="卷形: 水平 15">
              <a:extLst>
                <a:ext uri="{FF2B5EF4-FFF2-40B4-BE49-F238E27FC236}">
                  <a16:creationId xmlns:a16="http://schemas.microsoft.com/office/drawing/2014/main" id="{727B0B5D-186A-386A-FA10-584B19BD70CE}"/>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91378E4-61E4-418C-AC2F-FE9B9BEF8731}"/>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项目背景</a:t>
              </a:r>
              <a:endParaRPr lang="zh-CN" altLang="en-US" sz="1400" b="1" dirty="0">
                <a:solidFill>
                  <a:schemeClr val="bg1"/>
                </a:solidFill>
              </a:endParaRPr>
            </a:p>
          </p:txBody>
        </p:sp>
        <p:sp>
          <p:nvSpPr>
            <p:cNvPr id="18" name="文本框 17">
              <a:extLst>
                <a:ext uri="{FF2B5EF4-FFF2-40B4-BE49-F238E27FC236}">
                  <a16:creationId xmlns:a16="http://schemas.microsoft.com/office/drawing/2014/main" id="{F40EDB04-1609-0D80-1174-3D4AF588B2AB}"/>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02 /</a:t>
              </a:r>
              <a:endParaRPr lang="zh-CN" altLang="en-US" sz="2000" b="1" dirty="0">
                <a:solidFill>
                  <a:schemeClr val="bg1"/>
                </a:solidFill>
              </a:endParaRPr>
            </a:p>
          </p:txBody>
        </p:sp>
      </p:grpSp>
      <p:grpSp>
        <p:nvGrpSpPr>
          <p:cNvPr id="19" name="组合 18">
            <a:extLst>
              <a:ext uri="{FF2B5EF4-FFF2-40B4-BE49-F238E27FC236}">
                <a16:creationId xmlns:a16="http://schemas.microsoft.com/office/drawing/2014/main" id="{DD9ED29C-6135-63B5-1689-A6EC29E0E0AC}"/>
              </a:ext>
            </a:extLst>
          </p:cNvPr>
          <p:cNvGrpSpPr/>
          <p:nvPr/>
        </p:nvGrpSpPr>
        <p:grpSpPr>
          <a:xfrm>
            <a:off x="1475656" y="2358676"/>
            <a:ext cx="2916326" cy="576064"/>
            <a:chOff x="1475656" y="1202731"/>
            <a:chExt cx="2916326" cy="576064"/>
          </a:xfrm>
        </p:grpSpPr>
        <p:sp>
          <p:nvSpPr>
            <p:cNvPr id="20" name="卷形: 水平 19">
              <a:extLst>
                <a:ext uri="{FF2B5EF4-FFF2-40B4-BE49-F238E27FC236}">
                  <a16:creationId xmlns:a16="http://schemas.microsoft.com/office/drawing/2014/main" id="{857B4FC3-C82F-AA1C-CC51-7318FEB36D4F}"/>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16B4EC8-6159-0531-B5E3-B63DAA3D1F03}"/>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主要内容展示</a:t>
              </a:r>
              <a:endParaRPr lang="zh-CN" altLang="en-US" sz="1400" b="1" dirty="0">
                <a:solidFill>
                  <a:schemeClr val="bg1"/>
                </a:solidFill>
              </a:endParaRPr>
            </a:p>
          </p:txBody>
        </p:sp>
        <p:sp>
          <p:nvSpPr>
            <p:cNvPr id="22" name="文本框 21">
              <a:extLst>
                <a:ext uri="{FF2B5EF4-FFF2-40B4-BE49-F238E27FC236}">
                  <a16:creationId xmlns:a16="http://schemas.microsoft.com/office/drawing/2014/main" id="{0C25C01B-8C3C-F68C-65BB-61E16A0EFF67}"/>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03 /</a:t>
              </a:r>
              <a:endParaRPr lang="zh-CN" altLang="en-US" sz="2000" b="1" dirty="0">
                <a:solidFill>
                  <a:schemeClr val="bg1"/>
                </a:solidFill>
              </a:endParaRPr>
            </a:p>
          </p:txBody>
        </p:sp>
      </p:grpSp>
      <p:grpSp>
        <p:nvGrpSpPr>
          <p:cNvPr id="23" name="组合 22">
            <a:extLst>
              <a:ext uri="{FF2B5EF4-FFF2-40B4-BE49-F238E27FC236}">
                <a16:creationId xmlns:a16="http://schemas.microsoft.com/office/drawing/2014/main" id="{C3925545-F833-225E-4642-4C850DCACE20}"/>
              </a:ext>
            </a:extLst>
          </p:cNvPr>
          <p:cNvGrpSpPr/>
          <p:nvPr/>
        </p:nvGrpSpPr>
        <p:grpSpPr>
          <a:xfrm>
            <a:off x="4755262" y="2358676"/>
            <a:ext cx="2916326" cy="576064"/>
            <a:chOff x="1475656" y="1202731"/>
            <a:chExt cx="2916326" cy="576064"/>
          </a:xfrm>
        </p:grpSpPr>
        <p:sp>
          <p:nvSpPr>
            <p:cNvPr id="24" name="卷形: 水平 23">
              <a:extLst>
                <a:ext uri="{FF2B5EF4-FFF2-40B4-BE49-F238E27FC236}">
                  <a16:creationId xmlns:a16="http://schemas.microsoft.com/office/drawing/2014/main" id="{B260ADEC-DAD6-F528-EE17-7D6A3663EC08}"/>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BA165BC0-FA79-3439-0144-E8B29F27BE53}"/>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总结</a:t>
              </a:r>
              <a:endParaRPr lang="zh-CN" altLang="en-US" sz="1400" b="1" dirty="0">
                <a:solidFill>
                  <a:schemeClr val="bg1"/>
                </a:solidFill>
              </a:endParaRPr>
            </a:p>
          </p:txBody>
        </p:sp>
        <p:sp>
          <p:nvSpPr>
            <p:cNvPr id="26" name="文本框 25">
              <a:extLst>
                <a:ext uri="{FF2B5EF4-FFF2-40B4-BE49-F238E27FC236}">
                  <a16:creationId xmlns:a16="http://schemas.microsoft.com/office/drawing/2014/main" id="{80F0A883-1FB7-3C1A-0DBF-11DF8CAA1E51}"/>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04 /</a:t>
              </a:r>
              <a:endParaRPr lang="zh-CN" altLang="en-US" sz="20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35256" y="930334"/>
            <a:ext cx="1883012" cy="369332"/>
          </a:xfrm>
          <a:prstGeom prst="rect">
            <a:avLst/>
          </a:prstGeom>
          <a:noFill/>
        </p:spPr>
        <p:txBody>
          <a:bodyPr wrap="square">
            <a:spAutoFit/>
          </a:bodyPr>
          <a:lstStyle/>
          <a:p>
            <a:pPr algn="dist"/>
            <a:r>
              <a:rPr lang="zh-CN" altLang="en-US" dirty="0">
                <a:solidFill>
                  <a:schemeClr val="bg1">
                    <a:lumMod val="50000"/>
                  </a:schemeClr>
                </a:solidFill>
              </a:rPr>
              <a:t>CONTENTS</a:t>
            </a:r>
          </a:p>
        </p:txBody>
      </p:sp>
      <p:sp>
        <p:nvSpPr>
          <p:cNvPr id="27" name="文本框 26">
            <a:extLst>
              <a:ext uri="{FF2B5EF4-FFF2-40B4-BE49-F238E27FC236}">
                <a16:creationId xmlns:a16="http://schemas.microsoft.com/office/drawing/2014/main" id="{D91D1716-84C9-3CAB-75B4-8D517FA97362}"/>
              </a:ext>
            </a:extLst>
          </p:cNvPr>
          <p:cNvSpPr txBox="1"/>
          <p:nvPr/>
        </p:nvSpPr>
        <p:spPr>
          <a:xfrm>
            <a:off x="-108768592" y="60682206"/>
            <a:ext cx="4686300" cy="369332"/>
          </a:xfrm>
          <a:prstGeom prst="rect">
            <a:avLst/>
          </a:prstGeom>
          <a:noFill/>
        </p:spPr>
        <p:txBody>
          <a:bodyPr wrap="square">
            <a:spAutoFit/>
          </a:bodyPr>
          <a:lstStyle/>
          <a:p>
            <a:r>
              <a:rPr lang="en-US" altLang="zh-CN" dirty="0">
                <a:solidFill>
                  <a:schemeClr val="bg1">
                    <a:lumMod val="95000"/>
                  </a:schemeClr>
                </a:solidFill>
              </a:rPr>
              <a:t>5 1 PP T</a:t>
            </a:r>
            <a:r>
              <a:rPr lang="zh-CN" altLang="en-US" dirty="0">
                <a:solidFill>
                  <a:schemeClr val="bg1">
                    <a:lumMod val="95000"/>
                  </a:schemeClr>
                </a:solidFill>
              </a:rPr>
              <a:t>模板网   </a:t>
            </a:r>
            <a:r>
              <a:rPr lang="en-US" altLang="zh-CN" dirty="0">
                <a:solidFill>
                  <a:schemeClr val="bg1">
                    <a:lumMod val="95000"/>
                  </a:schemeClr>
                </a:solidFill>
              </a:rPr>
              <a:t>www. 5 1pptmoban.com</a:t>
            </a:r>
            <a:endParaRPr lang="zh-CN" altLang="en-US" dirty="0">
              <a:solidFill>
                <a:schemeClr val="bg1">
                  <a:lumMod val="95000"/>
                </a:schemeClr>
              </a:solidFill>
            </a:endParaRPr>
          </a:p>
        </p:txBody>
      </p:sp>
    </p:spTree>
    <p:extLst>
      <p:ext uri="{BB962C8B-B14F-4D97-AF65-F5344CB8AC3E}">
        <p14:creationId xmlns:p14="http://schemas.microsoft.com/office/powerpoint/2010/main" val="272632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01</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5" y="1324362"/>
              <a:ext cx="2045306" cy="313480"/>
            </a:xfrm>
            <a:prstGeom prst="rect">
              <a:avLst/>
            </a:prstGeom>
            <a:noFill/>
          </p:spPr>
          <p:txBody>
            <a:bodyPr wrap="square">
              <a:spAutoFit/>
            </a:bodyPr>
            <a:lstStyle/>
            <a:p>
              <a:pPr algn="ctr"/>
              <a:r>
                <a:rPr lang="zh-CN" altLang="en-US" sz="1600" b="1">
                  <a:solidFill>
                    <a:schemeClr val="bg1"/>
                  </a:solidFill>
                </a:rPr>
                <a:t>项目成员与小组分工</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13" name="文本框 12">
            <a:extLst>
              <a:ext uri="{FF2B5EF4-FFF2-40B4-BE49-F238E27FC236}">
                <a16:creationId xmlns:a16="http://schemas.microsoft.com/office/drawing/2014/main" id="{A8D2E908-7C24-46ED-2B56-7C82768B204A}"/>
              </a:ext>
            </a:extLst>
          </p:cNvPr>
          <p:cNvSpPr txBox="1"/>
          <p:nvPr/>
        </p:nvSpPr>
        <p:spPr>
          <a:xfrm>
            <a:off x="2678727" y="2490930"/>
            <a:ext cx="3975392" cy="338554"/>
          </a:xfrm>
          <a:prstGeom prst="rect">
            <a:avLst/>
          </a:prstGeom>
          <a:noFill/>
        </p:spPr>
        <p:txBody>
          <a:bodyPr wrap="square">
            <a:spAutoFit/>
          </a:bodyPr>
          <a:lstStyle/>
          <a:p>
            <a:pPr algn="ctr"/>
            <a:r>
              <a:rPr lang="zh-CN" altLang="en-US" sz="1600" b="1">
                <a:solidFill>
                  <a:schemeClr val="bg2">
                    <a:lumMod val="25000"/>
                  </a:schemeClr>
                </a:solidFill>
              </a:rPr>
              <a:t>汪金锋</a:t>
            </a:r>
            <a:r>
              <a:rPr lang="en-US" altLang="zh-CN" sz="1600" b="1">
                <a:solidFill>
                  <a:schemeClr val="bg2">
                    <a:lumMod val="25000"/>
                  </a:schemeClr>
                </a:solidFill>
              </a:rPr>
              <a:t>/</a:t>
            </a:r>
            <a:r>
              <a:rPr lang="zh-CN" altLang="en-US" sz="1600" b="1">
                <a:solidFill>
                  <a:schemeClr val="bg2">
                    <a:lumMod val="25000"/>
                  </a:schemeClr>
                </a:solidFill>
              </a:rPr>
              <a:t>陈瀚东</a:t>
            </a:r>
            <a:r>
              <a:rPr lang="en-US" altLang="zh-CN" sz="1600" b="1">
                <a:solidFill>
                  <a:schemeClr val="bg2">
                    <a:lumMod val="25000"/>
                  </a:schemeClr>
                </a:solidFill>
              </a:rPr>
              <a:t>/</a:t>
            </a:r>
            <a:r>
              <a:rPr lang="zh-CN" altLang="en-US" sz="1600" b="1">
                <a:solidFill>
                  <a:schemeClr val="bg2">
                    <a:lumMod val="25000"/>
                  </a:schemeClr>
                </a:solidFill>
              </a:rPr>
              <a:t>白景元</a:t>
            </a:r>
            <a:r>
              <a:rPr lang="en-US" altLang="zh-CN" sz="1600" b="1">
                <a:solidFill>
                  <a:schemeClr val="bg2">
                    <a:lumMod val="25000"/>
                  </a:schemeClr>
                </a:solidFill>
              </a:rPr>
              <a:t>/</a:t>
            </a:r>
            <a:r>
              <a:rPr lang="zh-CN" altLang="en-US" sz="1600" b="1">
                <a:solidFill>
                  <a:schemeClr val="bg2">
                    <a:lumMod val="25000"/>
                  </a:schemeClr>
                </a:solidFill>
              </a:rPr>
              <a:t>张国浩</a:t>
            </a:r>
            <a:r>
              <a:rPr lang="en-US" altLang="zh-CN" sz="1600" b="1">
                <a:solidFill>
                  <a:schemeClr val="bg2">
                    <a:lumMod val="25000"/>
                  </a:schemeClr>
                </a:solidFill>
              </a:rPr>
              <a:t>/</a:t>
            </a:r>
            <a:r>
              <a:rPr lang="zh-CN" altLang="en-US" sz="1600" b="1">
                <a:solidFill>
                  <a:schemeClr val="bg2">
                    <a:lumMod val="25000"/>
                  </a:schemeClr>
                </a:solidFill>
              </a:rPr>
              <a:t>邵建树</a:t>
            </a:r>
            <a:r>
              <a:rPr lang="en-US" altLang="zh-CN" sz="1600" b="1">
                <a:solidFill>
                  <a:schemeClr val="bg2">
                    <a:lumMod val="25000"/>
                  </a:schemeClr>
                </a:solidFill>
              </a:rPr>
              <a:t>/</a:t>
            </a:r>
            <a:r>
              <a:rPr lang="zh-CN" altLang="en-US" sz="1600" b="1">
                <a:solidFill>
                  <a:schemeClr val="bg2">
                    <a:lumMod val="25000"/>
                  </a:schemeClr>
                </a:solidFill>
              </a:rPr>
              <a:t>王聪</a:t>
            </a:r>
            <a:endParaRPr lang="zh-CN" altLang="en-US" sz="1600" b="1" dirty="0">
              <a:solidFill>
                <a:schemeClr val="bg2">
                  <a:lumMod val="25000"/>
                </a:schemeClr>
              </a:solidFill>
            </a:endParaRPr>
          </a:p>
        </p:txBody>
      </p:sp>
    </p:spTree>
    <p:extLst>
      <p:ext uri="{BB962C8B-B14F-4D97-AF65-F5344CB8AC3E}">
        <p14:creationId xmlns:p14="http://schemas.microsoft.com/office/powerpoint/2010/main" val="229454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07577857-5AC8-0245-9937-9583F77982A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2061090"/>
            <a:ext cx="9144002" cy="1815331"/>
          </a:xfrm>
          <a:prstGeom prst="rect">
            <a:avLst/>
          </a:prstGeom>
        </p:spPr>
      </p:pic>
      <p:grpSp>
        <p:nvGrpSpPr>
          <p:cNvPr id="9" name="组合 8">
            <a:extLst>
              <a:ext uri="{FF2B5EF4-FFF2-40B4-BE49-F238E27FC236}">
                <a16:creationId xmlns:a16="http://schemas.microsoft.com/office/drawing/2014/main" id="{811C686C-ABBF-9D23-C6D3-A6A7E8D63170}"/>
              </a:ext>
            </a:extLst>
          </p:cNvPr>
          <p:cNvGrpSpPr/>
          <p:nvPr/>
        </p:nvGrpSpPr>
        <p:grpSpPr>
          <a:xfrm>
            <a:off x="623528" y="4011191"/>
            <a:ext cx="8088059" cy="848567"/>
            <a:chOff x="578339" y="3659896"/>
            <a:chExt cx="8088059" cy="848567"/>
          </a:xfrm>
        </p:grpSpPr>
        <p:sp>
          <p:nvSpPr>
            <p:cNvPr id="3" name="Oval 9"/>
            <p:cNvSpPr>
              <a:spLocks noChangeArrowheads="1"/>
            </p:cNvSpPr>
            <p:nvPr/>
          </p:nvSpPr>
          <p:spPr bwMode="auto">
            <a:xfrm>
              <a:off x="6165544" y="3875171"/>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6" name="Oval 9"/>
            <p:cNvSpPr>
              <a:spLocks noChangeArrowheads="1"/>
            </p:cNvSpPr>
            <p:nvPr/>
          </p:nvSpPr>
          <p:spPr bwMode="auto">
            <a:xfrm>
              <a:off x="3313484" y="3805921"/>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7" name="Oval 9"/>
            <p:cNvSpPr>
              <a:spLocks noChangeArrowheads="1"/>
            </p:cNvSpPr>
            <p:nvPr/>
          </p:nvSpPr>
          <p:spPr bwMode="auto">
            <a:xfrm>
              <a:off x="578339" y="386802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22" name="TextBox 34"/>
            <p:cNvSpPr txBox="1"/>
            <p:nvPr/>
          </p:nvSpPr>
          <p:spPr>
            <a:xfrm>
              <a:off x="3683820" y="3659896"/>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邵建树</a:t>
              </a:r>
              <a:endParaRPr lang="zh-CN" altLang="en-US" b="1" dirty="0">
                <a:solidFill>
                  <a:srgbClr val="2F2F2F"/>
                </a:solidFill>
                <a:cs typeface="+mn-ea"/>
                <a:sym typeface="+mn-lt"/>
              </a:endParaRPr>
            </a:p>
          </p:txBody>
        </p:sp>
        <p:sp>
          <p:nvSpPr>
            <p:cNvPr id="23" name="矩形 22"/>
            <p:cNvSpPr/>
            <p:nvPr/>
          </p:nvSpPr>
          <p:spPr>
            <a:xfrm>
              <a:off x="3717996" y="3936896"/>
              <a:ext cx="2096342" cy="571567"/>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负责为职位数据管理表单增加一个文件导入功能，可以从本地的</a:t>
              </a:r>
              <a:r>
                <a:rPr lang="en-US" altLang="zh-CN" sz="900">
                  <a:solidFill>
                    <a:schemeClr val="tx1">
                      <a:lumMod val="75000"/>
                      <a:lumOff val="25000"/>
                    </a:schemeClr>
                  </a:solidFill>
                  <a:cs typeface="+mn-ea"/>
                  <a:sym typeface="+mn-lt"/>
                </a:rPr>
                <a:t>excel</a:t>
              </a:r>
              <a:r>
                <a:rPr lang="zh-CN" altLang="en-US" sz="900">
                  <a:solidFill>
                    <a:schemeClr val="tx1">
                      <a:lumMod val="75000"/>
                      <a:lumOff val="25000"/>
                    </a:schemeClr>
                  </a:solidFill>
                  <a:cs typeface="+mn-ea"/>
                  <a:sym typeface="+mn-lt"/>
                </a:rPr>
                <a:t>中直接导入职位信息</a:t>
              </a:r>
              <a:endParaRPr lang="en-US" altLang="zh-CN" sz="900" dirty="0">
                <a:solidFill>
                  <a:schemeClr val="tx1">
                    <a:lumMod val="75000"/>
                    <a:lumOff val="25000"/>
                  </a:schemeClr>
                </a:solidFill>
                <a:cs typeface="+mn-ea"/>
                <a:sym typeface="+mn-lt"/>
              </a:endParaRPr>
            </a:p>
          </p:txBody>
        </p:sp>
        <p:sp>
          <p:nvSpPr>
            <p:cNvPr id="24" name="Freeform 5"/>
            <p:cNvSpPr>
              <a:spLocks noEditPoints="1"/>
            </p:cNvSpPr>
            <p:nvPr/>
          </p:nvSpPr>
          <p:spPr bwMode="auto">
            <a:xfrm>
              <a:off x="3388387" y="3877370"/>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cs typeface="+mn-ea"/>
                <a:sym typeface="+mn-lt"/>
              </a:endParaRPr>
            </a:p>
          </p:txBody>
        </p:sp>
        <p:sp>
          <p:nvSpPr>
            <p:cNvPr id="25" name="TextBox 34"/>
            <p:cNvSpPr txBox="1"/>
            <p:nvPr/>
          </p:nvSpPr>
          <p:spPr>
            <a:xfrm>
              <a:off x="946369" y="3694904"/>
              <a:ext cx="1657358"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王聪</a:t>
              </a:r>
              <a:endParaRPr lang="zh-CN" altLang="en-US" b="1" dirty="0">
                <a:solidFill>
                  <a:srgbClr val="2F2F2F"/>
                </a:solidFill>
                <a:cs typeface="+mn-ea"/>
                <a:sym typeface="+mn-lt"/>
              </a:endParaRPr>
            </a:p>
          </p:txBody>
        </p:sp>
        <p:sp>
          <p:nvSpPr>
            <p:cNvPr id="26" name="矩形 25"/>
            <p:cNvSpPr/>
            <p:nvPr/>
          </p:nvSpPr>
          <p:spPr>
            <a:xfrm>
              <a:off x="974107" y="4006145"/>
              <a:ext cx="2096342" cy="399405"/>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负责美化主页中用户选项、样例数据和一些标签的显示效果</a:t>
              </a:r>
              <a:endParaRPr lang="en-US" altLang="zh-CN" sz="900">
                <a:solidFill>
                  <a:schemeClr val="tx1">
                    <a:lumMod val="75000"/>
                    <a:lumOff val="25000"/>
                  </a:schemeClr>
                </a:solidFill>
                <a:cs typeface="+mn-ea"/>
                <a:sym typeface="+mn-lt"/>
              </a:endParaRPr>
            </a:p>
          </p:txBody>
        </p:sp>
        <p:sp>
          <p:nvSpPr>
            <p:cNvPr id="27" name="Freeform 17"/>
            <p:cNvSpPr>
              <a:spLocks/>
            </p:cNvSpPr>
            <p:nvPr/>
          </p:nvSpPr>
          <p:spPr bwMode="auto">
            <a:xfrm>
              <a:off x="652923" y="3950325"/>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cs typeface="+mn-ea"/>
                <a:sym typeface="+mn-lt"/>
              </a:endParaRPr>
            </a:p>
          </p:txBody>
        </p:sp>
        <p:sp>
          <p:nvSpPr>
            <p:cNvPr id="28" name="TextBox 34"/>
            <p:cNvSpPr txBox="1"/>
            <p:nvPr/>
          </p:nvSpPr>
          <p:spPr>
            <a:xfrm>
              <a:off x="6587695" y="3692998"/>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张国浩</a:t>
              </a:r>
              <a:endParaRPr lang="zh-CN" altLang="en-US" b="1" dirty="0">
                <a:solidFill>
                  <a:srgbClr val="2F2F2F"/>
                </a:solidFill>
                <a:cs typeface="+mn-ea"/>
                <a:sym typeface="+mn-lt"/>
              </a:endParaRPr>
            </a:p>
          </p:txBody>
        </p:sp>
        <p:sp>
          <p:nvSpPr>
            <p:cNvPr id="29" name="矩形 28"/>
            <p:cNvSpPr/>
            <p:nvPr/>
          </p:nvSpPr>
          <p:spPr>
            <a:xfrm>
              <a:off x="6570056" y="4006145"/>
              <a:ext cx="2096342" cy="398442"/>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因为电脑出现故障，很遗憾未能有效参与到项目当中</a:t>
              </a:r>
              <a:endParaRPr lang="en-US" altLang="zh-CN" sz="900" dirty="0">
                <a:solidFill>
                  <a:schemeClr val="tx1">
                    <a:lumMod val="75000"/>
                    <a:lumOff val="25000"/>
                  </a:schemeClr>
                </a:solidFill>
                <a:cs typeface="+mn-ea"/>
                <a:sym typeface="+mn-lt"/>
              </a:endParaRPr>
            </a:p>
          </p:txBody>
        </p:sp>
        <p:sp>
          <p:nvSpPr>
            <p:cNvPr id="30" name="KSO_Shape"/>
            <p:cNvSpPr>
              <a:spLocks/>
            </p:cNvSpPr>
            <p:nvPr/>
          </p:nvSpPr>
          <p:spPr bwMode="auto">
            <a:xfrm>
              <a:off x="6250779" y="3929551"/>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grpSp>
      <p:grpSp>
        <p:nvGrpSpPr>
          <p:cNvPr id="39" name="组合 38">
            <a:extLst>
              <a:ext uri="{FF2B5EF4-FFF2-40B4-BE49-F238E27FC236}">
                <a16:creationId xmlns:a16="http://schemas.microsoft.com/office/drawing/2014/main" id="{EBC6FEE5-7A70-73A0-8425-952FAF3CED1D}"/>
              </a:ext>
            </a:extLst>
          </p:cNvPr>
          <p:cNvGrpSpPr/>
          <p:nvPr/>
        </p:nvGrpSpPr>
        <p:grpSpPr>
          <a:xfrm>
            <a:off x="578339" y="900756"/>
            <a:ext cx="8088059" cy="1075253"/>
            <a:chOff x="578339" y="3075562"/>
            <a:chExt cx="8088059" cy="1075253"/>
          </a:xfrm>
        </p:grpSpPr>
        <p:sp>
          <p:nvSpPr>
            <p:cNvPr id="2" name="Oval 9"/>
            <p:cNvSpPr>
              <a:spLocks noChangeArrowheads="1"/>
            </p:cNvSpPr>
            <p:nvPr/>
          </p:nvSpPr>
          <p:spPr bwMode="auto">
            <a:xfrm>
              <a:off x="6165544" y="327514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4" name="Oval 9"/>
            <p:cNvSpPr>
              <a:spLocks noChangeArrowheads="1"/>
            </p:cNvSpPr>
            <p:nvPr/>
          </p:nvSpPr>
          <p:spPr bwMode="auto">
            <a:xfrm>
              <a:off x="578339" y="326800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5" name="Oval 9"/>
            <p:cNvSpPr>
              <a:spLocks noChangeArrowheads="1"/>
            </p:cNvSpPr>
            <p:nvPr/>
          </p:nvSpPr>
          <p:spPr bwMode="auto">
            <a:xfrm>
              <a:off x="3313484" y="327514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10" name="TextBox 34"/>
            <p:cNvSpPr txBox="1"/>
            <p:nvPr/>
          </p:nvSpPr>
          <p:spPr>
            <a:xfrm>
              <a:off x="974965" y="3085456"/>
              <a:ext cx="1797693"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汪金锋（组长）</a:t>
              </a:r>
              <a:endParaRPr lang="zh-CN" altLang="en-US" b="1" dirty="0">
                <a:solidFill>
                  <a:srgbClr val="2F2F2F"/>
                </a:solidFill>
                <a:cs typeface="+mn-ea"/>
                <a:sym typeface="+mn-lt"/>
              </a:endParaRPr>
            </a:p>
          </p:txBody>
        </p:sp>
        <p:sp>
          <p:nvSpPr>
            <p:cNvPr id="11" name="矩形 10"/>
            <p:cNvSpPr/>
            <p:nvPr/>
          </p:nvSpPr>
          <p:spPr>
            <a:xfrm>
              <a:off x="974107" y="3406124"/>
              <a:ext cx="2096342" cy="744691"/>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负责项目管理、任务分配以及大量代码整合。同时负责职业数据表格的优化工作（查询优化、排序优化）</a:t>
              </a:r>
              <a:endParaRPr lang="en-US" altLang="zh-CN" sz="900">
                <a:solidFill>
                  <a:schemeClr val="tx1">
                    <a:lumMod val="75000"/>
                    <a:lumOff val="25000"/>
                  </a:schemeClr>
                </a:solidFill>
                <a:cs typeface="+mn-ea"/>
                <a:sym typeface="+mn-lt"/>
              </a:endParaRPr>
            </a:p>
            <a:p>
              <a:pPr fontAlgn="base">
                <a:lnSpc>
                  <a:spcPct val="125000"/>
                </a:lnSpc>
                <a:spcBef>
                  <a:spcPct val="0"/>
                </a:spcBef>
                <a:spcAft>
                  <a:spcPct val="0"/>
                </a:spcAft>
              </a:pPr>
              <a:endParaRPr lang="en-US" altLang="zh-CN" sz="900" dirty="0">
                <a:solidFill>
                  <a:schemeClr val="tx1">
                    <a:lumMod val="75000"/>
                    <a:lumOff val="25000"/>
                  </a:schemeClr>
                </a:solidFill>
                <a:cs typeface="+mn-ea"/>
                <a:sym typeface="+mn-lt"/>
              </a:endParaRPr>
            </a:p>
          </p:txBody>
        </p:sp>
        <p:sp>
          <p:nvSpPr>
            <p:cNvPr id="12" name="TextBox 34"/>
            <p:cNvSpPr txBox="1"/>
            <p:nvPr/>
          </p:nvSpPr>
          <p:spPr>
            <a:xfrm>
              <a:off x="3710109" y="3077799"/>
              <a:ext cx="1653979"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陈瀚东</a:t>
              </a:r>
              <a:endParaRPr lang="zh-CN" altLang="en-US" b="1" dirty="0">
                <a:solidFill>
                  <a:srgbClr val="2F2F2F"/>
                </a:solidFill>
                <a:cs typeface="+mn-ea"/>
                <a:sym typeface="+mn-lt"/>
              </a:endParaRPr>
            </a:p>
          </p:txBody>
        </p:sp>
        <p:sp>
          <p:nvSpPr>
            <p:cNvPr id="13" name="矩形 12"/>
            <p:cNvSpPr/>
            <p:nvPr/>
          </p:nvSpPr>
          <p:spPr>
            <a:xfrm>
              <a:off x="3717996" y="3406124"/>
              <a:ext cx="2096342" cy="744691"/>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负责整理出</a:t>
              </a:r>
              <a:r>
                <a:rPr lang="en-US" altLang="zh-CN" sz="900">
                  <a:solidFill>
                    <a:schemeClr val="tx1">
                      <a:lumMod val="75000"/>
                      <a:lumOff val="25000"/>
                    </a:schemeClr>
                  </a:solidFill>
                  <a:cs typeface="+mn-ea"/>
                  <a:sym typeface="+mn-lt"/>
                </a:rPr>
                <a:t>datadance</a:t>
              </a:r>
              <a:r>
                <a:rPr lang="zh-CN" altLang="en-US" sz="900">
                  <a:solidFill>
                    <a:schemeClr val="tx1">
                      <a:lumMod val="75000"/>
                      <a:lumOff val="25000"/>
                    </a:schemeClr>
                  </a:solidFill>
                  <a:cs typeface="+mn-ea"/>
                  <a:sym typeface="+mn-lt"/>
                </a:rPr>
                <a:t>基础项目代码，以便小组在此基础上做增量开发。同时负责实现“职位地区比例图”与“地区工种比例图”两个可视化功能</a:t>
              </a:r>
              <a:endParaRPr lang="en-US" altLang="zh-CN" sz="900" dirty="0">
                <a:solidFill>
                  <a:schemeClr val="tx1">
                    <a:lumMod val="75000"/>
                    <a:lumOff val="25000"/>
                  </a:schemeClr>
                </a:solidFill>
                <a:cs typeface="+mn-ea"/>
                <a:sym typeface="+mn-lt"/>
              </a:endParaRPr>
            </a:p>
          </p:txBody>
        </p:sp>
        <p:grpSp>
          <p:nvGrpSpPr>
            <p:cNvPr id="14" name="组合 13"/>
            <p:cNvGrpSpPr/>
            <p:nvPr/>
          </p:nvGrpSpPr>
          <p:grpSpPr>
            <a:xfrm>
              <a:off x="6238176" y="3341733"/>
              <a:ext cx="183134" cy="201001"/>
              <a:chOff x="1960563" y="-1427163"/>
              <a:chExt cx="455613" cy="500063"/>
            </a:xfrm>
            <a:solidFill>
              <a:schemeClr val="bg1"/>
            </a:solidFill>
          </p:grpSpPr>
          <p:sp>
            <p:nvSpPr>
              <p:cNvPr id="15" name="Freeform 19"/>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6" name="Freeform 20"/>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7" name="Freeform 21"/>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8" name="Rectangle 22"/>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9" name="Freeform 23"/>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grpSp>
        <p:sp>
          <p:nvSpPr>
            <p:cNvPr id="20" name="TextBox 34"/>
            <p:cNvSpPr txBox="1"/>
            <p:nvPr/>
          </p:nvSpPr>
          <p:spPr>
            <a:xfrm>
              <a:off x="6615243" y="3075562"/>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白景元</a:t>
              </a:r>
              <a:endParaRPr lang="zh-CN" altLang="en-US" b="1" dirty="0">
                <a:solidFill>
                  <a:srgbClr val="2F2F2F"/>
                </a:solidFill>
                <a:cs typeface="+mn-ea"/>
                <a:sym typeface="+mn-lt"/>
              </a:endParaRPr>
            </a:p>
          </p:txBody>
        </p:sp>
        <p:sp>
          <p:nvSpPr>
            <p:cNvPr id="21" name="矩形 20"/>
            <p:cNvSpPr/>
            <p:nvPr/>
          </p:nvSpPr>
          <p:spPr>
            <a:xfrm>
              <a:off x="6570056" y="3406124"/>
              <a:ext cx="2096342" cy="572529"/>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负责整理导航栏的排列，为每个可视化模块创建单独的跳转页，同时额外实现了“地区与薪酬对比图”的可视化功能。</a:t>
              </a:r>
              <a:endParaRPr lang="en-US" altLang="zh-CN" sz="900" dirty="0">
                <a:solidFill>
                  <a:schemeClr val="tx1">
                    <a:lumMod val="75000"/>
                    <a:lumOff val="25000"/>
                  </a:schemeClr>
                </a:solidFill>
                <a:cs typeface="+mn-ea"/>
                <a:sym typeface="+mn-lt"/>
              </a:endParaRPr>
            </a:p>
          </p:txBody>
        </p:sp>
        <p:grpSp>
          <p:nvGrpSpPr>
            <p:cNvPr id="31" name="组合 30"/>
            <p:cNvGrpSpPr/>
            <p:nvPr/>
          </p:nvGrpSpPr>
          <p:grpSpPr>
            <a:xfrm>
              <a:off x="660901" y="3360757"/>
              <a:ext cx="206744" cy="155447"/>
              <a:chOff x="2231238" y="1865312"/>
              <a:chExt cx="514350" cy="386732"/>
            </a:xfrm>
            <a:solidFill>
              <a:schemeClr val="bg1"/>
            </a:solidFill>
          </p:grpSpPr>
          <p:sp>
            <p:nvSpPr>
              <p:cNvPr id="32" name="Freeform 11"/>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33"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grpSp>
        <p:sp>
          <p:nvSpPr>
            <p:cNvPr id="34" name="Freeform 134"/>
            <p:cNvSpPr>
              <a:spLocks/>
            </p:cNvSpPr>
            <p:nvPr/>
          </p:nvSpPr>
          <p:spPr bwMode="auto">
            <a:xfrm>
              <a:off x="3419064" y="3317225"/>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grpSp>
        <p:nvGrpSpPr>
          <p:cNvPr id="36" name="组合 35">
            <a:extLst>
              <a:ext uri="{FF2B5EF4-FFF2-40B4-BE49-F238E27FC236}">
                <a16:creationId xmlns:a16="http://schemas.microsoft.com/office/drawing/2014/main" id="{CB92E1E4-080A-24D0-9E1F-DF56ECA0BB51}"/>
              </a:ext>
            </a:extLst>
          </p:cNvPr>
          <p:cNvGrpSpPr/>
          <p:nvPr/>
        </p:nvGrpSpPr>
        <p:grpSpPr>
          <a:xfrm>
            <a:off x="299492" y="212512"/>
            <a:ext cx="3275630" cy="400110"/>
            <a:chOff x="299492" y="212512"/>
            <a:chExt cx="3275630" cy="400110"/>
          </a:xfrm>
        </p:grpSpPr>
        <p:sp>
          <p:nvSpPr>
            <p:cNvPr id="37" name="graduation-cap_16905">
              <a:extLst>
                <a:ext uri="{FF2B5EF4-FFF2-40B4-BE49-F238E27FC236}">
                  <a16:creationId xmlns:a16="http://schemas.microsoft.com/office/drawing/2014/main" id="{FA333D33-AE14-89D9-5703-B2BCDC41FEB4}"/>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38" name="文本框 37">
              <a:extLst>
                <a:ext uri="{FF2B5EF4-FFF2-40B4-BE49-F238E27FC236}">
                  <a16:creationId xmlns:a16="http://schemas.microsoft.com/office/drawing/2014/main" id="{9C371F24-0E85-CE7E-73C5-50219F0194D5}"/>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项目成员与小组分工</a:t>
              </a:r>
              <a:endParaRPr lang="zh-CN" altLang="en-US" sz="2000" b="1" dirty="0">
                <a:solidFill>
                  <a:schemeClr val="accent1"/>
                </a:solidFill>
                <a:latin typeface="+mn-lt"/>
                <a:ea typeface="+mn-ea"/>
                <a:cs typeface="+mn-ea"/>
                <a:sym typeface="+mn-lt"/>
              </a:endParaRPr>
            </a:p>
          </p:txBody>
        </p:sp>
      </p:grpSp>
    </p:spTree>
    <p:extLst>
      <p:ext uri="{BB962C8B-B14F-4D97-AF65-F5344CB8AC3E}">
        <p14:creationId xmlns:p14="http://schemas.microsoft.com/office/powerpoint/2010/main" val="34472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02</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07654"/>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项目背景与概要</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Tree>
    <p:extLst>
      <p:ext uri="{BB962C8B-B14F-4D97-AF65-F5344CB8AC3E}">
        <p14:creationId xmlns:p14="http://schemas.microsoft.com/office/powerpoint/2010/main" val="268184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占位符 9">
            <a:extLst>
              <a:ext uri="{FF2B5EF4-FFF2-40B4-BE49-F238E27FC236}">
                <a16:creationId xmlns:a16="http://schemas.microsoft.com/office/drawing/2014/main" id="{893BCA8D-7D8F-4C9E-B649-0C88AB6310F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062222"/>
            <a:ext cx="9144002" cy="1881145"/>
          </a:xfrm>
          <a:prstGeom prst="rect">
            <a:avLst/>
          </a:prstGeom>
        </p:spPr>
      </p:pic>
      <p:sp>
        <p:nvSpPr>
          <p:cNvPr id="83" name="矩形 82">
            <a:extLst>
              <a:ext uri="{FF2B5EF4-FFF2-40B4-BE49-F238E27FC236}">
                <a16:creationId xmlns:a16="http://schemas.microsoft.com/office/drawing/2014/main" id="{D5CCD14D-D0D7-4D55-A693-BCC465357F18}"/>
              </a:ext>
            </a:extLst>
          </p:cNvPr>
          <p:cNvSpPr/>
          <p:nvPr/>
        </p:nvSpPr>
        <p:spPr>
          <a:xfrm>
            <a:off x="4561560" y="1062222"/>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矩形 83">
            <a:extLst>
              <a:ext uri="{FF2B5EF4-FFF2-40B4-BE49-F238E27FC236}">
                <a16:creationId xmlns:a16="http://schemas.microsoft.com/office/drawing/2014/main" id="{66317D22-2FF0-47C2-8066-DAEBE5B87B1E}"/>
              </a:ext>
            </a:extLst>
          </p:cNvPr>
          <p:cNvSpPr/>
          <p:nvPr/>
        </p:nvSpPr>
        <p:spPr>
          <a:xfrm>
            <a:off x="4798190" y="1757085"/>
            <a:ext cx="3817054" cy="988219"/>
          </a:xfrm>
          <a:prstGeom prst="rect">
            <a:avLst/>
          </a:prstGeom>
        </p:spPr>
        <p:txBody>
          <a:bodyPr wrap="square">
            <a:spAutoFit/>
          </a:bodyPr>
          <a:lstStyle/>
          <a:p>
            <a:pPr>
              <a:lnSpc>
                <a:spcPct val="150000"/>
              </a:lnSpc>
              <a:spcBef>
                <a:spcPts val="600"/>
              </a:spcBef>
            </a:pPr>
            <a:r>
              <a:rPr lang="zh-CN" altLang="en-US" sz="1000">
                <a:solidFill>
                  <a:schemeClr val="bg1"/>
                </a:solidFill>
                <a:cs typeface="+mn-ea"/>
                <a:sym typeface="+mn-lt"/>
              </a:rPr>
              <a:t>经历为期四周的学习，本组成员对</a:t>
            </a:r>
            <a:r>
              <a:rPr lang="en-US" altLang="zh-CN" sz="1000">
                <a:solidFill>
                  <a:schemeClr val="bg1"/>
                </a:solidFill>
                <a:cs typeface="+mn-ea"/>
                <a:sym typeface="+mn-lt"/>
              </a:rPr>
              <a:t>Scrapy</a:t>
            </a:r>
            <a:r>
              <a:rPr lang="zh-CN" altLang="en-US" sz="1000">
                <a:solidFill>
                  <a:schemeClr val="bg1"/>
                </a:solidFill>
                <a:cs typeface="+mn-ea"/>
                <a:sym typeface="+mn-lt"/>
              </a:rPr>
              <a:t>爬虫、</a:t>
            </a:r>
            <a:r>
              <a:rPr lang="en-US" altLang="zh-CN" sz="1000">
                <a:solidFill>
                  <a:schemeClr val="bg1"/>
                </a:solidFill>
                <a:cs typeface="+mn-ea"/>
                <a:sym typeface="+mn-lt"/>
              </a:rPr>
              <a:t>Flask</a:t>
            </a:r>
            <a:r>
              <a:rPr lang="zh-CN" altLang="en-US" sz="1000">
                <a:solidFill>
                  <a:schemeClr val="bg1"/>
                </a:solidFill>
                <a:cs typeface="+mn-ea"/>
                <a:sym typeface="+mn-lt"/>
              </a:rPr>
              <a:t>框架及相关算法等技术有了较为深刻的认识。为了检验学习成果，提升成员对所授知识点理解掌握，本小组决定基于课程中的</a:t>
            </a:r>
            <a:r>
              <a:rPr lang="en-US" altLang="zh-CN" sz="1000">
                <a:solidFill>
                  <a:schemeClr val="bg1"/>
                </a:solidFill>
                <a:cs typeface="+mn-ea"/>
                <a:sym typeface="+mn-lt"/>
              </a:rPr>
              <a:t>datadance</a:t>
            </a:r>
            <a:r>
              <a:rPr lang="zh-CN" altLang="en-US" sz="1000">
                <a:solidFill>
                  <a:schemeClr val="bg1"/>
                </a:solidFill>
                <a:cs typeface="+mn-ea"/>
                <a:sym typeface="+mn-lt"/>
              </a:rPr>
              <a:t>项目，做进一步的优化与增量开发。</a:t>
            </a:r>
            <a:endParaRPr lang="en-US" altLang="zh-CN" sz="1000" dirty="0">
              <a:solidFill>
                <a:schemeClr val="bg1"/>
              </a:solidFill>
              <a:cs typeface="+mn-ea"/>
              <a:sym typeface="+mn-lt"/>
            </a:endParaRPr>
          </a:p>
        </p:txBody>
      </p:sp>
      <p:sp>
        <p:nvSpPr>
          <p:cNvPr id="85" name="矩形 84">
            <a:extLst>
              <a:ext uri="{FF2B5EF4-FFF2-40B4-BE49-F238E27FC236}">
                <a16:creationId xmlns:a16="http://schemas.microsoft.com/office/drawing/2014/main" id="{D8E5D4D8-B28E-453A-87CC-3DB31A51CFE4}"/>
              </a:ext>
            </a:extLst>
          </p:cNvPr>
          <p:cNvSpPr/>
          <p:nvPr/>
        </p:nvSpPr>
        <p:spPr>
          <a:xfrm>
            <a:off x="4798190" y="1368792"/>
            <a:ext cx="3262432" cy="400110"/>
          </a:xfrm>
          <a:prstGeom prst="rect">
            <a:avLst/>
          </a:prstGeom>
        </p:spPr>
        <p:txBody>
          <a:bodyPr wrap="none">
            <a:spAutoFit/>
          </a:bodyPr>
          <a:lstStyle/>
          <a:p>
            <a:r>
              <a:rPr lang="zh-CN" altLang="en-US" sz="2000" b="1">
                <a:solidFill>
                  <a:schemeClr val="bg1"/>
                </a:solidFill>
                <a:cs typeface="+mn-ea"/>
                <a:sym typeface="+mn-lt"/>
              </a:rPr>
              <a:t>项目背景：实习的期中检验</a:t>
            </a:r>
            <a:endParaRPr lang="zh-CN" altLang="en-US" dirty="0">
              <a:solidFill>
                <a:schemeClr val="bg1"/>
              </a:solidFill>
              <a:cs typeface="+mn-ea"/>
              <a:sym typeface="+mn-lt"/>
            </a:endParaRPr>
          </a:p>
        </p:txBody>
      </p:sp>
      <p:grpSp>
        <p:nvGrpSpPr>
          <p:cNvPr id="2" name="组合 1">
            <a:extLst>
              <a:ext uri="{FF2B5EF4-FFF2-40B4-BE49-F238E27FC236}">
                <a16:creationId xmlns:a16="http://schemas.microsoft.com/office/drawing/2014/main" id="{71BE3995-EC38-3C09-34A3-66E098A1D558}"/>
              </a:ext>
            </a:extLst>
          </p:cNvPr>
          <p:cNvGrpSpPr/>
          <p:nvPr/>
        </p:nvGrpSpPr>
        <p:grpSpPr>
          <a:xfrm>
            <a:off x="299492" y="212512"/>
            <a:ext cx="3275630" cy="400110"/>
            <a:chOff x="299492" y="212512"/>
            <a:chExt cx="3275630" cy="400110"/>
          </a:xfrm>
        </p:grpSpPr>
        <p:sp>
          <p:nvSpPr>
            <p:cNvPr id="25" name="graduation-cap_16905">
              <a:extLst>
                <a:ext uri="{FF2B5EF4-FFF2-40B4-BE49-F238E27FC236}">
                  <a16:creationId xmlns:a16="http://schemas.microsoft.com/office/drawing/2014/main" id="{397010BD-57EF-9972-3ACD-23483ECB48F2}"/>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6" name="文本框 25">
              <a:extLst>
                <a:ext uri="{FF2B5EF4-FFF2-40B4-BE49-F238E27FC236}">
                  <a16:creationId xmlns:a16="http://schemas.microsoft.com/office/drawing/2014/main" id="{F450084F-D80F-5C94-4AB8-8BE8E5D891A9}"/>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cs typeface="+mn-ea"/>
                  <a:sym typeface="+mn-lt"/>
                </a:rPr>
                <a:t>项目</a:t>
              </a:r>
              <a:r>
                <a:rPr lang="zh-CN" altLang="en-US" sz="2000" b="1">
                  <a:solidFill>
                    <a:schemeClr val="accent1"/>
                  </a:solidFill>
                  <a:latin typeface="+mn-lt"/>
                  <a:ea typeface="+mn-ea"/>
                  <a:cs typeface="+mn-ea"/>
                  <a:sym typeface="+mn-lt"/>
                </a:rPr>
                <a:t>背景与概要</a:t>
              </a:r>
              <a:endParaRPr lang="zh-CN" altLang="en-US" sz="2000" b="1" dirty="0">
                <a:solidFill>
                  <a:schemeClr val="accent1"/>
                </a:solidFill>
                <a:latin typeface="+mn-lt"/>
                <a:ea typeface="+mn-ea"/>
                <a:cs typeface="+mn-ea"/>
                <a:sym typeface="+mn-lt"/>
              </a:endParaRPr>
            </a:p>
          </p:txBody>
        </p:sp>
      </p:grpSp>
      <p:grpSp>
        <p:nvGrpSpPr>
          <p:cNvPr id="4" name="组合 3">
            <a:extLst>
              <a:ext uri="{FF2B5EF4-FFF2-40B4-BE49-F238E27FC236}">
                <a16:creationId xmlns:a16="http://schemas.microsoft.com/office/drawing/2014/main" id="{1B9F6994-7B96-AC74-FD00-59F56F3427B5}"/>
              </a:ext>
            </a:extLst>
          </p:cNvPr>
          <p:cNvGrpSpPr/>
          <p:nvPr/>
        </p:nvGrpSpPr>
        <p:grpSpPr>
          <a:xfrm>
            <a:off x="608095" y="3312873"/>
            <a:ext cx="3710623" cy="2048433"/>
            <a:chOff x="568305" y="3158726"/>
            <a:chExt cx="2593860" cy="1521007"/>
          </a:xfrm>
        </p:grpSpPr>
        <p:sp>
          <p:nvSpPr>
            <p:cNvPr id="73" name="椭圆 72">
              <a:extLst>
                <a:ext uri="{FF2B5EF4-FFF2-40B4-BE49-F238E27FC236}">
                  <a16:creationId xmlns:a16="http://schemas.microsoft.com/office/drawing/2014/main" id="{FBD37784-4732-4F93-91E4-F3D52957DE63}"/>
                </a:ext>
              </a:extLst>
            </p:cNvPr>
            <p:cNvSpPr/>
            <p:nvPr/>
          </p:nvSpPr>
          <p:spPr>
            <a:xfrm>
              <a:off x="568305" y="3395282"/>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4" name="矩形 73">
              <a:extLst>
                <a:ext uri="{FF2B5EF4-FFF2-40B4-BE49-F238E27FC236}">
                  <a16:creationId xmlns:a16="http://schemas.microsoft.com/office/drawing/2014/main" id="{2AC3931F-42E2-4CBB-875F-CFF0CA1439C8}"/>
                </a:ext>
              </a:extLst>
            </p:cNvPr>
            <p:cNvSpPr/>
            <p:nvPr/>
          </p:nvSpPr>
          <p:spPr>
            <a:xfrm>
              <a:off x="1081590" y="3405473"/>
              <a:ext cx="2080575" cy="1274260"/>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在</a:t>
              </a:r>
              <a:r>
                <a:rPr lang="en-US" altLang="zh-CN" sz="1050">
                  <a:solidFill>
                    <a:schemeClr val="tx1">
                      <a:lumMod val="85000"/>
                      <a:lumOff val="15000"/>
                    </a:schemeClr>
                  </a:solidFill>
                  <a:cs typeface="+mn-ea"/>
                  <a:sym typeface="+mn-lt"/>
                </a:rPr>
                <a:t>Flask</a:t>
              </a:r>
              <a:r>
                <a:rPr lang="zh-CN" altLang="en-US" sz="1050">
                  <a:solidFill>
                    <a:schemeClr val="tx1">
                      <a:lumMod val="85000"/>
                      <a:lumOff val="15000"/>
                    </a:schemeClr>
                  </a:solidFill>
                  <a:cs typeface="+mn-ea"/>
                  <a:sym typeface="+mn-lt"/>
                </a:rPr>
                <a:t>框架下使用，</a:t>
              </a:r>
              <a:r>
                <a:rPr lang="en-US" altLang="zh-CN" sz="1050">
                  <a:solidFill>
                    <a:schemeClr val="tx1">
                      <a:lumMod val="85000"/>
                      <a:lumOff val="15000"/>
                    </a:schemeClr>
                  </a:solidFill>
                  <a:cs typeface="+mn-ea"/>
                  <a:sym typeface="+mn-lt"/>
                </a:rPr>
                <a:t>Python+JavaScript+HTML</a:t>
              </a:r>
              <a:r>
                <a:rPr lang="zh-CN" altLang="en-US" sz="1050">
                  <a:solidFill>
                    <a:schemeClr val="tx1">
                      <a:lumMod val="85000"/>
                      <a:lumOff val="15000"/>
                    </a:schemeClr>
                  </a:solidFill>
                  <a:cs typeface="+mn-ea"/>
                  <a:sym typeface="+mn-lt"/>
                </a:rPr>
                <a:t>开发，利用</a:t>
              </a:r>
              <a:r>
                <a:rPr lang="en-US" altLang="zh-CN" sz="1050">
                  <a:solidFill>
                    <a:schemeClr val="tx1">
                      <a:lumMod val="85000"/>
                      <a:lumOff val="15000"/>
                    </a:schemeClr>
                  </a:solidFill>
                  <a:cs typeface="+mn-ea"/>
                  <a:sym typeface="+mn-lt"/>
                </a:rPr>
                <a:t>Scrapy</a:t>
              </a:r>
              <a:r>
                <a:rPr lang="zh-CN" altLang="en-US" sz="1050">
                  <a:solidFill>
                    <a:schemeClr val="tx1">
                      <a:lumMod val="85000"/>
                      <a:lumOff val="15000"/>
                    </a:schemeClr>
                  </a:solidFill>
                  <a:cs typeface="+mn-ea"/>
                  <a:sym typeface="+mn-lt"/>
                </a:rPr>
                <a:t>爬虫技术从猎聘网站中爬取职位信息，并用</a:t>
              </a:r>
              <a:r>
                <a:rPr lang="en-US" altLang="zh-CN" sz="1050">
                  <a:solidFill>
                    <a:schemeClr val="tx1">
                      <a:lumMod val="85000"/>
                      <a:lumOff val="15000"/>
                    </a:schemeClr>
                  </a:solidFill>
                  <a:cs typeface="+mn-ea"/>
                  <a:sym typeface="+mn-lt"/>
                </a:rPr>
                <a:t>tf-idf</a:t>
              </a:r>
              <a:r>
                <a:rPr lang="zh-CN" altLang="en-US" sz="1050">
                  <a:solidFill>
                    <a:schemeClr val="tx1">
                      <a:lumMod val="85000"/>
                      <a:lumOff val="15000"/>
                    </a:schemeClr>
                  </a:solidFill>
                  <a:cs typeface="+mn-ea"/>
                  <a:sym typeface="+mn-lt"/>
                </a:rPr>
                <a:t>推荐算法计算出相似职位的序列对</a:t>
              </a:r>
              <a:endParaRPr lang="en-US" altLang="zh-CN" sz="1050" dirty="0">
                <a:solidFill>
                  <a:schemeClr val="tx1">
                    <a:lumMod val="85000"/>
                    <a:lumOff val="15000"/>
                  </a:schemeClr>
                </a:solidFill>
                <a:cs typeface="+mn-ea"/>
                <a:sym typeface="+mn-lt"/>
              </a:endParaRPr>
            </a:p>
          </p:txBody>
        </p:sp>
        <p:grpSp>
          <p:nvGrpSpPr>
            <p:cNvPr id="80" name="组合 79">
              <a:extLst>
                <a:ext uri="{FF2B5EF4-FFF2-40B4-BE49-F238E27FC236}">
                  <a16:creationId xmlns:a16="http://schemas.microsoft.com/office/drawing/2014/main" id="{697A35A7-D651-4932-8BFD-A38F11F2ABD8}"/>
                </a:ext>
              </a:extLst>
            </p:cNvPr>
            <p:cNvGrpSpPr/>
            <p:nvPr/>
          </p:nvGrpSpPr>
          <p:grpSpPr>
            <a:xfrm flipH="1">
              <a:off x="675899" y="3505196"/>
              <a:ext cx="258963" cy="258963"/>
              <a:chOff x="2473104" y="2145028"/>
              <a:chExt cx="359165" cy="359165"/>
            </a:xfrm>
            <a:solidFill>
              <a:schemeClr val="bg1"/>
            </a:solidFill>
          </p:grpSpPr>
          <p:sp>
            <p:nvSpPr>
              <p:cNvPr id="81"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82"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24" name="TextBox 34">
              <a:extLst>
                <a:ext uri="{FF2B5EF4-FFF2-40B4-BE49-F238E27FC236}">
                  <a16:creationId xmlns:a16="http://schemas.microsoft.com/office/drawing/2014/main" id="{65CB63C9-1422-F4D4-F271-C70E48621271}"/>
                </a:ext>
              </a:extLst>
            </p:cNvPr>
            <p:cNvSpPr txBox="1"/>
            <p:nvPr/>
          </p:nvSpPr>
          <p:spPr>
            <a:xfrm>
              <a:off x="1081591" y="3158726"/>
              <a:ext cx="1797693" cy="346249"/>
            </a:xfrm>
            <a:prstGeom prst="rect">
              <a:avLst/>
            </a:prstGeom>
            <a:noFill/>
          </p:spPr>
          <p:txBody>
            <a:bodyPr wrap="square" lIns="68580" tIns="34290" rIns="68580" bIns="34290" rtlCol="0">
              <a:spAutoFit/>
            </a:bodyPr>
            <a:lstStyle/>
            <a:p>
              <a:r>
                <a:rPr lang="en-US" altLang="zh-CN" b="1">
                  <a:solidFill>
                    <a:srgbClr val="2F2F2F"/>
                  </a:solidFill>
                  <a:cs typeface="+mn-ea"/>
                  <a:sym typeface="+mn-lt"/>
                </a:rPr>
                <a:t>Point-1</a:t>
              </a:r>
              <a:endParaRPr lang="zh-CN" altLang="en-US" b="1" dirty="0">
                <a:solidFill>
                  <a:srgbClr val="2F2F2F"/>
                </a:solidFill>
                <a:cs typeface="+mn-ea"/>
                <a:sym typeface="+mn-lt"/>
              </a:endParaRPr>
            </a:p>
          </p:txBody>
        </p:sp>
      </p:grpSp>
      <p:sp>
        <p:nvSpPr>
          <p:cNvPr id="29" name="TextBox 34">
            <a:extLst>
              <a:ext uri="{FF2B5EF4-FFF2-40B4-BE49-F238E27FC236}">
                <a16:creationId xmlns:a16="http://schemas.microsoft.com/office/drawing/2014/main" id="{74B65A01-A99B-FEF9-6D9B-4260C4F4DD71}"/>
              </a:ext>
            </a:extLst>
          </p:cNvPr>
          <p:cNvSpPr txBox="1"/>
          <p:nvPr/>
        </p:nvSpPr>
        <p:spPr>
          <a:xfrm>
            <a:off x="83542" y="3040249"/>
            <a:ext cx="1797693" cy="346249"/>
          </a:xfrm>
          <a:prstGeom prst="rect">
            <a:avLst/>
          </a:prstGeom>
          <a:noFill/>
        </p:spPr>
        <p:txBody>
          <a:bodyPr wrap="square" lIns="68580" tIns="34290" rIns="68580" bIns="34290" rtlCol="0">
            <a:spAutoFit/>
          </a:bodyPr>
          <a:lstStyle/>
          <a:p>
            <a:r>
              <a:rPr lang="zh-CN" altLang="en-US" sz="1600" b="1">
                <a:solidFill>
                  <a:srgbClr val="2F2F2F"/>
                </a:solidFill>
                <a:latin typeface="Arial Black" panose="020B0A04020102020204" pitchFamily="34" charset="0"/>
                <a:cs typeface="+mn-ea"/>
                <a:sym typeface="+mn-lt"/>
              </a:rPr>
              <a:t>项目概要</a:t>
            </a:r>
            <a:r>
              <a:rPr lang="zh-CN" altLang="en-US" b="1">
                <a:solidFill>
                  <a:srgbClr val="2F2F2F"/>
                </a:solidFill>
                <a:latin typeface="Arial Black" panose="020B0A04020102020204" pitchFamily="34" charset="0"/>
                <a:cs typeface="+mn-ea"/>
                <a:sym typeface="+mn-lt"/>
              </a:rPr>
              <a:t>：</a:t>
            </a:r>
            <a:endParaRPr lang="zh-CN" altLang="en-US" b="1" dirty="0">
              <a:solidFill>
                <a:srgbClr val="2F2F2F"/>
              </a:solidFill>
              <a:latin typeface="Arial Black" panose="020B0A04020102020204" pitchFamily="34" charset="0"/>
              <a:cs typeface="+mn-ea"/>
              <a:sym typeface="+mn-lt"/>
            </a:endParaRPr>
          </a:p>
        </p:txBody>
      </p:sp>
      <p:grpSp>
        <p:nvGrpSpPr>
          <p:cNvPr id="3" name="组合 2">
            <a:extLst>
              <a:ext uri="{FF2B5EF4-FFF2-40B4-BE49-F238E27FC236}">
                <a16:creationId xmlns:a16="http://schemas.microsoft.com/office/drawing/2014/main" id="{B98CD2DA-5466-8FBE-E832-FB92F2A86AF4}"/>
              </a:ext>
            </a:extLst>
          </p:cNvPr>
          <p:cNvGrpSpPr/>
          <p:nvPr/>
        </p:nvGrpSpPr>
        <p:grpSpPr>
          <a:xfrm>
            <a:off x="4743865" y="3312871"/>
            <a:ext cx="3631275" cy="1101200"/>
            <a:chOff x="5282850" y="3199229"/>
            <a:chExt cx="2694017" cy="831329"/>
          </a:xfrm>
        </p:grpSpPr>
        <p:sp>
          <p:nvSpPr>
            <p:cNvPr id="75" name="椭圆 74">
              <a:extLst>
                <a:ext uri="{FF2B5EF4-FFF2-40B4-BE49-F238E27FC236}">
                  <a16:creationId xmlns:a16="http://schemas.microsoft.com/office/drawing/2014/main" id="{B5CAFA19-E66E-4724-875B-DE0BFA66A6D3}"/>
                </a:ext>
              </a:extLst>
            </p:cNvPr>
            <p:cNvSpPr/>
            <p:nvPr/>
          </p:nvSpPr>
          <p:spPr>
            <a:xfrm>
              <a:off x="5282850" y="3435976"/>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77" name="组合 76">
              <a:extLst>
                <a:ext uri="{FF2B5EF4-FFF2-40B4-BE49-F238E27FC236}">
                  <a16:creationId xmlns:a16="http://schemas.microsoft.com/office/drawing/2014/main" id="{6D186789-5882-4CF7-9B34-D7168B1BA18E}"/>
                </a:ext>
              </a:extLst>
            </p:cNvPr>
            <p:cNvGrpSpPr/>
            <p:nvPr/>
          </p:nvGrpSpPr>
          <p:grpSpPr>
            <a:xfrm>
              <a:off x="5429463" y="3545669"/>
              <a:ext cx="177953" cy="259405"/>
              <a:chOff x="2528974" y="2863357"/>
              <a:chExt cx="246811" cy="359779"/>
            </a:xfrm>
            <a:solidFill>
              <a:schemeClr val="bg1"/>
            </a:solidFill>
          </p:grpSpPr>
          <p:sp>
            <p:nvSpPr>
              <p:cNvPr id="78"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79"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27" name="TextBox 34">
              <a:extLst>
                <a:ext uri="{FF2B5EF4-FFF2-40B4-BE49-F238E27FC236}">
                  <a16:creationId xmlns:a16="http://schemas.microsoft.com/office/drawing/2014/main" id="{DBF1A257-37DE-4C01-4089-34682FDCFC59}"/>
                </a:ext>
              </a:extLst>
            </p:cNvPr>
            <p:cNvSpPr txBox="1"/>
            <p:nvPr/>
          </p:nvSpPr>
          <p:spPr>
            <a:xfrm>
              <a:off x="5796136" y="3199229"/>
              <a:ext cx="1797693" cy="346249"/>
            </a:xfrm>
            <a:prstGeom prst="rect">
              <a:avLst/>
            </a:prstGeom>
            <a:noFill/>
          </p:spPr>
          <p:txBody>
            <a:bodyPr wrap="square" lIns="68580" tIns="34290" rIns="68580" bIns="34290" rtlCol="0">
              <a:spAutoFit/>
            </a:bodyPr>
            <a:lstStyle/>
            <a:p>
              <a:r>
                <a:rPr lang="en-US" altLang="zh-CN" b="1">
                  <a:solidFill>
                    <a:srgbClr val="2F2F2F"/>
                  </a:solidFill>
                  <a:cs typeface="+mn-ea"/>
                  <a:sym typeface="+mn-lt"/>
                </a:rPr>
                <a:t>Point-2</a:t>
              </a:r>
              <a:endParaRPr lang="zh-CN" altLang="en-US" b="1" dirty="0">
                <a:solidFill>
                  <a:srgbClr val="2F2F2F"/>
                </a:solidFill>
                <a:cs typeface="+mn-ea"/>
                <a:sym typeface="+mn-lt"/>
              </a:endParaRPr>
            </a:p>
          </p:txBody>
        </p:sp>
        <p:sp>
          <p:nvSpPr>
            <p:cNvPr id="31" name="矩形 30">
              <a:extLst>
                <a:ext uri="{FF2B5EF4-FFF2-40B4-BE49-F238E27FC236}">
                  <a16:creationId xmlns:a16="http://schemas.microsoft.com/office/drawing/2014/main" id="{7702C33F-E9F9-6840-B452-89280CE3D814}"/>
                </a:ext>
              </a:extLst>
            </p:cNvPr>
            <p:cNvSpPr/>
            <p:nvPr/>
          </p:nvSpPr>
          <p:spPr>
            <a:xfrm>
              <a:off x="5799109" y="3433661"/>
              <a:ext cx="2177758" cy="596897"/>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项目功能包含登录、用户管理、数据管理与筛选、数据可视化呈现等多个实用功能，基本可以满足设想的用户需求</a:t>
              </a:r>
              <a:endParaRPr lang="en-US" altLang="zh-CN" sz="1050"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9962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a:solidFill>
                  <a:srgbClr val="3B4761"/>
                </a:solidFill>
                <a:latin typeface="思源宋体 CN Heavy" panose="02020900000000000000" pitchFamily="18" charset="-122"/>
                <a:ea typeface="思源宋体 CN Heavy" panose="02020900000000000000" pitchFamily="18" charset="-122"/>
                <a:cs typeface="+mn-ea"/>
                <a:sym typeface="+mn-lt"/>
              </a:rPr>
              <a:t>03</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主要内容展示</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27" name="文本框 26">
            <a:extLst>
              <a:ext uri="{FF2B5EF4-FFF2-40B4-BE49-F238E27FC236}">
                <a16:creationId xmlns:a16="http://schemas.microsoft.com/office/drawing/2014/main" id="{F9B79A86-DC4D-A827-174B-4E156202110B}"/>
              </a:ext>
            </a:extLst>
          </p:cNvPr>
          <p:cNvSpPr txBox="1"/>
          <p:nvPr/>
        </p:nvSpPr>
        <p:spPr>
          <a:xfrm>
            <a:off x="3852808" y="2309722"/>
            <a:ext cx="2591400" cy="1167371"/>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a:t>登录</a:t>
            </a:r>
            <a:r>
              <a:rPr lang="en-US" altLang="zh-CN" sz="1200"/>
              <a:t>/</a:t>
            </a:r>
            <a:r>
              <a:rPr lang="zh-CN" altLang="en-US" sz="1200"/>
              <a:t>登出</a:t>
            </a:r>
            <a:endParaRPr lang="en-US" altLang="zh-CN" sz="1200"/>
          </a:p>
          <a:p>
            <a:pPr marL="171450" indent="-171450">
              <a:lnSpc>
                <a:spcPct val="150000"/>
              </a:lnSpc>
              <a:buFont typeface="Arial" panose="020B0604020202020204" pitchFamily="34" charset="0"/>
              <a:buChar char="•"/>
            </a:pPr>
            <a:r>
              <a:rPr lang="zh-CN" altLang="en-US" sz="1200"/>
              <a:t>用户信息查询与管理</a:t>
            </a:r>
            <a:endParaRPr lang="en-US" altLang="zh-CN" sz="1200"/>
          </a:p>
          <a:p>
            <a:pPr marL="171450" indent="-171450">
              <a:lnSpc>
                <a:spcPct val="150000"/>
              </a:lnSpc>
              <a:buFont typeface="Arial" panose="020B0604020202020204" pitchFamily="34" charset="0"/>
              <a:buChar char="•"/>
            </a:pPr>
            <a:r>
              <a:rPr lang="zh-CN" altLang="en-US" sz="1200"/>
              <a:t>职位信息查询与管理</a:t>
            </a:r>
            <a:endParaRPr lang="en-US" altLang="zh-CN" sz="1200"/>
          </a:p>
          <a:p>
            <a:pPr marL="171450" indent="-171450">
              <a:lnSpc>
                <a:spcPct val="150000"/>
              </a:lnSpc>
              <a:buFont typeface="Arial" panose="020B0604020202020204" pitchFamily="34" charset="0"/>
              <a:buChar char="•"/>
            </a:pPr>
            <a:r>
              <a:rPr lang="zh-CN" altLang="en-US" sz="1200"/>
              <a:t>职位信息在不同角度下的可视化</a:t>
            </a:r>
            <a:endParaRPr lang="zh-CN" altLang="en-US" sz="1200" dirty="0"/>
          </a:p>
        </p:txBody>
      </p:sp>
    </p:spTree>
    <p:extLst>
      <p:ext uri="{BB962C8B-B14F-4D97-AF65-F5344CB8AC3E}">
        <p14:creationId xmlns:p14="http://schemas.microsoft.com/office/powerpoint/2010/main" val="271466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CAE7D5F-DE90-CCEC-30D3-9C26A4FC6B60}"/>
              </a:ext>
            </a:extLst>
          </p:cNvPr>
          <p:cNvGrpSpPr/>
          <p:nvPr/>
        </p:nvGrpSpPr>
        <p:grpSpPr>
          <a:xfrm>
            <a:off x="6102491" y="2034197"/>
            <a:ext cx="2589212" cy="1040499"/>
            <a:chOff x="6102491" y="2034197"/>
            <a:chExt cx="2589212" cy="1040499"/>
          </a:xfrm>
        </p:grpSpPr>
        <p:sp>
          <p:nvSpPr>
            <p:cNvPr id="5" name="矩形 4">
              <a:extLst>
                <a:ext uri="{FF2B5EF4-FFF2-40B4-BE49-F238E27FC236}">
                  <a16:creationId xmlns:a16="http://schemas.microsoft.com/office/drawing/2014/main" id="{87161EFC-B616-44C0-91F5-848F19379EE6}"/>
                </a:ext>
              </a:extLst>
            </p:cNvPr>
            <p:cNvSpPr/>
            <p:nvPr/>
          </p:nvSpPr>
          <p:spPr>
            <a:xfrm>
              <a:off x="6102491" y="2285184"/>
              <a:ext cx="2589212" cy="789512"/>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登陆后，网页右上角将会反应用户信息，点击用户选项中的“退出”按钮即可登出主页，跳转到登出界面（与登录界面一致）</a:t>
              </a:r>
              <a:endParaRPr lang="en-US" altLang="zh-CN" sz="1050" dirty="0">
                <a:solidFill>
                  <a:schemeClr val="tx1">
                    <a:lumMod val="85000"/>
                    <a:lumOff val="15000"/>
                  </a:schemeClr>
                </a:solidFill>
                <a:cs typeface="+mn-ea"/>
                <a:sym typeface="+mn-lt"/>
              </a:endParaRPr>
            </a:p>
          </p:txBody>
        </p:sp>
        <p:sp>
          <p:nvSpPr>
            <p:cNvPr id="6"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102491" y="203419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accent1"/>
                  </a:solidFill>
                  <a:latin typeface="+mn-lt"/>
                  <a:ea typeface="+mn-ea"/>
                  <a:cs typeface="+mn-ea"/>
                  <a:sym typeface="+mn-lt"/>
                </a:rPr>
                <a:t>登出</a:t>
              </a:r>
              <a:endParaRPr lang="zh-CN" altLang="en-US" sz="1600" b="1" dirty="0">
                <a:solidFill>
                  <a:schemeClr val="accent1"/>
                </a:solidFill>
                <a:latin typeface="+mn-lt"/>
                <a:ea typeface="+mn-ea"/>
                <a:cs typeface="+mn-ea"/>
                <a:sym typeface="+mn-lt"/>
              </a:endParaRPr>
            </a:p>
          </p:txBody>
        </p:sp>
      </p:grpSp>
      <p:grpSp>
        <p:nvGrpSpPr>
          <p:cNvPr id="8" name="组合 7">
            <a:extLst>
              <a:ext uri="{FF2B5EF4-FFF2-40B4-BE49-F238E27FC236}">
                <a16:creationId xmlns:a16="http://schemas.microsoft.com/office/drawing/2014/main" id="{2465438C-7B9A-4FA5-93F1-083A46CFA585}"/>
              </a:ext>
            </a:extLst>
          </p:cNvPr>
          <p:cNvGrpSpPr/>
          <p:nvPr/>
        </p:nvGrpSpPr>
        <p:grpSpPr>
          <a:xfrm>
            <a:off x="3111054" y="1106049"/>
            <a:ext cx="2921891" cy="2907587"/>
            <a:chOff x="2933328" y="1007456"/>
            <a:chExt cx="3311509" cy="3295298"/>
          </a:xfrm>
        </p:grpSpPr>
        <p:sp>
          <p:nvSpPr>
            <p:cNvPr id="9"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cs typeface="+mn-ea"/>
                <a:sym typeface="+mn-lt"/>
              </a:endParaRPr>
            </a:p>
          </p:txBody>
        </p:sp>
        <p:sp>
          <p:nvSpPr>
            <p:cNvPr id="10"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cs typeface="+mn-ea"/>
                <a:sym typeface="+mn-lt"/>
              </a:endParaRPr>
            </a:p>
          </p:txBody>
        </p:sp>
        <p:sp>
          <p:nvSpPr>
            <p:cNvPr id="11"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cs typeface="+mn-ea"/>
                <a:sym typeface="+mn-lt"/>
              </a:endParaRPr>
            </a:p>
          </p:txBody>
        </p:sp>
        <p:sp>
          <p:nvSpPr>
            <p:cNvPr id="12"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3"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4"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sp>
        <p:nvSpPr>
          <p:cNvPr id="15" name="矩形 14">
            <a:extLst>
              <a:ext uri="{FF2B5EF4-FFF2-40B4-BE49-F238E27FC236}">
                <a16:creationId xmlns:a16="http://schemas.microsoft.com/office/drawing/2014/main" id="{7C98AC34-3A16-44B1-9D98-CCF54D7A4E1F}"/>
              </a:ext>
            </a:extLst>
          </p:cNvPr>
          <p:cNvSpPr/>
          <p:nvPr/>
        </p:nvSpPr>
        <p:spPr>
          <a:xfrm>
            <a:off x="402508" y="2260282"/>
            <a:ext cx="2589212" cy="547137"/>
          </a:xfrm>
          <a:prstGeom prst="rect">
            <a:avLst/>
          </a:prstGeom>
        </p:spPr>
        <p:txBody>
          <a:bodyPr wrap="square">
            <a:spAutoFit/>
          </a:bodyPr>
          <a:lstStyle/>
          <a:p>
            <a:pPr algn="r">
              <a:lnSpc>
                <a:spcPct val="150000"/>
              </a:lnSpc>
            </a:pPr>
            <a:r>
              <a:rPr lang="zh-CN" altLang="en-US" sz="1050">
                <a:solidFill>
                  <a:schemeClr val="tx1">
                    <a:lumMod val="85000"/>
                    <a:lumOff val="15000"/>
                  </a:schemeClr>
                </a:solidFill>
                <a:cs typeface="+mn-ea"/>
                <a:sym typeface="+mn-lt"/>
              </a:rPr>
              <a:t>在登陆界面输入正确的用户名与密码后，点击登录按钮即可跳转到主页</a:t>
            </a:r>
            <a:endParaRPr lang="en-US" altLang="zh-CN" sz="1050" dirty="0">
              <a:solidFill>
                <a:schemeClr val="tx1">
                  <a:lumMod val="85000"/>
                  <a:lumOff val="15000"/>
                </a:schemeClr>
              </a:solidFill>
              <a:cs typeface="+mn-ea"/>
              <a:sym typeface="+mn-lt"/>
            </a:endParaRPr>
          </a:p>
        </p:txBody>
      </p:sp>
      <p:sp>
        <p:nvSpPr>
          <p:cNvPr id="16"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2396685" y="200929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600" b="1">
                <a:solidFill>
                  <a:schemeClr val="accent1"/>
                </a:solidFill>
                <a:latin typeface="+mn-lt"/>
                <a:ea typeface="+mn-ea"/>
                <a:cs typeface="+mn-ea"/>
                <a:sym typeface="+mn-lt"/>
              </a:rPr>
              <a:t>登录</a:t>
            </a:r>
            <a:endParaRPr lang="zh-CN" altLang="en-US" sz="1600" b="1" dirty="0">
              <a:solidFill>
                <a:schemeClr val="accent1"/>
              </a:solidFill>
              <a:latin typeface="+mn-lt"/>
              <a:ea typeface="+mn-ea"/>
              <a:cs typeface="+mn-ea"/>
              <a:sym typeface="+mn-lt"/>
            </a:endParaRPr>
          </a:p>
        </p:txBody>
      </p:sp>
      <p:sp>
        <p:nvSpPr>
          <p:cNvPr id="17" name="矩形 16">
            <a:extLst>
              <a:ext uri="{FF2B5EF4-FFF2-40B4-BE49-F238E27FC236}">
                <a16:creationId xmlns:a16="http://schemas.microsoft.com/office/drawing/2014/main" id="{26D3B42F-A387-48F1-AA45-024F1FD54FAB}"/>
              </a:ext>
            </a:extLst>
          </p:cNvPr>
          <p:cNvSpPr/>
          <p:nvPr/>
        </p:nvSpPr>
        <p:spPr>
          <a:xfrm>
            <a:off x="3377364" y="4360218"/>
            <a:ext cx="3930940" cy="548292"/>
          </a:xfrm>
          <a:prstGeom prst="rect">
            <a:avLst/>
          </a:prstGeom>
        </p:spPr>
        <p:txBody>
          <a:bodyPr wrap="square">
            <a:spAutoFit/>
          </a:bodyPr>
          <a:lstStyle/>
          <a:p>
            <a:pPr algn="ctr">
              <a:lnSpc>
                <a:spcPct val="150000"/>
              </a:lnSpc>
            </a:pPr>
            <a:r>
              <a:rPr lang="zh-CN" altLang="en-US" sz="1050">
                <a:solidFill>
                  <a:schemeClr val="tx1">
                    <a:lumMod val="85000"/>
                    <a:lumOff val="15000"/>
                  </a:schemeClr>
                </a:solidFill>
                <a:cs typeface="+mn-ea"/>
                <a:sym typeface="+mn-lt"/>
              </a:rPr>
              <a:t>通过</a:t>
            </a:r>
            <a:r>
              <a:rPr lang="en-US" altLang="zh-CN" sz="1050">
                <a:solidFill>
                  <a:schemeClr val="tx1">
                    <a:lumMod val="85000"/>
                    <a:lumOff val="15000"/>
                  </a:schemeClr>
                </a:solidFill>
                <a:cs typeface="+mn-ea"/>
                <a:sym typeface="+mn-lt"/>
              </a:rPr>
              <a:t>request</a:t>
            </a:r>
            <a:r>
              <a:rPr lang="zh-CN" altLang="en-US" sz="1050">
                <a:solidFill>
                  <a:schemeClr val="tx1">
                    <a:lumMod val="85000"/>
                    <a:lumOff val="15000"/>
                  </a:schemeClr>
                </a:solidFill>
                <a:cs typeface="+mn-ea"/>
                <a:sym typeface="+mn-lt"/>
              </a:rPr>
              <a:t>获取界面中的用户名与密码参数，利用</a:t>
            </a:r>
            <a:r>
              <a:rPr lang="en-US" altLang="zh-CN" sz="1050">
                <a:solidFill>
                  <a:schemeClr val="tx1">
                    <a:lumMod val="85000"/>
                    <a:lumOff val="15000"/>
                  </a:schemeClr>
                </a:solidFill>
                <a:cs typeface="+mn-ea"/>
                <a:sym typeface="+mn-lt"/>
              </a:rPr>
              <a:t>Dao</a:t>
            </a:r>
            <a:r>
              <a:rPr lang="zh-CN" altLang="en-US" sz="1050">
                <a:solidFill>
                  <a:schemeClr val="tx1">
                    <a:lumMod val="85000"/>
                    <a:lumOff val="15000"/>
                  </a:schemeClr>
                </a:solidFill>
                <a:cs typeface="+mn-ea"/>
                <a:sym typeface="+mn-lt"/>
              </a:rPr>
              <a:t>层进行数据库访问后判断信息是否匹配，如匹配则跳转到主页。</a:t>
            </a:r>
            <a:endParaRPr lang="en-US" altLang="zh-CN" sz="1050" dirty="0">
              <a:solidFill>
                <a:schemeClr val="tx1">
                  <a:lumMod val="85000"/>
                  <a:lumOff val="15000"/>
                </a:schemeClr>
              </a:solidFill>
              <a:cs typeface="+mn-ea"/>
              <a:sym typeface="+mn-lt"/>
            </a:endParaRPr>
          </a:p>
        </p:txBody>
      </p:sp>
      <p:sp>
        <p:nvSpPr>
          <p:cNvPr id="18"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520979" y="4001624"/>
            <a:ext cx="1691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600" b="1">
                <a:solidFill>
                  <a:schemeClr val="accent1"/>
                </a:solidFill>
                <a:latin typeface="+mn-lt"/>
                <a:ea typeface="+mn-ea"/>
                <a:cs typeface="+mn-ea"/>
                <a:sym typeface="+mn-lt"/>
              </a:rPr>
              <a:t>👈登录判断代码</a:t>
            </a:r>
            <a:endParaRPr lang="zh-CN" altLang="en-US" sz="1600" b="1" dirty="0">
              <a:solidFill>
                <a:schemeClr val="accent1"/>
              </a:solidFill>
              <a:latin typeface="+mn-lt"/>
              <a:ea typeface="+mn-ea"/>
              <a:cs typeface="+mn-ea"/>
              <a:sym typeface="+mn-lt"/>
            </a:endParaRP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903784"/>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903784"/>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3024878"/>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26" name="组合 25">
            <a:extLst>
              <a:ext uri="{FF2B5EF4-FFF2-40B4-BE49-F238E27FC236}">
                <a16:creationId xmlns:a16="http://schemas.microsoft.com/office/drawing/2014/main" id="{FEB1AFE0-C34E-EB38-40BE-DEFD7F09326D}"/>
              </a:ext>
            </a:extLst>
          </p:cNvPr>
          <p:cNvGrpSpPr/>
          <p:nvPr/>
        </p:nvGrpSpPr>
        <p:grpSpPr>
          <a:xfrm>
            <a:off x="299492" y="212512"/>
            <a:ext cx="3275630" cy="400110"/>
            <a:chOff x="299492" y="212512"/>
            <a:chExt cx="3275630" cy="400110"/>
          </a:xfrm>
        </p:grpSpPr>
        <p:sp>
          <p:nvSpPr>
            <p:cNvPr id="27" name="graduation-cap_16905">
              <a:extLst>
                <a:ext uri="{FF2B5EF4-FFF2-40B4-BE49-F238E27FC236}">
                  <a16:creationId xmlns:a16="http://schemas.microsoft.com/office/drawing/2014/main" id="{94634273-F2B6-4D0A-1CEA-1196B9E88389}"/>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8" name="文本框 27">
              <a:extLst>
                <a:ext uri="{FF2B5EF4-FFF2-40B4-BE49-F238E27FC236}">
                  <a16:creationId xmlns:a16="http://schemas.microsoft.com/office/drawing/2014/main" id="{645DDC23-41F5-14B1-FB5D-DE137BF863C6}"/>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登录与登出</a:t>
              </a:r>
              <a:endParaRPr lang="zh-CN" altLang="en-US" sz="2000" b="1" dirty="0">
                <a:solidFill>
                  <a:schemeClr val="accent1"/>
                </a:solidFill>
                <a:latin typeface="+mn-lt"/>
                <a:ea typeface="+mn-ea"/>
                <a:cs typeface="+mn-ea"/>
                <a:sym typeface="+mn-lt"/>
              </a:endParaRPr>
            </a:p>
          </p:txBody>
        </p:sp>
      </p:grpSp>
      <p:pic>
        <p:nvPicPr>
          <p:cNvPr id="3" name="图片 2">
            <a:extLst>
              <a:ext uri="{FF2B5EF4-FFF2-40B4-BE49-F238E27FC236}">
                <a16:creationId xmlns:a16="http://schemas.microsoft.com/office/drawing/2014/main" id="{3BB35320-25EB-3507-B65F-9AF3B527C0CE}"/>
              </a:ext>
            </a:extLst>
          </p:cNvPr>
          <p:cNvPicPr>
            <a:picLocks noChangeAspect="1"/>
          </p:cNvPicPr>
          <p:nvPr/>
        </p:nvPicPr>
        <p:blipFill>
          <a:blip r:embed="rId3"/>
          <a:stretch>
            <a:fillRect/>
          </a:stretch>
        </p:blipFill>
        <p:spPr>
          <a:xfrm>
            <a:off x="162629" y="698274"/>
            <a:ext cx="2102949" cy="1534821"/>
          </a:xfrm>
          <a:prstGeom prst="rect">
            <a:avLst/>
          </a:prstGeom>
        </p:spPr>
      </p:pic>
      <p:pic>
        <p:nvPicPr>
          <p:cNvPr id="7" name="图片 6">
            <a:extLst>
              <a:ext uri="{FF2B5EF4-FFF2-40B4-BE49-F238E27FC236}">
                <a16:creationId xmlns:a16="http://schemas.microsoft.com/office/drawing/2014/main" id="{096F450F-08EE-77C6-0F2F-757B24703BA9}"/>
              </a:ext>
            </a:extLst>
          </p:cNvPr>
          <p:cNvPicPr>
            <a:picLocks noChangeAspect="1"/>
          </p:cNvPicPr>
          <p:nvPr/>
        </p:nvPicPr>
        <p:blipFill>
          <a:blip r:embed="rId4"/>
          <a:stretch>
            <a:fillRect/>
          </a:stretch>
        </p:blipFill>
        <p:spPr>
          <a:xfrm>
            <a:off x="6786013" y="239134"/>
            <a:ext cx="2203281" cy="1912636"/>
          </a:xfrm>
          <a:prstGeom prst="rect">
            <a:avLst/>
          </a:prstGeom>
        </p:spPr>
      </p:pic>
      <p:pic>
        <p:nvPicPr>
          <p:cNvPr id="31" name="图片 30">
            <a:extLst>
              <a:ext uri="{FF2B5EF4-FFF2-40B4-BE49-F238E27FC236}">
                <a16:creationId xmlns:a16="http://schemas.microsoft.com/office/drawing/2014/main" id="{0FF92C77-9FFA-210A-FD58-A3DAD489CAF8}"/>
              </a:ext>
            </a:extLst>
          </p:cNvPr>
          <p:cNvPicPr>
            <a:picLocks noChangeAspect="1"/>
          </p:cNvPicPr>
          <p:nvPr/>
        </p:nvPicPr>
        <p:blipFill>
          <a:blip r:embed="rId5"/>
          <a:stretch>
            <a:fillRect/>
          </a:stretch>
        </p:blipFill>
        <p:spPr>
          <a:xfrm>
            <a:off x="181012" y="3472493"/>
            <a:ext cx="3193676" cy="1449231"/>
          </a:xfrm>
          <a:prstGeom prst="rect">
            <a:avLst/>
          </a:prstGeom>
        </p:spPr>
      </p:pic>
    </p:spTree>
    <p:extLst>
      <p:ext uri="{BB962C8B-B14F-4D97-AF65-F5344CB8AC3E}">
        <p14:creationId xmlns:p14="http://schemas.microsoft.com/office/powerpoint/2010/main" val="150768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90A9890-BB78-4D07-8D98-9A0BECA5274E}"/>
              </a:ext>
            </a:extLst>
          </p:cNvPr>
          <p:cNvSpPr/>
          <p:nvPr/>
        </p:nvSpPr>
        <p:spPr>
          <a:xfrm>
            <a:off x="511532" y="3453679"/>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用户管理列表将列出数据库中的所有用户条目，显示它们的用户</a:t>
            </a:r>
            <a:r>
              <a:rPr lang="en-US" altLang="zh-CN" sz="1050">
                <a:solidFill>
                  <a:schemeClr val="tx1">
                    <a:lumMod val="85000"/>
                    <a:lumOff val="15000"/>
                  </a:schemeClr>
                </a:solidFill>
                <a:cs typeface="+mn-ea"/>
                <a:sym typeface="+mn-lt"/>
              </a:rPr>
              <a:t>ID</a:t>
            </a:r>
            <a:r>
              <a:rPr lang="zh-CN" altLang="en-US" sz="1050">
                <a:solidFill>
                  <a:schemeClr val="tx1">
                    <a:lumMod val="85000"/>
                    <a:lumOff val="15000"/>
                  </a:schemeClr>
                </a:solidFill>
                <a:cs typeface="+mn-ea"/>
                <a:sym typeface="+mn-lt"/>
              </a:rPr>
              <a:t>、用户名与真实姓名三段数据</a:t>
            </a:r>
            <a:endParaRPr lang="zh-CN" altLang="en-US" dirty="0">
              <a:solidFill>
                <a:schemeClr val="tx1">
                  <a:lumMod val="85000"/>
                  <a:lumOff val="15000"/>
                </a:schemeClr>
              </a:solidFill>
              <a:cs typeface="+mn-ea"/>
              <a:sym typeface="+mn-lt"/>
            </a:endParaRPr>
          </a:p>
        </p:txBody>
      </p:sp>
      <p:sp>
        <p:nvSpPr>
          <p:cNvPr id="10" name="矩形 9">
            <a:extLst>
              <a:ext uri="{FF2B5EF4-FFF2-40B4-BE49-F238E27FC236}">
                <a16:creationId xmlns:a16="http://schemas.microsoft.com/office/drawing/2014/main" id="{EF5FDF37-7E8E-4F36-B77C-0A78F967BB3F}"/>
              </a:ext>
            </a:extLst>
          </p:cNvPr>
          <p:cNvSpPr/>
          <p:nvPr/>
        </p:nvSpPr>
        <p:spPr>
          <a:xfrm>
            <a:off x="511532" y="4057129"/>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同时用户也可以通过键入关键词来查询具有相关用户名的用户信息条目</a:t>
            </a:r>
            <a:endParaRPr lang="zh-CN" altLang="en-US" dirty="0">
              <a:solidFill>
                <a:schemeClr val="tx1">
                  <a:lumMod val="85000"/>
                  <a:lumOff val="15000"/>
                </a:schemeClr>
              </a:solidFill>
              <a:cs typeface="+mn-ea"/>
              <a:sym typeface="+mn-lt"/>
            </a:endParaRPr>
          </a:p>
        </p:txBody>
      </p:sp>
      <p:sp>
        <p:nvSpPr>
          <p:cNvPr id="12" name="矩形 11">
            <a:extLst>
              <a:ext uri="{FF2B5EF4-FFF2-40B4-BE49-F238E27FC236}">
                <a16:creationId xmlns:a16="http://schemas.microsoft.com/office/drawing/2014/main" id="{BC388042-DE57-415B-AEC6-3633E97C2F77}"/>
              </a:ext>
            </a:extLst>
          </p:cNvPr>
          <p:cNvSpPr/>
          <p:nvPr/>
        </p:nvSpPr>
        <p:spPr>
          <a:xfrm>
            <a:off x="4735995" y="3439486"/>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用户可以对一个用户信息条目进行“删除”与“修改”操作，操作完成后将刷新当前区域以显示新的用户条目列表</a:t>
            </a:r>
            <a:endParaRPr lang="zh-CN" altLang="en-US" dirty="0">
              <a:solidFill>
                <a:schemeClr val="tx1">
                  <a:lumMod val="85000"/>
                  <a:lumOff val="15000"/>
                </a:schemeClr>
              </a:solidFill>
              <a:cs typeface="+mn-ea"/>
              <a:sym typeface="+mn-lt"/>
            </a:endParaRPr>
          </a:p>
        </p:txBody>
      </p:sp>
      <p:grpSp>
        <p:nvGrpSpPr>
          <p:cNvPr id="14" name="组合 13">
            <a:extLst>
              <a:ext uri="{FF2B5EF4-FFF2-40B4-BE49-F238E27FC236}">
                <a16:creationId xmlns:a16="http://schemas.microsoft.com/office/drawing/2014/main" id="{5DD7978C-2613-BFAE-5712-0685324A07AA}"/>
              </a:ext>
            </a:extLst>
          </p:cNvPr>
          <p:cNvGrpSpPr/>
          <p:nvPr/>
        </p:nvGrpSpPr>
        <p:grpSpPr>
          <a:xfrm>
            <a:off x="299492" y="212512"/>
            <a:ext cx="3275630" cy="400110"/>
            <a:chOff x="299492" y="212512"/>
            <a:chExt cx="3275630" cy="400110"/>
          </a:xfrm>
        </p:grpSpPr>
        <p:sp>
          <p:nvSpPr>
            <p:cNvPr id="15" name="graduation-cap_16905">
              <a:extLst>
                <a:ext uri="{FF2B5EF4-FFF2-40B4-BE49-F238E27FC236}">
                  <a16:creationId xmlns:a16="http://schemas.microsoft.com/office/drawing/2014/main" id="{E30F55CC-896C-F3DB-2C2E-6A2669F60A0E}"/>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16" name="文本框 15">
              <a:extLst>
                <a:ext uri="{FF2B5EF4-FFF2-40B4-BE49-F238E27FC236}">
                  <a16:creationId xmlns:a16="http://schemas.microsoft.com/office/drawing/2014/main" id="{40801C7B-6951-702B-FEDC-7DE2A74C4738}"/>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用户信息查询与管理</a:t>
              </a:r>
              <a:endParaRPr lang="zh-CN" altLang="en-US" sz="2000" b="1" dirty="0">
                <a:solidFill>
                  <a:schemeClr val="accent1"/>
                </a:solidFill>
                <a:latin typeface="+mn-lt"/>
                <a:ea typeface="+mn-ea"/>
                <a:cs typeface="+mn-ea"/>
                <a:sym typeface="+mn-lt"/>
              </a:endParaRPr>
            </a:p>
          </p:txBody>
        </p:sp>
      </p:grpSp>
      <p:pic>
        <p:nvPicPr>
          <p:cNvPr id="4" name="图片 3">
            <a:extLst>
              <a:ext uri="{FF2B5EF4-FFF2-40B4-BE49-F238E27FC236}">
                <a16:creationId xmlns:a16="http://schemas.microsoft.com/office/drawing/2014/main" id="{2B64C956-584E-887B-A33C-5EBDE141D250}"/>
              </a:ext>
            </a:extLst>
          </p:cNvPr>
          <p:cNvPicPr>
            <a:picLocks noChangeAspect="1"/>
          </p:cNvPicPr>
          <p:nvPr/>
        </p:nvPicPr>
        <p:blipFill>
          <a:blip r:embed="rId3"/>
          <a:stretch>
            <a:fillRect/>
          </a:stretch>
        </p:blipFill>
        <p:spPr>
          <a:xfrm>
            <a:off x="683568" y="984042"/>
            <a:ext cx="3593785" cy="2074295"/>
          </a:xfrm>
          <a:prstGeom prst="rect">
            <a:avLst/>
          </a:prstGeom>
        </p:spPr>
      </p:pic>
      <p:sp>
        <p:nvSpPr>
          <p:cNvPr id="8" name="矩形: 圆角 19">
            <a:extLst>
              <a:ext uri="{FF2B5EF4-FFF2-40B4-BE49-F238E27FC236}">
                <a16:creationId xmlns:a16="http://schemas.microsoft.com/office/drawing/2014/main" id="{0B3ED0CA-8060-4169-9E11-42F51506BF8A}"/>
              </a:ext>
            </a:extLst>
          </p:cNvPr>
          <p:cNvSpPr/>
          <p:nvPr/>
        </p:nvSpPr>
        <p:spPr>
          <a:xfrm>
            <a:off x="1451619" y="2922634"/>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cs typeface="+mn-ea"/>
                <a:sym typeface="+mn-lt"/>
              </a:rPr>
              <a:t>用户名查询</a:t>
            </a:r>
            <a:endParaRPr lang="zh-CN" altLang="en-US" sz="2000" b="1" dirty="0">
              <a:solidFill>
                <a:prstClr val="white"/>
              </a:solidFill>
              <a:cs typeface="+mn-ea"/>
              <a:sym typeface="+mn-lt"/>
            </a:endParaRPr>
          </a:p>
        </p:txBody>
      </p:sp>
      <p:pic>
        <p:nvPicPr>
          <p:cNvPr id="6" name="图片 5">
            <a:extLst>
              <a:ext uri="{FF2B5EF4-FFF2-40B4-BE49-F238E27FC236}">
                <a16:creationId xmlns:a16="http://schemas.microsoft.com/office/drawing/2014/main" id="{CD9A91C0-194A-DFA3-31D5-455A87117F98}"/>
              </a:ext>
            </a:extLst>
          </p:cNvPr>
          <p:cNvPicPr>
            <a:picLocks noChangeAspect="1"/>
          </p:cNvPicPr>
          <p:nvPr/>
        </p:nvPicPr>
        <p:blipFill>
          <a:blip r:embed="rId4"/>
          <a:stretch>
            <a:fillRect/>
          </a:stretch>
        </p:blipFill>
        <p:spPr>
          <a:xfrm>
            <a:off x="5045404" y="984042"/>
            <a:ext cx="3242344" cy="2104729"/>
          </a:xfrm>
          <a:prstGeom prst="rect">
            <a:avLst/>
          </a:prstGeom>
        </p:spPr>
      </p:pic>
      <p:sp>
        <p:nvSpPr>
          <p:cNvPr id="11" name="矩形: 圆角 26">
            <a:extLst>
              <a:ext uri="{FF2B5EF4-FFF2-40B4-BE49-F238E27FC236}">
                <a16:creationId xmlns:a16="http://schemas.microsoft.com/office/drawing/2014/main" id="{A70CAB05-E2EC-48A0-B947-1394D274DDFC}"/>
              </a:ext>
            </a:extLst>
          </p:cNvPr>
          <p:cNvSpPr/>
          <p:nvPr/>
        </p:nvSpPr>
        <p:spPr>
          <a:xfrm>
            <a:off x="5676082" y="2908441"/>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cs typeface="+mn-ea"/>
                <a:sym typeface="+mn-lt"/>
              </a:rPr>
              <a:t>用户条目操作</a:t>
            </a:r>
            <a:endParaRPr lang="zh-CN" altLang="en-US" sz="2000" b="1" dirty="0">
              <a:solidFill>
                <a:prstClr val="white"/>
              </a:solidFill>
              <a:cs typeface="+mn-ea"/>
              <a:sym typeface="+mn-lt"/>
            </a:endParaRPr>
          </a:p>
        </p:txBody>
      </p:sp>
    </p:spTree>
    <p:extLst>
      <p:ext uri="{BB962C8B-B14F-4D97-AF65-F5344CB8AC3E}">
        <p14:creationId xmlns:p14="http://schemas.microsoft.com/office/powerpoint/2010/main" val="2045408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 name="ISPRING_FIRST_PUBLISH" val="1"/>
</p:tagLst>
</file>

<file path=ppt/theme/theme1.xml><?xml version="1.0" encoding="utf-8"?>
<a:theme xmlns:a="http://schemas.openxmlformats.org/drawingml/2006/main" name="51PPT模板网   www.51pptmoban.com">
  <a:themeElements>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fontScheme name="1u5afb4k">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themeOverride>
</file>

<file path=docProps/app.xml><?xml version="1.0" encoding="utf-8"?>
<Properties xmlns="http://schemas.openxmlformats.org/officeDocument/2006/extended-properties" xmlns:vt="http://schemas.openxmlformats.org/officeDocument/2006/docPropsVTypes">
  <Template/>
  <TotalTime>3140</TotalTime>
  <Words>1003</Words>
  <Application>Microsoft Office PowerPoint</Application>
  <PresentationFormat>全屏显示(16:9)</PresentationFormat>
  <Paragraphs>100</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阿里巴巴普惠体 2.0 55 Regular</vt:lpstr>
      <vt:lpstr>思源宋体 CN Heavy</vt:lpstr>
      <vt:lpstr>Arial</vt:lpstr>
      <vt:lpstr>Arial Black</vt:lpstr>
      <vt:lpstr>Calibri</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PowerPoint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简洁实用论文答辩演讲通用ppt模板</dc:title>
  <dc:creator>51PPT模板网</dc:creator>
  <cp:keywords>www.51pptmoban.com</cp:keywords>
  <dc:description>www.51pptmoban.com</dc:description>
  <cp:lastModifiedBy>金 汪</cp:lastModifiedBy>
  <cp:revision>266</cp:revision>
  <dcterms:created xsi:type="dcterms:W3CDTF">2015-12-11T17:46:17Z</dcterms:created>
  <dcterms:modified xsi:type="dcterms:W3CDTF">2022-08-08T01:12:04Z</dcterms:modified>
</cp:coreProperties>
</file>