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0E18-10D2-4E25-8974-DD23F8E0A630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B9ED-902A-45F3-9F22-9855611B8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16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0E18-10D2-4E25-8974-DD23F8E0A630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B9ED-902A-45F3-9F22-9855611B8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72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0E18-10D2-4E25-8974-DD23F8E0A630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B9ED-902A-45F3-9F22-9855611B8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72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0E18-10D2-4E25-8974-DD23F8E0A630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B9ED-902A-45F3-9F22-9855611B8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9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0E18-10D2-4E25-8974-DD23F8E0A630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B9ED-902A-45F3-9F22-9855611B8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72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0E18-10D2-4E25-8974-DD23F8E0A630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B9ED-902A-45F3-9F22-9855611B8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74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0E18-10D2-4E25-8974-DD23F8E0A630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B9ED-902A-45F3-9F22-9855611B8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31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0E18-10D2-4E25-8974-DD23F8E0A630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B9ED-902A-45F3-9F22-9855611B8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06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0E18-10D2-4E25-8974-DD23F8E0A630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B9ED-902A-45F3-9F22-9855611B8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89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0E18-10D2-4E25-8974-DD23F8E0A630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B9ED-902A-45F3-9F22-9855611B8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79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90E18-10D2-4E25-8974-DD23F8E0A630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B9ED-902A-45F3-9F22-9855611B8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84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90E18-10D2-4E25-8974-DD23F8E0A630}" type="datetimeFigureOut">
              <a:rPr lang="zh-CN" altLang="en-US" smtClean="0"/>
              <a:t>2019/5/31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EB9ED-902A-45F3-9F22-9855611B8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19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OS_interrupt_call" TargetMode="External"/><Relationship Id="rId2" Type="http://schemas.openxmlformats.org/officeDocument/2006/relationships/hyperlink" Target="https://en.wikipedia.org/wiki/86-DO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ower-on_self-test" TargetMode="External"/><Relationship Id="rId2" Type="http://schemas.openxmlformats.org/officeDocument/2006/relationships/hyperlink" Target="http://en.wikipedia.org/wiki/BIO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aster_boot_recor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artition_type" TargetMode="External"/><Relationship Id="rId2" Type="http://schemas.openxmlformats.org/officeDocument/2006/relationships/hyperlink" Target="http://en.wikipedia.org/wiki/Disk_partitio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GUID_Partition_Tabl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Extended_partition" TargetMode="External"/><Relationship Id="rId2" Type="http://schemas.openxmlformats.org/officeDocument/2006/relationships/hyperlink" Target="http://en.wikipedia.org/wiki/Volume_Boot_Recor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NU_GRUB" TargetMode="External"/><Relationship Id="rId2" Type="http://schemas.openxmlformats.org/officeDocument/2006/relationships/hyperlink" Target="http://en.wikipedia.org/wiki/Boot_load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tel_808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7772400" cy="864096"/>
          </a:xfrm>
        </p:spPr>
        <p:txBody>
          <a:bodyPr/>
          <a:lstStyle/>
          <a:p>
            <a:r>
              <a:rPr lang="en-US" altLang="zh-CN" dirty="0" smtClean="0"/>
              <a:t>Linux0.11</a:t>
            </a:r>
            <a:r>
              <a:rPr lang="zh-CN" altLang="en-US" dirty="0" smtClean="0"/>
              <a:t>内核</a:t>
            </a:r>
            <a:r>
              <a:rPr lang="en-US" altLang="zh-CN" dirty="0" smtClean="0"/>
              <a:t>--</a:t>
            </a:r>
            <a:r>
              <a:rPr lang="zh-CN" altLang="en-US" dirty="0" smtClean="0"/>
              <a:t>引导程序分析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2940" y="980728"/>
            <a:ext cx="835292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、介绍三个启动文件</a:t>
            </a:r>
            <a:r>
              <a:rPr lang="en-US" altLang="zh-CN" dirty="0" err="1"/>
              <a:t>bootsect.s</a:t>
            </a:r>
            <a:r>
              <a:rPr lang="zh-CN" altLang="en-US" dirty="0"/>
              <a:t>、</a:t>
            </a:r>
            <a:r>
              <a:rPr lang="en-US" altLang="zh-CN" dirty="0" err="1"/>
              <a:t>setup.s</a:t>
            </a:r>
            <a:r>
              <a:rPr lang="zh-CN" altLang="en-US" dirty="0"/>
              <a:t>、</a:t>
            </a:r>
            <a:r>
              <a:rPr lang="en-US" altLang="zh-CN" dirty="0" err="1" smtClean="0"/>
              <a:t>head.s</a:t>
            </a:r>
            <a:endParaRPr lang="en-US" altLang="zh-CN" dirty="0"/>
          </a:p>
          <a:p>
            <a:r>
              <a:rPr lang="zh-CN" altLang="en-US" dirty="0" smtClean="0"/>
              <a:t>作用：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主要是</a:t>
            </a:r>
            <a:r>
              <a:rPr lang="zh-CN" altLang="en-US" dirty="0"/>
              <a:t>做了些从软盘加载内核和设置</a:t>
            </a:r>
            <a:r>
              <a:rPr lang="en-US" altLang="zh-CN" dirty="0"/>
              <a:t>32</a:t>
            </a:r>
            <a:r>
              <a:rPr lang="zh-CN" altLang="en-US" dirty="0"/>
              <a:t>位保护模式的操作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、程序分析</a:t>
            </a:r>
            <a:endParaRPr lang="en-US" altLang="zh-CN" dirty="0" smtClean="0"/>
          </a:p>
          <a:p>
            <a:r>
              <a:rPr lang="zh-CN" altLang="en-US" dirty="0"/>
              <a:t>当</a:t>
            </a:r>
            <a:r>
              <a:rPr lang="en-US" altLang="zh-CN" dirty="0"/>
              <a:t>PC</a:t>
            </a:r>
            <a:r>
              <a:rPr lang="zh-CN" altLang="en-US" dirty="0"/>
              <a:t>电源打开后，</a:t>
            </a:r>
            <a:r>
              <a:rPr lang="en-US" altLang="zh-CN" dirty="0"/>
              <a:t>BIOS</a:t>
            </a:r>
            <a:r>
              <a:rPr lang="zh-CN" altLang="en-US" dirty="0"/>
              <a:t>自检后将</a:t>
            </a:r>
            <a:r>
              <a:rPr lang="en-US" altLang="zh-CN" dirty="0" err="1"/>
              <a:t>bootsect</a:t>
            </a:r>
            <a:r>
              <a:rPr lang="zh-CN" altLang="en-US" dirty="0"/>
              <a:t>读入内存绝对地址</a:t>
            </a:r>
            <a:r>
              <a:rPr lang="en-US" altLang="zh-CN" dirty="0">
                <a:solidFill>
                  <a:srgbClr val="FF0000"/>
                </a:solidFill>
              </a:rPr>
              <a:t>0x7c00</a:t>
            </a:r>
            <a:r>
              <a:rPr lang="zh-CN" altLang="en-US" dirty="0"/>
              <a:t>处，因为</a:t>
            </a:r>
            <a:r>
              <a:rPr lang="en-US" altLang="zh-CN" dirty="0" err="1"/>
              <a:t>bootsect.s</a:t>
            </a:r>
            <a:r>
              <a:rPr lang="zh-CN" altLang="en-US" dirty="0"/>
              <a:t>的结尾是</a:t>
            </a:r>
            <a:r>
              <a:rPr lang="zh-CN" altLang="en-US" dirty="0" smtClean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.word </a:t>
            </a:r>
            <a:r>
              <a:rPr lang="en-US" altLang="zh-CN" dirty="0" smtClean="0">
                <a:solidFill>
                  <a:srgbClr val="FF0000"/>
                </a:solidFill>
              </a:rPr>
              <a:t>0xAA55</a:t>
            </a:r>
          </a:p>
          <a:p>
            <a:endParaRPr lang="en-US" altLang="zh-CN" dirty="0"/>
          </a:p>
          <a:p>
            <a:r>
              <a:rPr lang="zh-CN" altLang="en-US" dirty="0"/>
              <a:t>然后跳转到</a:t>
            </a:r>
            <a:r>
              <a:rPr lang="en-US" altLang="zh-CN" dirty="0">
                <a:solidFill>
                  <a:srgbClr val="FF0000"/>
                </a:solidFill>
              </a:rPr>
              <a:t>0x7c00</a:t>
            </a:r>
            <a:r>
              <a:rPr lang="zh-CN" altLang="en-US" dirty="0"/>
              <a:t>处并把执行权交给此处的代码，从</a:t>
            </a:r>
            <a:r>
              <a:rPr lang="en-US" altLang="zh-CN" dirty="0"/>
              <a:t>start:</a:t>
            </a:r>
            <a:r>
              <a:rPr lang="zh-CN" altLang="en-US" dirty="0"/>
              <a:t>处开始</a:t>
            </a:r>
            <a:r>
              <a:rPr lang="zh-CN" altLang="en-US" dirty="0" smtClean="0"/>
              <a:t>执行</a:t>
            </a:r>
            <a:endParaRPr lang="en-US" altLang="zh-CN" dirty="0"/>
          </a:p>
          <a:p>
            <a:pPr fontAlgn="base"/>
            <a:r>
              <a:rPr lang="en-US" altLang="zh-CN" dirty="0"/>
              <a:t>BOOTSEG  = 0x07c0  </a:t>
            </a:r>
          </a:p>
          <a:p>
            <a:pPr fontAlgn="base"/>
            <a:r>
              <a:rPr lang="en-US" altLang="zh-CN" dirty="0"/>
              <a:t>INITSEG  = 0x9000</a:t>
            </a:r>
          </a:p>
          <a:p>
            <a:pPr fontAlgn="base"/>
            <a:r>
              <a:rPr lang="en-US" altLang="zh-CN" dirty="0"/>
              <a:t> </a:t>
            </a:r>
          </a:p>
          <a:p>
            <a:pPr fontAlgn="base"/>
            <a:r>
              <a:rPr lang="en-US" altLang="zh-CN" dirty="0"/>
              <a:t>start:</a:t>
            </a:r>
          </a:p>
          <a:p>
            <a:pPr fontAlgn="base"/>
            <a:r>
              <a:rPr lang="en-US" altLang="zh-CN" dirty="0"/>
              <a:t>    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ax,#BOOTSEG</a:t>
            </a:r>
            <a:endParaRPr lang="en-US" altLang="zh-CN" dirty="0"/>
          </a:p>
          <a:p>
            <a:pPr fontAlgn="base"/>
            <a:r>
              <a:rPr lang="en-US" altLang="zh-CN" dirty="0"/>
              <a:t>    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ds,ax</a:t>
            </a:r>
            <a:endParaRPr lang="en-US" altLang="zh-CN" dirty="0"/>
          </a:p>
          <a:p>
            <a:pPr fontAlgn="base"/>
            <a:r>
              <a:rPr lang="en-US" altLang="zh-CN" dirty="0"/>
              <a:t>    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ax,#INITSEG</a:t>
            </a:r>
            <a:endParaRPr lang="en-US" altLang="zh-CN" dirty="0"/>
          </a:p>
          <a:p>
            <a:pPr fontAlgn="base"/>
            <a:r>
              <a:rPr lang="en-US" altLang="zh-CN" dirty="0"/>
              <a:t>    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es,ax</a:t>
            </a:r>
            <a:endParaRPr lang="en-US" altLang="zh-CN" dirty="0"/>
          </a:p>
          <a:p>
            <a:pPr fontAlgn="base"/>
            <a:r>
              <a:rPr lang="en-US" altLang="zh-CN" dirty="0"/>
              <a:t>    </a:t>
            </a:r>
            <a:r>
              <a:rPr lang="en-US" altLang="zh-CN" dirty="0" err="1"/>
              <a:t>mov</a:t>
            </a:r>
            <a:r>
              <a:rPr lang="en-US" altLang="zh-CN" dirty="0"/>
              <a:t> cx,#256</a:t>
            </a:r>
          </a:p>
          <a:p>
            <a:pPr fontAlgn="base"/>
            <a:r>
              <a:rPr lang="en-US" altLang="zh-CN" dirty="0"/>
              <a:t>    sub </a:t>
            </a:r>
            <a:r>
              <a:rPr lang="en-US" altLang="zh-CN" dirty="0" err="1"/>
              <a:t>si,si</a:t>
            </a:r>
            <a:endParaRPr lang="en-US" altLang="zh-CN" dirty="0"/>
          </a:p>
          <a:p>
            <a:pPr fontAlgn="base"/>
            <a:r>
              <a:rPr lang="en-US" altLang="zh-CN" dirty="0"/>
              <a:t>    sub </a:t>
            </a:r>
            <a:r>
              <a:rPr lang="en-US" altLang="zh-CN" dirty="0" err="1"/>
              <a:t>di,di</a:t>
            </a:r>
            <a:endParaRPr lang="en-US" altLang="zh-CN" dirty="0"/>
          </a:p>
          <a:p>
            <a:pPr fontAlgn="base"/>
            <a:r>
              <a:rPr lang="en-US" altLang="zh-CN" dirty="0"/>
              <a:t>    rep</a:t>
            </a:r>
          </a:p>
          <a:p>
            <a:pPr fontAlgn="base"/>
            <a:r>
              <a:rPr lang="en-US" altLang="zh-CN" dirty="0"/>
              <a:t>    </a:t>
            </a:r>
            <a:r>
              <a:rPr lang="en-US" altLang="zh-CN" dirty="0" err="1"/>
              <a:t>movw</a:t>
            </a:r>
            <a:endParaRPr lang="en-US" altLang="zh-CN" dirty="0"/>
          </a:p>
          <a:p>
            <a:pPr fontAlgn="base"/>
            <a:r>
              <a:rPr lang="en-US" altLang="zh-CN" dirty="0"/>
              <a:t>    </a:t>
            </a:r>
            <a:r>
              <a:rPr lang="en-US" altLang="zh-CN" dirty="0" err="1"/>
              <a:t>jmpi</a:t>
            </a:r>
            <a:r>
              <a:rPr lang="en-US" altLang="zh-CN" dirty="0"/>
              <a:t>    </a:t>
            </a:r>
            <a:r>
              <a:rPr lang="en-US" altLang="zh-CN" dirty="0" err="1"/>
              <a:t>go,INITSEG</a:t>
            </a:r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16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85010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为什么主引导记录的内存地址是</a:t>
            </a:r>
            <a:r>
              <a:rPr lang="en-US" altLang="zh-CN" sz="3600" dirty="0" smtClean="0"/>
              <a:t>0x7C00</a:t>
            </a:r>
            <a:endParaRPr lang="zh-CN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50303" y="1196752"/>
            <a:ext cx="84249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当时，搭配的操作系统是</a:t>
            </a:r>
            <a:r>
              <a:rPr lang="en-US" altLang="zh-CN" u="sng" dirty="0">
                <a:hlinkClick r:id="rId2"/>
              </a:rPr>
              <a:t>86-DOS</a:t>
            </a:r>
            <a:r>
              <a:rPr lang="zh-CN" altLang="en-US" dirty="0"/>
              <a:t>。这个操作系统需要的内存最少是</a:t>
            </a:r>
            <a:r>
              <a:rPr lang="en-US" altLang="zh-CN" dirty="0"/>
              <a:t>32KB</a:t>
            </a:r>
            <a:r>
              <a:rPr lang="zh-CN" altLang="en-US" dirty="0"/>
              <a:t>。我们知道，内存地址从</a:t>
            </a:r>
            <a:r>
              <a:rPr lang="en-US" altLang="zh-CN" dirty="0"/>
              <a:t>0x0000</a:t>
            </a:r>
            <a:r>
              <a:rPr lang="zh-CN" altLang="en-US" dirty="0"/>
              <a:t>开始编号，</a:t>
            </a:r>
            <a:r>
              <a:rPr lang="en-US" altLang="zh-CN" dirty="0"/>
              <a:t>32KB</a:t>
            </a:r>
            <a:r>
              <a:rPr lang="zh-CN" altLang="en-US" dirty="0"/>
              <a:t>的内存就是</a:t>
            </a:r>
            <a:r>
              <a:rPr lang="en-US" altLang="zh-CN" dirty="0"/>
              <a:t>0x0000</a:t>
            </a:r>
            <a:r>
              <a:rPr lang="zh-CN" altLang="en-US" dirty="0"/>
              <a:t>～</a:t>
            </a:r>
            <a:r>
              <a:rPr lang="en-US" altLang="zh-CN" dirty="0"/>
              <a:t>0x7FFF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en-US" altLang="zh-CN" dirty="0"/>
              <a:t>8088</a:t>
            </a:r>
            <a:r>
              <a:rPr lang="zh-CN" altLang="en-US" dirty="0"/>
              <a:t>芯片本身需要占用</a:t>
            </a:r>
            <a:r>
              <a:rPr lang="en-US" altLang="zh-CN" dirty="0"/>
              <a:t>0x0000</a:t>
            </a:r>
            <a:r>
              <a:rPr lang="zh-CN" altLang="en-US" dirty="0"/>
              <a:t>～</a:t>
            </a:r>
            <a:r>
              <a:rPr lang="en-US" altLang="zh-CN" dirty="0"/>
              <a:t>0x03FF</a:t>
            </a:r>
            <a:r>
              <a:rPr lang="zh-CN" altLang="en-US" dirty="0"/>
              <a:t>，用来保存</a:t>
            </a:r>
            <a:r>
              <a:rPr lang="zh-CN" altLang="en-US" u="sng" dirty="0">
                <a:hlinkClick r:id="rId3"/>
              </a:rPr>
              <a:t>各种中断处理程序</a:t>
            </a:r>
            <a:r>
              <a:rPr lang="zh-CN" altLang="en-US" dirty="0"/>
              <a:t>的储存位置。（主引导记录本身就是中断信号</a:t>
            </a:r>
            <a:r>
              <a:rPr lang="en-US" altLang="zh-CN" dirty="0"/>
              <a:t>INT 19h</a:t>
            </a:r>
            <a:r>
              <a:rPr lang="zh-CN" altLang="en-US" dirty="0"/>
              <a:t>的处理程序。）所以，内存只剩下</a:t>
            </a:r>
            <a:r>
              <a:rPr lang="en-US" altLang="zh-CN" dirty="0"/>
              <a:t>0x0400</a:t>
            </a:r>
            <a:r>
              <a:rPr lang="zh-CN" altLang="en-US" dirty="0"/>
              <a:t>～</a:t>
            </a:r>
            <a:r>
              <a:rPr lang="en-US" altLang="zh-CN" dirty="0"/>
              <a:t>0x7FFF</a:t>
            </a:r>
            <a:r>
              <a:rPr lang="zh-CN" altLang="en-US" dirty="0"/>
              <a:t>可以使用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zh-CN" altLang="en-US" dirty="0"/>
          </a:p>
          <a:p>
            <a:r>
              <a:rPr lang="zh-CN" altLang="en-US" b="1" dirty="0"/>
              <a:t>为了把尽量多的连续内存留给操作系统，主引导记录就被放到了内存地址的尾部。</a:t>
            </a:r>
            <a:r>
              <a:rPr lang="zh-CN" altLang="en-US" dirty="0"/>
              <a:t>由于一个扇区是</a:t>
            </a:r>
            <a:r>
              <a:rPr lang="en-US" altLang="zh-CN" dirty="0"/>
              <a:t>512</a:t>
            </a:r>
            <a:r>
              <a:rPr lang="zh-CN" altLang="en-US" dirty="0"/>
              <a:t>字节，主引导记录本身也会产生数据，需要另外留出</a:t>
            </a:r>
            <a:r>
              <a:rPr lang="en-US" altLang="zh-CN" dirty="0"/>
              <a:t>512</a:t>
            </a:r>
            <a:r>
              <a:rPr lang="zh-CN" altLang="en-US" dirty="0"/>
              <a:t>字节保存。所以，它的预留位置就变成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r>
              <a:rPr lang="en-US" altLang="zh-CN" dirty="0">
                <a:solidFill>
                  <a:srgbClr val="FF0000"/>
                </a:solidFill>
              </a:rPr>
              <a:t>0x7FFF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512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512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0x7C00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/>
              <a:t>计算机启动后，</a:t>
            </a:r>
            <a:r>
              <a:rPr lang="en-US" altLang="zh-CN" dirty="0"/>
              <a:t>32KB</a:t>
            </a:r>
            <a:r>
              <a:rPr lang="zh-CN" altLang="en-US" dirty="0"/>
              <a:t>内存的使用情况如下。</a:t>
            </a:r>
          </a:p>
          <a:p>
            <a:r>
              <a:rPr lang="en-US" altLang="zh-CN" dirty="0"/>
              <a:t>+---------------------</a:t>
            </a:r>
            <a:r>
              <a:rPr lang="zh-CN" altLang="en-US" dirty="0" smtClean="0"/>
              <a:t> </a:t>
            </a:r>
            <a:r>
              <a:rPr lang="en-US" altLang="zh-CN" dirty="0"/>
              <a:t>0x0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|</a:t>
            </a:r>
            <a:r>
              <a:rPr lang="en-US" altLang="zh-CN" dirty="0" smtClean="0"/>
              <a:t>Interrupts vectors </a:t>
            </a:r>
            <a:r>
              <a:rPr lang="en-US" altLang="zh-CN"/>
              <a:t>+---------------------</a:t>
            </a:r>
            <a:r>
              <a:rPr lang="en-US" altLang="zh-CN" smtClean="0"/>
              <a:t> </a:t>
            </a:r>
            <a:r>
              <a:rPr lang="en-US" altLang="zh-CN" smtClean="0"/>
              <a:t>0x0400 </a:t>
            </a:r>
            <a:endParaRPr lang="en-US" altLang="zh-CN" dirty="0" smtClean="0"/>
          </a:p>
          <a:p>
            <a:r>
              <a:rPr lang="en-US" altLang="zh-CN" dirty="0"/>
              <a:t>|</a:t>
            </a:r>
            <a:r>
              <a:rPr lang="en-US" altLang="zh-CN" dirty="0" smtClean="0"/>
              <a:t>BIOS data area </a:t>
            </a:r>
            <a:r>
              <a:rPr lang="en-US" altLang="zh-CN" dirty="0"/>
              <a:t>+---------------------</a:t>
            </a:r>
            <a:r>
              <a:rPr lang="en-US" altLang="zh-CN" dirty="0" smtClean="0"/>
              <a:t> </a:t>
            </a:r>
            <a:r>
              <a:rPr lang="en-US" altLang="zh-CN" dirty="0"/>
              <a:t>0x5??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r>
              <a:rPr lang="en-US" altLang="zh-CN" dirty="0"/>
              <a:t>|</a:t>
            </a:r>
            <a:r>
              <a:rPr lang="en-US" altLang="zh-CN" dirty="0" smtClean="0"/>
              <a:t>OS load area </a:t>
            </a:r>
            <a:r>
              <a:rPr lang="en-US" altLang="zh-CN" dirty="0"/>
              <a:t>+---------------------</a:t>
            </a:r>
            <a:r>
              <a:rPr lang="en-US" altLang="zh-CN" dirty="0" smtClean="0"/>
              <a:t> </a:t>
            </a:r>
            <a:r>
              <a:rPr lang="en-US" altLang="zh-CN" dirty="0"/>
              <a:t>0x7C00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|</a:t>
            </a:r>
            <a:r>
              <a:rPr lang="en-US" altLang="zh-CN" dirty="0" smtClean="0"/>
              <a:t>Boot sector </a:t>
            </a:r>
            <a:r>
              <a:rPr lang="en-US" altLang="zh-CN" dirty="0"/>
              <a:t>+---------------------</a:t>
            </a:r>
            <a:r>
              <a:rPr lang="en-US" altLang="zh-CN" dirty="0" smtClean="0"/>
              <a:t> </a:t>
            </a:r>
            <a:r>
              <a:rPr lang="en-US" altLang="zh-CN" dirty="0"/>
              <a:t>0x7E00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|</a:t>
            </a:r>
            <a:r>
              <a:rPr lang="en-US" altLang="zh-CN" dirty="0" smtClean="0"/>
              <a:t>Boot data</a:t>
            </a:r>
            <a:r>
              <a:rPr lang="en-US" altLang="zh-CN" dirty="0"/>
              <a:t>/</a:t>
            </a:r>
            <a:r>
              <a:rPr lang="en-US" altLang="zh-CN" dirty="0" smtClean="0"/>
              <a:t>stack </a:t>
            </a:r>
            <a:r>
              <a:rPr lang="en-US" altLang="zh-CN" dirty="0"/>
              <a:t>+---------------------</a:t>
            </a:r>
            <a:r>
              <a:rPr lang="en-US" altLang="zh-CN" dirty="0" smtClean="0"/>
              <a:t> </a:t>
            </a:r>
            <a:r>
              <a:rPr lang="en-US" altLang="zh-CN" dirty="0"/>
              <a:t>0x7FFF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|</a:t>
            </a:r>
            <a:r>
              <a:rPr lang="en-US" altLang="zh-CN" dirty="0" smtClean="0"/>
              <a:t>(not used</a:t>
            </a:r>
            <a:r>
              <a:rPr lang="en-US" altLang="zh-CN" dirty="0"/>
              <a:t>)</a:t>
            </a:r>
            <a:r>
              <a:rPr lang="en-US" altLang="zh-CN" dirty="0" smtClean="0"/>
              <a:t> </a:t>
            </a:r>
            <a:r>
              <a:rPr lang="en-US" altLang="zh-CN" dirty="0"/>
              <a:t>+---------------------</a:t>
            </a:r>
            <a:r>
              <a:rPr lang="en-US" altLang="zh-CN" dirty="0" smtClean="0"/>
              <a:t> </a:t>
            </a:r>
            <a:r>
              <a:rPr lang="en-US" altLang="zh-CN" dirty="0"/>
              <a:t>(...)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1776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代码解析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74440" y="1340768"/>
            <a:ext cx="22322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dirty="0" smtClean="0"/>
              <a:t>BOOTSEG  = 0x07c0  </a:t>
            </a:r>
          </a:p>
          <a:p>
            <a:pPr fontAlgn="base"/>
            <a:r>
              <a:rPr lang="en-US" altLang="zh-CN" dirty="0" smtClean="0"/>
              <a:t>INITSEG  = </a:t>
            </a:r>
            <a:r>
              <a:rPr lang="en-US" altLang="zh-CN" b="1" dirty="0" smtClean="0"/>
              <a:t>0</a:t>
            </a:r>
            <a:r>
              <a:rPr lang="en-US" altLang="zh-CN" dirty="0" smtClean="0"/>
              <a:t>x9000</a:t>
            </a:r>
          </a:p>
          <a:p>
            <a:pPr fontAlgn="base"/>
            <a:r>
              <a:rPr lang="en-US" altLang="zh-CN" dirty="0" smtClean="0"/>
              <a:t> </a:t>
            </a:r>
          </a:p>
          <a:p>
            <a:pPr fontAlgn="base"/>
            <a:r>
              <a:rPr lang="en-US" altLang="zh-CN" dirty="0" smtClean="0"/>
              <a:t>start:</a:t>
            </a:r>
          </a:p>
          <a:p>
            <a:pPr fontAlgn="base"/>
            <a:r>
              <a:rPr lang="en-US" altLang="zh-CN" dirty="0" smtClean="0"/>
              <a:t>    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ax,#BOOTSEG</a:t>
            </a:r>
            <a:endParaRPr lang="en-US" altLang="zh-CN" dirty="0" smtClean="0"/>
          </a:p>
          <a:p>
            <a:pPr fontAlgn="base"/>
            <a:r>
              <a:rPr lang="en-US" altLang="zh-CN" dirty="0" smtClean="0"/>
              <a:t>    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ds,ax</a:t>
            </a:r>
            <a:endParaRPr lang="en-US" altLang="zh-CN" dirty="0" smtClean="0"/>
          </a:p>
          <a:p>
            <a:pPr fontAlgn="base"/>
            <a:r>
              <a:rPr lang="en-US" altLang="zh-CN" dirty="0" smtClean="0"/>
              <a:t>    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ax,#INITSEG</a:t>
            </a:r>
            <a:endParaRPr lang="en-US" altLang="zh-CN" dirty="0" smtClean="0"/>
          </a:p>
          <a:p>
            <a:pPr fontAlgn="base"/>
            <a:r>
              <a:rPr lang="en-US" altLang="zh-CN" dirty="0" smtClean="0"/>
              <a:t>    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es,ax</a:t>
            </a:r>
            <a:endParaRPr lang="en-US" altLang="zh-CN" dirty="0" smtClean="0"/>
          </a:p>
          <a:p>
            <a:pPr fontAlgn="base"/>
            <a:r>
              <a:rPr lang="en-US" altLang="zh-CN" dirty="0" smtClean="0"/>
              <a:t>    </a:t>
            </a:r>
            <a:r>
              <a:rPr lang="en-US" altLang="zh-CN" dirty="0" err="1" smtClean="0"/>
              <a:t>mov</a:t>
            </a:r>
            <a:r>
              <a:rPr lang="en-US" altLang="zh-CN" dirty="0" smtClean="0"/>
              <a:t> cx,#256</a:t>
            </a:r>
          </a:p>
          <a:p>
            <a:pPr fontAlgn="base"/>
            <a:r>
              <a:rPr lang="en-US" altLang="zh-CN" dirty="0" smtClean="0"/>
              <a:t>    sub </a:t>
            </a:r>
            <a:r>
              <a:rPr lang="en-US" altLang="zh-CN" dirty="0" err="1" smtClean="0"/>
              <a:t>si,si</a:t>
            </a:r>
            <a:endParaRPr lang="en-US" altLang="zh-CN" dirty="0" smtClean="0"/>
          </a:p>
          <a:p>
            <a:pPr fontAlgn="base"/>
            <a:r>
              <a:rPr lang="en-US" altLang="zh-CN" dirty="0" smtClean="0"/>
              <a:t>    sub </a:t>
            </a:r>
            <a:r>
              <a:rPr lang="en-US" altLang="zh-CN" dirty="0" err="1" smtClean="0"/>
              <a:t>di,di</a:t>
            </a:r>
            <a:endParaRPr lang="en-US" altLang="zh-CN" dirty="0" smtClean="0"/>
          </a:p>
          <a:p>
            <a:pPr fontAlgn="base"/>
            <a:r>
              <a:rPr lang="en-US" altLang="zh-CN" dirty="0" smtClean="0"/>
              <a:t>    rep</a:t>
            </a:r>
          </a:p>
          <a:p>
            <a:pPr fontAlgn="base"/>
            <a:r>
              <a:rPr lang="en-US" altLang="zh-CN" dirty="0" smtClean="0"/>
              <a:t>    </a:t>
            </a:r>
            <a:r>
              <a:rPr lang="en-US" altLang="zh-CN" dirty="0" err="1" smtClean="0"/>
              <a:t>movw</a:t>
            </a:r>
            <a:endParaRPr lang="en-US" altLang="zh-CN" dirty="0" smtClean="0"/>
          </a:p>
          <a:p>
            <a:pPr fontAlgn="base"/>
            <a:r>
              <a:rPr lang="en-US" altLang="zh-CN" dirty="0" smtClean="0"/>
              <a:t>    </a:t>
            </a:r>
            <a:r>
              <a:rPr lang="en-US" altLang="zh-CN" dirty="0" err="1" smtClean="0"/>
              <a:t>jmpi</a:t>
            </a:r>
            <a:r>
              <a:rPr lang="en-US" altLang="zh-CN" dirty="0" smtClean="0"/>
              <a:t>    </a:t>
            </a:r>
            <a:r>
              <a:rPr lang="en-US" altLang="zh-CN" dirty="0" err="1" smtClean="0"/>
              <a:t>go,INITSEG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3848" y="1340768"/>
            <a:ext cx="51125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BOOTSEG</a:t>
            </a:r>
            <a:r>
              <a:rPr lang="zh-CN" altLang="en-US" dirty="0"/>
              <a:t>是当前程序的起始内存地址的段地址，</a:t>
            </a:r>
            <a:r>
              <a:rPr lang="en-US" altLang="zh-CN" dirty="0"/>
              <a:t>INITSEG</a:t>
            </a:r>
            <a:r>
              <a:rPr lang="zh-CN" altLang="en-US" dirty="0"/>
              <a:t>表示是</a:t>
            </a:r>
            <a:r>
              <a:rPr lang="en-US" altLang="zh-CN" dirty="0" err="1"/>
              <a:t>bootsect</a:t>
            </a:r>
            <a:r>
              <a:rPr lang="zh-CN" altLang="en-US" dirty="0"/>
              <a:t>将要移动要的内存地址的</a:t>
            </a:r>
            <a:r>
              <a:rPr lang="zh-CN" altLang="en-US" dirty="0" smtClean="0"/>
              <a:t>段地址。</a:t>
            </a:r>
            <a:endParaRPr lang="en-US" altLang="zh-CN" dirty="0" smtClean="0"/>
          </a:p>
          <a:p>
            <a:r>
              <a:rPr lang="zh-CN" altLang="en-US" dirty="0" smtClean="0"/>
              <a:t>这</a:t>
            </a:r>
            <a:r>
              <a:rPr lang="zh-CN" altLang="en-US" dirty="0"/>
              <a:t>段代码的意思是重复执行</a:t>
            </a:r>
            <a:r>
              <a:rPr lang="en-US" altLang="zh-CN" dirty="0" err="1"/>
              <a:t>movw</a:t>
            </a:r>
            <a:r>
              <a:rPr lang="zh-CN" altLang="en-US" dirty="0"/>
              <a:t>指令</a:t>
            </a:r>
            <a:r>
              <a:rPr lang="en-US" altLang="zh-CN" dirty="0"/>
              <a:t>256</a:t>
            </a:r>
            <a:r>
              <a:rPr lang="zh-CN" altLang="en-US" dirty="0"/>
              <a:t>次，每次从</a:t>
            </a:r>
            <a:r>
              <a:rPr lang="en-US" altLang="zh-CN" dirty="0"/>
              <a:t>BOOTSEG(0x7c0</a:t>
            </a:r>
            <a:r>
              <a:rPr lang="zh-CN" altLang="en-US" dirty="0"/>
              <a:t>段地址</a:t>
            </a:r>
            <a:r>
              <a:rPr lang="en-US" altLang="zh-CN" dirty="0"/>
              <a:t>)+</a:t>
            </a:r>
            <a:r>
              <a:rPr lang="en-US" altLang="zh-CN" dirty="0" err="1"/>
              <a:t>si</a:t>
            </a:r>
            <a:r>
              <a:rPr lang="zh-CN" altLang="en-US" dirty="0"/>
              <a:t>的地址处移动一个字</a:t>
            </a:r>
            <a:r>
              <a:rPr lang="en-US" altLang="zh-CN" dirty="0"/>
              <a:t>(2</a:t>
            </a:r>
            <a:r>
              <a:rPr lang="zh-CN" altLang="en-US" dirty="0"/>
              <a:t>个字节</a:t>
            </a:r>
            <a:r>
              <a:rPr lang="en-US" altLang="zh-CN" dirty="0"/>
              <a:t>)</a:t>
            </a:r>
            <a:r>
              <a:rPr lang="zh-CN" altLang="en-US" dirty="0"/>
              <a:t>的数据到</a:t>
            </a:r>
            <a:r>
              <a:rPr lang="en-US" altLang="zh-CN" dirty="0"/>
              <a:t>INITSEG(0x9000</a:t>
            </a:r>
            <a:r>
              <a:rPr lang="zh-CN" altLang="en-US" dirty="0"/>
              <a:t>段地址</a:t>
            </a:r>
            <a:r>
              <a:rPr lang="en-US" altLang="zh-CN" dirty="0"/>
              <a:t>)+di</a:t>
            </a:r>
            <a:r>
              <a:rPr lang="zh-CN" altLang="en-US" dirty="0"/>
              <a:t>地址处，挨个移动</a:t>
            </a:r>
            <a:r>
              <a:rPr lang="en-US" altLang="zh-CN" dirty="0"/>
              <a:t>256</a:t>
            </a:r>
            <a:r>
              <a:rPr lang="zh-CN" altLang="en-US" dirty="0"/>
              <a:t>次，所以总共就是</a:t>
            </a:r>
            <a:r>
              <a:rPr lang="en-US" altLang="zh-CN" dirty="0"/>
              <a:t>256</a:t>
            </a:r>
            <a:r>
              <a:rPr lang="zh-CN" altLang="en-US" dirty="0"/>
              <a:t>字</a:t>
            </a:r>
            <a:r>
              <a:rPr lang="en-US" altLang="zh-CN" dirty="0"/>
              <a:t>(512</a:t>
            </a:r>
            <a:r>
              <a:rPr lang="zh-CN" altLang="en-US" dirty="0"/>
              <a:t>字节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 err="1"/>
              <a:t>bootsect.s</a:t>
            </a:r>
            <a:r>
              <a:rPr lang="zh-CN" altLang="en-US" dirty="0"/>
              <a:t>编译出来也就是</a:t>
            </a:r>
            <a:r>
              <a:rPr lang="en-US" altLang="zh-CN" dirty="0"/>
              <a:t>512</a:t>
            </a:r>
            <a:r>
              <a:rPr lang="zh-CN" altLang="en-US" dirty="0"/>
              <a:t>字节的大小。所以这段代码执行完之后就是把自己拷贝到</a:t>
            </a:r>
            <a:r>
              <a:rPr lang="en-US" altLang="zh-CN" dirty="0"/>
              <a:t>0x90000</a:t>
            </a:r>
            <a:r>
              <a:rPr lang="zh-CN" altLang="en-US" dirty="0"/>
              <a:t>地址处，然后</a:t>
            </a:r>
            <a:r>
              <a:rPr lang="en-US" altLang="zh-CN" dirty="0" err="1"/>
              <a:t>jmpi</a:t>
            </a:r>
            <a:r>
              <a:rPr lang="zh-CN" altLang="en-US" dirty="0"/>
              <a:t>跳转到</a:t>
            </a:r>
            <a:r>
              <a:rPr lang="en-US" altLang="zh-CN" dirty="0"/>
              <a:t>0x9000</a:t>
            </a:r>
            <a:r>
              <a:rPr lang="zh-CN" altLang="en-US" dirty="0"/>
              <a:t>的偏移地址为</a:t>
            </a:r>
            <a:r>
              <a:rPr lang="en-US" altLang="zh-CN" dirty="0"/>
              <a:t>go</a:t>
            </a:r>
            <a:r>
              <a:rPr lang="zh-CN" altLang="en-US" dirty="0"/>
              <a:t>的地方执行。</a:t>
            </a:r>
          </a:p>
          <a:p>
            <a:r>
              <a:rPr lang="zh-CN" altLang="en-US" dirty="0"/>
              <a:t>所以接下来程序执行到</a:t>
            </a:r>
            <a:r>
              <a:rPr lang="en-US" altLang="zh-CN" dirty="0"/>
              <a:t>go:</a:t>
            </a:r>
            <a:r>
              <a:rPr lang="zh-CN" altLang="en-US" dirty="0"/>
              <a:t>处，但是整个程序的起始段地址变成了</a:t>
            </a:r>
            <a:r>
              <a:rPr lang="en-US" altLang="zh-CN" dirty="0"/>
              <a:t>0x9000</a:t>
            </a:r>
            <a:r>
              <a:rPr lang="zh-CN" altLang="en-US" dirty="0"/>
              <a:t>，</a:t>
            </a:r>
            <a:r>
              <a:rPr lang="en-US" altLang="zh-CN" dirty="0"/>
              <a:t>go</a:t>
            </a:r>
            <a:r>
              <a:rPr lang="zh-CN" altLang="en-US" dirty="0"/>
              <a:t>处的代码设置了下堆栈，接着是</a:t>
            </a:r>
            <a:r>
              <a:rPr lang="en-US" altLang="zh-CN" dirty="0" err="1"/>
              <a:t>load_setup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10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代码解析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980728"/>
            <a:ext cx="55115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dirty="0"/>
              <a:t>SETUPLEN = 4   </a:t>
            </a:r>
          </a:p>
          <a:p>
            <a:pPr fontAlgn="base"/>
            <a:r>
              <a:rPr lang="en-US" altLang="zh-CN" dirty="0"/>
              <a:t> </a:t>
            </a:r>
          </a:p>
          <a:p>
            <a:pPr fontAlgn="base"/>
            <a:r>
              <a:rPr lang="en-US" altLang="zh-CN" dirty="0" err="1"/>
              <a:t>load_setup</a:t>
            </a:r>
            <a:r>
              <a:rPr lang="en-US" altLang="zh-CN" dirty="0"/>
              <a:t>:</a:t>
            </a:r>
          </a:p>
          <a:p>
            <a:pPr fontAlgn="base"/>
            <a:r>
              <a:rPr lang="en-US" altLang="zh-CN" dirty="0"/>
              <a:t>    </a:t>
            </a:r>
            <a:r>
              <a:rPr lang="en-US" altLang="zh-CN" dirty="0" err="1"/>
              <a:t>mov</a:t>
            </a:r>
            <a:r>
              <a:rPr lang="en-US" altLang="zh-CN" dirty="0"/>
              <a:t> dx,#0x0000      ! drive 0, head 0</a:t>
            </a:r>
          </a:p>
          <a:p>
            <a:pPr fontAlgn="base"/>
            <a:r>
              <a:rPr lang="en-US" altLang="zh-CN" dirty="0"/>
              <a:t>    </a:t>
            </a:r>
            <a:r>
              <a:rPr lang="en-US" altLang="zh-CN" dirty="0" err="1"/>
              <a:t>mov</a:t>
            </a:r>
            <a:r>
              <a:rPr lang="en-US" altLang="zh-CN" dirty="0"/>
              <a:t> cx,#0x0002      ! sector 2, track 0</a:t>
            </a:r>
          </a:p>
          <a:p>
            <a:pPr fontAlgn="base"/>
            <a:r>
              <a:rPr lang="en-US" altLang="zh-CN" dirty="0"/>
              <a:t>    </a:t>
            </a:r>
            <a:r>
              <a:rPr lang="en-US" altLang="zh-CN" dirty="0" err="1"/>
              <a:t>mov</a:t>
            </a:r>
            <a:r>
              <a:rPr lang="en-US" altLang="zh-CN" dirty="0"/>
              <a:t> bx,#0x0200      ! address = 512, in INITSEG</a:t>
            </a:r>
          </a:p>
          <a:p>
            <a:pPr fontAlgn="base"/>
            <a:r>
              <a:rPr lang="en-US" altLang="zh-CN" dirty="0"/>
              <a:t>    </a:t>
            </a:r>
            <a:r>
              <a:rPr lang="en-US" altLang="zh-CN" dirty="0" err="1"/>
              <a:t>mov</a:t>
            </a:r>
            <a:r>
              <a:rPr lang="en-US" altLang="zh-CN" dirty="0"/>
              <a:t> ax,#0x0200+SETUPLEN ! service 2, nr of sectors</a:t>
            </a:r>
          </a:p>
          <a:p>
            <a:pPr fontAlgn="base"/>
            <a:r>
              <a:rPr lang="en-US" altLang="zh-CN" dirty="0"/>
              <a:t>    </a:t>
            </a:r>
            <a:r>
              <a:rPr lang="en-US" altLang="zh-CN" dirty="0" err="1"/>
              <a:t>int</a:t>
            </a:r>
            <a:r>
              <a:rPr lang="en-US" altLang="zh-CN" dirty="0"/>
              <a:t> 0x13            ! read it</a:t>
            </a:r>
          </a:p>
          <a:p>
            <a:pPr fontAlgn="base"/>
            <a:r>
              <a:rPr lang="en-US" altLang="zh-CN" dirty="0"/>
              <a:t>    </a:t>
            </a:r>
            <a:r>
              <a:rPr lang="en-US" altLang="zh-CN" dirty="0" err="1"/>
              <a:t>jnc</a:t>
            </a:r>
            <a:r>
              <a:rPr lang="en-US" altLang="zh-CN" dirty="0"/>
              <a:t> </a:t>
            </a:r>
            <a:r>
              <a:rPr lang="en-US" altLang="zh-CN" dirty="0" err="1"/>
              <a:t>ok_load_setup</a:t>
            </a:r>
            <a:r>
              <a:rPr lang="en-US" altLang="zh-CN" dirty="0"/>
              <a:t>       ! ok - continue</a:t>
            </a:r>
          </a:p>
          <a:p>
            <a:pPr fontAlgn="base"/>
            <a:r>
              <a:rPr lang="en-US" altLang="zh-CN" dirty="0"/>
              <a:t>    </a:t>
            </a:r>
            <a:r>
              <a:rPr lang="en-US" altLang="zh-CN" dirty="0" err="1"/>
              <a:t>mov</a:t>
            </a:r>
            <a:r>
              <a:rPr lang="en-US" altLang="zh-CN" dirty="0"/>
              <a:t> dx,#0x0000</a:t>
            </a:r>
          </a:p>
          <a:p>
            <a:pPr fontAlgn="base"/>
            <a:r>
              <a:rPr lang="en-US" altLang="zh-CN" dirty="0"/>
              <a:t>    </a:t>
            </a:r>
            <a:r>
              <a:rPr lang="en-US" altLang="zh-CN" dirty="0" err="1"/>
              <a:t>mov</a:t>
            </a:r>
            <a:r>
              <a:rPr lang="en-US" altLang="zh-CN" dirty="0"/>
              <a:t> ax,#0x0000      ! reset the diskette</a:t>
            </a:r>
          </a:p>
          <a:p>
            <a:pPr fontAlgn="base"/>
            <a:r>
              <a:rPr lang="en-US" altLang="zh-CN" dirty="0"/>
              <a:t>    </a:t>
            </a:r>
            <a:r>
              <a:rPr lang="en-US" altLang="zh-CN" dirty="0" err="1"/>
              <a:t>int</a:t>
            </a:r>
            <a:r>
              <a:rPr lang="en-US" altLang="zh-CN" dirty="0"/>
              <a:t> 0x13</a:t>
            </a:r>
          </a:p>
          <a:p>
            <a:pPr fontAlgn="base"/>
            <a:r>
              <a:rPr lang="en-US" altLang="zh-CN" dirty="0"/>
              <a:t>    j   </a:t>
            </a:r>
            <a:r>
              <a:rPr lang="en-US" altLang="zh-CN" dirty="0" err="1"/>
              <a:t>load_setup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229200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所以接下来程序执行到</a:t>
            </a:r>
            <a:r>
              <a:rPr lang="en-US" altLang="zh-CN" dirty="0"/>
              <a:t>go:</a:t>
            </a:r>
            <a:r>
              <a:rPr lang="zh-CN" altLang="en-US" dirty="0"/>
              <a:t>处，但是整个程序的起始段地址变成了</a:t>
            </a:r>
            <a:r>
              <a:rPr lang="en-US" altLang="zh-CN" dirty="0"/>
              <a:t>0x9000</a:t>
            </a:r>
            <a:r>
              <a:rPr lang="zh-CN" altLang="en-US" dirty="0"/>
              <a:t>，</a:t>
            </a:r>
            <a:r>
              <a:rPr lang="en-US" altLang="zh-CN" dirty="0"/>
              <a:t>go</a:t>
            </a:r>
            <a:r>
              <a:rPr lang="zh-CN" altLang="en-US" dirty="0"/>
              <a:t>处的代码设置了下堆栈，接着是</a:t>
            </a:r>
            <a:r>
              <a:rPr lang="en-US" altLang="zh-CN" dirty="0" err="1"/>
              <a:t>load_setup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85831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代码解析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908720"/>
            <a:ext cx="3937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dirty="0"/>
              <a:t>SETUPSEG = 0x9020</a:t>
            </a:r>
          </a:p>
          <a:p>
            <a:pPr fontAlgn="base"/>
            <a:r>
              <a:rPr lang="en-US" altLang="zh-CN" dirty="0"/>
              <a:t> </a:t>
            </a:r>
          </a:p>
          <a:p>
            <a:pPr fontAlgn="base"/>
            <a:r>
              <a:rPr lang="en-US" altLang="zh-CN" dirty="0" err="1"/>
              <a:t>ok_load_setup</a:t>
            </a:r>
            <a:r>
              <a:rPr lang="en-US" altLang="zh-CN" dirty="0"/>
              <a:t>:</a:t>
            </a:r>
          </a:p>
          <a:p>
            <a:pPr fontAlgn="base"/>
            <a:r>
              <a:rPr lang="en-US" altLang="zh-CN" dirty="0"/>
              <a:t>...</a:t>
            </a:r>
          </a:p>
          <a:p>
            <a:pPr fontAlgn="base"/>
            <a:r>
              <a:rPr lang="en-US" altLang="zh-CN" dirty="0"/>
              <a:t>    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ax,#SYSSEG</a:t>
            </a:r>
            <a:endParaRPr lang="en-US" altLang="zh-CN" dirty="0"/>
          </a:p>
          <a:p>
            <a:pPr fontAlgn="base"/>
            <a:r>
              <a:rPr lang="en-US" altLang="zh-CN" dirty="0"/>
              <a:t>    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es,ax</a:t>
            </a:r>
            <a:r>
              <a:rPr lang="en-US" altLang="zh-CN" dirty="0"/>
              <a:t>       ! segment of 0x010000</a:t>
            </a:r>
          </a:p>
          <a:p>
            <a:pPr fontAlgn="base"/>
            <a:r>
              <a:rPr lang="en-US" altLang="zh-CN" dirty="0"/>
              <a:t>    call    </a:t>
            </a:r>
            <a:r>
              <a:rPr lang="en-US" altLang="zh-CN" dirty="0" err="1"/>
              <a:t>read_it</a:t>
            </a:r>
            <a:endParaRPr lang="en-US" altLang="zh-CN" dirty="0"/>
          </a:p>
          <a:p>
            <a:pPr fontAlgn="base"/>
            <a:r>
              <a:rPr lang="en-US" altLang="zh-CN" dirty="0"/>
              <a:t>    call    </a:t>
            </a:r>
            <a:r>
              <a:rPr lang="en-US" altLang="zh-CN" dirty="0" err="1"/>
              <a:t>kill_motor</a:t>
            </a:r>
            <a:endParaRPr lang="en-US" altLang="zh-CN" dirty="0"/>
          </a:p>
          <a:p>
            <a:pPr fontAlgn="base"/>
            <a:r>
              <a:rPr lang="en-US" altLang="zh-CN" dirty="0"/>
              <a:t> </a:t>
            </a:r>
          </a:p>
          <a:p>
            <a:pPr fontAlgn="base"/>
            <a:r>
              <a:rPr lang="en-US" altLang="zh-CN" dirty="0"/>
              <a:t>...</a:t>
            </a:r>
          </a:p>
          <a:p>
            <a:pPr fontAlgn="base"/>
            <a:r>
              <a:rPr lang="en-US" altLang="zh-CN" dirty="0"/>
              <a:t>    </a:t>
            </a:r>
            <a:r>
              <a:rPr lang="en-US" altLang="zh-CN" dirty="0" err="1"/>
              <a:t>jmpi</a:t>
            </a:r>
            <a:r>
              <a:rPr lang="en-US" altLang="zh-CN" dirty="0"/>
              <a:t>    0,SETUPSEG</a:t>
            </a:r>
          </a:p>
          <a:p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450912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BIOS</a:t>
            </a:r>
            <a:r>
              <a:rPr lang="zh-CN" altLang="en-US" dirty="0"/>
              <a:t>中断</a:t>
            </a:r>
            <a:r>
              <a:rPr lang="en-US" altLang="zh-CN" dirty="0" err="1"/>
              <a:t>int</a:t>
            </a:r>
            <a:r>
              <a:rPr lang="en-US" altLang="zh-CN" dirty="0"/>
              <a:t> 0x13</a:t>
            </a:r>
            <a:r>
              <a:rPr lang="zh-CN" altLang="en-US" dirty="0"/>
              <a:t>将</a:t>
            </a:r>
            <a:r>
              <a:rPr lang="en-US" altLang="zh-CN" dirty="0"/>
              <a:t>setup</a:t>
            </a:r>
            <a:r>
              <a:rPr lang="zh-CN" altLang="en-US" dirty="0"/>
              <a:t>从磁盘第</a:t>
            </a:r>
            <a:r>
              <a:rPr lang="en-US" altLang="zh-CN" dirty="0"/>
              <a:t>2</a:t>
            </a:r>
            <a:r>
              <a:rPr lang="zh-CN" altLang="en-US" dirty="0"/>
              <a:t>个扇区开始读到</a:t>
            </a:r>
            <a:r>
              <a:rPr lang="en-US" altLang="zh-CN" dirty="0"/>
              <a:t>0x90200</a:t>
            </a:r>
            <a:r>
              <a:rPr lang="zh-CN" altLang="en-US" dirty="0"/>
              <a:t>开始处，共</a:t>
            </a:r>
            <a:r>
              <a:rPr lang="en-US" altLang="zh-CN" dirty="0"/>
              <a:t>SETUPLEN(setup </a:t>
            </a:r>
            <a:r>
              <a:rPr lang="zh-CN" altLang="en-US" dirty="0"/>
              <a:t>程序的扇区数</a:t>
            </a:r>
            <a:r>
              <a:rPr lang="en-US" altLang="zh-CN" dirty="0"/>
              <a:t>)</a:t>
            </a:r>
            <a:r>
              <a:rPr lang="zh-CN" altLang="en-US" dirty="0"/>
              <a:t>读</a:t>
            </a:r>
            <a:r>
              <a:rPr lang="en-US" altLang="zh-CN" dirty="0"/>
              <a:t>4</a:t>
            </a:r>
            <a:r>
              <a:rPr lang="zh-CN" altLang="en-US" dirty="0"/>
              <a:t>个扇区。成功后跳转到</a:t>
            </a:r>
            <a:r>
              <a:rPr lang="en-US" altLang="zh-CN" dirty="0" err="1"/>
              <a:t>ok_load_setup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8015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>
            <a:normAutofit/>
          </a:bodyPr>
          <a:lstStyle/>
          <a:p>
            <a:r>
              <a:rPr lang="zh-CN" altLang="en-US" sz="3200" dirty="0" smtClean="0"/>
              <a:t>代码解析</a:t>
            </a:r>
            <a:endParaRPr lang="zh-CN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980728"/>
            <a:ext cx="55446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zh-CN" dirty="0"/>
              <a:t>SYSSIZE = 0x3000</a:t>
            </a:r>
          </a:p>
          <a:p>
            <a:pPr fontAlgn="base"/>
            <a:r>
              <a:rPr lang="en-US" altLang="zh-CN" dirty="0"/>
              <a:t>SYSSEG   = 0x1000</a:t>
            </a:r>
          </a:p>
          <a:p>
            <a:pPr fontAlgn="base"/>
            <a:r>
              <a:rPr lang="en-US" altLang="zh-CN" dirty="0"/>
              <a:t>ENDSEG   = SYSSEG + SYSSIZE</a:t>
            </a:r>
          </a:p>
          <a:p>
            <a:pPr fontAlgn="base"/>
            <a:r>
              <a:rPr lang="en-US" altLang="zh-CN" dirty="0"/>
              <a:t> </a:t>
            </a:r>
          </a:p>
          <a:p>
            <a:pPr fontAlgn="base"/>
            <a:r>
              <a:rPr lang="en-US" altLang="zh-CN" dirty="0" err="1"/>
              <a:t>read_it</a:t>
            </a:r>
            <a:r>
              <a:rPr lang="en-US" altLang="zh-CN" dirty="0"/>
              <a:t>:</a:t>
            </a:r>
          </a:p>
          <a:p>
            <a:pPr fontAlgn="base"/>
            <a:r>
              <a:rPr lang="en-US" altLang="zh-CN" dirty="0"/>
              <a:t>    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ax,es</a:t>
            </a:r>
            <a:endParaRPr lang="en-US" altLang="zh-CN" dirty="0"/>
          </a:p>
          <a:p>
            <a:pPr fontAlgn="base"/>
            <a:r>
              <a:rPr lang="en-US" altLang="zh-CN" dirty="0"/>
              <a:t>    test ax,#0x0fff</a:t>
            </a:r>
          </a:p>
          <a:p>
            <a:pPr fontAlgn="base"/>
            <a:r>
              <a:rPr lang="en-US" altLang="zh-CN" dirty="0"/>
              <a:t>die:    </a:t>
            </a:r>
            <a:r>
              <a:rPr lang="en-US" altLang="zh-CN" dirty="0" err="1"/>
              <a:t>jne</a:t>
            </a:r>
            <a:r>
              <a:rPr lang="en-US" altLang="zh-CN" dirty="0"/>
              <a:t> die         ! </a:t>
            </a:r>
            <a:r>
              <a:rPr lang="en-US" altLang="zh-CN" dirty="0" err="1"/>
              <a:t>es</a:t>
            </a:r>
            <a:r>
              <a:rPr lang="en-US" altLang="zh-CN" dirty="0"/>
              <a:t> must be at 64kB boundary</a:t>
            </a:r>
          </a:p>
          <a:p>
            <a:pPr fontAlgn="base"/>
            <a:r>
              <a:rPr lang="en-US" altLang="zh-CN" dirty="0"/>
              <a:t>    </a:t>
            </a: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en-US" altLang="zh-CN" dirty="0" err="1"/>
              <a:t>bx,bx</a:t>
            </a:r>
            <a:r>
              <a:rPr lang="en-US" altLang="zh-CN" dirty="0"/>
              <a:t>       ! </a:t>
            </a:r>
            <a:r>
              <a:rPr lang="en-US" altLang="zh-CN" dirty="0" err="1"/>
              <a:t>bx</a:t>
            </a:r>
            <a:r>
              <a:rPr lang="en-US" altLang="zh-CN" dirty="0"/>
              <a:t> is starting address within segment</a:t>
            </a:r>
          </a:p>
          <a:p>
            <a:pPr fontAlgn="base"/>
            <a:r>
              <a:rPr lang="en-US" altLang="zh-CN" dirty="0" err="1"/>
              <a:t>rp_read</a:t>
            </a:r>
            <a:r>
              <a:rPr lang="en-US" altLang="zh-CN" dirty="0"/>
              <a:t>:</a:t>
            </a:r>
          </a:p>
          <a:p>
            <a:pPr fontAlgn="base"/>
            <a:r>
              <a:rPr lang="en-US" altLang="zh-CN" dirty="0"/>
              <a:t>    </a:t>
            </a:r>
            <a:r>
              <a:rPr lang="en-US" altLang="zh-CN" dirty="0" err="1"/>
              <a:t>mov</a:t>
            </a:r>
            <a:r>
              <a:rPr lang="en-US" altLang="zh-CN" dirty="0"/>
              <a:t> </a:t>
            </a:r>
            <a:r>
              <a:rPr lang="en-US" altLang="zh-CN" dirty="0" err="1"/>
              <a:t>ax,es</a:t>
            </a:r>
            <a:endParaRPr lang="en-US" altLang="zh-CN" dirty="0"/>
          </a:p>
          <a:p>
            <a:pPr fontAlgn="base"/>
            <a:r>
              <a:rPr lang="en-US" altLang="zh-CN" dirty="0"/>
              <a:t>    </a:t>
            </a:r>
            <a:r>
              <a:rPr lang="en-US" altLang="zh-CN" dirty="0" err="1"/>
              <a:t>cmp</a:t>
            </a:r>
            <a:r>
              <a:rPr lang="en-US" altLang="zh-CN" dirty="0"/>
              <a:t> </a:t>
            </a:r>
            <a:r>
              <a:rPr lang="en-US" altLang="zh-CN" dirty="0" err="1"/>
              <a:t>ax,#ENDSEG</a:t>
            </a:r>
            <a:r>
              <a:rPr lang="en-US" altLang="zh-CN" dirty="0"/>
              <a:t>      ! have we loaded all yet?</a:t>
            </a:r>
          </a:p>
          <a:p>
            <a:pPr fontAlgn="base"/>
            <a:r>
              <a:rPr lang="en-US" altLang="zh-CN" dirty="0"/>
              <a:t>    </a:t>
            </a:r>
            <a:r>
              <a:rPr lang="en-US" altLang="zh-CN" dirty="0" err="1"/>
              <a:t>jb</a:t>
            </a:r>
            <a:r>
              <a:rPr lang="en-US" altLang="zh-CN" dirty="0"/>
              <a:t> ok1_read</a:t>
            </a:r>
          </a:p>
          <a:p>
            <a:pPr fontAlgn="base"/>
            <a:r>
              <a:rPr lang="en-US" altLang="zh-CN" dirty="0"/>
              <a:t>    ret</a:t>
            </a:r>
          </a:p>
          <a:p>
            <a:pPr fontAlgn="base"/>
            <a:r>
              <a:rPr lang="en-US" altLang="zh-CN" dirty="0"/>
              <a:t>ok1_read:</a:t>
            </a:r>
          </a:p>
          <a:p>
            <a:pPr fontAlgn="base"/>
            <a:r>
              <a:rPr lang="en-US" altLang="zh-CN" dirty="0"/>
              <a:t>    </a:t>
            </a:r>
            <a:r>
              <a:rPr lang="en-US" altLang="zh-CN" dirty="0" smtClean="0"/>
              <a:t>...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661248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省略的代码都是一些读硬盘和驱动器的数据。这里比较关键的是</a:t>
            </a:r>
            <a:r>
              <a:rPr lang="en-US" altLang="zh-CN" dirty="0"/>
              <a:t>call </a:t>
            </a:r>
            <a:r>
              <a:rPr lang="en-US" altLang="zh-CN" dirty="0" err="1"/>
              <a:t>read_it</a:t>
            </a:r>
            <a:r>
              <a:rPr lang="zh-CN" altLang="en-US" dirty="0"/>
              <a:t>，调用</a:t>
            </a:r>
            <a:r>
              <a:rPr lang="en-US" altLang="zh-CN" dirty="0" err="1"/>
              <a:t>read_it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867569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244827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SYSSIZE</a:t>
            </a:r>
            <a:r>
              <a:rPr lang="zh-CN" altLang="en-US" dirty="0"/>
              <a:t>是编译后</a:t>
            </a:r>
            <a:r>
              <a:rPr lang="en-US" altLang="zh-CN" dirty="0"/>
              <a:t>system</a:t>
            </a:r>
            <a:r>
              <a:rPr lang="zh-CN" altLang="en-US" dirty="0"/>
              <a:t>模块的大小，</a:t>
            </a:r>
            <a:r>
              <a:rPr lang="en-US" altLang="zh-CN" dirty="0"/>
              <a:t>SYSSEG</a:t>
            </a:r>
            <a:r>
              <a:rPr lang="zh-CN" altLang="en-US" dirty="0"/>
              <a:t>是</a:t>
            </a:r>
            <a:r>
              <a:rPr lang="en-US" altLang="zh-CN" dirty="0"/>
              <a:t>system</a:t>
            </a:r>
            <a:r>
              <a:rPr lang="zh-CN" altLang="en-US" dirty="0"/>
              <a:t>模块将加载到的内存段地址处，所以</a:t>
            </a:r>
            <a:r>
              <a:rPr lang="en-US" altLang="zh-CN" dirty="0"/>
              <a:t>ENDSEG</a:t>
            </a:r>
            <a:r>
              <a:rPr lang="zh-CN" altLang="en-US" dirty="0"/>
              <a:t>的值就是</a:t>
            </a:r>
            <a:r>
              <a:rPr lang="en-US" altLang="zh-CN" dirty="0"/>
              <a:t>system</a:t>
            </a:r>
            <a:r>
              <a:rPr lang="zh-CN" altLang="en-US" dirty="0"/>
              <a:t>模块停止加载的段地址。那么</a:t>
            </a:r>
            <a:r>
              <a:rPr lang="en-US" altLang="zh-CN" dirty="0" err="1"/>
              <a:t>read_it</a:t>
            </a:r>
            <a:r>
              <a:rPr lang="zh-CN" altLang="en-US" dirty="0"/>
              <a:t>的作用就是先判断一下</a:t>
            </a:r>
            <a:r>
              <a:rPr lang="en-US" altLang="zh-CN" dirty="0" err="1"/>
              <a:t>es</a:t>
            </a:r>
            <a:r>
              <a:rPr lang="zh-CN" altLang="en-US" dirty="0"/>
              <a:t>是不是到了</a:t>
            </a:r>
            <a:r>
              <a:rPr lang="en-US" altLang="zh-CN" dirty="0"/>
              <a:t>system</a:t>
            </a:r>
            <a:r>
              <a:rPr lang="zh-CN" altLang="en-US" dirty="0"/>
              <a:t>模块停止加载的段地址处，如果没有则跳转去读取</a:t>
            </a:r>
            <a:r>
              <a:rPr lang="en-US" altLang="zh-CN" dirty="0"/>
              <a:t>system</a:t>
            </a:r>
            <a:r>
              <a:rPr lang="zh-CN" altLang="en-US" dirty="0"/>
              <a:t>模块到这个地址。加载完成后就</a:t>
            </a:r>
            <a:r>
              <a:rPr lang="en-US" altLang="zh-CN" dirty="0"/>
              <a:t>ret</a:t>
            </a:r>
            <a:r>
              <a:rPr lang="zh-CN" altLang="en-US" dirty="0"/>
              <a:t>返回。然后关闭马达后读一些驱动器的信息，最后</a:t>
            </a:r>
            <a:r>
              <a:rPr lang="en-US" altLang="zh-CN" dirty="0" err="1"/>
              <a:t>jmpi</a:t>
            </a:r>
            <a:r>
              <a:rPr lang="en-US" altLang="zh-CN" dirty="0"/>
              <a:t> 0,SETUPSEG</a:t>
            </a:r>
            <a:r>
              <a:rPr lang="zh-CN" altLang="en-US" dirty="0"/>
              <a:t>跳转到</a:t>
            </a:r>
            <a:r>
              <a:rPr lang="en-US" altLang="zh-CN" dirty="0"/>
              <a:t>0x9020:0000</a:t>
            </a:r>
            <a:r>
              <a:rPr lang="zh-CN" altLang="en-US" dirty="0"/>
              <a:t>也就是</a:t>
            </a:r>
            <a:r>
              <a:rPr lang="en-US" altLang="zh-CN" dirty="0" err="1"/>
              <a:t>setup.s</a:t>
            </a:r>
            <a:r>
              <a:rPr lang="zh-CN" altLang="en-US" dirty="0"/>
              <a:t>程序的开始处。</a:t>
            </a:r>
          </a:p>
          <a:p>
            <a:r>
              <a:rPr lang="en-US" altLang="zh-CN" dirty="0" err="1"/>
              <a:t>bootsect.s</a:t>
            </a:r>
            <a:r>
              <a:rPr lang="zh-CN" altLang="en-US" dirty="0"/>
              <a:t>就此结束，到现在为止内核各个模块在内存中的位置如下图的第</a:t>
            </a:r>
            <a:r>
              <a:rPr lang="en-US" altLang="zh-CN" dirty="0"/>
              <a:t>3</a:t>
            </a:r>
            <a:r>
              <a:rPr lang="zh-CN" altLang="en-US" dirty="0"/>
              <a:t>步：</a:t>
            </a:r>
          </a:p>
          <a:p>
            <a:endParaRPr lang="zh-CN" altLang="en-US" dirty="0"/>
          </a:p>
        </p:txBody>
      </p:sp>
      <p:pic>
        <p:nvPicPr>
          <p:cNvPr id="5122" name="Picture 2" descr="C:\Users\Administrator\Desktop\790694-20160527180510053-5025583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637" y="260648"/>
            <a:ext cx="4954851" cy="62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20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92088"/>
          </a:xfrm>
        </p:spPr>
        <p:txBody>
          <a:bodyPr>
            <a:normAutofit/>
          </a:bodyPr>
          <a:lstStyle/>
          <a:p>
            <a:r>
              <a:rPr lang="zh-CN" altLang="en-US" dirty="0"/>
              <a:t>计算机是如何启动</a:t>
            </a:r>
            <a:r>
              <a:rPr lang="zh-CN" altLang="en-US" dirty="0" smtClean="0"/>
              <a:t>的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268760"/>
            <a:ext cx="84969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一、第一阶段：</a:t>
            </a:r>
            <a:r>
              <a:rPr lang="en-US" altLang="zh-CN" b="1" dirty="0"/>
              <a:t>BIOS</a:t>
            </a:r>
            <a:endParaRPr lang="en-US" altLang="zh-CN" dirty="0"/>
          </a:p>
          <a:p>
            <a:r>
              <a:rPr lang="zh-CN" altLang="en-US" dirty="0"/>
              <a:t>上个世纪</a:t>
            </a:r>
            <a:r>
              <a:rPr lang="en-US" altLang="zh-CN" dirty="0"/>
              <a:t>70</a:t>
            </a:r>
            <a:r>
              <a:rPr lang="zh-CN" altLang="en-US" dirty="0"/>
              <a:t>年代初，</a:t>
            </a:r>
            <a:r>
              <a:rPr lang="en-US" altLang="zh-CN" dirty="0"/>
              <a:t>"</a:t>
            </a:r>
            <a:r>
              <a:rPr lang="zh-CN" altLang="en-US" dirty="0"/>
              <a:t>只读内存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read-only memory</a:t>
            </a:r>
            <a:r>
              <a:rPr lang="zh-CN" altLang="en-US" dirty="0"/>
              <a:t>，缩写为</a:t>
            </a:r>
            <a:r>
              <a:rPr lang="en-US" altLang="zh-CN" dirty="0"/>
              <a:t>ROM</a:t>
            </a:r>
            <a:r>
              <a:rPr lang="zh-CN" altLang="en-US" dirty="0"/>
              <a:t>）发明，开机程序被刷入</a:t>
            </a:r>
            <a:r>
              <a:rPr lang="en-US" altLang="zh-CN" dirty="0"/>
              <a:t>ROM</a:t>
            </a:r>
            <a:r>
              <a:rPr lang="zh-CN" altLang="en-US" dirty="0"/>
              <a:t>芯片，计算机通电后，第一件事就是读取它。</a:t>
            </a:r>
          </a:p>
          <a:p>
            <a:r>
              <a:rPr lang="zh-CN" altLang="en-US" dirty="0"/>
              <a:t>这块芯片里的程序叫做</a:t>
            </a:r>
            <a:r>
              <a:rPr lang="en-US" altLang="zh-CN" dirty="0"/>
              <a:t>"</a:t>
            </a:r>
            <a:r>
              <a:rPr lang="zh-CN" altLang="en-US" dirty="0"/>
              <a:t>基本輸出輸入系統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Basic </a:t>
            </a:r>
            <a:r>
              <a:rPr lang="en-US" altLang="zh-CN" dirty="0" err="1"/>
              <a:t>Input/Output</a:t>
            </a:r>
            <a:r>
              <a:rPr lang="en-US" altLang="zh-CN" dirty="0"/>
              <a:t> System</a:t>
            </a:r>
            <a:r>
              <a:rPr lang="zh-CN" altLang="en-US" dirty="0"/>
              <a:t>），简称为</a:t>
            </a:r>
            <a:r>
              <a:rPr lang="en-US" altLang="zh-CN" u="sng" dirty="0">
                <a:hlinkClick r:id="rId2"/>
              </a:rPr>
              <a:t>BIOS</a:t>
            </a:r>
            <a:r>
              <a:rPr lang="zh-CN" altLang="en-US" dirty="0"/>
              <a:t>。</a:t>
            </a:r>
          </a:p>
          <a:p>
            <a:r>
              <a:rPr lang="en-US" altLang="zh-CN" b="1" dirty="0"/>
              <a:t>1.1 </a:t>
            </a:r>
            <a:r>
              <a:rPr lang="zh-CN" altLang="en-US" b="1" dirty="0"/>
              <a:t>硬件自检</a:t>
            </a:r>
            <a:endParaRPr lang="zh-CN" altLang="en-US" dirty="0"/>
          </a:p>
          <a:p>
            <a:r>
              <a:rPr lang="en-US" altLang="zh-CN" dirty="0"/>
              <a:t>BIOS</a:t>
            </a:r>
            <a:r>
              <a:rPr lang="zh-CN" altLang="en-US" dirty="0"/>
              <a:t>程序首先检查，计算机硬件能否满足运行的基本条件，这叫做</a:t>
            </a:r>
            <a:r>
              <a:rPr lang="en-US" altLang="zh-CN" dirty="0"/>
              <a:t>"</a:t>
            </a:r>
            <a:r>
              <a:rPr lang="zh-CN" altLang="en-US" dirty="0"/>
              <a:t>硬件自检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Power-On Self-Test</a:t>
            </a:r>
            <a:r>
              <a:rPr lang="zh-CN" altLang="en-US" dirty="0"/>
              <a:t>），缩写为</a:t>
            </a:r>
            <a:r>
              <a:rPr lang="en-US" altLang="zh-CN" u="sng" dirty="0">
                <a:hlinkClick r:id="rId3"/>
              </a:rPr>
              <a:t>POST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如果硬件出现问题，主板会发出不同含义的</a:t>
            </a:r>
            <a:r>
              <a:rPr lang="zh-CN" altLang="en-US" u="sng" dirty="0">
                <a:hlinkClick r:id="rId3"/>
              </a:rPr>
              <a:t>蜂鸣</a:t>
            </a:r>
            <a:r>
              <a:rPr lang="zh-CN" altLang="en-US" dirty="0"/>
              <a:t>，启动中止。如果没有问题，屏幕就会显示出</a:t>
            </a:r>
            <a:r>
              <a:rPr lang="en-US" altLang="zh-CN" dirty="0"/>
              <a:t>CPU</a:t>
            </a:r>
            <a:r>
              <a:rPr lang="zh-CN" altLang="en-US" dirty="0"/>
              <a:t>、内存、硬盘等信息。</a:t>
            </a:r>
          </a:p>
          <a:p>
            <a:r>
              <a:rPr lang="en-US" altLang="zh-CN" b="1" dirty="0"/>
              <a:t>1.2 </a:t>
            </a:r>
            <a:r>
              <a:rPr lang="zh-CN" altLang="en-US" b="1" dirty="0"/>
              <a:t>启动顺序</a:t>
            </a:r>
            <a:endParaRPr lang="zh-CN" altLang="en-US" dirty="0"/>
          </a:p>
          <a:p>
            <a:r>
              <a:rPr lang="zh-CN" altLang="en-US" dirty="0"/>
              <a:t>硬件自检完成后，</a:t>
            </a:r>
            <a:r>
              <a:rPr lang="en-US" altLang="zh-CN" dirty="0"/>
              <a:t>BIOS</a:t>
            </a:r>
            <a:r>
              <a:rPr lang="zh-CN" altLang="en-US" dirty="0"/>
              <a:t>把控制权转交给下一阶段的启动程序。</a:t>
            </a:r>
          </a:p>
          <a:p>
            <a:r>
              <a:rPr lang="zh-CN" altLang="en-US" dirty="0"/>
              <a:t>这时，</a:t>
            </a:r>
            <a:r>
              <a:rPr lang="en-US" altLang="zh-CN" dirty="0"/>
              <a:t>BIOS</a:t>
            </a:r>
            <a:r>
              <a:rPr lang="zh-CN" altLang="en-US" dirty="0"/>
              <a:t>需要知道，</a:t>
            </a:r>
            <a:r>
              <a:rPr lang="en-US" altLang="zh-CN" dirty="0"/>
              <a:t>"</a:t>
            </a:r>
            <a:r>
              <a:rPr lang="zh-CN" altLang="en-US" dirty="0"/>
              <a:t>下一阶段的启动程序</a:t>
            </a:r>
            <a:r>
              <a:rPr lang="en-US" altLang="zh-CN" dirty="0"/>
              <a:t>"</a:t>
            </a:r>
            <a:r>
              <a:rPr lang="zh-CN" altLang="en-US" dirty="0"/>
              <a:t>具体存放在哪一个设备。也就是说，</a:t>
            </a:r>
            <a:r>
              <a:rPr lang="en-US" altLang="zh-CN" dirty="0"/>
              <a:t>BIOS</a:t>
            </a:r>
            <a:r>
              <a:rPr lang="zh-CN" altLang="en-US" dirty="0"/>
              <a:t>需要有一个外部储存设备的排序，排在前面的设备就是优先转交控制权的设备。这种排序叫做</a:t>
            </a:r>
            <a:r>
              <a:rPr lang="en-US" altLang="zh-CN" dirty="0"/>
              <a:t>"</a:t>
            </a:r>
            <a:r>
              <a:rPr lang="zh-CN" altLang="en-US" dirty="0"/>
              <a:t>启动顺序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Boot Sequence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打开</a:t>
            </a:r>
            <a:r>
              <a:rPr lang="en-US" altLang="zh-CN" dirty="0"/>
              <a:t>BIOS</a:t>
            </a:r>
            <a:r>
              <a:rPr lang="zh-CN" altLang="en-US" dirty="0"/>
              <a:t>的操作界面，里面有一项就是</a:t>
            </a:r>
            <a:r>
              <a:rPr lang="en-US" altLang="zh-CN" dirty="0"/>
              <a:t>"</a:t>
            </a:r>
            <a:r>
              <a:rPr lang="zh-CN" altLang="en-US" dirty="0"/>
              <a:t>设定启动顺序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55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bg20130215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"/>
            <a:ext cx="8568952" cy="314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tor\Desktop\bg20130215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99" y="3212976"/>
            <a:ext cx="8568952" cy="352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54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计算机是如何启动的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052736"/>
            <a:ext cx="8496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二、第二阶段：主引导记录</a:t>
            </a:r>
            <a:endParaRPr lang="zh-CN" altLang="en-US" dirty="0"/>
          </a:p>
          <a:p>
            <a:r>
              <a:rPr lang="en-US" altLang="zh-CN" dirty="0"/>
              <a:t>BIOS</a:t>
            </a:r>
            <a:r>
              <a:rPr lang="zh-CN" altLang="en-US" dirty="0"/>
              <a:t>按照</a:t>
            </a:r>
            <a:r>
              <a:rPr lang="en-US" altLang="zh-CN" dirty="0"/>
              <a:t>"</a:t>
            </a:r>
            <a:r>
              <a:rPr lang="zh-CN" altLang="en-US" dirty="0"/>
              <a:t>启动顺序</a:t>
            </a:r>
            <a:r>
              <a:rPr lang="en-US" altLang="zh-CN" dirty="0"/>
              <a:t>"</a:t>
            </a:r>
            <a:r>
              <a:rPr lang="zh-CN" altLang="en-US" dirty="0"/>
              <a:t>，把控制权转交给排在第一位的储存设备。</a:t>
            </a:r>
          </a:p>
          <a:p>
            <a:r>
              <a:rPr lang="zh-CN" altLang="en-US" dirty="0"/>
              <a:t>这时，计算机读取该设备的第一个扇区，也就是读取最前面的</a:t>
            </a:r>
            <a:r>
              <a:rPr lang="en-US" altLang="zh-CN" dirty="0"/>
              <a:t>512</a:t>
            </a:r>
            <a:r>
              <a:rPr lang="zh-CN" altLang="en-US" dirty="0"/>
              <a:t>个字节。如果这</a:t>
            </a:r>
            <a:r>
              <a:rPr lang="en-US" altLang="zh-CN" dirty="0"/>
              <a:t>512</a:t>
            </a:r>
            <a:r>
              <a:rPr lang="zh-CN" altLang="en-US" dirty="0"/>
              <a:t>个字节的最后两个字节是</a:t>
            </a:r>
            <a:r>
              <a:rPr lang="en-US" altLang="zh-CN" dirty="0"/>
              <a:t>0x55</a:t>
            </a:r>
            <a:r>
              <a:rPr lang="zh-CN" altLang="en-US" dirty="0"/>
              <a:t>和</a:t>
            </a:r>
            <a:r>
              <a:rPr lang="en-US" altLang="zh-CN" dirty="0"/>
              <a:t>0xAA</a:t>
            </a:r>
            <a:r>
              <a:rPr lang="zh-CN" altLang="en-US" dirty="0"/>
              <a:t>，表明这个设备可以用于启动；如果不是，表明设备不能用于启动，控制权于是被转交给</a:t>
            </a:r>
            <a:r>
              <a:rPr lang="en-US" altLang="zh-CN" dirty="0"/>
              <a:t>"</a:t>
            </a:r>
            <a:r>
              <a:rPr lang="zh-CN" altLang="en-US" dirty="0"/>
              <a:t>启动顺序</a:t>
            </a:r>
            <a:r>
              <a:rPr lang="en-US" altLang="zh-CN" dirty="0"/>
              <a:t>"</a:t>
            </a:r>
            <a:r>
              <a:rPr lang="zh-CN" altLang="en-US" dirty="0"/>
              <a:t>中的下一个设备。</a:t>
            </a:r>
          </a:p>
          <a:p>
            <a:r>
              <a:rPr lang="zh-CN" altLang="en-US" dirty="0"/>
              <a:t>这最前面的</a:t>
            </a:r>
            <a:r>
              <a:rPr lang="en-US" altLang="zh-CN" dirty="0"/>
              <a:t>512</a:t>
            </a:r>
            <a:r>
              <a:rPr lang="zh-CN" altLang="en-US" dirty="0"/>
              <a:t>个字节，就叫做</a:t>
            </a:r>
            <a:r>
              <a:rPr lang="en-US" altLang="zh-CN" u="sng" dirty="0">
                <a:hlinkClick r:id="rId2"/>
              </a:rPr>
              <a:t>"</a:t>
            </a:r>
            <a:r>
              <a:rPr lang="zh-CN" altLang="en-US" u="sng" dirty="0">
                <a:hlinkClick r:id="rId2"/>
              </a:rPr>
              <a:t>主引导记录</a:t>
            </a:r>
            <a:r>
              <a:rPr lang="en-US" altLang="zh-CN" u="sng" dirty="0">
                <a:hlinkClick r:id="rId2"/>
              </a:rPr>
              <a:t>"</a:t>
            </a:r>
            <a:r>
              <a:rPr lang="zh-CN" altLang="en-US" dirty="0"/>
              <a:t>（</a:t>
            </a:r>
            <a:r>
              <a:rPr lang="en-US" altLang="zh-CN" dirty="0"/>
              <a:t>Master boot record</a:t>
            </a:r>
            <a:r>
              <a:rPr lang="zh-CN" altLang="en-US" dirty="0"/>
              <a:t>，缩写为</a:t>
            </a:r>
            <a:r>
              <a:rPr lang="en-US" altLang="zh-CN" dirty="0"/>
              <a:t>MBR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2.1 </a:t>
            </a:r>
            <a:r>
              <a:rPr lang="zh-CN" altLang="en-US" b="1" dirty="0"/>
              <a:t>主引导记录的结构</a:t>
            </a:r>
            <a:endParaRPr lang="zh-CN" altLang="en-US" dirty="0"/>
          </a:p>
          <a:p>
            <a:r>
              <a:rPr lang="en-US" altLang="zh-CN" dirty="0"/>
              <a:t>"</a:t>
            </a:r>
            <a:r>
              <a:rPr lang="zh-CN" altLang="en-US" dirty="0"/>
              <a:t>主引导记录</a:t>
            </a:r>
            <a:r>
              <a:rPr lang="en-US" altLang="zh-CN" dirty="0"/>
              <a:t>"</a:t>
            </a:r>
            <a:r>
              <a:rPr lang="zh-CN" altLang="en-US" dirty="0"/>
              <a:t>只有</a:t>
            </a:r>
            <a:r>
              <a:rPr lang="en-US" altLang="zh-CN" dirty="0"/>
              <a:t>512</a:t>
            </a:r>
            <a:r>
              <a:rPr lang="zh-CN" altLang="en-US" dirty="0"/>
              <a:t>个字节，放不了太多东西。它的主要作用是，告诉计算机到硬盘的哪一个位置去找操作系统。</a:t>
            </a:r>
          </a:p>
          <a:p>
            <a:r>
              <a:rPr lang="zh-CN" altLang="en-US" dirty="0"/>
              <a:t>主引导记录由三个部分组成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/>
              <a:t>） 第</a:t>
            </a:r>
            <a:r>
              <a:rPr lang="en-US" altLang="zh-CN" dirty="0"/>
              <a:t>1-446</a:t>
            </a:r>
            <a:r>
              <a:rPr lang="zh-CN" altLang="en-US" dirty="0"/>
              <a:t>字节：调用操作系统的机器码。</a:t>
            </a:r>
          </a:p>
          <a:p>
            <a:r>
              <a:rPr lang="zh-CN" altLang="en-US" dirty="0"/>
              <a:t>　　（</a:t>
            </a:r>
            <a:r>
              <a:rPr lang="en-US" altLang="zh-CN" dirty="0"/>
              <a:t>2</a:t>
            </a:r>
            <a:r>
              <a:rPr lang="zh-CN" altLang="en-US" dirty="0"/>
              <a:t>） 第</a:t>
            </a:r>
            <a:r>
              <a:rPr lang="en-US" altLang="zh-CN" dirty="0"/>
              <a:t>447-510</a:t>
            </a:r>
            <a:r>
              <a:rPr lang="zh-CN" altLang="en-US" dirty="0"/>
              <a:t>字节：分区表（</a:t>
            </a:r>
            <a:r>
              <a:rPr lang="en-US" altLang="zh-CN" dirty="0"/>
              <a:t>Partition table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　　（</a:t>
            </a:r>
            <a:r>
              <a:rPr lang="en-US" altLang="zh-CN" dirty="0"/>
              <a:t>3</a:t>
            </a:r>
            <a:r>
              <a:rPr lang="zh-CN" altLang="en-US" dirty="0"/>
              <a:t>） 第</a:t>
            </a:r>
            <a:r>
              <a:rPr lang="en-US" altLang="zh-CN" dirty="0"/>
              <a:t>511-512</a:t>
            </a:r>
            <a:r>
              <a:rPr lang="zh-CN" altLang="en-US" dirty="0"/>
              <a:t>字节：主引导记录签名（</a:t>
            </a:r>
            <a:r>
              <a:rPr lang="en-US" altLang="zh-CN" dirty="0"/>
              <a:t>0x55</a:t>
            </a:r>
            <a:r>
              <a:rPr lang="zh-CN" altLang="en-US" dirty="0"/>
              <a:t>和</a:t>
            </a:r>
            <a:r>
              <a:rPr lang="en-US" altLang="zh-CN" dirty="0"/>
              <a:t>0xAA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其中，第二部分</a:t>
            </a:r>
            <a:r>
              <a:rPr lang="en-US" altLang="zh-CN" dirty="0"/>
              <a:t>"</a:t>
            </a:r>
            <a:r>
              <a:rPr lang="zh-CN" altLang="en-US" dirty="0"/>
              <a:t>分区表</a:t>
            </a:r>
            <a:r>
              <a:rPr lang="en-US" altLang="zh-CN" dirty="0"/>
              <a:t>"</a:t>
            </a:r>
            <a:r>
              <a:rPr lang="zh-CN" altLang="en-US" dirty="0"/>
              <a:t>的作用，是将硬盘分成若干个区。</a:t>
            </a:r>
          </a:p>
        </p:txBody>
      </p:sp>
    </p:spTree>
    <p:extLst>
      <p:ext uri="{BB962C8B-B14F-4D97-AF65-F5344CB8AC3E}">
        <p14:creationId xmlns:p14="http://schemas.microsoft.com/office/powerpoint/2010/main" val="375864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476672"/>
            <a:ext cx="80648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2.2 </a:t>
            </a:r>
            <a:r>
              <a:rPr lang="zh-CN" altLang="en-US" b="1" dirty="0"/>
              <a:t>分区表</a:t>
            </a:r>
            <a:endParaRPr lang="zh-CN" altLang="en-US" dirty="0"/>
          </a:p>
          <a:p>
            <a:r>
              <a:rPr lang="zh-CN" altLang="en-US" dirty="0"/>
              <a:t>硬盘分区有很多</a:t>
            </a:r>
            <a:r>
              <a:rPr lang="zh-CN" altLang="en-US" u="sng" dirty="0">
                <a:hlinkClick r:id="rId2"/>
              </a:rPr>
              <a:t>好处</a:t>
            </a:r>
            <a:r>
              <a:rPr lang="zh-CN" altLang="en-US" dirty="0"/>
              <a:t>。考虑到每个区可以安装不同的操作系统，</a:t>
            </a:r>
            <a:r>
              <a:rPr lang="en-US" altLang="zh-CN" dirty="0"/>
              <a:t>"</a:t>
            </a:r>
            <a:r>
              <a:rPr lang="zh-CN" altLang="en-US" dirty="0"/>
              <a:t>主引导记录</a:t>
            </a:r>
            <a:r>
              <a:rPr lang="en-US" altLang="zh-CN" dirty="0"/>
              <a:t>"</a:t>
            </a:r>
            <a:r>
              <a:rPr lang="zh-CN" altLang="en-US" dirty="0"/>
              <a:t>因此必须知道将控制权转交给哪个区。</a:t>
            </a:r>
          </a:p>
          <a:p>
            <a:r>
              <a:rPr lang="zh-CN" altLang="en-US" dirty="0"/>
              <a:t>分区表的长度只有</a:t>
            </a:r>
            <a:r>
              <a:rPr lang="en-US" altLang="zh-CN" dirty="0"/>
              <a:t>64</a:t>
            </a:r>
            <a:r>
              <a:rPr lang="zh-CN" altLang="en-US" dirty="0"/>
              <a:t>个字节，里面又分成四项，每项</a:t>
            </a:r>
            <a:r>
              <a:rPr lang="en-US" altLang="zh-CN" dirty="0"/>
              <a:t>16</a:t>
            </a:r>
            <a:r>
              <a:rPr lang="zh-CN" altLang="en-US" dirty="0"/>
              <a:t>个字节。所以，一个硬盘最多只能分四个一级分区，又叫做</a:t>
            </a:r>
            <a:r>
              <a:rPr lang="en-US" altLang="zh-CN" dirty="0"/>
              <a:t>"</a:t>
            </a:r>
            <a:r>
              <a:rPr lang="zh-CN" altLang="en-US" dirty="0"/>
              <a:t>主分区</a:t>
            </a:r>
            <a:r>
              <a:rPr lang="en-US" altLang="zh-CN" dirty="0"/>
              <a:t>"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每个主分区的</a:t>
            </a:r>
            <a:r>
              <a:rPr lang="en-US" altLang="zh-CN" dirty="0"/>
              <a:t>16</a:t>
            </a:r>
            <a:r>
              <a:rPr lang="zh-CN" altLang="en-US" dirty="0"/>
              <a:t>个字节，由</a:t>
            </a:r>
            <a:r>
              <a:rPr lang="en-US" altLang="zh-CN" dirty="0"/>
              <a:t>6</a:t>
            </a:r>
            <a:r>
              <a:rPr lang="zh-CN" altLang="en-US" dirty="0"/>
              <a:t>个部分组成：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 第</a:t>
            </a:r>
            <a:r>
              <a:rPr lang="en-US" altLang="zh-CN" dirty="0"/>
              <a:t>1</a:t>
            </a:r>
            <a:r>
              <a:rPr lang="zh-CN" altLang="en-US" dirty="0"/>
              <a:t>个字节：如果为</a:t>
            </a:r>
            <a:r>
              <a:rPr lang="en-US" altLang="zh-CN" dirty="0"/>
              <a:t>0x80</a:t>
            </a:r>
            <a:r>
              <a:rPr lang="zh-CN" altLang="en-US" dirty="0"/>
              <a:t>，就表示该主分区是激活分区，控制权要转交给这个分区。四个主分区里面只能有一个是激活的。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第</a:t>
            </a:r>
            <a:r>
              <a:rPr lang="en-US" altLang="zh-CN" dirty="0"/>
              <a:t>2-4</a:t>
            </a:r>
            <a:r>
              <a:rPr lang="zh-CN" altLang="en-US" dirty="0"/>
              <a:t>个字节：主分区第一个扇区的物理位置（柱面、磁头、扇区号等等）。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第</a:t>
            </a:r>
            <a:r>
              <a:rPr lang="en-US" altLang="zh-CN" dirty="0"/>
              <a:t>5</a:t>
            </a:r>
            <a:r>
              <a:rPr lang="zh-CN" altLang="en-US" dirty="0"/>
              <a:t>个字节：</a:t>
            </a:r>
            <a:r>
              <a:rPr lang="zh-CN" altLang="en-US" u="sng" dirty="0">
                <a:hlinkClick r:id="rId3"/>
              </a:rPr>
              <a:t>主分区类型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 第</a:t>
            </a:r>
            <a:r>
              <a:rPr lang="en-US" altLang="zh-CN" dirty="0"/>
              <a:t>6-8</a:t>
            </a:r>
            <a:r>
              <a:rPr lang="zh-CN" altLang="en-US" dirty="0"/>
              <a:t>个字节：主分区最后一个扇区的物理位置。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 第</a:t>
            </a:r>
            <a:r>
              <a:rPr lang="en-US" altLang="zh-CN" dirty="0"/>
              <a:t>9-12</a:t>
            </a:r>
            <a:r>
              <a:rPr lang="zh-CN" altLang="en-US" dirty="0"/>
              <a:t>字节：该主分区第一个扇区的逻辑地址。</a:t>
            </a:r>
          </a:p>
          <a:p>
            <a:r>
              <a:rPr lang="zh-CN" altLang="en-US" dirty="0" smtClean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 第</a:t>
            </a:r>
            <a:r>
              <a:rPr lang="en-US" altLang="zh-CN" dirty="0"/>
              <a:t>13-16</a:t>
            </a:r>
            <a:r>
              <a:rPr lang="zh-CN" altLang="en-US" dirty="0"/>
              <a:t>字节：主分区的扇区总数。</a:t>
            </a:r>
          </a:p>
          <a:p>
            <a:r>
              <a:rPr lang="zh-CN" altLang="en-US" dirty="0"/>
              <a:t>最后的四个字节（</a:t>
            </a:r>
            <a:r>
              <a:rPr lang="en-US" altLang="zh-CN" dirty="0"/>
              <a:t>"</a:t>
            </a:r>
            <a:r>
              <a:rPr lang="zh-CN" altLang="en-US" dirty="0"/>
              <a:t>主分区的扇区总数</a:t>
            </a:r>
            <a:r>
              <a:rPr lang="en-US" altLang="zh-CN" dirty="0"/>
              <a:t>"</a:t>
            </a:r>
            <a:r>
              <a:rPr lang="zh-CN" altLang="en-US" dirty="0"/>
              <a:t>），决定了这个主分区的长度。也就是说，一个主分区的扇区总数最多不超过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32</a:t>
            </a:r>
            <a:r>
              <a:rPr lang="zh-CN" altLang="en-US" dirty="0"/>
              <a:t>次方。</a:t>
            </a:r>
          </a:p>
          <a:p>
            <a:r>
              <a:rPr lang="zh-CN" altLang="en-US" dirty="0"/>
              <a:t>如果每个扇区为</a:t>
            </a:r>
            <a:r>
              <a:rPr lang="en-US" altLang="zh-CN" dirty="0"/>
              <a:t>512</a:t>
            </a:r>
            <a:r>
              <a:rPr lang="zh-CN" altLang="en-US" dirty="0"/>
              <a:t>个字节，就意味着单个分区最大不超过</a:t>
            </a:r>
            <a:r>
              <a:rPr lang="en-US" altLang="zh-CN" dirty="0"/>
              <a:t>2TB</a:t>
            </a:r>
            <a:r>
              <a:rPr lang="zh-CN" altLang="en-US" dirty="0"/>
              <a:t>。再考虑到扇区的逻辑地址也是</a:t>
            </a:r>
            <a:r>
              <a:rPr lang="en-US" altLang="zh-CN" dirty="0"/>
              <a:t>32</a:t>
            </a:r>
            <a:r>
              <a:rPr lang="zh-CN" altLang="en-US" dirty="0"/>
              <a:t>位，所以单个硬盘可利用的空间最大也不超过</a:t>
            </a:r>
            <a:r>
              <a:rPr lang="en-US" altLang="zh-CN" dirty="0"/>
              <a:t>2TB</a:t>
            </a:r>
            <a:r>
              <a:rPr lang="zh-CN" altLang="en-US" dirty="0"/>
              <a:t>。如果想使用更大的硬盘，只有</a:t>
            </a:r>
            <a:r>
              <a:rPr lang="en-US" altLang="zh-CN" dirty="0"/>
              <a:t>2</a:t>
            </a:r>
            <a:r>
              <a:rPr lang="zh-CN" altLang="en-US" dirty="0"/>
              <a:t>个方法：一是提高每个扇区的字节数，二是</a:t>
            </a:r>
            <a:r>
              <a:rPr lang="zh-CN" altLang="en-US" u="sng" dirty="0">
                <a:hlinkClick r:id="rId4"/>
              </a:rPr>
              <a:t>增加扇区总数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39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229600" cy="936104"/>
          </a:xfrm>
        </p:spPr>
        <p:txBody>
          <a:bodyPr/>
          <a:lstStyle/>
          <a:p>
            <a:r>
              <a:rPr lang="zh-CN" altLang="en-US" dirty="0" smtClean="0"/>
              <a:t>计算机是如何启动的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124744"/>
            <a:ext cx="84969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三、第三阶段：硬盘启动</a:t>
            </a:r>
            <a:endParaRPr lang="zh-CN" altLang="en-US" dirty="0"/>
          </a:p>
          <a:p>
            <a:r>
              <a:rPr lang="zh-CN" altLang="en-US" dirty="0"/>
              <a:t>这时，计算机的控制权就要转交给硬盘的某个分区了，这里又分成三种情况。</a:t>
            </a:r>
          </a:p>
          <a:p>
            <a:r>
              <a:rPr lang="en-US" altLang="zh-CN" b="1" dirty="0"/>
              <a:t>3.1 </a:t>
            </a:r>
            <a:r>
              <a:rPr lang="zh-CN" altLang="en-US" b="1" dirty="0"/>
              <a:t>情况</a:t>
            </a:r>
            <a:r>
              <a:rPr lang="en-US" altLang="zh-CN" b="1" dirty="0"/>
              <a:t>A</a:t>
            </a:r>
            <a:r>
              <a:rPr lang="zh-CN" altLang="en-US" b="1" dirty="0"/>
              <a:t>：卷引导记录</a:t>
            </a:r>
            <a:endParaRPr lang="zh-CN" altLang="en-US" dirty="0"/>
          </a:p>
          <a:p>
            <a:r>
              <a:rPr lang="zh-CN" altLang="en-US" dirty="0"/>
              <a:t>上一节提到，四个主分区里面，只有一个是激活的。计算机会读取激活分区的第一个扇区，叫做</a:t>
            </a:r>
            <a:r>
              <a:rPr lang="en-US" altLang="zh-CN" u="sng" dirty="0">
                <a:hlinkClick r:id="rId2"/>
              </a:rPr>
              <a:t>"</a:t>
            </a:r>
            <a:r>
              <a:rPr lang="zh-CN" altLang="en-US" u="sng" dirty="0">
                <a:hlinkClick r:id="rId2"/>
              </a:rPr>
              <a:t>卷引导记录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Volume boot record</a:t>
            </a:r>
            <a:r>
              <a:rPr lang="zh-CN" altLang="en-US" dirty="0"/>
              <a:t>，缩写为</a:t>
            </a:r>
            <a:r>
              <a:rPr lang="en-US" altLang="zh-CN" dirty="0"/>
              <a:t>VBR</a:t>
            </a:r>
            <a:r>
              <a:rPr lang="zh-CN" altLang="en-US" dirty="0"/>
              <a:t>）。</a:t>
            </a:r>
          </a:p>
          <a:p>
            <a:r>
              <a:rPr lang="en-US" altLang="zh-CN" dirty="0"/>
              <a:t>"</a:t>
            </a:r>
            <a:r>
              <a:rPr lang="zh-CN" altLang="en-US" dirty="0"/>
              <a:t>卷引导记录</a:t>
            </a:r>
            <a:r>
              <a:rPr lang="en-US" altLang="zh-CN" dirty="0"/>
              <a:t>"</a:t>
            </a:r>
            <a:r>
              <a:rPr lang="zh-CN" altLang="en-US" dirty="0"/>
              <a:t>的主要作用是，告诉计算机，操作系统在这个分区里的位置。然后，计算机就会加载操作系统了。</a:t>
            </a:r>
          </a:p>
          <a:p>
            <a:r>
              <a:rPr lang="en-US" altLang="zh-CN" b="1" dirty="0"/>
              <a:t>3.2 </a:t>
            </a:r>
            <a:r>
              <a:rPr lang="zh-CN" altLang="en-US" b="1" dirty="0"/>
              <a:t>情况</a:t>
            </a:r>
            <a:r>
              <a:rPr lang="en-US" altLang="zh-CN" b="1" dirty="0"/>
              <a:t>B</a:t>
            </a:r>
            <a:r>
              <a:rPr lang="zh-CN" altLang="en-US" b="1" dirty="0"/>
              <a:t>：扩展分区和逻辑分区</a:t>
            </a:r>
            <a:endParaRPr lang="zh-CN" altLang="en-US" dirty="0"/>
          </a:p>
          <a:p>
            <a:r>
              <a:rPr lang="zh-CN" altLang="en-US" dirty="0"/>
              <a:t>随着硬盘越来越大，四个主分区已经不够了，需要更多的分区。但是，分区表只有四项，因此规定有且仅有一个区可以被定义成</a:t>
            </a:r>
            <a:r>
              <a:rPr lang="en-US" altLang="zh-CN" dirty="0"/>
              <a:t>"</a:t>
            </a:r>
            <a:r>
              <a:rPr lang="zh-CN" altLang="en-US" dirty="0"/>
              <a:t>扩展分区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Extended partition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所谓</a:t>
            </a:r>
            <a:r>
              <a:rPr lang="en-US" altLang="zh-CN" dirty="0"/>
              <a:t>"</a:t>
            </a:r>
            <a:r>
              <a:rPr lang="zh-CN" altLang="en-US" dirty="0"/>
              <a:t>扩展分区</a:t>
            </a:r>
            <a:r>
              <a:rPr lang="en-US" altLang="zh-CN" dirty="0"/>
              <a:t>"</a:t>
            </a:r>
            <a:r>
              <a:rPr lang="zh-CN" altLang="en-US" dirty="0"/>
              <a:t>，就是指这个区里面又分成多个区。这种分区里面的分区，就叫做</a:t>
            </a:r>
            <a:r>
              <a:rPr lang="en-US" altLang="zh-CN" dirty="0"/>
              <a:t>"</a:t>
            </a:r>
            <a:r>
              <a:rPr lang="zh-CN" altLang="en-US" dirty="0"/>
              <a:t>逻辑分区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logical partition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计算机先读取扩展分区的第一个扇区，叫做</a:t>
            </a:r>
            <a:r>
              <a:rPr lang="en-US" altLang="zh-CN" u="sng" dirty="0">
                <a:hlinkClick r:id="rId3"/>
              </a:rPr>
              <a:t>"</a:t>
            </a:r>
            <a:r>
              <a:rPr lang="zh-CN" altLang="en-US" u="sng" dirty="0">
                <a:hlinkClick r:id="rId3"/>
              </a:rPr>
              <a:t>扩展引导记录</a:t>
            </a:r>
            <a:r>
              <a:rPr lang="en-US" altLang="zh-CN" u="sng" dirty="0">
                <a:hlinkClick r:id="rId3"/>
              </a:rPr>
              <a:t>"</a:t>
            </a:r>
            <a:r>
              <a:rPr lang="zh-CN" altLang="en-US" dirty="0"/>
              <a:t>（</a:t>
            </a:r>
            <a:r>
              <a:rPr lang="en-US" altLang="zh-CN" dirty="0"/>
              <a:t>Extended boot record</a:t>
            </a:r>
            <a:r>
              <a:rPr lang="zh-CN" altLang="en-US" dirty="0"/>
              <a:t>，缩写为</a:t>
            </a:r>
            <a:r>
              <a:rPr lang="en-US" altLang="zh-CN" dirty="0"/>
              <a:t>EBR</a:t>
            </a:r>
            <a:r>
              <a:rPr lang="zh-CN" altLang="en-US" dirty="0"/>
              <a:t>）。它里面也包含一张</a:t>
            </a:r>
            <a:r>
              <a:rPr lang="en-US" altLang="zh-CN" dirty="0"/>
              <a:t>64</a:t>
            </a:r>
            <a:r>
              <a:rPr lang="zh-CN" altLang="en-US" dirty="0"/>
              <a:t>字节的分区表，但是最多只有两项（也就是两个逻辑分区）。</a:t>
            </a:r>
          </a:p>
          <a:p>
            <a:r>
              <a:rPr lang="zh-CN" altLang="en-US" dirty="0"/>
              <a:t>计算机接着读取第二个逻辑分区的第一个扇区，再从里面的分区表中找到第三个逻辑分区的位置，以此类推，直到某个逻辑分区的分区表只包含它自身为止（即只有一个分区项）。因此，扩展分区可以包含无数个逻辑分区。</a:t>
            </a:r>
          </a:p>
          <a:p>
            <a:r>
              <a:rPr lang="zh-CN" altLang="en-US" dirty="0"/>
              <a:t>但是，似乎很少通过这种方式启动操作系统。如果操作系统确实安装在扩展分区，一般采用下一种方式启动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30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87129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3.3 </a:t>
            </a:r>
            <a:r>
              <a:rPr lang="zh-CN" altLang="en-US" b="1" dirty="0"/>
              <a:t>情况</a:t>
            </a:r>
            <a:r>
              <a:rPr lang="en-US" altLang="zh-CN" b="1" dirty="0"/>
              <a:t>C</a:t>
            </a:r>
            <a:r>
              <a:rPr lang="zh-CN" altLang="en-US" b="1" dirty="0"/>
              <a:t>：启动管理器</a:t>
            </a:r>
            <a:endParaRPr lang="zh-CN" altLang="en-US" dirty="0"/>
          </a:p>
          <a:p>
            <a:r>
              <a:rPr lang="zh-CN" altLang="en-US" dirty="0"/>
              <a:t>在这种情况下，计算机读取</a:t>
            </a:r>
            <a:r>
              <a:rPr lang="en-US" altLang="zh-CN" dirty="0"/>
              <a:t>"</a:t>
            </a:r>
            <a:r>
              <a:rPr lang="zh-CN" altLang="en-US" dirty="0"/>
              <a:t>主引导记录</a:t>
            </a:r>
            <a:r>
              <a:rPr lang="en-US" altLang="zh-CN" dirty="0"/>
              <a:t>"</a:t>
            </a:r>
            <a:r>
              <a:rPr lang="zh-CN" altLang="en-US" dirty="0"/>
              <a:t>前面</a:t>
            </a:r>
            <a:r>
              <a:rPr lang="en-US" altLang="zh-CN" dirty="0"/>
              <a:t>446</a:t>
            </a:r>
            <a:r>
              <a:rPr lang="zh-CN" altLang="en-US" dirty="0"/>
              <a:t>字节的机器码之后，不再把控制权转交给某一个分区，而是运行事先安装的</a:t>
            </a:r>
            <a:r>
              <a:rPr lang="en-US" altLang="zh-CN" u="sng" dirty="0">
                <a:hlinkClick r:id="rId2"/>
              </a:rPr>
              <a:t>"</a:t>
            </a:r>
            <a:r>
              <a:rPr lang="zh-CN" altLang="en-US" u="sng" dirty="0">
                <a:hlinkClick r:id="rId2"/>
              </a:rPr>
              <a:t>启动管理器</a:t>
            </a:r>
            <a:r>
              <a:rPr lang="en-US" altLang="zh-CN" u="sng" dirty="0">
                <a:hlinkClick r:id="rId2"/>
              </a:rPr>
              <a:t>"</a:t>
            </a:r>
            <a:r>
              <a:rPr lang="zh-CN" altLang="en-US" dirty="0"/>
              <a:t>（</a:t>
            </a:r>
            <a:r>
              <a:rPr lang="en-US" altLang="zh-CN" dirty="0"/>
              <a:t>boot loader</a:t>
            </a:r>
            <a:r>
              <a:rPr lang="zh-CN" altLang="en-US" dirty="0"/>
              <a:t>），由用户选择启动哪一个操作系统。</a:t>
            </a:r>
          </a:p>
          <a:p>
            <a:r>
              <a:rPr lang="en-US" altLang="zh-CN" dirty="0"/>
              <a:t>Linux</a:t>
            </a:r>
            <a:r>
              <a:rPr lang="zh-CN" altLang="en-US" dirty="0"/>
              <a:t>环境中，目前最流行的启动管理器是</a:t>
            </a:r>
            <a:r>
              <a:rPr lang="en-US" altLang="zh-CN" u="sng" dirty="0" smtClean="0">
                <a:hlinkClick r:id="rId3"/>
              </a:rPr>
              <a:t>Grub</a:t>
            </a:r>
            <a:endParaRPr lang="zh-CN" altLang="en-US" dirty="0"/>
          </a:p>
        </p:txBody>
      </p:sp>
      <p:pic>
        <p:nvPicPr>
          <p:cNvPr id="3074" name="Picture 2" descr="C:\Users\Administrator\Desktop\bg201302150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916832"/>
            <a:ext cx="8126413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43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08720"/>
          </a:xfrm>
        </p:spPr>
        <p:txBody>
          <a:bodyPr/>
          <a:lstStyle/>
          <a:p>
            <a:r>
              <a:rPr lang="zh-CN" altLang="en-US" dirty="0" smtClean="0"/>
              <a:t>计算机是如何启动的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980728"/>
            <a:ext cx="8784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四、第四阶段：操作系统</a:t>
            </a:r>
            <a:endParaRPr lang="zh-CN" altLang="en-US" dirty="0"/>
          </a:p>
          <a:p>
            <a:r>
              <a:rPr lang="zh-CN" altLang="en-US" dirty="0"/>
              <a:t>控制权转交给操作系统后，操作系统的内核首先被载入内存。</a:t>
            </a:r>
          </a:p>
          <a:p>
            <a:r>
              <a:rPr lang="zh-CN" altLang="en-US" dirty="0"/>
              <a:t>以</a:t>
            </a:r>
            <a:r>
              <a:rPr lang="en-US" altLang="zh-CN" dirty="0"/>
              <a:t>Linux</a:t>
            </a:r>
            <a:r>
              <a:rPr lang="zh-CN" altLang="en-US" dirty="0"/>
              <a:t>系统为例，先载入</a:t>
            </a:r>
            <a:r>
              <a:rPr lang="en-US" altLang="zh-CN" dirty="0"/>
              <a:t>/boot</a:t>
            </a:r>
            <a:r>
              <a:rPr lang="zh-CN" altLang="en-US" dirty="0"/>
              <a:t>目录下面的</a:t>
            </a:r>
            <a:r>
              <a:rPr lang="en-US" altLang="zh-CN" dirty="0"/>
              <a:t>kernel</a:t>
            </a:r>
            <a:r>
              <a:rPr lang="zh-CN" altLang="en-US" dirty="0"/>
              <a:t>。内核加载成功后，第一个运行的程序是</a:t>
            </a:r>
            <a:r>
              <a:rPr lang="en-US" altLang="zh-CN" dirty="0"/>
              <a:t>/</a:t>
            </a:r>
            <a:r>
              <a:rPr lang="en-US" altLang="zh-CN" dirty="0" err="1"/>
              <a:t>sbin</a:t>
            </a:r>
            <a:r>
              <a:rPr lang="en-US" altLang="zh-CN" dirty="0"/>
              <a:t>/</a:t>
            </a:r>
            <a:r>
              <a:rPr lang="en-US" altLang="zh-CN" dirty="0" err="1"/>
              <a:t>init</a:t>
            </a:r>
            <a:r>
              <a:rPr lang="zh-CN" altLang="en-US" dirty="0"/>
              <a:t>。它根据配置文件（</a:t>
            </a:r>
            <a:r>
              <a:rPr lang="en-US" altLang="zh-CN" dirty="0" err="1"/>
              <a:t>Debian</a:t>
            </a:r>
            <a:r>
              <a:rPr lang="zh-CN" altLang="en-US" dirty="0"/>
              <a:t>系统是</a:t>
            </a:r>
            <a:r>
              <a:rPr lang="en-US" altLang="zh-CN" dirty="0"/>
              <a:t>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initab</a:t>
            </a:r>
            <a:r>
              <a:rPr lang="zh-CN" altLang="en-US" dirty="0"/>
              <a:t>）产生</a:t>
            </a:r>
            <a:r>
              <a:rPr lang="en-US" altLang="zh-CN" dirty="0" err="1"/>
              <a:t>init</a:t>
            </a:r>
            <a:r>
              <a:rPr lang="zh-CN" altLang="en-US" dirty="0"/>
              <a:t>进程。这是</a:t>
            </a:r>
            <a:r>
              <a:rPr lang="en-US" altLang="zh-CN" dirty="0"/>
              <a:t>Linux</a:t>
            </a:r>
            <a:r>
              <a:rPr lang="zh-CN" altLang="en-US" dirty="0"/>
              <a:t>启动后的第一个进程，</a:t>
            </a:r>
            <a:r>
              <a:rPr lang="en-US" altLang="zh-CN" dirty="0" err="1"/>
              <a:t>pid</a:t>
            </a:r>
            <a:r>
              <a:rPr lang="zh-CN" altLang="en-US" dirty="0"/>
              <a:t>进程编号为</a:t>
            </a:r>
            <a:r>
              <a:rPr lang="en-US" altLang="zh-CN" dirty="0"/>
              <a:t>1</a:t>
            </a:r>
            <a:r>
              <a:rPr lang="zh-CN" altLang="en-US" dirty="0"/>
              <a:t>，其他进程都是它的后代。</a:t>
            </a:r>
          </a:p>
          <a:p>
            <a:r>
              <a:rPr lang="zh-CN" altLang="en-US" dirty="0"/>
              <a:t>然后，</a:t>
            </a:r>
            <a:r>
              <a:rPr lang="en-US" altLang="zh-CN" dirty="0" err="1"/>
              <a:t>init</a:t>
            </a:r>
            <a:r>
              <a:rPr lang="zh-CN" altLang="en-US" dirty="0"/>
              <a:t>线程加载系统的各个模块，比如窗口程序和网络程序，直至执行</a:t>
            </a:r>
            <a:r>
              <a:rPr lang="en-US" altLang="zh-CN" dirty="0"/>
              <a:t>/bin/login</a:t>
            </a:r>
            <a:r>
              <a:rPr lang="zh-CN" altLang="en-US" dirty="0"/>
              <a:t>程序，跳出登录界面，等待用户输入用户名和密码。</a:t>
            </a:r>
          </a:p>
          <a:p>
            <a:r>
              <a:rPr lang="zh-CN" altLang="en-US" dirty="0"/>
              <a:t>至此，全部启动过程完成。</a:t>
            </a:r>
          </a:p>
        </p:txBody>
      </p:sp>
    </p:spTree>
    <p:extLst>
      <p:ext uri="{BB962C8B-B14F-4D97-AF65-F5344CB8AC3E}">
        <p14:creationId xmlns:p14="http://schemas.microsoft.com/office/powerpoint/2010/main" val="234235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为什么主引导记录的内存地址是</a:t>
            </a:r>
            <a:r>
              <a:rPr lang="en-US" altLang="zh-CN" sz="3600" dirty="0" smtClean="0"/>
              <a:t>0x7C00</a:t>
            </a:r>
            <a:endParaRPr lang="zh-CN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1196752"/>
            <a:ext cx="878497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为什么不存入内存的头部、尾部、或者其他位置，而偏偏存入这个比 </a:t>
            </a:r>
            <a:r>
              <a:rPr lang="en-US" altLang="zh-CN" dirty="0"/>
              <a:t>32KB </a:t>
            </a:r>
            <a:r>
              <a:rPr lang="zh-CN" altLang="en-US" dirty="0"/>
              <a:t>小</a:t>
            </a:r>
            <a:r>
              <a:rPr lang="en-US" altLang="zh-CN" dirty="0"/>
              <a:t>1024</a:t>
            </a:r>
            <a:r>
              <a:rPr lang="zh-CN" altLang="en-US" dirty="0"/>
              <a:t>字节的</a:t>
            </a:r>
            <a:r>
              <a:rPr lang="zh-CN" altLang="en-US" dirty="0" smtClean="0"/>
              <a:t>地方</a:t>
            </a:r>
            <a:r>
              <a:rPr lang="en-US" altLang="zh-CN" dirty="0" smtClean="0"/>
              <a:t>?</a:t>
            </a:r>
          </a:p>
          <a:p>
            <a:endParaRPr lang="en-US" altLang="zh-CN" dirty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通电</a:t>
            </a:r>
            <a:endParaRPr lang="zh-CN" altLang="en-US" dirty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读取</a:t>
            </a:r>
            <a:r>
              <a:rPr lang="en-US" altLang="zh-CN" dirty="0"/>
              <a:t>ROM</a:t>
            </a:r>
            <a:r>
              <a:rPr lang="zh-CN" altLang="en-US" dirty="0"/>
              <a:t>里面的</a:t>
            </a:r>
            <a:r>
              <a:rPr lang="en-US" altLang="zh-CN" dirty="0"/>
              <a:t>BIOS</a:t>
            </a:r>
            <a:r>
              <a:rPr lang="zh-CN" altLang="en-US" dirty="0"/>
              <a:t>，用来检查硬件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硬件</a:t>
            </a:r>
            <a:r>
              <a:rPr lang="zh-CN" altLang="en-US" dirty="0"/>
              <a:t>检查通过</a:t>
            </a:r>
          </a:p>
          <a:p>
            <a:r>
              <a:rPr lang="en-US" altLang="zh-CN" dirty="0" smtClean="0"/>
              <a:t>4.BIOS</a:t>
            </a:r>
            <a:r>
              <a:rPr lang="zh-CN" altLang="en-US" dirty="0"/>
              <a:t>根据指定的顺序，检查引导设备的第一个扇区（即主引导记录），加载在内存地址 </a:t>
            </a:r>
            <a:r>
              <a:rPr lang="en-US" altLang="zh-CN" dirty="0"/>
              <a:t>0x7C00</a:t>
            </a:r>
            <a:endParaRPr lang="zh-CN" altLang="en-US" dirty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主</a:t>
            </a:r>
            <a:r>
              <a:rPr lang="zh-CN" altLang="en-US" dirty="0"/>
              <a:t>引导记录把操作权交给操作系统</a:t>
            </a:r>
          </a:p>
          <a:p>
            <a:endParaRPr lang="en-US" altLang="zh-CN" dirty="0" smtClean="0"/>
          </a:p>
          <a:p>
            <a:r>
              <a:rPr lang="zh-CN" altLang="en-US" sz="1600" dirty="0"/>
              <a:t>所以，主引导记录就是引导</a:t>
            </a:r>
            <a:r>
              <a:rPr lang="en-US" altLang="zh-CN" sz="1600" dirty="0"/>
              <a:t>"</a:t>
            </a:r>
            <a:r>
              <a:rPr lang="zh-CN" altLang="en-US" sz="1600" dirty="0"/>
              <a:t>操作系统</a:t>
            </a:r>
            <a:r>
              <a:rPr lang="en-US" altLang="zh-CN" sz="1600" dirty="0"/>
              <a:t>"</a:t>
            </a:r>
            <a:r>
              <a:rPr lang="zh-CN" altLang="en-US" sz="1600" dirty="0"/>
              <a:t>进入内存的一段小程序，大小不超过</a:t>
            </a:r>
            <a:r>
              <a:rPr lang="en-US" altLang="zh-CN" sz="1600" dirty="0"/>
              <a:t>1</a:t>
            </a:r>
            <a:r>
              <a:rPr lang="zh-CN" altLang="en-US" sz="1600" dirty="0"/>
              <a:t>个扇区（</a:t>
            </a:r>
            <a:r>
              <a:rPr lang="en-US" altLang="zh-CN" sz="1600" dirty="0"/>
              <a:t>512</a:t>
            </a:r>
            <a:r>
              <a:rPr lang="zh-CN" altLang="en-US" sz="1600" dirty="0"/>
              <a:t>字节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/>
              <a:t>0x7C00</a:t>
            </a:r>
            <a:r>
              <a:rPr lang="zh-CN" altLang="en-US" sz="1600" dirty="0"/>
              <a:t>这个地址来自</a:t>
            </a:r>
            <a:r>
              <a:rPr lang="en-US" altLang="zh-CN" sz="1600" dirty="0"/>
              <a:t>Intel</a:t>
            </a:r>
            <a:r>
              <a:rPr lang="zh-CN" altLang="en-US" sz="1600" dirty="0"/>
              <a:t>的第一代个人电脑芯片</a:t>
            </a:r>
            <a:r>
              <a:rPr lang="en-US" altLang="zh-CN" sz="1600" u="sng" dirty="0">
                <a:hlinkClick r:id="rId2"/>
              </a:rPr>
              <a:t>8088</a:t>
            </a:r>
            <a:r>
              <a:rPr lang="zh-CN" altLang="en-US" sz="1600" dirty="0"/>
              <a:t>，以后的</a:t>
            </a:r>
            <a:r>
              <a:rPr lang="en-US" altLang="zh-CN" sz="1600" dirty="0"/>
              <a:t>CPU</a:t>
            </a:r>
            <a:r>
              <a:rPr lang="zh-CN" altLang="en-US" sz="1600" dirty="0"/>
              <a:t>为了保持兼容，一直使用这个地址</a:t>
            </a:r>
          </a:p>
        </p:txBody>
      </p:sp>
    </p:spTree>
    <p:extLst>
      <p:ext uri="{BB962C8B-B14F-4D97-AF65-F5344CB8AC3E}">
        <p14:creationId xmlns:p14="http://schemas.microsoft.com/office/powerpoint/2010/main" val="85641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2066</Words>
  <Application>Microsoft Office PowerPoint</Application>
  <PresentationFormat>全屏显示(4:3)</PresentationFormat>
  <Paragraphs>171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主题​​</vt:lpstr>
      <vt:lpstr>Linux0.11内核--引导程序分析</vt:lpstr>
      <vt:lpstr>计算机是如何启动的</vt:lpstr>
      <vt:lpstr>PowerPoint 演示文稿</vt:lpstr>
      <vt:lpstr>计算机是如何启动的</vt:lpstr>
      <vt:lpstr>PowerPoint 演示文稿</vt:lpstr>
      <vt:lpstr>计算机是如何启动的</vt:lpstr>
      <vt:lpstr>PowerPoint 演示文稿</vt:lpstr>
      <vt:lpstr>计算机是如何启动的</vt:lpstr>
      <vt:lpstr>为什么主引导记录的内存地址是0x7C00</vt:lpstr>
      <vt:lpstr>为什么主引导记录的内存地址是0x7C00</vt:lpstr>
      <vt:lpstr>代码解析</vt:lpstr>
      <vt:lpstr>代码解析</vt:lpstr>
      <vt:lpstr>代码解析</vt:lpstr>
      <vt:lpstr>代码解析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xbany</dc:creator>
  <cp:lastModifiedBy>xbany</cp:lastModifiedBy>
  <cp:revision>14</cp:revision>
  <dcterms:created xsi:type="dcterms:W3CDTF">2019-05-08T13:30:08Z</dcterms:created>
  <dcterms:modified xsi:type="dcterms:W3CDTF">2019-05-31T10:00:03Z</dcterms:modified>
</cp:coreProperties>
</file>