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4C82-84EA-43FD-A6C8-C1E261084D4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F89-D768-4895-88B1-AC796CAF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0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4C82-84EA-43FD-A6C8-C1E261084D4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F89-D768-4895-88B1-AC796CAF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4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4C82-84EA-43FD-A6C8-C1E261084D4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F89-D768-4895-88B1-AC796CAF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2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4C82-84EA-43FD-A6C8-C1E261084D4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F89-D768-4895-88B1-AC796CAF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7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4C82-84EA-43FD-A6C8-C1E261084D4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F89-D768-4895-88B1-AC796CAF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4C82-84EA-43FD-A6C8-C1E261084D4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F89-D768-4895-88B1-AC796CAF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18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4C82-84EA-43FD-A6C8-C1E261084D4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F89-D768-4895-88B1-AC796CAF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4C82-84EA-43FD-A6C8-C1E261084D4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F89-D768-4895-88B1-AC796CAF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44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4C82-84EA-43FD-A6C8-C1E261084D4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F89-D768-4895-88B1-AC796CAF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64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4C82-84EA-43FD-A6C8-C1E261084D4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F89-D768-4895-88B1-AC796CAF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5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4C82-84EA-43FD-A6C8-C1E261084D4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F89-D768-4895-88B1-AC796CAF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0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14C82-84EA-43FD-A6C8-C1E261084D4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CF89-D768-4895-88B1-AC796CAF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6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虚拟内存机制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为什么要有虚拟内存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早期的计算机中，是没有虚拟内存的概念的。我们要运行一个程序，会把程序全部装入内存，然后运行。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当运行多个程序时，经常会出现以下问题：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1)</a:t>
            </a:r>
            <a:r>
              <a:rPr lang="zh-CN" altLang="en-US" dirty="0"/>
              <a:t>进程地址空间不隔离，没有权限保护。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由于程序都是直接访问物理内存，所以一个进程可以修改其他进程的内存数据，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甚至修改内核地址空间中的数据。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)</a:t>
            </a:r>
            <a:r>
              <a:rPr lang="zh-CN" altLang="en-US" dirty="0"/>
              <a:t>内存使用效率低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当内存空间不足时，要将其他程序暂时拷贝到硬盘，然后将新的程序装入内存运行。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由于大量的数据装入装出，内存使用效率会十分低下。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)</a:t>
            </a:r>
            <a:r>
              <a:rPr lang="zh-CN" altLang="en-US" dirty="0"/>
              <a:t>程序运行的地址不确定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因为内存地址是随机分配的，所以程序运行的地址也是不确定的。</a:t>
            </a:r>
          </a:p>
        </p:txBody>
      </p:sp>
    </p:spTree>
    <p:extLst>
      <p:ext uri="{BB962C8B-B14F-4D97-AF65-F5344CB8AC3E}">
        <p14:creationId xmlns:p14="http://schemas.microsoft.com/office/powerpoint/2010/main" val="8599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806" y="1805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虚拟内存机制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692696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虚拟地址和物理地址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对于</a:t>
            </a:r>
            <a:r>
              <a:rPr lang="en-US" altLang="zh-CN" dirty="0"/>
              <a:t>32</a:t>
            </a:r>
            <a:r>
              <a:rPr lang="zh-CN" altLang="en-US" dirty="0"/>
              <a:t>位系统，寻址指针为</a:t>
            </a:r>
            <a:r>
              <a:rPr lang="en-US" altLang="zh-CN" dirty="0"/>
              <a:t>4</a:t>
            </a:r>
            <a:r>
              <a:rPr lang="zh-CN" altLang="en-US" dirty="0"/>
              <a:t>字节，对应的虚拟地址空间为</a:t>
            </a:r>
            <a:r>
              <a:rPr lang="en-US" altLang="zh-CN" dirty="0"/>
              <a:t>0-2^32</a:t>
            </a:r>
            <a:r>
              <a:rPr lang="zh-CN" altLang="en-US" dirty="0"/>
              <a:t>，即</a:t>
            </a:r>
            <a:r>
              <a:rPr lang="en-US" altLang="zh-CN" dirty="0"/>
              <a:t>0-4G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对于</a:t>
            </a:r>
            <a:r>
              <a:rPr lang="en-US" altLang="zh-CN" dirty="0"/>
              <a:t>64</a:t>
            </a:r>
            <a:r>
              <a:rPr lang="zh-CN" altLang="en-US" dirty="0"/>
              <a:t>位系统，寻址指针为</a:t>
            </a:r>
            <a:r>
              <a:rPr lang="en-US" altLang="zh-CN" dirty="0"/>
              <a:t>8</a:t>
            </a:r>
            <a:r>
              <a:rPr lang="zh-CN" altLang="en-US" dirty="0"/>
              <a:t>字节，对应的虚拟地址空间为</a:t>
            </a:r>
            <a:r>
              <a:rPr lang="en-US" altLang="zh-CN" dirty="0"/>
              <a:t>0-2^64</a:t>
            </a:r>
            <a:r>
              <a:rPr lang="zh-CN" altLang="en-US" dirty="0"/>
              <a:t>，即</a:t>
            </a:r>
            <a:r>
              <a:rPr lang="en-US" altLang="zh-CN" dirty="0"/>
              <a:t>0-16G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要注意的是，这个地址空间是虚拟的，并非实际存在的。</a:t>
            </a:r>
            <a:br>
              <a:rPr lang="zh-CN" altLang="en-US" dirty="0"/>
            </a:br>
            <a:r>
              <a:rPr lang="en-US" altLang="zh-CN" dirty="0"/>
              <a:t>Linux</a:t>
            </a:r>
            <a:r>
              <a:rPr lang="zh-CN" altLang="en-US" dirty="0"/>
              <a:t>内核把虚拟地址空间分为两部分：用户进程空间，内核进程空间。</a:t>
            </a:r>
            <a:br>
              <a:rPr lang="zh-CN" altLang="en-US" dirty="0"/>
            </a:br>
            <a:r>
              <a:rPr lang="zh-CN" altLang="en-US" dirty="0" smtClean="0"/>
              <a:t>如图：</a:t>
            </a:r>
            <a:endParaRPr lang="zh-CN" altLang="en-US" dirty="0"/>
          </a:p>
        </p:txBody>
      </p:sp>
      <p:pic>
        <p:nvPicPr>
          <p:cNvPr id="1026" name="Picture 2" descr="C:\Users\Administrator\Desktop\300946-20160623171752625-3255931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04864"/>
            <a:ext cx="6048672" cy="460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257" y="0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虚拟内存机制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577" y="692696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缓存原理中，换入</a:t>
            </a:r>
            <a:r>
              <a:rPr lang="en-US" altLang="zh-CN" dirty="0"/>
              <a:t>/</a:t>
            </a:r>
            <a:r>
              <a:rPr lang="zh-CN" altLang="en-US" dirty="0"/>
              <a:t>换出的数据以块为最小单位。在内存管理时，页是地址空间的最小单位。</a:t>
            </a:r>
            <a:br>
              <a:rPr lang="zh-CN" altLang="en-US" dirty="0"/>
            </a:br>
            <a:r>
              <a:rPr lang="zh-CN" altLang="en-US" dirty="0"/>
              <a:t>虚拟地址空间划分为多个固定大小的虚拟页</a:t>
            </a:r>
            <a:r>
              <a:rPr lang="en-US" altLang="zh-CN" dirty="0"/>
              <a:t>(VP),</a:t>
            </a:r>
            <a:r>
              <a:rPr lang="zh-CN" altLang="en-US" dirty="0"/>
              <a:t>物理地址空间</a:t>
            </a:r>
            <a:r>
              <a:rPr lang="en-US" altLang="zh-CN" dirty="0"/>
              <a:t>(DRAM</a:t>
            </a:r>
            <a:r>
              <a:rPr lang="zh-CN" altLang="en-US" dirty="0"/>
              <a:t>内存</a:t>
            </a:r>
            <a:r>
              <a:rPr lang="en-US" altLang="zh-CN" dirty="0"/>
              <a:t>)</a:t>
            </a:r>
            <a:r>
              <a:rPr lang="zh-CN" altLang="en-US" dirty="0"/>
              <a:t>划分为多个固定大小的物理页</a:t>
            </a:r>
            <a:r>
              <a:rPr lang="en-US" altLang="zh-CN" dirty="0"/>
              <a:t>(PP),</a:t>
            </a:r>
            <a:br>
              <a:rPr lang="en-US" altLang="zh-CN" dirty="0"/>
            </a:br>
            <a:r>
              <a:rPr lang="zh-CN" altLang="en-US" dirty="0"/>
              <a:t>虚拟页和物理页的大小是一样的，通常为</a:t>
            </a:r>
            <a:r>
              <a:rPr lang="en-US" altLang="zh-CN" dirty="0"/>
              <a:t>4KB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虚拟页和物理页存在着以下关系：</a:t>
            </a:r>
            <a:br>
              <a:rPr lang="zh-CN" altLang="en-US" dirty="0"/>
            </a:br>
            <a:r>
              <a:rPr lang="zh-CN" altLang="en-US" dirty="0"/>
              <a:t>虚拟页和磁盘文件映射，然后缓存到物理页。</a:t>
            </a:r>
            <a:br>
              <a:rPr lang="zh-CN" altLang="en-US" dirty="0"/>
            </a:br>
            <a:r>
              <a:rPr lang="zh-CN" altLang="en-US" dirty="0"/>
              <a:t>根据是否映射，是否缓存，可以将虚拟页的状态分为以下三种：</a:t>
            </a:r>
            <a:br>
              <a:rPr lang="zh-CN" altLang="en-US" dirty="0"/>
            </a:br>
            <a:r>
              <a:rPr lang="en-US" altLang="zh-CN" dirty="0"/>
              <a:t>1)</a:t>
            </a:r>
            <a:r>
              <a:rPr lang="zh-CN" altLang="en-US" dirty="0"/>
              <a:t>未映射的页</a:t>
            </a:r>
            <a:br>
              <a:rPr lang="zh-CN" altLang="en-US" dirty="0"/>
            </a:br>
            <a:r>
              <a:rPr lang="zh-CN" altLang="en-US" dirty="0"/>
              <a:t>即虚拟页没有映射到磁盘文件</a:t>
            </a:r>
            <a:br>
              <a:rPr lang="zh-CN" altLang="en-US" dirty="0"/>
            </a:br>
            <a:r>
              <a:rPr lang="en-US" altLang="zh-CN" dirty="0"/>
              <a:t>2)</a:t>
            </a:r>
            <a:r>
              <a:rPr lang="zh-CN" altLang="en-US" dirty="0"/>
              <a:t>未缓存的页</a:t>
            </a:r>
            <a:br>
              <a:rPr lang="zh-CN" altLang="en-US" dirty="0"/>
            </a:br>
            <a:r>
              <a:rPr lang="zh-CN" altLang="en-US" dirty="0"/>
              <a:t>虚拟页映射到了磁盘文件，但是没有缓存到物理页，也就是内存上。</a:t>
            </a:r>
            <a:br>
              <a:rPr lang="zh-CN" altLang="en-US" dirty="0"/>
            </a:br>
            <a:r>
              <a:rPr lang="en-US" altLang="zh-CN" dirty="0"/>
              <a:t>3)</a:t>
            </a:r>
            <a:r>
              <a:rPr lang="zh-CN" altLang="en-US" dirty="0"/>
              <a:t>缓存的页</a:t>
            </a:r>
            <a:br>
              <a:rPr lang="zh-CN" altLang="en-US" dirty="0"/>
            </a:br>
            <a:r>
              <a:rPr lang="zh-CN" altLang="en-US" dirty="0"/>
              <a:t>虚拟页映射到了磁盘文件，并且缓存到物理页</a:t>
            </a:r>
            <a:br>
              <a:rPr lang="zh-CN" altLang="en-US" dirty="0"/>
            </a:br>
            <a:r>
              <a:rPr lang="zh-CN" altLang="en-US" dirty="0" smtClean="0"/>
              <a:t>如图：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0" name="Picture 2" descr="C:\Users\Administrator\Desktop\300946-20160623171815625-16441102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653136"/>
            <a:ext cx="4536504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22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31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虚拟内存机制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92696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虚拟地址的工作原理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对于进程来说，使用的都是虚拟地址。每个进程维护一个单独的页表。何为页表？</a:t>
            </a:r>
            <a:br>
              <a:rPr lang="zh-CN" altLang="en-US" dirty="0"/>
            </a:br>
            <a:r>
              <a:rPr lang="zh-CN" altLang="en-US" dirty="0"/>
              <a:t>页表是一种数组结构，存放着各虚拟页的状态，是否映射，是否缓存。</a:t>
            </a:r>
          </a:p>
          <a:p>
            <a:r>
              <a:rPr lang="en-US" altLang="zh-CN" dirty="0"/>
              <a:t>1)</a:t>
            </a:r>
            <a:r>
              <a:rPr lang="zh-CN" altLang="en-US" dirty="0"/>
              <a:t>数组的索引号，表示虚拟页号</a:t>
            </a:r>
            <a:br>
              <a:rPr lang="zh-CN" altLang="en-US" dirty="0"/>
            </a:br>
            <a:r>
              <a:rPr lang="en-US" altLang="zh-CN" dirty="0"/>
              <a:t>2)</a:t>
            </a:r>
            <a:r>
              <a:rPr lang="zh-CN" altLang="en-US" dirty="0"/>
              <a:t>数组的值</a:t>
            </a:r>
            <a:br>
              <a:rPr lang="zh-CN" altLang="en-US" dirty="0"/>
            </a:br>
            <a:r>
              <a:rPr lang="zh-CN" altLang="en-US" dirty="0"/>
              <a:t>若为</a:t>
            </a:r>
            <a:r>
              <a:rPr lang="en-US" altLang="zh-CN" dirty="0"/>
              <a:t>null</a:t>
            </a:r>
            <a:r>
              <a:rPr lang="zh-CN" altLang="en-US" dirty="0"/>
              <a:t>，表示未映射的页</a:t>
            </a:r>
            <a:br>
              <a:rPr lang="zh-CN" altLang="en-US" dirty="0"/>
            </a:br>
            <a:r>
              <a:rPr lang="zh-CN" altLang="en-US" dirty="0"/>
              <a:t>若非</a:t>
            </a:r>
            <a:r>
              <a:rPr lang="en-US" altLang="zh-CN" dirty="0"/>
              <a:t>null</a:t>
            </a:r>
            <a:r>
              <a:rPr lang="zh-CN" altLang="en-US" dirty="0"/>
              <a:t>，第一位表示有效位，为</a:t>
            </a:r>
            <a:r>
              <a:rPr lang="en-US" altLang="zh-CN" dirty="0"/>
              <a:t>1</a:t>
            </a:r>
            <a:r>
              <a:rPr lang="zh-CN" altLang="en-US" dirty="0"/>
              <a:t>，表明缓存的页；为</a:t>
            </a:r>
            <a:r>
              <a:rPr lang="en-US" altLang="zh-CN" dirty="0"/>
              <a:t>0</a:t>
            </a:r>
            <a:r>
              <a:rPr lang="zh-CN" altLang="en-US" dirty="0"/>
              <a:t>，表明未缓存的页。</a:t>
            </a:r>
            <a:br>
              <a:rPr lang="zh-CN" altLang="en-US" dirty="0"/>
            </a:br>
            <a:r>
              <a:rPr lang="zh-CN" altLang="en-US" dirty="0"/>
              <a:t>其余位表示缓存到的物理页号。</a:t>
            </a:r>
          </a:p>
          <a:p>
            <a:r>
              <a:rPr lang="zh-CN" altLang="en-US" dirty="0"/>
              <a:t>页表</a:t>
            </a:r>
            <a:r>
              <a:rPr lang="zh-CN" altLang="en-US" dirty="0" smtClean="0"/>
              <a:t>结构如图：</a:t>
            </a:r>
            <a:endParaRPr lang="zh-CN" altLang="en-US" dirty="0"/>
          </a:p>
        </p:txBody>
      </p:sp>
      <p:pic>
        <p:nvPicPr>
          <p:cNvPr id="3074" name="Picture 2" descr="C:\Users\Administrator\Desktop\300946-20160623173846485-13172977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96952"/>
            <a:ext cx="5400675" cy="38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17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虚拟内存机制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506" y="948690"/>
            <a:ext cx="86409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4.Linux</a:t>
            </a:r>
            <a:r>
              <a:rPr lang="zh-CN" altLang="en-US" b="1" dirty="0"/>
              <a:t>虚拟内存需要注意的问题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内存映射机制</a:t>
            </a:r>
            <a:r>
              <a:rPr lang="en-US" altLang="zh-CN" dirty="0"/>
              <a:t>:</a:t>
            </a:r>
            <a:r>
              <a:rPr lang="zh-CN" altLang="en-US" dirty="0"/>
              <a:t>初始化虚拟内存区域时，会把虚拟内存和磁盘文件对象对应起来。</a:t>
            </a:r>
          </a:p>
          <a:p>
            <a:r>
              <a:rPr lang="zh-CN" altLang="en-US" dirty="0"/>
              <a:t>由于内存映射机制，一个磁盘文件对象可被多个进程共享访问，也可被多个进程私有访问。</a:t>
            </a:r>
            <a:br>
              <a:rPr lang="zh-CN" altLang="en-US" dirty="0"/>
            </a:br>
            <a:r>
              <a:rPr lang="zh-CN" altLang="en-US" dirty="0"/>
              <a:t>当共享访问时，一个进程的对该对象的修改会显示到其他进程。</a:t>
            </a:r>
            <a:br>
              <a:rPr lang="zh-CN" altLang="en-US" dirty="0"/>
            </a:br>
            <a:r>
              <a:rPr lang="zh-CN" altLang="en-US" dirty="0"/>
              <a:t>当私有访问时，修改时会产生保护故障，内核会拷贝这个私有对象，修改的是这个新对象，其他进程指向的是原来的对象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fork</a:t>
            </a:r>
            <a:r>
              <a:rPr lang="zh-CN" altLang="en-US" dirty="0"/>
              <a:t>函数会创建带有独立虚拟地址空间的新进程，内核会把当前进程的虚拟内存中数据结构复制一份给新进程。虚拟内存</a:t>
            </a:r>
            <a:r>
              <a:rPr lang="en-US" altLang="zh-CN" dirty="0"/>
              <a:t>area</a:t>
            </a:r>
            <a:r>
              <a:rPr lang="zh-CN" altLang="en-US" dirty="0"/>
              <a:t>包括共享区域和私有区域，新建的进程对私有区域做修改时，会触发写时拷贝，为新进程维护私有的虚拟地址空间。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5.</a:t>
            </a:r>
            <a:r>
              <a:rPr lang="zh-CN" altLang="en-US" b="1" dirty="0"/>
              <a:t>虚拟地址作用总结</a:t>
            </a:r>
            <a:endParaRPr lang="zh-CN" altLang="en-US" dirty="0"/>
          </a:p>
          <a:p>
            <a:r>
              <a:rPr lang="en-US" altLang="zh-CN" dirty="0"/>
              <a:t>1)</a:t>
            </a:r>
            <a:r>
              <a:rPr lang="zh-CN" altLang="en-US" dirty="0"/>
              <a:t>虚拟内存管理可以控制物理内存的访问权限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访问的虚拟页若没有读写权限，则触发一个保护异常，终止进程。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2)</a:t>
            </a:r>
            <a:r>
              <a:rPr lang="zh-CN" altLang="en-US" dirty="0"/>
              <a:t>虚拟内存让每个进程有独立的地址空间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对于私有区域来说，当不同进程对该区域做修改时，会触发写时拷贝，为新进程维护私有的虚拟地址空间。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3)VA</a:t>
            </a:r>
            <a:r>
              <a:rPr lang="zh-CN" altLang="en-US" dirty="0"/>
              <a:t>到</a:t>
            </a:r>
            <a:r>
              <a:rPr lang="en-US" altLang="zh-CN" dirty="0"/>
              <a:t>PA</a:t>
            </a:r>
            <a:r>
              <a:rPr lang="zh-CN" altLang="en-US" dirty="0"/>
              <a:t>的映射会给分配和释放内存带来方便。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物理内存不连续的地址，可映射到连续的虚拟内存地址。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4)</a:t>
            </a:r>
            <a:r>
              <a:rPr lang="zh-CN" altLang="en-US" dirty="0"/>
              <a:t>内存效率高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使用了页面调度，不会造成大量的数据装入装出。</a:t>
            </a:r>
          </a:p>
        </p:txBody>
      </p:sp>
    </p:spTree>
    <p:extLst>
      <p:ext uri="{BB962C8B-B14F-4D97-AF65-F5344CB8AC3E}">
        <p14:creationId xmlns:p14="http://schemas.microsoft.com/office/powerpoint/2010/main" val="24754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内核定时器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在</a:t>
            </a:r>
            <a:r>
              <a:rPr lang="en-US" altLang="zh-CN" dirty="0"/>
              <a:t>include/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timer.h</a:t>
            </a:r>
            <a:r>
              <a:rPr lang="zh-CN" altLang="en-US" dirty="0"/>
              <a:t>头文件中定义了数据结构</a:t>
            </a:r>
            <a:r>
              <a:rPr lang="en-US" altLang="zh-CN" dirty="0" err="1"/>
              <a:t>timer_list</a:t>
            </a:r>
            <a:r>
              <a:rPr lang="zh-CN" altLang="en-US" dirty="0"/>
              <a:t>来描述一个内核定时器：</a:t>
            </a:r>
          </a:p>
        </p:txBody>
      </p:sp>
      <p:pic>
        <p:nvPicPr>
          <p:cNvPr id="4098" name="Picture 2" descr="C:\Users\Administrator\Desktop\0Q2%6DX}RM4AZ163Q}(H08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16832"/>
            <a:ext cx="5395962" cy="1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9127" y="3697386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各数据成员的含义如下：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）双向链表元素</a:t>
            </a:r>
            <a:r>
              <a:rPr lang="en-US" altLang="zh-CN" dirty="0"/>
              <a:t>list</a:t>
            </a:r>
            <a:r>
              <a:rPr lang="zh-CN" altLang="en-US" dirty="0"/>
              <a:t>：用来将多个定时器连接成一条双向循环队列。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expires</a:t>
            </a:r>
            <a:r>
              <a:rPr lang="zh-CN" altLang="en-US" dirty="0"/>
              <a:t>：指定定时器到期的时间，这个时间被表示成自系统启动以来的时钟滴答计数（也即时钟节拍数）。当一个</a:t>
            </a:r>
          </a:p>
          <a:p>
            <a:r>
              <a:rPr lang="zh-CN" altLang="en-US" dirty="0"/>
              <a:t>定时器的</a:t>
            </a:r>
            <a:r>
              <a:rPr lang="en-US" altLang="zh-CN" dirty="0"/>
              <a:t>expires</a:t>
            </a:r>
            <a:r>
              <a:rPr lang="zh-CN" altLang="en-US" dirty="0"/>
              <a:t>值小于或等于</a:t>
            </a:r>
            <a:r>
              <a:rPr lang="en-US" altLang="zh-CN" dirty="0"/>
              <a:t>jiffies</a:t>
            </a:r>
            <a:r>
              <a:rPr lang="zh-CN" altLang="en-US" dirty="0"/>
              <a:t>变量时，我们就说这个定时器已经超时或到期了。在初始化一个定时器后，通常</a:t>
            </a:r>
          </a:p>
          <a:p>
            <a:r>
              <a:rPr lang="zh-CN" altLang="en-US" dirty="0"/>
              <a:t>把它的</a:t>
            </a:r>
            <a:r>
              <a:rPr lang="en-US" altLang="zh-CN" dirty="0"/>
              <a:t>expires</a:t>
            </a:r>
            <a:r>
              <a:rPr lang="zh-CN" altLang="en-US" dirty="0"/>
              <a:t>域设置成当前</a:t>
            </a:r>
            <a:r>
              <a:rPr lang="en-US" altLang="zh-CN" dirty="0"/>
              <a:t>expires</a:t>
            </a:r>
            <a:r>
              <a:rPr lang="zh-CN" altLang="en-US" dirty="0"/>
              <a:t>变量的当前值加上某个时间间隔值（以时钟滴答次数计）。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）函数指针</a:t>
            </a:r>
            <a:r>
              <a:rPr lang="en-US" altLang="zh-CN" dirty="0"/>
              <a:t>function</a:t>
            </a:r>
            <a:r>
              <a:rPr lang="zh-CN" altLang="en-US" dirty="0"/>
              <a:t>：指向一个可执行函数。当定时器到期时，内核就执行</a:t>
            </a:r>
            <a:r>
              <a:rPr lang="en-US" altLang="zh-CN" dirty="0"/>
              <a:t>function</a:t>
            </a:r>
            <a:r>
              <a:rPr lang="zh-CN" altLang="en-US" dirty="0"/>
              <a:t>所指定的函数。而</a:t>
            </a:r>
            <a:r>
              <a:rPr lang="en-US" altLang="zh-CN" dirty="0"/>
              <a:t>data</a:t>
            </a:r>
            <a:r>
              <a:rPr lang="zh-CN" altLang="en-US" dirty="0"/>
              <a:t>域</a:t>
            </a:r>
            <a:r>
              <a:rPr lang="zh-CN" altLang="en-US" dirty="0" smtClean="0"/>
              <a:t>则被</a:t>
            </a:r>
            <a:r>
              <a:rPr lang="zh-CN" altLang="en-US" dirty="0"/>
              <a:t>内核用作</a:t>
            </a:r>
            <a:r>
              <a:rPr lang="en-US" altLang="zh-CN" dirty="0"/>
              <a:t>function</a:t>
            </a:r>
            <a:r>
              <a:rPr lang="zh-CN" altLang="en-US" dirty="0"/>
              <a:t>函数的调用参数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4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j-ea"/>
              </a:rPr>
              <a:t>IPC</a:t>
            </a:r>
            <a:endParaRPr lang="zh-CN" altLang="en-US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268760"/>
            <a:ext cx="856895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b="1" dirty="0" smtClean="0"/>
              <a:t>进程通信机制</a:t>
            </a:r>
            <a:endParaRPr lang="en-US" altLang="zh-CN" sz="2000" b="1" dirty="0" smtClean="0"/>
          </a:p>
          <a:p>
            <a:r>
              <a:rPr lang="zh-CN" altLang="en-US" dirty="0" smtClean="0"/>
              <a:t>一般情况下，系统中运行着大量的进程，而每个进程之间并不是相互独立的，有些进程之间经常需要互相传递消息。但是每个进程在系统中都有自己的地址空间，操作系统通过页表和实际物理内存所关联，不允许其他进程随意进入。因此，就必须有一种机制既能保证进程之间的通信，又能保证系统的安全，即进程间通信机制</a:t>
            </a:r>
            <a:r>
              <a:rPr lang="en-US" altLang="zh-CN" dirty="0" smtClean="0"/>
              <a:t>——I P C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Inter_Process</a:t>
            </a:r>
            <a:r>
              <a:rPr lang="en-US" altLang="zh-CN" dirty="0" smtClean="0"/>
              <a:t> Communication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中的内存空间分为系统空间和用户空间。在系统空间中，由于各个线程的地址空间都是共享的，即一个线程能够随意访问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中的任意地址，所以无需进程通信机制的保护。而在用户空间中，每个进程都有自己的地址空间，一个进程为了与其他进程通信，必须陷入到有足够权限访问其他进程空间的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中，从而与其他进程进行通信。在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中支持</a:t>
            </a:r>
            <a:r>
              <a:rPr lang="en-US" altLang="zh-CN" dirty="0" smtClean="0"/>
              <a:t>System V </a:t>
            </a:r>
            <a:r>
              <a:rPr lang="zh-CN" altLang="en-US" dirty="0" smtClean="0"/>
              <a:t>进程通信的手段有三种：消息队列（</a:t>
            </a:r>
            <a:r>
              <a:rPr lang="en-US" altLang="zh-CN" dirty="0" smtClean="0"/>
              <a:t>Message queue</a:t>
            </a:r>
            <a:r>
              <a:rPr lang="zh-CN" altLang="en-US" dirty="0" smtClean="0"/>
              <a:t>）、信号量（</a:t>
            </a:r>
            <a:r>
              <a:rPr lang="en-US" altLang="zh-CN" dirty="0" smtClean="0"/>
              <a:t>Semaphore</a:t>
            </a:r>
            <a:r>
              <a:rPr lang="zh-CN" altLang="en-US" dirty="0" smtClean="0"/>
              <a:t>）、共享内存（</a:t>
            </a:r>
            <a:r>
              <a:rPr lang="en-US" altLang="zh-CN" dirty="0" smtClean="0"/>
              <a:t>Shared memory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000" b="1" dirty="0" smtClean="0">
                <a:latin typeface="+mn-ea"/>
              </a:rPr>
              <a:t>2.</a:t>
            </a:r>
            <a:r>
              <a:rPr lang="zh-CN" altLang="en-US" sz="2000" b="1" dirty="0" smtClean="0">
                <a:latin typeface="+mn-ea"/>
              </a:rPr>
              <a:t>进程通信对象标示符和键</a:t>
            </a:r>
            <a:endParaRPr lang="en-US" altLang="zh-CN" sz="2000" b="1" dirty="0" smtClean="0">
              <a:latin typeface="+mn-ea"/>
            </a:endParaRP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中，对每一类</a:t>
            </a:r>
            <a:r>
              <a:rPr lang="en-US" altLang="zh-CN" dirty="0" smtClean="0"/>
              <a:t>I P C </a:t>
            </a:r>
            <a:r>
              <a:rPr lang="zh-CN" altLang="en-US" dirty="0" smtClean="0"/>
              <a:t>对象，都由一个非负整数来索引。为了识别并唯一标识各个进程通信的对象，需要一个标识符（即</a:t>
            </a:r>
            <a:r>
              <a:rPr lang="en-US" altLang="zh-CN" dirty="0" smtClean="0"/>
              <a:t>IPC</a:t>
            </a:r>
            <a:r>
              <a:rPr lang="zh-CN" altLang="en-US" dirty="0" smtClean="0"/>
              <a:t>标示符）来标识各个通信对象。而为了获取一个独一无二的通信对象，必须使用键（可使用</a:t>
            </a:r>
            <a:r>
              <a:rPr lang="en-US" altLang="zh-CN" dirty="0" err="1" smtClean="0"/>
              <a:t>ftok</a:t>
            </a:r>
            <a:r>
              <a:rPr lang="en-US" altLang="zh-CN" dirty="0" smtClean="0"/>
              <a:t>( )</a:t>
            </a:r>
            <a:r>
              <a:rPr lang="zh-CN" altLang="en-US" dirty="0" smtClean="0"/>
              <a:t>函数生成，返回值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）。这里的键是用来定位</a:t>
            </a:r>
            <a:r>
              <a:rPr lang="en-US" altLang="zh-CN" dirty="0" smtClean="0"/>
              <a:t>I P C </a:t>
            </a:r>
            <a:r>
              <a:rPr lang="zh-CN" altLang="en-US" dirty="0" smtClean="0"/>
              <a:t>对象的标识符的。</a:t>
            </a:r>
          </a:p>
        </p:txBody>
      </p:sp>
    </p:spTree>
    <p:extLst>
      <p:ext uri="{BB962C8B-B14F-4D97-AF65-F5344CB8AC3E}">
        <p14:creationId xmlns:p14="http://schemas.microsoft.com/office/powerpoint/2010/main" val="325642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信号量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6"/>
            <a:ext cx="878497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信号量（</a:t>
            </a:r>
            <a:r>
              <a:rPr lang="en-US" altLang="zh-CN" dirty="0" smtClean="0"/>
              <a:t>Semaphore</a:t>
            </a:r>
            <a:r>
              <a:rPr lang="zh-CN" altLang="en-US" dirty="0" smtClean="0"/>
              <a:t>）可以被看做是一种具有原子操作的计数器，它控制多个进程对共享资源的访问，通常描述临界资源当中，临界资源的数目，常常被当做锁（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）来使用，防止一个进程访问另外一个进程正在使用的资源。信号量本身不具有数据交换的功能，而是控制其他资源来实现进程间通信，在此过程中负责数据操作操作的互斥、同步等功能。简言之：信号量的主要目的是为了保护临界资源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000" b="1" dirty="0" smtClean="0">
                <a:latin typeface="+mn-ea"/>
              </a:rPr>
              <a:t>1.</a:t>
            </a:r>
            <a:r>
              <a:rPr lang="zh-CN" altLang="en-US" sz="2000" b="1" dirty="0" smtClean="0">
                <a:latin typeface="+mn-ea"/>
              </a:rPr>
              <a:t>为什么要使用信号量</a:t>
            </a:r>
            <a:endParaRPr lang="en-US" altLang="zh-CN" sz="2000" b="1" dirty="0" smtClean="0">
              <a:latin typeface="+mn-ea"/>
            </a:endParaRPr>
          </a:p>
          <a:p>
            <a:r>
              <a:rPr lang="zh-CN" altLang="en-US" dirty="0" smtClean="0"/>
              <a:t>为了防止出现因多个进程同时访问一个共享资源而引发的问题，我们需要一种方法，可以通过生成并使用令牌来授权，在任一时刻只能有一个执行流访问代码的临界区域。而信号量就可以提供这样的一种访问机制，让一个临界区同一时刻只有一个执行流在访问它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000" b="1" dirty="0" smtClean="0">
                <a:latin typeface="+mn-ea"/>
              </a:rPr>
              <a:t>2.Linux</a:t>
            </a:r>
            <a:r>
              <a:rPr lang="zh-CN" altLang="en-US" sz="2000" b="1" dirty="0" smtClean="0">
                <a:latin typeface="+mn-ea"/>
              </a:rPr>
              <a:t>的信号量机制</a:t>
            </a:r>
            <a:endParaRPr lang="en-US" altLang="zh-CN" sz="2000" b="1" dirty="0" smtClean="0">
              <a:latin typeface="+mn-ea"/>
            </a:endParaRP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System V</a:t>
            </a:r>
            <a:r>
              <a:rPr lang="zh-CN" altLang="en-US" dirty="0" smtClean="0"/>
              <a:t>中信号量并非是单个非负值，而必须将信号量定义为含有一个或多个信号量值的集合。当创建一个信号量时，要指定该集合中信号量值的数量。创建信号量（</a:t>
            </a:r>
            <a:r>
              <a:rPr lang="en-US" altLang="zh-CN" dirty="0" err="1" smtClean="0"/>
              <a:t>semget</a:t>
            </a:r>
            <a:r>
              <a:rPr lang="zh-CN" altLang="en-US" dirty="0" smtClean="0"/>
              <a:t>）和对信号量赋初值（</a:t>
            </a:r>
            <a:r>
              <a:rPr lang="en-US" altLang="zh-CN" dirty="0" err="1" smtClean="0"/>
              <a:t>semctl</a:t>
            </a:r>
            <a:r>
              <a:rPr lang="zh-CN" altLang="en-US" dirty="0" smtClean="0"/>
              <a:t>）分开进行，这是一个弱点，因为不能原子地创建一个信号量集合，并且对该集合中各个信号量赋初值。即使没有进程在使用</a:t>
            </a:r>
            <a:r>
              <a:rPr lang="en-US" altLang="zh-CN" dirty="0" smtClean="0"/>
              <a:t>I P C</a:t>
            </a:r>
            <a:r>
              <a:rPr lang="zh-CN" altLang="en-US" dirty="0" smtClean="0"/>
              <a:t>资源，它们仍然是存在的，要时刻防止资源被锁定，避免程序在异常情况下结束时没有解锁资源，可以使用关键字（</a:t>
            </a:r>
            <a:r>
              <a:rPr lang="en-US" altLang="zh-CN" dirty="0" smtClean="0"/>
              <a:t>SEM_UNDO </a:t>
            </a:r>
            <a:r>
              <a:rPr lang="zh-CN" altLang="en-US" dirty="0" smtClean="0"/>
              <a:t>）在退出时恢复信号量值为初始值。</a:t>
            </a:r>
          </a:p>
        </p:txBody>
      </p:sp>
    </p:spTree>
    <p:extLst>
      <p:ext uri="{BB962C8B-B14F-4D97-AF65-F5344CB8AC3E}">
        <p14:creationId xmlns:p14="http://schemas.microsoft.com/office/powerpoint/2010/main" val="22204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196" y="13995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红黑树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5658" y="620688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红黑树是在普通二叉树上，对没个节点添加一个颜色属性形成的，同时整个红黑二叉树需要同时满足一下五条性质 红黑树需要满足的性质：</a:t>
            </a:r>
            <a:endParaRPr lang="en-US" altLang="zh-CN" dirty="0" smtClean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性质一：</a:t>
            </a:r>
            <a:r>
              <a:rPr lang="zh-CN" altLang="en-US" dirty="0" smtClean="0">
                <a:latin typeface="+mn-ea"/>
              </a:rPr>
              <a:t>节点是红色或者是黑色； 在树里面的节点不是红色的就是黑色的，没有其他颜色。 </a:t>
            </a:r>
            <a:endParaRPr lang="en-US" altLang="zh-CN" dirty="0" smtClean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性质二：</a:t>
            </a:r>
            <a:r>
              <a:rPr lang="zh-CN" altLang="en-US" dirty="0" smtClean="0">
                <a:latin typeface="+mn-ea"/>
              </a:rPr>
              <a:t>根节点是黑色； 根节点总是黑色的。它不能为红。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性质三：</a:t>
            </a:r>
            <a:r>
              <a:rPr lang="zh-CN" altLang="en-US" dirty="0" smtClean="0">
                <a:latin typeface="+mn-ea"/>
              </a:rPr>
              <a:t>每个叶节点（</a:t>
            </a:r>
            <a:r>
              <a:rPr lang="en-US" altLang="zh-CN" dirty="0" smtClean="0">
                <a:latin typeface="+mn-ea"/>
              </a:rPr>
              <a:t>NIL</a:t>
            </a:r>
            <a:r>
              <a:rPr lang="zh-CN" altLang="en-US" dirty="0" smtClean="0">
                <a:latin typeface="+mn-ea"/>
              </a:rPr>
              <a:t>或空节点）是黑色； </a:t>
            </a:r>
            <a:endParaRPr lang="en-US" altLang="zh-CN" dirty="0" smtClean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性质四：</a:t>
            </a:r>
            <a:r>
              <a:rPr lang="zh-CN" altLang="en-US" dirty="0">
                <a:latin typeface="+mn-ea"/>
              </a:rPr>
              <a:t>每个红色节点的两个子节点都是黑色的（也就是说不存在两个连续的红色节点）； </a:t>
            </a:r>
            <a:r>
              <a:rPr lang="zh-CN" altLang="en-US" dirty="0" smtClean="0">
                <a:latin typeface="+mn-ea"/>
              </a:rPr>
              <a:t>就是</a:t>
            </a:r>
            <a:r>
              <a:rPr lang="zh-CN" altLang="en-US" dirty="0">
                <a:latin typeface="+mn-ea"/>
              </a:rPr>
              <a:t>连续的两个节点不能是连续的红色，连续的两个节点的意思就是父节点与子节点不能是连续的红色。</a:t>
            </a:r>
            <a:endParaRPr lang="zh-CN" altLang="en-US" dirty="0" smtClean="0">
              <a:latin typeface="+mn-ea"/>
            </a:endParaRPr>
          </a:p>
        </p:txBody>
      </p:sp>
      <p:pic>
        <p:nvPicPr>
          <p:cNvPr id="5122" name="Picture 2" descr="C:\Users\Administrator\Desktop\201703241345176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58" y="3322643"/>
            <a:ext cx="8568952" cy="353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1018</Words>
  <Application>Microsoft Office PowerPoint</Application>
  <PresentationFormat>全屏显示(4:3)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虚拟内存机制</vt:lpstr>
      <vt:lpstr>虚拟内存机制</vt:lpstr>
      <vt:lpstr>虚拟内存机制</vt:lpstr>
      <vt:lpstr>虚拟内存机制</vt:lpstr>
      <vt:lpstr>虚拟内存机制</vt:lpstr>
      <vt:lpstr>内核定时器</vt:lpstr>
      <vt:lpstr>IPC</vt:lpstr>
      <vt:lpstr>信号量</vt:lpstr>
      <vt:lpstr>红黑树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xbany</dc:creator>
  <cp:lastModifiedBy>xbany</cp:lastModifiedBy>
  <cp:revision>14</cp:revision>
  <dcterms:created xsi:type="dcterms:W3CDTF">2019-06-01T16:43:45Z</dcterms:created>
  <dcterms:modified xsi:type="dcterms:W3CDTF">2019-06-01T17:31:46Z</dcterms:modified>
</cp:coreProperties>
</file>