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2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9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8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2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2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2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7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4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5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1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2484-1946-4F48-9273-2F66DC1812CE}" type="datetimeFigureOut">
              <a:rPr lang="zh-CN" altLang="en-US" smtClean="0"/>
              <a:t>2019/6/4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A7D8-463F-46F9-B2FF-6B3E519A1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08112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Linux0.11</a:t>
            </a:r>
            <a:r>
              <a:rPr lang="zh-CN" altLang="en-US" sz="4000" dirty="0" smtClean="0"/>
              <a:t>内核</a:t>
            </a:r>
            <a:r>
              <a:rPr lang="en-US" altLang="zh-CN" sz="4000" dirty="0" smtClean="0"/>
              <a:t>--</a:t>
            </a:r>
            <a:r>
              <a:rPr lang="zh-CN" altLang="en-US" sz="4000" dirty="0" smtClean="0"/>
              <a:t>进程的创建与调度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进程和线程是程序运行时状态，是动态变化的，进程和线程的管理操作</a:t>
            </a:r>
            <a:r>
              <a:rPr lang="en-US" altLang="zh-CN" dirty="0"/>
              <a:t>(</a:t>
            </a:r>
            <a:r>
              <a:rPr lang="zh-CN" altLang="en-US" dirty="0"/>
              <a:t>比如，</a:t>
            </a:r>
            <a:r>
              <a:rPr lang="zh-CN" altLang="en-US" dirty="0">
                <a:solidFill>
                  <a:srgbClr val="FF0000"/>
                </a:solidFill>
              </a:rPr>
              <a:t>创建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销毁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都是有内核来实现的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Linux</a:t>
            </a:r>
            <a:r>
              <a:rPr lang="zh-CN" altLang="en-US" dirty="0"/>
              <a:t>中的进程于</a:t>
            </a:r>
            <a:r>
              <a:rPr lang="en-US" altLang="zh-CN" dirty="0"/>
              <a:t>Windows</a:t>
            </a:r>
            <a:r>
              <a:rPr lang="zh-CN" altLang="en-US" dirty="0"/>
              <a:t>相比是很轻量级的，而且不严格区分进程和线程，线程不过是一种</a:t>
            </a:r>
            <a:r>
              <a:rPr lang="zh-CN" altLang="en-US" dirty="0">
                <a:solidFill>
                  <a:srgbClr val="FF0000"/>
                </a:solidFill>
              </a:rPr>
              <a:t>特殊的进程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进程提供</a:t>
            </a:r>
            <a:r>
              <a:rPr lang="en-US" altLang="zh-CN" dirty="0"/>
              <a:t>2</a:t>
            </a:r>
            <a:r>
              <a:rPr lang="zh-CN" altLang="en-US" dirty="0"/>
              <a:t>种虚拟机制：</a:t>
            </a:r>
            <a:r>
              <a:rPr lang="zh-CN" altLang="en-US" dirty="0">
                <a:solidFill>
                  <a:srgbClr val="FF0000"/>
                </a:solidFill>
              </a:rPr>
              <a:t>虚拟处理器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虚拟内存</a:t>
            </a:r>
          </a:p>
          <a:p>
            <a:r>
              <a:rPr lang="zh-CN" altLang="en-US" dirty="0"/>
              <a:t>每个进程有独立的虚拟处理器和虚拟内存，</a:t>
            </a:r>
          </a:p>
          <a:p>
            <a:r>
              <a:rPr lang="zh-CN" altLang="en-US" dirty="0"/>
              <a:t>每个线程有独立的虚拟处理器，同一个进程内的线程有可能会共享虚拟内存。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内核中进程的信息主要保存在</a:t>
            </a:r>
            <a:r>
              <a:rPr lang="en-US" altLang="zh-CN" dirty="0" err="1"/>
              <a:t>task_struct</a:t>
            </a:r>
            <a:r>
              <a:rPr lang="zh-CN" altLang="en-US" dirty="0"/>
              <a:t>中</a:t>
            </a:r>
            <a:r>
              <a:rPr lang="en-US" altLang="zh-CN" dirty="0"/>
              <a:t>(include/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sched.h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进程标识</a:t>
            </a:r>
            <a:r>
              <a:rPr lang="en-US" altLang="zh-CN" dirty="0"/>
              <a:t>PID</a:t>
            </a:r>
            <a:r>
              <a:rPr lang="zh-CN" altLang="en-US" dirty="0"/>
              <a:t>和线程标识</a:t>
            </a:r>
            <a:r>
              <a:rPr lang="en-US" altLang="zh-CN" dirty="0"/>
              <a:t>TID</a:t>
            </a:r>
            <a:r>
              <a:rPr lang="zh-CN" altLang="en-US" dirty="0"/>
              <a:t>对于同一个进程或线程来说都是相等的。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/>
              <a:t>中可以用</a:t>
            </a:r>
            <a:r>
              <a:rPr lang="en-US" altLang="zh-CN" dirty="0" err="1">
                <a:solidFill>
                  <a:srgbClr val="FF0000"/>
                </a:solidFill>
              </a:rPr>
              <a:t>ps</a:t>
            </a:r>
            <a:r>
              <a:rPr lang="zh-CN" altLang="en-US" dirty="0"/>
              <a:t>命令查看所有进程的信息</a:t>
            </a:r>
          </a:p>
        </p:txBody>
      </p:sp>
      <p:pic>
        <p:nvPicPr>
          <p:cNvPr id="1026" name="Picture 2" descr="C:\Users\Administrator\Desktop\3SAV`N0W9~Y{H}Z)O$T4Y7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5" y="5301208"/>
            <a:ext cx="8418039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时间片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有了</a:t>
            </a:r>
            <a:r>
              <a:rPr lang="zh-CN" altLang="en-US" dirty="0"/>
              <a:t>优先级，可以决定谁先运行了。但是对于调度程序来说，并不是运行一次就结束了，还必须知道间隔多久进行下次调度。</a:t>
            </a:r>
          </a:p>
          <a:p>
            <a:r>
              <a:rPr lang="zh-CN" altLang="en-US" dirty="0"/>
              <a:t>于是就有了时间片的概念。时间片是一个数值，表示一个进程被抢占前能持续运行的时间。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也</a:t>
            </a:r>
            <a:r>
              <a:rPr lang="zh-CN" altLang="en-US" dirty="0"/>
              <a:t>可以认为是进程在下次调度发生前运行的时间</a:t>
            </a:r>
            <a:r>
              <a:rPr lang="en-US" altLang="zh-CN" dirty="0"/>
              <a:t>(</a:t>
            </a:r>
            <a:r>
              <a:rPr lang="zh-CN" altLang="en-US" dirty="0"/>
              <a:t>除非进程主动放弃</a:t>
            </a:r>
            <a:r>
              <a:rPr lang="en-US" altLang="zh-CN" dirty="0"/>
              <a:t>CPU</a:t>
            </a:r>
            <a:r>
              <a:rPr lang="zh-CN" altLang="en-US" dirty="0"/>
              <a:t>，或者有实时进程来抢占</a:t>
            </a:r>
            <a:r>
              <a:rPr lang="en-US" altLang="zh-CN" dirty="0"/>
              <a:t>CPU)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时间片</a:t>
            </a:r>
            <a:r>
              <a:rPr lang="zh-CN" altLang="en-US" dirty="0"/>
              <a:t>的大小设置并不简单，设大了，系统响应变慢</a:t>
            </a:r>
            <a:r>
              <a:rPr lang="en-US" altLang="zh-CN" dirty="0"/>
              <a:t>(</a:t>
            </a:r>
            <a:r>
              <a:rPr lang="zh-CN" altLang="en-US" dirty="0"/>
              <a:t>调度周期长</a:t>
            </a:r>
            <a:r>
              <a:rPr lang="en-US" altLang="zh-CN" dirty="0"/>
              <a:t>)</a:t>
            </a:r>
            <a:r>
              <a:rPr lang="zh-CN" altLang="en-US" dirty="0"/>
              <a:t>；设小了，进程频繁切换带来的处理器消耗。默认的时间片一般是</a:t>
            </a:r>
            <a:r>
              <a:rPr lang="en-US" altLang="zh-CN" dirty="0"/>
              <a:t>10ms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7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调度实例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0364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假设系统中只有</a:t>
            </a:r>
            <a:r>
              <a:rPr lang="en-US" altLang="zh-CN" dirty="0"/>
              <a:t>3</a:t>
            </a:r>
            <a:r>
              <a:rPr lang="zh-CN" altLang="en-US" dirty="0"/>
              <a:t>个进程</a:t>
            </a:r>
            <a:r>
              <a:rPr lang="en-US" altLang="zh-CN" dirty="0" err="1"/>
              <a:t>ProcessA</a:t>
            </a:r>
            <a:r>
              <a:rPr lang="en-US" altLang="zh-CN" dirty="0"/>
              <a:t>(NI=+10)</a:t>
            </a:r>
            <a:r>
              <a:rPr lang="zh-CN" altLang="en-US" dirty="0"/>
              <a:t>，</a:t>
            </a:r>
            <a:r>
              <a:rPr lang="en-US" altLang="zh-CN" dirty="0" err="1"/>
              <a:t>ProcessB</a:t>
            </a:r>
            <a:r>
              <a:rPr lang="en-US" altLang="zh-CN" dirty="0"/>
              <a:t>(NI=0)</a:t>
            </a:r>
            <a:r>
              <a:rPr lang="zh-CN" altLang="en-US" dirty="0"/>
              <a:t>，</a:t>
            </a:r>
            <a:r>
              <a:rPr lang="en-US" altLang="zh-CN" dirty="0" err="1"/>
              <a:t>ProcessC</a:t>
            </a:r>
            <a:r>
              <a:rPr lang="en-US" altLang="zh-CN" dirty="0"/>
              <a:t>(NI=-10)</a:t>
            </a:r>
            <a:r>
              <a:rPr lang="zh-CN" altLang="en-US" dirty="0"/>
              <a:t>，</a:t>
            </a:r>
            <a:r>
              <a:rPr lang="en-US" altLang="zh-CN" dirty="0"/>
              <a:t>NI</a:t>
            </a:r>
            <a:r>
              <a:rPr lang="zh-CN" altLang="en-US" dirty="0"/>
              <a:t>表示进程的</a:t>
            </a:r>
            <a:r>
              <a:rPr lang="en-US" altLang="zh-CN" dirty="0"/>
              <a:t>nice</a:t>
            </a:r>
            <a:r>
              <a:rPr lang="zh-CN" altLang="en-US" dirty="0"/>
              <a:t>值，时间片</a:t>
            </a:r>
            <a:r>
              <a:rPr lang="en-US" altLang="zh-CN" dirty="0"/>
              <a:t>=</a:t>
            </a:r>
            <a:r>
              <a:rPr lang="en-US" altLang="zh-CN" dirty="0" smtClean="0"/>
              <a:t>10ms</a:t>
            </a:r>
          </a:p>
          <a:p>
            <a:endParaRPr lang="en-US" altLang="zh-CN" dirty="0"/>
          </a:p>
          <a:p>
            <a:r>
              <a:rPr lang="en-US" altLang="zh-CN" dirty="0"/>
              <a:t>1) </a:t>
            </a:r>
            <a:r>
              <a:rPr lang="zh-CN" altLang="en-US" dirty="0"/>
              <a:t>调度前，把进程优先级按一定的权重映射成时间片</a:t>
            </a:r>
            <a:r>
              <a:rPr lang="en-US" altLang="zh-CN" dirty="0"/>
              <a:t>(</a:t>
            </a:r>
            <a:r>
              <a:rPr lang="zh-CN" altLang="en-US" dirty="0"/>
              <a:t>这里假设优先级高一级相当于多</a:t>
            </a:r>
            <a:r>
              <a:rPr lang="en-US" altLang="zh-CN" dirty="0"/>
              <a:t>5msCPU</a:t>
            </a:r>
            <a:r>
              <a:rPr lang="zh-CN" altLang="en-US" dirty="0"/>
              <a:t>时间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假设</a:t>
            </a:r>
            <a:r>
              <a:rPr lang="en-US" altLang="zh-CN" dirty="0" err="1"/>
              <a:t>ProcessA</a:t>
            </a:r>
            <a:r>
              <a:rPr lang="zh-CN" altLang="en-US" dirty="0"/>
              <a:t>分配了一个时间片</a:t>
            </a:r>
            <a:r>
              <a:rPr lang="en-US" altLang="zh-CN" dirty="0"/>
              <a:t>10ms</a:t>
            </a:r>
            <a:r>
              <a:rPr lang="zh-CN" altLang="en-US" dirty="0"/>
              <a:t>，那么</a:t>
            </a:r>
            <a:r>
              <a:rPr lang="en-US" altLang="zh-CN" dirty="0" err="1"/>
              <a:t>ProcessB</a:t>
            </a:r>
            <a:r>
              <a:rPr lang="zh-CN" altLang="en-US" dirty="0"/>
              <a:t>的优先级比</a:t>
            </a:r>
            <a:r>
              <a:rPr lang="en-US" altLang="zh-CN" dirty="0" err="1"/>
              <a:t>ProcessA</a:t>
            </a:r>
            <a:r>
              <a:rPr lang="zh-CN" altLang="en-US" dirty="0"/>
              <a:t>高</a:t>
            </a:r>
            <a:r>
              <a:rPr lang="en-US" altLang="zh-CN" dirty="0"/>
              <a:t>10(nice</a:t>
            </a:r>
            <a:r>
              <a:rPr lang="zh-CN" altLang="en-US" dirty="0"/>
              <a:t>值越小优先级越高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ProcessB</a:t>
            </a:r>
            <a:r>
              <a:rPr lang="zh-CN" altLang="en-US" dirty="0"/>
              <a:t>应该分配</a:t>
            </a:r>
            <a:r>
              <a:rPr lang="en-US" altLang="zh-CN" dirty="0"/>
              <a:t>10*5+10=60ms</a:t>
            </a:r>
            <a:r>
              <a:rPr lang="zh-CN" altLang="en-US" dirty="0"/>
              <a:t>，以此类推，</a:t>
            </a:r>
            <a:r>
              <a:rPr lang="en-US" altLang="zh-CN" dirty="0" err="1"/>
              <a:t>ProcessC</a:t>
            </a:r>
            <a:r>
              <a:rPr lang="zh-CN" altLang="en-US" dirty="0"/>
              <a:t>分配</a:t>
            </a:r>
            <a:r>
              <a:rPr lang="en-US" altLang="zh-CN" dirty="0"/>
              <a:t>20*5+10=110ms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开始调度时，优先调度分配</a:t>
            </a:r>
            <a:r>
              <a:rPr lang="en-US" altLang="zh-CN" dirty="0"/>
              <a:t>CPU</a:t>
            </a:r>
            <a:r>
              <a:rPr lang="zh-CN" altLang="en-US" dirty="0"/>
              <a:t>时间多的进程</a:t>
            </a:r>
            <a:r>
              <a:rPr lang="zh-CN" altLang="en-US" dirty="0" smtClean="0"/>
              <a:t>。由于 </a:t>
            </a:r>
            <a:r>
              <a:rPr lang="en-US" altLang="zh-CN" dirty="0" err="1" smtClean="0"/>
              <a:t>ProcessA</a:t>
            </a:r>
            <a:r>
              <a:rPr lang="en-US" altLang="zh-CN" dirty="0" smtClean="0"/>
              <a:t>(10ms</a:t>
            </a:r>
            <a:r>
              <a:rPr lang="en-US" altLang="zh-CN" dirty="0"/>
              <a:t>),</a:t>
            </a:r>
            <a:r>
              <a:rPr lang="en-US" altLang="zh-CN" dirty="0" err="1"/>
              <a:t>ProcessB</a:t>
            </a:r>
            <a:r>
              <a:rPr lang="en-US" altLang="zh-CN" dirty="0"/>
              <a:t>(60ms),</a:t>
            </a:r>
            <a:r>
              <a:rPr lang="en-US" altLang="zh-CN" dirty="0" err="1"/>
              <a:t>ProcessC</a:t>
            </a:r>
            <a:r>
              <a:rPr lang="en-US" altLang="zh-CN" dirty="0"/>
              <a:t>(110ms)</a:t>
            </a:r>
            <a:r>
              <a:rPr lang="zh-CN" altLang="en-US" dirty="0"/>
              <a:t>。显然先调度</a:t>
            </a:r>
            <a:r>
              <a:rPr lang="en-US" altLang="zh-CN" dirty="0" err="1"/>
              <a:t>ProcessC</a:t>
            </a:r>
            <a:endParaRPr lang="en-US" altLang="zh-CN" dirty="0"/>
          </a:p>
          <a:p>
            <a:r>
              <a:rPr lang="en-US" altLang="zh-CN" dirty="0"/>
              <a:t>3) 10ms(</a:t>
            </a:r>
            <a:r>
              <a:rPr lang="zh-CN" altLang="en-US" dirty="0"/>
              <a:t>一个时间片</a:t>
            </a:r>
            <a:r>
              <a:rPr lang="en-US" altLang="zh-CN" dirty="0"/>
              <a:t>)</a:t>
            </a:r>
            <a:r>
              <a:rPr lang="zh-CN" altLang="en-US" dirty="0"/>
              <a:t>后，再次调度时，</a:t>
            </a:r>
            <a:r>
              <a:rPr lang="en-US" altLang="zh-CN" dirty="0" err="1"/>
              <a:t>ProcessA</a:t>
            </a:r>
            <a:r>
              <a:rPr lang="en-US" altLang="zh-CN" dirty="0"/>
              <a:t>(10ms),</a:t>
            </a:r>
            <a:r>
              <a:rPr lang="en-US" altLang="zh-CN" dirty="0" err="1"/>
              <a:t>ProcessB</a:t>
            </a:r>
            <a:r>
              <a:rPr lang="en-US" altLang="zh-CN" dirty="0"/>
              <a:t>(60ms),</a:t>
            </a:r>
            <a:r>
              <a:rPr lang="en-US" altLang="zh-CN" dirty="0" err="1"/>
              <a:t>ProcessC</a:t>
            </a:r>
            <a:r>
              <a:rPr lang="en-US" altLang="zh-CN" dirty="0"/>
              <a:t>(100ms)</a:t>
            </a:r>
            <a:r>
              <a:rPr lang="zh-CN" altLang="en-US" dirty="0"/>
              <a:t>。</a:t>
            </a:r>
            <a:r>
              <a:rPr lang="en-US" altLang="zh-CN" dirty="0" err="1"/>
              <a:t>ProcessC</a:t>
            </a:r>
            <a:r>
              <a:rPr lang="zh-CN" altLang="en-US" dirty="0"/>
              <a:t>刚运行了</a:t>
            </a:r>
            <a:r>
              <a:rPr lang="en-US" altLang="zh-CN" dirty="0"/>
              <a:t>10ms</a:t>
            </a:r>
            <a:r>
              <a:rPr lang="zh-CN" altLang="en-US" dirty="0"/>
              <a:t>，所以变成</a:t>
            </a:r>
            <a:r>
              <a:rPr lang="en-US" altLang="zh-CN" dirty="0"/>
              <a:t>100ms</a:t>
            </a:r>
            <a:r>
              <a:rPr lang="zh-CN" altLang="en-US" dirty="0"/>
              <a:t>。此时仍然先调度</a:t>
            </a:r>
            <a:r>
              <a:rPr lang="en-US" altLang="zh-CN" dirty="0" err="1"/>
              <a:t>ProcessC</a:t>
            </a:r>
            <a:endParaRPr lang="en-US" altLang="zh-CN" dirty="0"/>
          </a:p>
          <a:p>
            <a:r>
              <a:rPr lang="en-US" altLang="zh-CN" dirty="0"/>
              <a:t>4) </a:t>
            </a:r>
            <a:r>
              <a:rPr lang="zh-CN" altLang="en-US" dirty="0"/>
              <a:t>再调度</a:t>
            </a:r>
            <a:r>
              <a:rPr lang="en-US" altLang="zh-CN" dirty="0"/>
              <a:t>4</a:t>
            </a:r>
            <a:r>
              <a:rPr lang="zh-CN" altLang="en-US" dirty="0"/>
              <a:t>次后</a:t>
            </a:r>
            <a:r>
              <a:rPr lang="en-US" altLang="zh-CN" dirty="0"/>
              <a:t>(4</a:t>
            </a:r>
            <a:r>
              <a:rPr lang="zh-CN" altLang="en-US" dirty="0"/>
              <a:t>个时间片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ProcessA</a:t>
            </a:r>
            <a:r>
              <a:rPr lang="en-US" altLang="zh-CN" dirty="0"/>
              <a:t>(10ms),</a:t>
            </a:r>
            <a:r>
              <a:rPr lang="en-US" altLang="zh-CN" dirty="0" err="1"/>
              <a:t>ProcessB</a:t>
            </a:r>
            <a:r>
              <a:rPr lang="en-US" altLang="zh-CN" dirty="0"/>
              <a:t>(60ms),</a:t>
            </a:r>
            <a:r>
              <a:rPr lang="en-US" altLang="zh-CN" dirty="0" err="1"/>
              <a:t>ProcessC</a:t>
            </a:r>
            <a:r>
              <a:rPr lang="en-US" altLang="zh-CN" dirty="0"/>
              <a:t>(60ms)</a:t>
            </a:r>
            <a:r>
              <a:rPr lang="zh-CN" altLang="en-US" dirty="0"/>
              <a:t>。此时</a:t>
            </a:r>
            <a:r>
              <a:rPr lang="en-US" altLang="zh-CN" dirty="0" err="1"/>
              <a:t>ProcessB</a:t>
            </a:r>
            <a:r>
              <a:rPr lang="zh-CN" altLang="en-US" dirty="0"/>
              <a:t>和</a:t>
            </a:r>
            <a:r>
              <a:rPr lang="en-US" altLang="zh-CN" dirty="0" err="1"/>
              <a:t>ProcessC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时间一样，这时得看</a:t>
            </a:r>
            <a:r>
              <a:rPr lang="en-US" altLang="zh-CN" dirty="0" err="1"/>
              <a:t>ProcessB</a:t>
            </a:r>
            <a:r>
              <a:rPr lang="zh-CN" altLang="en-US" dirty="0"/>
              <a:t>和</a:t>
            </a:r>
            <a:r>
              <a:rPr lang="en-US" altLang="zh-CN" dirty="0" err="1"/>
              <a:t>ProcessC</a:t>
            </a:r>
            <a:r>
              <a:rPr lang="zh-CN" altLang="en-US" dirty="0"/>
              <a:t>谁在</a:t>
            </a:r>
            <a:r>
              <a:rPr lang="en-US" altLang="zh-CN" dirty="0"/>
              <a:t>CPU</a:t>
            </a:r>
            <a:r>
              <a:rPr lang="zh-CN" altLang="en-US" dirty="0"/>
              <a:t>运行队列的前面，假设</a:t>
            </a:r>
            <a:r>
              <a:rPr lang="en-US" altLang="zh-CN" dirty="0" err="1"/>
              <a:t>ProcessB</a:t>
            </a:r>
            <a:r>
              <a:rPr lang="zh-CN" altLang="en-US" dirty="0"/>
              <a:t>在前面，则调度</a:t>
            </a:r>
            <a:r>
              <a:rPr lang="en-US" altLang="zh-CN" dirty="0" err="1"/>
              <a:t>ProcessB</a:t>
            </a:r>
            <a:endParaRPr lang="en-US" altLang="zh-CN" dirty="0"/>
          </a:p>
          <a:p>
            <a:r>
              <a:rPr lang="en-US" altLang="zh-CN" dirty="0"/>
              <a:t>5) 10ms(</a:t>
            </a:r>
            <a:r>
              <a:rPr lang="zh-CN" altLang="en-US" dirty="0"/>
              <a:t>一个时间片</a:t>
            </a:r>
            <a:r>
              <a:rPr lang="en-US" altLang="zh-CN" dirty="0"/>
              <a:t>)</a:t>
            </a:r>
            <a:r>
              <a:rPr lang="zh-CN" altLang="en-US" dirty="0"/>
              <a:t>后，</a:t>
            </a:r>
            <a:r>
              <a:rPr lang="en-US" altLang="zh-CN" dirty="0" err="1"/>
              <a:t>ProcessA</a:t>
            </a:r>
            <a:r>
              <a:rPr lang="en-US" altLang="zh-CN" dirty="0"/>
              <a:t>(10ms),</a:t>
            </a:r>
            <a:r>
              <a:rPr lang="en-US" altLang="zh-CN" dirty="0" err="1"/>
              <a:t>ProcessB</a:t>
            </a:r>
            <a:r>
              <a:rPr lang="en-US" altLang="zh-CN" dirty="0"/>
              <a:t>(50ms),</a:t>
            </a:r>
            <a:r>
              <a:rPr lang="en-US" altLang="zh-CN" dirty="0" err="1"/>
              <a:t>ProcessC</a:t>
            </a:r>
            <a:r>
              <a:rPr lang="en-US" altLang="zh-CN" dirty="0"/>
              <a:t>(60ms)</a:t>
            </a:r>
            <a:r>
              <a:rPr lang="zh-CN" altLang="en-US" dirty="0"/>
              <a:t>。再次调度</a:t>
            </a:r>
            <a:r>
              <a:rPr lang="en-US" altLang="zh-CN" dirty="0" err="1"/>
              <a:t>ProcessC</a:t>
            </a:r>
            <a:endParaRPr lang="en-US" altLang="zh-CN" dirty="0"/>
          </a:p>
          <a:p>
            <a:r>
              <a:rPr lang="en-US" altLang="zh-CN" dirty="0"/>
              <a:t>6) </a:t>
            </a:r>
            <a:r>
              <a:rPr lang="en-US" altLang="zh-CN" dirty="0" err="1"/>
              <a:t>ProcessB</a:t>
            </a:r>
            <a:r>
              <a:rPr lang="zh-CN" altLang="en-US" dirty="0"/>
              <a:t>和</a:t>
            </a:r>
            <a:r>
              <a:rPr lang="en-US" altLang="zh-CN" dirty="0" err="1"/>
              <a:t>ProcessC</a:t>
            </a:r>
            <a:r>
              <a:rPr lang="zh-CN" altLang="en-US" dirty="0"/>
              <a:t>交替运行，直至</a:t>
            </a:r>
            <a:r>
              <a:rPr lang="en-US" altLang="zh-CN" dirty="0" err="1"/>
              <a:t>ProcessA</a:t>
            </a:r>
            <a:r>
              <a:rPr lang="en-US" altLang="zh-CN" dirty="0"/>
              <a:t>(10ms),</a:t>
            </a:r>
            <a:r>
              <a:rPr lang="en-US" altLang="zh-CN" dirty="0" err="1"/>
              <a:t>ProcessB</a:t>
            </a:r>
            <a:r>
              <a:rPr lang="en-US" altLang="zh-CN" dirty="0"/>
              <a:t>(10ms),</a:t>
            </a:r>
            <a:r>
              <a:rPr lang="en-US" altLang="zh-CN" dirty="0" err="1"/>
              <a:t>ProcessC</a:t>
            </a:r>
            <a:r>
              <a:rPr lang="en-US" altLang="zh-CN" dirty="0"/>
              <a:t>(10ms)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   这时得看</a:t>
            </a:r>
            <a:r>
              <a:rPr lang="en-US" altLang="zh-CN" dirty="0" err="1"/>
              <a:t>ProcessA</a:t>
            </a:r>
            <a:r>
              <a:rPr lang="zh-CN" altLang="en-US" dirty="0"/>
              <a:t>，</a:t>
            </a:r>
            <a:r>
              <a:rPr lang="en-US" altLang="zh-CN" dirty="0" err="1"/>
              <a:t>ProcessB</a:t>
            </a:r>
            <a:r>
              <a:rPr lang="zh-CN" altLang="en-US" dirty="0"/>
              <a:t>，</a:t>
            </a:r>
            <a:r>
              <a:rPr lang="en-US" altLang="zh-CN" dirty="0" err="1"/>
              <a:t>ProcessC</a:t>
            </a:r>
            <a:r>
              <a:rPr lang="zh-CN" altLang="en-US" dirty="0"/>
              <a:t>谁在</a:t>
            </a:r>
            <a:r>
              <a:rPr lang="en-US" altLang="zh-CN" dirty="0"/>
              <a:t>CPU</a:t>
            </a:r>
            <a:r>
              <a:rPr lang="zh-CN" altLang="en-US" dirty="0"/>
              <a:t>运行队列的前面就先调度谁。这里假设调度</a:t>
            </a:r>
            <a:r>
              <a:rPr lang="en-US" altLang="zh-CN" dirty="0" err="1"/>
              <a:t>ProcessA</a:t>
            </a:r>
            <a:endParaRPr lang="en-US" altLang="zh-CN" dirty="0"/>
          </a:p>
          <a:p>
            <a:r>
              <a:rPr lang="en-US" altLang="zh-CN" dirty="0"/>
              <a:t>7) 10ms(</a:t>
            </a:r>
            <a:r>
              <a:rPr lang="zh-CN" altLang="en-US" dirty="0"/>
              <a:t>一个时间片</a:t>
            </a:r>
            <a:r>
              <a:rPr lang="en-US" altLang="zh-CN" dirty="0"/>
              <a:t>)</a:t>
            </a:r>
            <a:r>
              <a:rPr lang="zh-CN" altLang="en-US" dirty="0"/>
              <a:t>后，</a:t>
            </a:r>
            <a:r>
              <a:rPr lang="en-US" altLang="zh-CN" dirty="0" err="1"/>
              <a:t>ProcessA</a:t>
            </a:r>
            <a:r>
              <a:rPr lang="en-US" altLang="zh-CN" dirty="0"/>
              <a:t>(</a:t>
            </a:r>
            <a:r>
              <a:rPr lang="zh-CN" altLang="en-US" dirty="0"/>
              <a:t>时间片用完后退出</a:t>
            </a:r>
            <a:r>
              <a:rPr lang="en-US" altLang="zh-CN" dirty="0"/>
              <a:t>),</a:t>
            </a:r>
            <a:r>
              <a:rPr lang="en-US" altLang="zh-CN" dirty="0" err="1"/>
              <a:t>ProcessB</a:t>
            </a:r>
            <a:r>
              <a:rPr lang="en-US" altLang="zh-CN" dirty="0"/>
              <a:t>(10ms),</a:t>
            </a:r>
            <a:r>
              <a:rPr lang="en-US" altLang="zh-CN" dirty="0" err="1"/>
              <a:t>ProcessC</a:t>
            </a:r>
            <a:r>
              <a:rPr lang="en-US" altLang="zh-CN" dirty="0"/>
              <a:t>(10ms)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8) </a:t>
            </a:r>
            <a:r>
              <a:rPr lang="zh-CN" altLang="en-US" dirty="0"/>
              <a:t>再过</a:t>
            </a:r>
            <a:r>
              <a:rPr lang="en-US" altLang="zh-CN" dirty="0"/>
              <a:t>2</a:t>
            </a:r>
            <a:r>
              <a:rPr lang="zh-CN" altLang="en-US" dirty="0"/>
              <a:t>个时间片，</a:t>
            </a:r>
            <a:r>
              <a:rPr lang="en-US" altLang="zh-CN" dirty="0" err="1"/>
              <a:t>ProcessB</a:t>
            </a:r>
            <a:r>
              <a:rPr lang="zh-CN" altLang="en-US" dirty="0"/>
              <a:t>和</a:t>
            </a:r>
            <a:r>
              <a:rPr lang="en-US" altLang="zh-CN" dirty="0" err="1"/>
              <a:t>ProcessC</a:t>
            </a:r>
            <a:r>
              <a:rPr lang="zh-CN" altLang="en-US" dirty="0"/>
              <a:t>也运行完退出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28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上调度的实现方法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上的调度算法是不断发展的，在</a:t>
            </a:r>
            <a:r>
              <a:rPr lang="en-US" altLang="zh-CN" dirty="0"/>
              <a:t>2.6.23</a:t>
            </a:r>
            <a:r>
              <a:rPr lang="zh-CN" altLang="en-US" dirty="0"/>
              <a:t>内核以后，采用了“完全公平调度算法”，简称</a:t>
            </a:r>
            <a:r>
              <a:rPr lang="en-US" altLang="zh-CN" dirty="0"/>
              <a:t>CFS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CFS</a:t>
            </a:r>
            <a:r>
              <a:rPr lang="zh-CN" altLang="en-US" dirty="0"/>
              <a:t>算法在分配每个进程的</a:t>
            </a:r>
            <a:r>
              <a:rPr lang="en-US" altLang="zh-CN" dirty="0"/>
              <a:t>CPU</a:t>
            </a:r>
            <a:r>
              <a:rPr lang="zh-CN" altLang="en-US" dirty="0"/>
              <a:t>时间时，不是分配给它们一个绝对的</a:t>
            </a:r>
            <a:r>
              <a:rPr lang="en-US" altLang="zh-CN" dirty="0"/>
              <a:t>CPU</a:t>
            </a:r>
            <a:r>
              <a:rPr lang="zh-CN" altLang="en-US" dirty="0"/>
              <a:t>时间，而是根据进程的优先级分配给它们一个占用</a:t>
            </a:r>
            <a:r>
              <a:rPr lang="en-US" altLang="zh-CN" dirty="0"/>
              <a:t>CPU</a:t>
            </a:r>
            <a:r>
              <a:rPr lang="zh-CN" altLang="en-US" dirty="0"/>
              <a:t>时间的百分比。</a:t>
            </a:r>
          </a:p>
          <a:p>
            <a:r>
              <a:rPr lang="zh-CN" altLang="en-US" dirty="0"/>
              <a:t>比如</a:t>
            </a:r>
            <a:r>
              <a:rPr lang="en-US" altLang="zh-CN" dirty="0" err="1"/>
              <a:t>ProcessA</a:t>
            </a:r>
            <a:r>
              <a:rPr lang="en-US" altLang="zh-CN" dirty="0"/>
              <a:t>(NI=1)</a:t>
            </a:r>
            <a:r>
              <a:rPr lang="zh-CN" altLang="en-US" dirty="0"/>
              <a:t>，</a:t>
            </a:r>
            <a:r>
              <a:rPr lang="en-US" altLang="zh-CN" dirty="0" err="1"/>
              <a:t>ProcessB</a:t>
            </a:r>
            <a:r>
              <a:rPr lang="en-US" altLang="zh-CN" dirty="0"/>
              <a:t>(NI=3)</a:t>
            </a:r>
            <a:r>
              <a:rPr lang="zh-CN" altLang="en-US" dirty="0"/>
              <a:t>，</a:t>
            </a:r>
            <a:r>
              <a:rPr lang="en-US" altLang="zh-CN" dirty="0" err="1"/>
              <a:t>ProcessC</a:t>
            </a:r>
            <a:r>
              <a:rPr lang="en-US" altLang="zh-CN" dirty="0"/>
              <a:t>(NI=6)</a:t>
            </a:r>
            <a:r>
              <a:rPr lang="zh-CN" altLang="en-US" dirty="0"/>
              <a:t>，在</a:t>
            </a:r>
            <a:r>
              <a:rPr lang="en-US" altLang="zh-CN" dirty="0"/>
              <a:t>CFS</a:t>
            </a:r>
            <a:r>
              <a:rPr lang="zh-CN" altLang="en-US" dirty="0"/>
              <a:t>算法中，分别占用</a:t>
            </a:r>
            <a:r>
              <a:rPr lang="en-US" altLang="zh-CN" dirty="0"/>
              <a:t>CPU</a:t>
            </a:r>
            <a:r>
              <a:rPr lang="zh-CN" altLang="en-US" dirty="0"/>
              <a:t>的百分比为：</a:t>
            </a:r>
            <a:r>
              <a:rPr lang="en-US" altLang="zh-CN" dirty="0" err="1"/>
              <a:t>ProcessA</a:t>
            </a:r>
            <a:r>
              <a:rPr lang="en-US" altLang="zh-CN" dirty="0"/>
              <a:t>(10%)</a:t>
            </a:r>
            <a:r>
              <a:rPr lang="zh-CN" altLang="en-US" dirty="0"/>
              <a:t>，</a:t>
            </a:r>
            <a:r>
              <a:rPr lang="en-US" altLang="zh-CN" dirty="0" err="1"/>
              <a:t>ProcessB</a:t>
            </a:r>
            <a:r>
              <a:rPr lang="en-US" altLang="zh-CN" dirty="0"/>
              <a:t>(30%)</a:t>
            </a:r>
            <a:r>
              <a:rPr lang="zh-CN" altLang="en-US" dirty="0"/>
              <a:t>，</a:t>
            </a:r>
            <a:r>
              <a:rPr lang="en-US" altLang="zh-CN" dirty="0" err="1"/>
              <a:t>ProcessC</a:t>
            </a:r>
            <a:r>
              <a:rPr lang="en-US" altLang="zh-CN" dirty="0"/>
              <a:t>(60%)</a:t>
            </a:r>
          </a:p>
          <a:p>
            <a:r>
              <a:rPr lang="zh-CN" altLang="en-US" dirty="0"/>
              <a:t>因为总共是</a:t>
            </a:r>
            <a:r>
              <a:rPr lang="en-US" altLang="zh-CN" dirty="0"/>
              <a:t>100%</a:t>
            </a:r>
            <a:r>
              <a:rPr lang="zh-CN" altLang="en-US" dirty="0"/>
              <a:t>，</a:t>
            </a:r>
            <a:r>
              <a:rPr lang="en-US" altLang="zh-CN" dirty="0" err="1"/>
              <a:t>ProcessB</a:t>
            </a:r>
            <a:r>
              <a:rPr lang="zh-CN" altLang="en-US" dirty="0"/>
              <a:t>的优先级是</a:t>
            </a:r>
            <a:r>
              <a:rPr lang="en-US" altLang="zh-CN" dirty="0" err="1"/>
              <a:t>ProcessA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倍，</a:t>
            </a:r>
            <a:r>
              <a:rPr lang="en-US" altLang="zh-CN" dirty="0" err="1"/>
              <a:t>ProcessC</a:t>
            </a:r>
            <a:r>
              <a:rPr lang="zh-CN" altLang="en-US" dirty="0"/>
              <a:t>的优先级是</a:t>
            </a:r>
            <a:r>
              <a:rPr lang="en-US" altLang="zh-CN" dirty="0" err="1"/>
              <a:t>ProcessA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倍。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上的</a:t>
            </a:r>
            <a:r>
              <a:rPr lang="en-US" altLang="zh-CN" dirty="0"/>
              <a:t>CFS</a:t>
            </a:r>
            <a:r>
              <a:rPr lang="zh-CN" altLang="en-US" dirty="0"/>
              <a:t>算法主要有以下步骤：</a:t>
            </a:r>
            <a:r>
              <a:rPr lang="en-US" altLang="zh-CN" dirty="0"/>
              <a:t>(</a:t>
            </a:r>
            <a:r>
              <a:rPr lang="zh-CN" altLang="en-US" dirty="0"/>
              <a:t>还是以</a:t>
            </a:r>
            <a:r>
              <a:rPr lang="en-US" altLang="zh-CN" dirty="0" err="1"/>
              <a:t>ProcessA</a:t>
            </a:r>
            <a:r>
              <a:rPr lang="en-US" altLang="zh-CN" dirty="0"/>
              <a:t>(10%)</a:t>
            </a:r>
            <a:r>
              <a:rPr lang="zh-CN" altLang="en-US" dirty="0"/>
              <a:t>，</a:t>
            </a:r>
            <a:r>
              <a:rPr lang="en-US" altLang="zh-CN" dirty="0" err="1"/>
              <a:t>ProcessB</a:t>
            </a:r>
            <a:r>
              <a:rPr lang="en-US" altLang="zh-CN" dirty="0"/>
              <a:t>(30%)</a:t>
            </a:r>
            <a:r>
              <a:rPr lang="zh-CN" altLang="en-US" dirty="0"/>
              <a:t>，</a:t>
            </a:r>
            <a:r>
              <a:rPr lang="en-US" altLang="zh-CN" dirty="0" err="1"/>
              <a:t>ProcessC</a:t>
            </a:r>
            <a:r>
              <a:rPr lang="en-US" altLang="zh-CN" dirty="0"/>
              <a:t>(60%)</a:t>
            </a:r>
            <a:r>
              <a:rPr lang="zh-CN" altLang="en-US" dirty="0"/>
              <a:t>为例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计算每个进程的</a:t>
            </a:r>
            <a:r>
              <a:rPr lang="en-US" altLang="zh-CN" dirty="0" err="1"/>
              <a:t>vruntime</a:t>
            </a:r>
            <a:r>
              <a:rPr lang="en-US" altLang="zh-CN" dirty="0"/>
              <a:t>(</a:t>
            </a:r>
            <a:r>
              <a:rPr lang="zh-CN" altLang="en-US" dirty="0"/>
              <a:t>注</a:t>
            </a:r>
            <a:r>
              <a:rPr lang="en-US" altLang="zh-CN" dirty="0"/>
              <a:t>1)</a:t>
            </a:r>
            <a:r>
              <a:rPr lang="zh-CN" altLang="en-US" dirty="0"/>
              <a:t>，通过</a:t>
            </a:r>
            <a:r>
              <a:rPr lang="en-US" altLang="zh-CN" dirty="0" err="1"/>
              <a:t>update_curr</a:t>
            </a:r>
            <a:r>
              <a:rPr lang="en-US" altLang="zh-CN" dirty="0"/>
              <a:t>()</a:t>
            </a:r>
            <a:r>
              <a:rPr lang="zh-CN" altLang="en-US" dirty="0"/>
              <a:t>函数更新进程的</a:t>
            </a:r>
            <a:r>
              <a:rPr lang="en-US" altLang="zh-CN" dirty="0" err="1"/>
              <a:t>vruntime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选择具有最小</a:t>
            </a:r>
            <a:r>
              <a:rPr lang="en-US" altLang="zh-CN" dirty="0" err="1"/>
              <a:t>vruntime</a:t>
            </a:r>
            <a:r>
              <a:rPr lang="zh-CN" altLang="en-US" dirty="0"/>
              <a:t>的进程投入运行。（注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进程运行完后，更新进程的</a:t>
            </a:r>
            <a:r>
              <a:rPr lang="en-US" altLang="zh-CN" dirty="0" err="1"/>
              <a:t>vruntime</a:t>
            </a:r>
            <a:r>
              <a:rPr lang="zh-CN" altLang="en-US" dirty="0"/>
              <a:t>，转入步骤</a:t>
            </a:r>
            <a:r>
              <a:rPr lang="en-US" altLang="zh-CN" dirty="0"/>
              <a:t>2) </a:t>
            </a:r>
            <a:r>
              <a:rPr lang="zh-CN" altLang="en-US" dirty="0"/>
              <a:t>（注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b="1" dirty="0"/>
              <a:t>注</a:t>
            </a:r>
            <a:r>
              <a:rPr lang="en-US" altLang="zh-CN" b="1" dirty="0"/>
              <a:t>1.</a:t>
            </a:r>
            <a:r>
              <a:rPr lang="zh-CN" altLang="en-US" dirty="0"/>
              <a:t> 这里的</a:t>
            </a:r>
            <a:r>
              <a:rPr lang="en-US" altLang="zh-CN" dirty="0" err="1"/>
              <a:t>vruntime</a:t>
            </a:r>
            <a:r>
              <a:rPr lang="zh-CN" altLang="en-US" dirty="0"/>
              <a:t>是进程虚拟运行的时间的总和。</a:t>
            </a:r>
            <a:r>
              <a:rPr lang="en-US" altLang="zh-CN" dirty="0" err="1"/>
              <a:t>vruntime</a:t>
            </a:r>
            <a:r>
              <a:rPr lang="zh-CN" altLang="en-US" dirty="0"/>
              <a:t>定义在：</a:t>
            </a:r>
            <a:r>
              <a:rPr lang="en-US" altLang="zh-CN" dirty="0"/>
              <a:t>kernel/</a:t>
            </a:r>
            <a:r>
              <a:rPr lang="en-US" altLang="zh-CN" dirty="0" err="1"/>
              <a:t>sched_fair.c</a:t>
            </a:r>
            <a:r>
              <a:rPr lang="en-US" altLang="zh-CN" dirty="0"/>
              <a:t> </a:t>
            </a:r>
            <a:r>
              <a:rPr lang="zh-CN" altLang="en-US" dirty="0"/>
              <a:t>文件的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sched_entity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上调度的实现方法注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</a:t>
            </a:r>
            <a:r>
              <a:rPr lang="en-US" altLang="zh-CN" b="1" dirty="0" smtClean="0"/>
              <a:t>2.</a:t>
            </a:r>
            <a:r>
              <a:rPr lang="zh-CN" altLang="en-US" dirty="0" smtClean="0"/>
              <a:t> 根据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来选择要运行的进程，似乎和每个进程所占的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时间百分比没有关系了。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）比如先运行</a:t>
            </a:r>
            <a:r>
              <a:rPr lang="en-US" altLang="zh-CN" dirty="0" err="1" smtClean="0"/>
              <a:t>ProcessC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vr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的缩写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后：</a:t>
            </a:r>
            <a:r>
              <a:rPr lang="en-US" altLang="zh-CN" dirty="0" err="1" smtClean="0"/>
              <a:t>ProcessA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vr</a:t>
            </a:r>
            <a:r>
              <a:rPr lang="en-US" altLang="zh-CN" dirty="0" smtClean="0"/>
              <a:t>=0)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ProcessB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vr</a:t>
            </a:r>
            <a:r>
              <a:rPr lang="en-US" altLang="zh-CN" dirty="0" smtClean="0"/>
              <a:t>=0)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ProcessC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vr</a:t>
            </a:r>
            <a:r>
              <a:rPr lang="en-US" altLang="zh-CN" dirty="0" smtClean="0"/>
              <a:t>=10)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）那么下次调度只能运行</a:t>
            </a:r>
            <a:r>
              <a:rPr lang="en-US" altLang="zh-CN" dirty="0" err="1" smtClean="0"/>
              <a:t>ProcessA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ProcessB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因为会选择具有最小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的进程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长时间来看的话，</a:t>
            </a:r>
            <a:r>
              <a:rPr lang="en-US" altLang="zh-CN" dirty="0" err="1" smtClean="0"/>
              <a:t>ProcessA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ProcessB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ProcessC</a:t>
            </a:r>
            <a:r>
              <a:rPr lang="zh-CN" altLang="en-US" dirty="0" smtClean="0"/>
              <a:t>是公平的交替运行的，和优先级没有关系。</a:t>
            </a:r>
          </a:p>
          <a:p>
            <a:r>
              <a:rPr lang="zh-CN" altLang="en-US" dirty="0" smtClean="0"/>
              <a:t>而实际上</a:t>
            </a:r>
            <a:r>
              <a:rPr lang="en-US" altLang="zh-CN" b="1" dirty="0" err="1" smtClean="0"/>
              <a:t>vruntime</a:t>
            </a:r>
            <a:r>
              <a:rPr lang="zh-CN" altLang="en-US" dirty="0" smtClean="0"/>
              <a:t>并不是实际的运行时间，它是</a:t>
            </a:r>
            <a:r>
              <a:rPr lang="zh-CN" altLang="en-US" b="1" dirty="0" smtClean="0"/>
              <a:t>实际运行时间进行加权运算</a:t>
            </a:r>
            <a:r>
              <a:rPr lang="zh-CN" altLang="en-US" dirty="0" smtClean="0"/>
              <a:t>后的结果。</a:t>
            </a:r>
          </a:p>
          <a:p>
            <a:r>
              <a:rPr lang="zh-CN" altLang="en-US" dirty="0" smtClean="0"/>
              <a:t>比如上面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个进程中</a:t>
            </a:r>
            <a:r>
              <a:rPr lang="en-US" altLang="zh-CN" dirty="0" err="1" smtClean="0"/>
              <a:t>ProcessA</a:t>
            </a:r>
            <a:r>
              <a:rPr lang="en-US" altLang="zh-CN" dirty="0" smtClean="0"/>
              <a:t>(10%)</a:t>
            </a:r>
            <a:r>
              <a:rPr lang="zh-CN" altLang="en-US" dirty="0" smtClean="0"/>
              <a:t>只分配了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总的处理时间的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，那么</a:t>
            </a:r>
            <a:r>
              <a:rPr lang="en-US" altLang="zh-CN" dirty="0" err="1" smtClean="0"/>
              <a:t>ProcessA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的话，它的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会增加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以此类推，</a:t>
            </a:r>
            <a:r>
              <a:rPr lang="en-US" altLang="zh-CN" dirty="0" err="1" smtClean="0"/>
              <a:t>ProcessB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的话，它的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会增加</a:t>
            </a:r>
            <a:r>
              <a:rPr lang="en-US" altLang="zh-CN" dirty="0" smtClean="0"/>
              <a:t>(100/3)</a:t>
            </a:r>
            <a:r>
              <a:rPr lang="en-US" altLang="zh-CN" dirty="0" err="1" smtClean="0"/>
              <a:t>ms,ProcessC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的话，它的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会增加</a:t>
            </a:r>
            <a:r>
              <a:rPr lang="en-US" altLang="zh-CN" dirty="0" smtClean="0"/>
              <a:t>(100/6)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实际的运行时，由于</a:t>
            </a:r>
            <a:r>
              <a:rPr lang="en-US" altLang="zh-CN" dirty="0" err="1" smtClean="0"/>
              <a:t>ProcessC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增加的最慢，所以它会获得最多的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处理时间。</a:t>
            </a:r>
          </a:p>
          <a:p>
            <a:r>
              <a:rPr lang="zh-CN" altLang="en-US" dirty="0" smtClean="0"/>
              <a:t>上面的加权算法是方便简化的，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的加权方法还得去</a:t>
            </a:r>
            <a:r>
              <a:rPr lang="zh-CN" altLang="en-US" smtClean="0"/>
              <a:t>看</a:t>
            </a:r>
            <a:r>
              <a:rPr lang="zh-CN" altLang="en-US" smtClean="0"/>
              <a:t>源码</a:t>
            </a:r>
            <a:endParaRPr lang="en-US" altLang="zh-CN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注</a:t>
            </a:r>
            <a:r>
              <a:rPr lang="en-US" altLang="zh-CN" b="1" dirty="0" smtClean="0"/>
              <a:t>3.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为了能快速的找到具有最小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，将所有的进程的存储在一个</a:t>
            </a:r>
            <a:r>
              <a:rPr lang="zh-CN" altLang="en-US" dirty="0" smtClean="0">
                <a:solidFill>
                  <a:srgbClr val="FF0000"/>
                </a:solidFill>
              </a:rPr>
              <a:t>红黑树</a:t>
            </a:r>
            <a:r>
              <a:rPr lang="zh-CN" altLang="en-US" dirty="0" smtClean="0"/>
              <a:t>中。这样树的最左边的叶子节点就是具有最小</a:t>
            </a:r>
            <a:r>
              <a:rPr lang="en-US" altLang="zh-CN" dirty="0" err="1" smtClean="0"/>
              <a:t>vruntime</a:t>
            </a:r>
            <a:r>
              <a:rPr lang="zh-CN" altLang="en-US" dirty="0" smtClean="0"/>
              <a:t>的进程，新的进程加入或有旧的进程退出时都会更新这棵树。</a:t>
            </a:r>
          </a:p>
        </p:txBody>
      </p:sp>
    </p:spTree>
    <p:extLst>
      <p:ext uri="{BB962C8B-B14F-4D97-AF65-F5344CB8AC3E}">
        <p14:creationId xmlns:p14="http://schemas.microsoft.com/office/powerpoint/2010/main" val="6019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调度相关的系统调用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 </a:t>
            </a:r>
            <a:r>
              <a:rPr lang="zh-CN" altLang="en-US" dirty="0"/>
              <a:t>与调度策略和进程优先级相关 </a:t>
            </a:r>
            <a:r>
              <a:rPr lang="en-US" altLang="zh-CN" dirty="0"/>
              <a:t>(</a:t>
            </a:r>
            <a:r>
              <a:rPr lang="zh-CN" altLang="en-US" dirty="0"/>
              <a:t>就是上面的提到的各种参数，优先级，时间片等等</a:t>
            </a:r>
            <a:r>
              <a:rPr lang="en-US" altLang="zh-CN" dirty="0"/>
              <a:t>) - </a:t>
            </a:r>
            <a:r>
              <a:rPr lang="zh-CN" altLang="en-US" dirty="0"/>
              <a:t>下表中的前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与处理器相关 </a:t>
            </a:r>
            <a:r>
              <a:rPr lang="en-US" altLang="zh-CN" dirty="0"/>
              <a:t>- </a:t>
            </a:r>
            <a:r>
              <a:rPr lang="zh-CN" altLang="en-US" dirty="0"/>
              <a:t>下表中的最后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pic>
        <p:nvPicPr>
          <p:cNvPr id="7170" name="Picture 2" descr="C:\Users\Administrator\Desktop\XLUA4DY{4BBP)T8CR_G@K8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8800"/>
            <a:ext cx="842493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进程的生命周期</a:t>
            </a:r>
            <a:endParaRPr lang="zh-CN" altLang="en-US" dirty="0"/>
          </a:p>
        </p:txBody>
      </p:sp>
      <p:pic>
        <p:nvPicPr>
          <p:cNvPr id="2050" name="Picture 2" descr="C:\Users\Administrator\Desktop\2012082017412963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3690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07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进程的状态</a:t>
            </a:r>
            <a:endParaRPr lang="zh-CN" altLang="en-US" dirty="0"/>
          </a:p>
        </p:txBody>
      </p:sp>
      <p:pic>
        <p:nvPicPr>
          <p:cNvPr id="3074" name="Picture 2" descr="C:\Users\Administrator\Desktop\201411131927537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8352928" cy="23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}`48%R~{CBAG]OR2W]XK7$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5292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进程的创建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836712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中创建进程与其他系统有个主要区别，</a:t>
            </a:r>
            <a:r>
              <a:rPr lang="en-US" altLang="zh-CN" dirty="0"/>
              <a:t>Linux</a:t>
            </a:r>
            <a:r>
              <a:rPr lang="zh-CN" altLang="en-US" dirty="0"/>
              <a:t>中创建进程分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r>
              <a:rPr lang="en-US" altLang="zh-CN" dirty="0">
                <a:solidFill>
                  <a:srgbClr val="FF0000"/>
                </a:solidFill>
              </a:rPr>
              <a:t>fork()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exec()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fork: </a:t>
            </a:r>
            <a:r>
              <a:rPr lang="zh-CN" altLang="en-US" dirty="0"/>
              <a:t>通过拷贝当前进程创建一个子进程</a:t>
            </a:r>
          </a:p>
          <a:p>
            <a:r>
              <a:rPr lang="en-US" altLang="zh-CN" dirty="0"/>
              <a:t>exec: </a:t>
            </a:r>
            <a:r>
              <a:rPr lang="zh-CN" altLang="en-US" dirty="0"/>
              <a:t>读取可执行文件，将其载入到内存中运行</a:t>
            </a:r>
          </a:p>
          <a:p>
            <a:r>
              <a:rPr lang="zh-CN" altLang="en-US" dirty="0"/>
              <a:t>创建的流程：</a:t>
            </a:r>
          </a:p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调用</a:t>
            </a:r>
            <a:r>
              <a:rPr lang="en-US" altLang="zh-CN" dirty="0" err="1">
                <a:solidFill>
                  <a:srgbClr val="FF0000"/>
                </a:solidFill>
              </a:rPr>
              <a:t>dup_task_struct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为新进程分配内核栈，</a:t>
            </a:r>
            <a:r>
              <a:rPr lang="en-US" altLang="zh-CN" dirty="0" err="1">
                <a:solidFill>
                  <a:srgbClr val="FF0000"/>
                </a:solidFill>
              </a:rPr>
              <a:t>task_struct</a:t>
            </a:r>
            <a:r>
              <a:rPr lang="zh-CN" altLang="en-US" dirty="0"/>
              <a:t>等，</a:t>
            </a:r>
            <a:r>
              <a:rPr lang="zh-CN" altLang="en-US" dirty="0" smtClean="0"/>
              <a:t>其内容</a:t>
            </a:r>
            <a:r>
              <a:rPr lang="zh-CN" altLang="en-US" dirty="0"/>
              <a:t>与父进程相同。</a:t>
            </a:r>
          </a:p>
          <a:p>
            <a:r>
              <a:rPr lang="en-US" altLang="zh-CN" dirty="0" smtClean="0"/>
              <a:t>2.</a:t>
            </a:r>
            <a:r>
              <a:rPr lang="en-US" altLang="zh-CN" dirty="0" smtClean="0">
                <a:solidFill>
                  <a:srgbClr val="FF0000"/>
                </a:solidFill>
              </a:rPr>
              <a:t>check</a:t>
            </a:r>
            <a:r>
              <a:rPr lang="zh-CN" altLang="en-US" dirty="0"/>
              <a:t>新进程</a:t>
            </a:r>
            <a:r>
              <a:rPr lang="en-US" altLang="zh-CN" dirty="0"/>
              <a:t>(</a:t>
            </a:r>
            <a:r>
              <a:rPr lang="zh-CN" altLang="en-US" dirty="0"/>
              <a:t>进程数目是否超出上限等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清理</a:t>
            </a:r>
            <a:r>
              <a:rPr lang="zh-CN" altLang="en-US" dirty="0"/>
              <a:t>新进程的信息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>
                <a:solidFill>
                  <a:srgbClr val="FF0000"/>
                </a:solidFill>
              </a:rPr>
              <a:t>PID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，使之与父进程区别开。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新</a:t>
            </a:r>
            <a:r>
              <a:rPr lang="zh-CN" altLang="en-US" dirty="0"/>
              <a:t>进程状态置为 </a:t>
            </a:r>
            <a:r>
              <a:rPr lang="en-US" altLang="zh-CN" dirty="0">
                <a:solidFill>
                  <a:srgbClr val="FF0000"/>
                </a:solidFill>
              </a:rPr>
              <a:t>TASK_UNINTERRUPTIBLE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更新</a:t>
            </a:r>
            <a:r>
              <a:rPr lang="en-US" altLang="zh-CN" dirty="0" err="1"/>
              <a:t>task_struct</a:t>
            </a:r>
            <a:r>
              <a:rPr lang="zh-CN" altLang="en-US" dirty="0"/>
              <a:t>的</a:t>
            </a:r>
            <a:r>
              <a:rPr lang="en-US" altLang="zh-CN" dirty="0"/>
              <a:t>flags</a:t>
            </a:r>
            <a:r>
              <a:rPr lang="zh-CN" altLang="en-US" dirty="0"/>
              <a:t>成员。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调用</a:t>
            </a:r>
            <a:r>
              <a:rPr lang="en-US" altLang="zh-CN" dirty="0" err="1"/>
              <a:t>alloc_pid</a:t>
            </a:r>
            <a:r>
              <a:rPr lang="en-US" altLang="zh-CN" dirty="0"/>
              <a:t>()</a:t>
            </a:r>
            <a:r>
              <a:rPr lang="zh-CN" altLang="en-US" dirty="0"/>
              <a:t>为新进程分配一个有效的</a:t>
            </a:r>
            <a:r>
              <a:rPr lang="en-US" altLang="zh-CN" dirty="0"/>
              <a:t>PID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根据</a:t>
            </a:r>
            <a:r>
              <a:rPr lang="en-US" altLang="zh-CN" dirty="0">
                <a:solidFill>
                  <a:srgbClr val="FF0000"/>
                </a:solidFill>
              </a:rPr>
              <a:t>clone()</a:t>
            </a:r>
            <a:r>
              <a:rPr lang="zh-CN" altLang="en-US" dirty="0"/>
              <a:t>的参数标志，拷贝或共享相应的信息</a:t>
            </a:r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做</a:t>
            </a:r>
            <a:r>
              <a:rPr lang="zh-CN" altLang="en-US" dirty="0"/>
              <a:t>一些扫尾工作并</a:t>
            </a:r>
            <a:r>
              <a:rPr lang="zh-CN" altLang="en-US" dirty="0">
                <a:solidFill>
                  <a:srgbClr val="FF0000"/>
                </a:solidFill>
              </a:rPr>
              <a:t>返回新进程</a:t>
            </a: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创建进程的</a:t>
            </a:r>
            <a:r>
              <a:rPr lang="en-US" altLang="zh-CN" dirty="0">
                <a:solidFill>
                  <a:srgbClr val="FF0000"/>
                </a:solidFill>
              </a:rPr>
              <a:t>fork()</a:t>
            </a:r>
            <a:r>
              <a:rPr lang="zh-CN" altLang="en-US" dirty="0"/>
              <a:t>函数实际上最终是调用</a:t>
            </a:r>
            <a:r>
              <a:rPr lang="en-US" altLang="zh-CN" dirty="0">
                <a:solidFill>
                  <a:srgbClr val="FF0000"/>
                </a:solidFill>
              </a:rPr>
              <a:t>clone()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创建线程和进程的步骤一样，只是最终传给</a:t>
            </a:r>
            <a:r>
              <a:rPr lang="en-US" altLang="zh-CN" dirty="0"/>
              <a:t>clone()</a:t>
            </a:r>
            <a:r>
              <a:rPr lang="zh-CN" altLang="en-US" dirty="0"/>
              <a:t>函数的参数不同。</a:t>
            </a:r>
          </a:p>
          <a:p>
            <a:r>
              <a:rPr lang="zh-CN" altLang="en-US" dirty="0"/>
              <a:t>比如，通过一个普通的</a:t>
            </a:r>
            <a:r>
              <a:rPr lang="en-US" altLang="zh-CN" dirty="0"/>
              <a:t>fork</a:t>
            </a:r>
            <a:r>
              <a:rPr lang="zh-CN" altLang="en-US" dirty="0"/>
              <a:t>来创建进程，相当于：</a:t>
            </a:r>
            <a:r>
              <a:rPr lang="en-US" altLang="zh-CN" dirty="0"/>
              <a:t>clone(SIGCHLD, 0)</a:t>
            </a:r>
          </a:p>
          <a:p>
            <a:r>
              <a:rPr lang="zh-CN" altLang="en-US" dirty="0"/>
              <a:t>创建一个和父进程共享地址空间，文件系统资源，文件描述符和信号处理程序的进程，即一个线程：</a:t>
            </a:r>
            <a:r>
              <a:rPr lang="en-US" altLang="zh-CN" dirty="0"/>
              <a:t>clone(CLONE_VM | CLONE_FS | CLONE_FILES | CLONE_SIGHAND, 0)</a:t>
            </a:r>
          </a:p>
          <a:p>
            <a:r>
              <a:rPr lang="zh-CN" altLang="en-US" dirty="0"/>
              <a:t>在内核中创建的内核线程与普通的进程之间还有个主要区别在于：内核线程没有</a:t>
            </a:r>
            <a:r>
              <a:rPr lang="zh-CN" altLang="en-US" dirty="0">
                <a:solidFill>
                  <a:srgbClr val="FF0000"/>
                </a:solidFill>
              </a:rPr>
              <a:t>独立的地址空间</a:t>
            </a:r>
            <a:r>
              <a:rPr lang="zh-CN" altLang="en-US" dirty="0"/>
              <a:t>，它们只能在</a:t>
            </a:r>
            <a:r>
              <a:rPr lang="zh-CN" altLang="en-US" dirty="0">
                <a:solidFill>
                  <a:srgbClr val="FF0000"/>
                </a:solidFill>
              </a:rPr>
              <a:t>内核空间</a:t>
            </a:r>
            <a:r>
              <a:rPr lang="zh-CN" altLang="en-US" dirty="0"/>
              <a:t>运行。</a:t>
            </a:r>
          </a:p>
          <a:p>
            <a:r>
              <a:rPr lang="zh-CN" altLang="en-US" dirty="0"/>
              <a:t>这与之前提到的</a:t>
            </a:r>
            <a:r>
              <a:rPr lang="en-US" altLang="zh-CN" dirty="0"/>
              <a:t>Linux</a:t>
            </a:r>
            <a:r>
              <a:rPr lang="zh-CN" altLang="en-US" dirty="0"/>
              <a:t>内核是个单内核有关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PID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750" y="620688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PID</a:t>
            </a:r>
            <a:r>
              <a:rPr lang="zh-CN" altLang="en-US" sz="2000" dirty="0">
                <a:latin typeface="+mn-ea"/>
              </a:rPr>
              <a:t>就是各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进程</a:t>
            </a:r>
            <a:r>
              <a:rPr lang="zh-CN" altLang="en-US" sz="2000" dirty="0">
                <a:latin typeface="+mn-ea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身份标识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程序一运行系统就会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自动分配</a:t>
            </a:r>
            <a:r>
              <a:rPr lang="zh-CN" altLang="en-US" sz="2000" dirty="0">
                <a:latin typeface="+mn-ea"/>
              </a:rPr>
              <a:t>给进程一个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独一无二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PID</a:t>
            </a:r>
            <a:r>
              <a:rPr lang="zh-CN" altLang="en-US" sz="2000" dirty="0">
                <a:latin typeface="+mn-ea"/>
              </a:rPr>
              <a:t>。进程中止后</a:t>
            </a:r>
            <a:r>
              <a:rPr lang="en-US" altLang="zh-CN" sz="2000" dirty="0">
                <a:latin typeface="+mn-ea"/>
              </a:rPr>
              <a:t>PID</a:t>
            </a:r>
            <a:r>
              <a:rPr lang="zh-CN" altLang="en-US" sz="2000" dirty="0">
                <a:latin typeface="+mn-ea"/>
              </a:rPr>
              <a:t>被系统回收，可能会被继续分配给新运行的程序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/>
            </a:r>
            <a:br>
              <a:rPr lang="zh-CN" altLang="en-US" sz="2000" dirty="0" smtClean="0">
                <a:latin typeface="+mn-ea"/>
              </a:rPr>
            </a:br>
            <a:r>
              <a:rPr lang="en-US" altLang="zh-CN" sz="2000" dirty="0">
                <a:latin typeface="+mn-ea"/>
              </a:rPr>
              <a:t>PID</a:t>
            </a:r>
            <a:r>
              <a:rPr lang="zh-CN" altLang="en-US" sz="2000" dirty="0">
                <a:latin typeface="+mn-ea"/>
              </a:rPr>
              <a:t>一列代表了各进程的进程</a:t>
            </a:r>
            <a:r>
              <a:rPr lang="en-US" altLang="zh-CN" sz="2000" dirty="0">
                <a:latin typeface="+mn-ea"/>
              </a:rPr>
              <a:t>ID,</a:t>
            </a:r>
            <a:r>
              <a:rPr lang="zh-CN" altLang="en-US" sz="2000" dirty="0">
                <a:latin typeface="+mn-ea"/>
              </a:rPr>
              <a:t>也就是说</a:t>
            </a:r>
            <a:r>
              <a:rPr lang="en-US" altLang="zh-CN" sz="2000" dirty="0">
                <a:latin typeface="+mn-ea"/>
              </a:rPr>
              <a:t>,PID</a:t>
            </a:r>
            <a:r>
              <a:rPr lang="zh-CN" altLang="en-US" sz="2000" dirty="0">
                <a:latin typeface="+mn-ea"/>
              </a:rPr>
              <a:t>就是各进程的身份标识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098" name="Picture 2" descr="C:\Users\Administrator\Desktop\(4FN[`OV{`Z8SVVFM5}S]9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03974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进程的终止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856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子进程上的操作</a:t>
            </a:r>
            <a:r>
              <a:rPr lang="en-US" altLang="zh-CN" dirty="0"/>
              <a:t>(</a:t>
            </a:r>
            <a:r>
              <a:rPr lang="en-US" altLang="zh-CN" dirty="0" err="1"/>
              <a:t>do_exit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设置</a:t>
            </a:r>
            <a:r>
              <a:rPr lang="en-US" altLang="zh-CN" dirty="0" err="1"/>
              <a:t>task_struct</a:t>
            </a:r>
            <a:r>
              <a:rPr lang="zh-CN" altLang="en-US" dirty="0"/>
              <a:t>中的标识成员设置为</a:t>
            </a:r>
            <a:r>
              <a:rPr lang="en-US" altLang="zh-CN" dirty="0"/>
              <a:t>PF_EXITING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调用</a:t>
            </a:r>
            <a:r>
              <a:rPr lang="en-US" altLang="zh-CN" dirty="0" err="1"/>
              <a:t>del_timer_sync</a:t>
            </a:r>
            <a:r>
              <a:rPr lang="en-US" altLang="zh-CN" dirty="0"/>
              <a:t>()</a:t>
            </a:r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内核定时器</a:t>
            </a:r>
            <a:r>
              <a:rPr lang="en-US" altLang="zh-CN" dirty="0"/>
              <a:t>, </a:t>
            </a:r>
            <a:r>
              <a:rPr lang="zh-CN" altLang="en-US" dirty="0"/>
              <a:t>确保没有定时器在排队和运行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调用</a:t>
            </a:r>
            <a:r>
              <a:rPr lang="en-US" altLang="zh-CN" dirty="0" err="1"/>
              <a:t>exit_mm</a:t>
            </a:r>
            <a:r>
              <a:rPr lang="en-US" altLang="zh-CN" dirty="0"/>
              <a:t>()</a:t>
            </a:r>
            <a:r>
              <a:rPr lang="zh-CN" altLang="en-US" dirty="0"/>
              <a:t>释放进程占用的</a:t>
            </a:r>
            <a:r>
              <a:rPr lang="en-US" altLang="zh-CN" dirty="0" err="1"/>
              <a:t>mm_struct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调用</a:t>
            </a:r>
            <a:r>
              <a:rPr lang="en-US" altLang="zh-CN" dirty="0" err="1"/>
              <a:t>sem</a:t>
            </a:r>
            <a:r>
              <a:rPr lang="en-US" altLang="zh-CN" dirty="0"/>
              <a:t>__exit()</a:t>
            </a:r>
            <a:r>
              <a:rPr lang="zh-CN" altLang="en-US" dirty="0"/>
              <a:t>，使进程离开等待</a:t>
            </a:r>
            <a:r>
              <a:rPr lang="en-US" altLang="zh-CN" dirty="0">
                <a:solidFill>
                  <a:srgbClr val="FF0000"/>
                </a:solidFill>
              </a:rPr>
              <a:t>IPC</a:t>
            </a:r>
            <a:r>
              <a:rPr lang="zh-CN" altLang="en-US" dirty="0">
                <a:solidFill>
                  <a:srgbClr val="FF0000"/>
                </a:solidFill>
              </a:rPr>
              <a:t>信号</a:t>
            </a:r>
            <a:r>
              <a:rPr lang="zh-CN" altLang="en-US" dirty="0"/>
              <a:t>的队列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调用</a:t>
            </a:r>
            <a:r>
              <a:rPr lang="en-US" altLang="zh-CN" dirty="0" err="1"/>
              <a:t>exit_files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exit_fs</a:t>
            </a:r>
            <a:r>
              <a:rPr lang="en-US" altLang="zh-CN" dirty="0"/>
              <a:t>()</a:t>
            </a:r>
            <a:r>
              <a:rPr lang="zh-CN" altLang="en-US" dirty="0"/>
              <a:t>，释放进程占用的文件描述符和文件系统资源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把</a:t>
            </a:r>
            <a:r>
              <a:rPr lang="en-US" altLang="zh-CN" dirty="0" err="1"/>
              <a:t>task_struct</a:t>
            </a:r>
            <a:r>
              <a:rPr lang="zh-CN" altLang="en-US" dirty="0"/>
              <a:t>的</a:t>
            </a:r>
            <a:r>
              <a:rPr lang="en-US" altLang="zh-CN" dirty="0" err="1"/>
              <a:t>exit_code</a:t>
            </a:r>
            <a:r>
              <a:rPr lang="zh-CN" altLang="en-US" dirty="0"/>
              <a:t>设置为进程的返回值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调用</a:t>
            </a:r>
            <a:r>
              <a:rPr lang="en-US" altLang="zh-CN" dirty="0" err="1"/>
              <a:t>exit_notify</a:t>
            </a:r>
            <a:r>
              <a:rPr lang="en-US" altLang="zh-CN" dirty="0"/>
              <a:t>()</a:t>
            </a:r>
            <a:r>
              <a:rPr lang="zh-CN" altLang="en-US" dirty="0"/>
              <a:t>向父进程发送信号，并把自己的状态设为</a:t>
            </a:r>
            <a:r>
              <a:rPr lang="en-US" altLang="zh-CN" dirty="0">
                <a:solidFill>
                  <a:srgbClr val="FF0000"/>
                </a:solidFill>
              </a:rPr>
              <a:t>EXIT_ZOMBIE</a:t>
            </a:r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切换到</a:t>
            </a:r>
            <a:r>
              <a:rPr lang="zh-CN" altLang="en-US" dirty="0"/>
              <a:t>新进程继续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子进程进入</a:t>
            </a:r>
            <a:r>
              <a:rPr lang="en-US" altLang="zh-CN" dirty="0"/>
              <a:t>EXIT_ZOMBIE</a:t>
            </a:r>
            <a:r>
              <a:rPr lang="zh-CN" altLang="en-US" dirty="0"/>
              <a:t>之后，虽然永远不会被调度，关联的资源也释放掉了，但是它本身占用的内存还没有释放，</a:t>
            </a:r>
            <a:br>
              <a:rPr lang="zh-CN" altLang="en-US" dirty="0"/>
            </a:br>
            <a:r>
              <a:rPr lang="zh-CN" altLang="en-US" dirty="0"/>
              <a:t>比如创建时分配的内核栈，</a:t>
            </a:r>
            <a:r>
              <a:rPr lang="en-US" altLang="zh-CN" dirty="0" err="1"/>
              <a:t>task_struct</a:t>
            </a:r>
            <a:r>
              <a:rPr lang="zh-CN" altLang="en-US" dirty="0"/>
              <a:t>结构等。这些由父进程来释放。</a:t>
            </a:r>
          </a:p>
          <a:p>
            <a:r>
              <a:rPr lang="zh-CN" altLang="en-US" dirty="0"/>
              <a:t>父进程上的操作</a:t>
            </a:r>
            <a:r>
              <a:rPr lang="en-US" altLang="zh-CN" dirty="0"/>
              <a:t>(</a:t>
            </a:r>
            <a:r>
              <a:rPr lang="en-US" altLang="zh-CN" dirty="0" err="1"/>
              <a:t>release_task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父进程受到子进程发送的</a:t>
            </a:r>
            <a:r>
              <a:rPr lang="en-US" altLang="zh-CN" dirty="0" err="1">
                <a:solidFill>
                  <a:srgbClr val="FF0000"/>
                </a:solidFill>
              </a:rPr>
              <a:t>exit_notify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信号后，将该子进程的进程描述符和所有进程独享的资源全部删除。</a:t>
            </a:r>
          </a:p>
          <a:p>
            <a:r>
              <a:rPr lang="zh-CN" altLang="en-US" dirty="0" smtClean="0"/>
              <a:t>必须</a:t>
            </a:r>
            <a:r>
              <a:rPr lang="zh-CN" altLang="en-US" dirty="0"/>
              <a:t>要确保每个子进程都有父进程，如果父进程在子进程结束之前就已经结束了会怎么样呢</a:t>
            </a:r>
            <a:r>
              <a:rPr lang="zh-CN" altLang="en-US" dirty="0" smtClean="0"/>
              <a:t>？子</a:t>
            </a:r>
            <a:r>
              <a:rPr lang="zh-CN" altLang="en-US" dirty="0"/>
              <a:t>进程在调用</a:t>
            </a:r>
            <a:r>
              <a:rPr lang="en-US" altLang="zh-CN" dirty="0" err="1"/>
              <a:t>exit_notify</a:t>
            </a:r>
            <a:r>
              <a:rPr lang="en-US" altLang="zh-CN" dirty="0"/>
              <a:t>()</a:t>
            </a:r>
            <a:r>
              <a:rPr lang="zh-CN" altLang="en-US" dirty="0"/>
              <a:t>时已经考虑到了这点。</a:t>
            </a:r>
          </a:p>
          <a:p>
            <a:r>
              <a:rPr lang="zh-CN" altLang="en-US" dirty="0"/>
              <a:t>如果子进程的父进程已经退出了，那么子进程在退出时，</a:t>
            </a:r>
            <a:r>
              <a:rPr lang="en-US" altLang="zh-CN" dirty="0" err="1"/>
              <a:t>exit_notify</a:t>
            </a:r>
            <a:r>
              <a:rPr lang="en-US" altLang="zh-CN" dirty="0"/>
              <a:t>()</a:t>
            </a:r>
            <a:r>
              <a:rPr lang="zh-CN" altLang="en-US" dirty="0"/>
              <a:t>函数会先调用</a:t>
            </a:r>
            <a:r>
              <a:rPr lang="en-US" altLang="zh-CN" dirty="0" err="1"/>
              <a:t>forget_original_parent</a:t>
            </a:r>
            <a:r>
              <a:rPr lang="en-US" altLang="zh-CN" dirty="0"/>
              <a:t>()</a:t>
            </a:r>
            <a:r>
              <a:rPr lang="zh-CN" altLang="en-US" dirty="0"/>
              <a:t>，然后再调用</a:t>
            </a:r>
            <a:r>
              <a:rPr lang="en-US" altLang="zh-CN" dirty="0" err="1"/>
              <a:t>find_new_reaper</a:t>
            </a:r>
            <a:r>
              <a:rPr lang="en-US" altLang="zh-CN" dirty="0"/>
              <a:t>()</a:t>
            </a:r>
            <a:r>
              <a:rPr lang="zh-CN" altLang="en-US" dirty="0"/>
              <a:t>来寻找新的父进程。</a:t>
            </a:r>
          </a:p>
          <a:p>
            <a:r>
              <a:rPr lang="en-US" altLang="zh-CN" dirty="0" err="1"/>
              <a:t>find_new_reaper</a:t>
            </a:r>
            <a:r>
              <a:rPr lang="en-US" altLang="zh-CN" dirty="0"/>
              <a:t>()</a:t>
            </a:r>
            <a:r>
              <a:rPr lang="zh-CN" altLang="en-US" dirty="0"/>
              <a:t>函数先在当前线程组中找一个线程作为父亲，如果找不到，就让</a:t>
            </a:r>
            <a:r>
              <a:rPr lang="en-US" altLang="zh-CN" dirty="0" err="1"/>
              <a:t>init</a:t>
            </a:r>
            <a:r>
              <a:rPr lang="zh-CN" altLang="en-US" dirty="0"/>
              <a:t>做父进程。</a:t>
            </a:r>
            <a:r>
              <a:rPr lang="en-US" altLang="zh-CN" dirty="0"/>
              <a:t>(</a:t>
            </a:r>
            <a:r>
              <a:rPr lang="en-US" altLang="zh-CN" dirty="0" err="1"/>
              <a:t>init</a:t>
            </a:r>
            <a:r>
              <a:rPr lang="zh-CN" altLang="en-US" dirty="0"/>
              <a:t>进程是在</a:t>
            </a:r>
            <a:r>
              <a:rPr lang="en-US" altLang="zh-CN" dirty="0" err="1"/>
              <a:t>linux</a:t>
            </a:r>
            <a:r>
              <a:rPr lang="zh-CN" altLang="en-US" dirty="0"/>
              <a:t>启动时就一直存在的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93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进程的调度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什么是调度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决定</a:t>
            </a:r>
            <a:r>
              <a:rPr lang="zh-CN" altLang="en-US" dirty="0"/>
              <a:t>哪些进程运行，哪些进程等待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决定</a:t>
            </a:r>
            <a:r>
              <a:rPr lang="zh-CN" altLang="en-US" dirty="0"/>
              <a:t>每个进程运行多长时间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为了获得更好的用户体验，运行中的进程还可以立即被其他更紧急的进程打断</a:t>
            </a:r>
            <a:r>
              <a:rPr lang="zh-CN" altLang="en-US" dirty="0" smtClean="0"/>
              <a:t>。总之</a:t>
            </a:r>
            <a:r>
              <a:rPr lang="zh-CN" altLang="en-US" dirty="0"/>
              <a:t>，调度是一个平衡的过程。一方面，它要保证各个运行的进程能够最大限度</a:t>
            </a:r>
            <a:r>
              <a:rPr lang="zh-CN" altLang="en-US" dirty="0" smtClean="0"/>
              <a:t>的使用</a:t>
            </a:r>
            <a:r>
              <a:rPr lang="en-US" altLang="zh-CN" dirty="0"/>
              <a:t>CPU(</a:t>
            </a:r>
            <a:r>
              <a:rPr lang="zh-CN" altLang="en-US" dirty="0"/>
              <a:t>即尽量少的切换进程，进程切换过多，</a:t>
            </a:r>
            <a:r>
              <a:rPr lang="en-US" altLang="zh-CN" dirty="0"/>
              <a:t>CPU</a:t>
            </a:r>
            <a:r>
              <a:rPr lang="zh-CN" altLang="en-US" dirty="0"/>
              <a:t>的时间会浪费在切换上</a:t>
            </a:r>
            <a:r>
              <a:rPr lang="en-US" altLang="zh-CN" dirty="0"/>
              <a:t>)</a:t>
            </a:r>
            <a:r>
              <a:rPr lang="zh-CN" altLang="en-US" dirty="0"/>
              <a:t>；另一方面，保证各个进程能公平的使用</a:t>
            </a:r>
            <a:r>
              <a:rPr lang="en-US" altLang="zh-CN" dirty="0"/>
              <a:t>CPU(</a:t>
            </a:r>
            <a:r>
              <a:rPr lang="zh-CN" altLang="en-US" dirty="0"/>
              <a:t>即防止一个进程长时间独占</a:t>
            </a:r>
            <a:r>
              <a:rPr lang="en-US" altLang="zh-CN" dirty="0"/>
              <a:t>CPU</a:t>
            </a:r>
            <a:r>
              <a:rPr lang="zh-CN" altLang="en-US" dirty="0"/>
              <a:t>的情况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328" y="4437112"/>
            <a:ext cx="8655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调度原理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进程</a:t>
            </a:r>
            <a:r>
              <a:rPr lang="zh-CN" altLang="en-US" dirty="0"/>
              <a:t>的优先级有</a:t>
            </a:r>
            <a:r>
              <a:rPr lang="en-US" altLang="zh-CN" dirty="0"/>
              <a:t>2</a:t>
            </a:r>
            <a:r>
              <a:rPr lang="zh-CN" altLang="en-US" dirty="0"/>
              <a:t>种度量方法，一种是</a:t>
            </a:r>
            <a:r>
              <a:rPr lang="en-US" altLang="zh-CN" dirty="0"/>
              <a:t>nice</a:t>
            </a:r>
            <a:r>
              <a:rPr lang="zh-CN" altLang="en-US" dirty="0"/>
              <a:t>值，一种是实时优先级。</a:t>
            </a:r>
          </a:p>
          <a:p>
            <a:r>
              <a:rPr lang="en-US" altLang="zh-CN" dirty="0"/>
              <a:t>nice</a:t>
            </a:r>
            <a:r>
              <a:rPr lang="zh-CN" altLang="en-US" dirty="0"/>
              <a:t>值的范围是</a:t>
            </a:r>
            <a:r>
              <a:rPr lang="en-US" altLang="zh-CN" dirty="0"/>
              <a:t>-20</a:t>
            </a:r>
            <a:r>
              <a:rPr lang="zh-CN" altLang="en-US" dirty="0"/>
              <a:t>～</a:t>
            </a:r>
            <a:r>
              <a:rPr lang="en-US" altLang="zh-CN" dirty="0"/>
              <a:t>+19</a:t>
            </a:r>
            <a:r>
              <a:rPr lang="zh-CN" altLang="en-US" dirty="0"/>
              <a:t>，值越大优先级越低，也就是说</a:t>
            </a:r>
            <a:r>
              <a:rPr lang="en-US" altLang="zh-CN" dirty="0"/>
              <a:t>nice</a:t>
            </a:r>
            <a:r>
              <a:rPr lang="zh-CN" altLang="en-US" dirty="0"/>
              <a:t>值为</a:t>
            </a:r>
            <a:r>
              <a:rPr lang="en-US" altLang="zh-CN" dirty="0"/>
              <a:t>-20</a:t>
            </a:r>
            <a:r>
              <a:rPr lang="zh-CN" altLang="en-US" dirty="0"/>
              <a:t>的进程优先级最大。</a:t>
            </a:r>
          </a:p>
          <a:p>
            <a:r>
              <a:rPr lang="zh-CN" altLang="en-US" dirty="0"/>
              <a:t>实时优先级的范围是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99</a:t>
            </a:r>
            <a:r>
              <a:rPr lang="zh-CN" altLang="en-US" dirty="0"/>
              <a:t>，与</a:t>
            </a:r>
            <a:r>
              <a:rPr lang="en-US" altLang="zh-CN" dirty="0"/>
              <a:t>nice</a:t>
            </a:r>
            <a:r>
              <a:rPr lang="zh-CN" altLang="en-US" dirty="0"/>
              <a:t>值的定义相反，实时优先级是值越大优先级越高。</a:t>
            </a:r>
          </a:p>
          <a:p>
            <a:r>
              <a:rPr lang="zh-CN" altLang="en-US" dirty="0"/>
              <a:t>实时进程都是一些对响应时间要求比较高的进程，因此系统中有实时优先级高的进程处于运行队列的话，它们会抢占一般的进程的运行时间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调度原理之哪个</a:t>
            </a:r>
            <a:r>
              <a:rPr lang="zh-CN" altLang="en-US" dirty="0"/>
              <a:t>优先级更优先？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1990071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在</a:t>
            </a:r>
            <a:r>
              <a:rPr lang="zh-CN" altLang="en-US" sz="1600" b="1" dirty="0"/>
              <a:t>内核中，实时优先级的范围是 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～</a:t>
            </a:r>
            <a:r>
              <a:rPr lang="en-US" altLang="zh-CN" sz="1600" b="1" dirty="0"/>
              <a:t>MAX_RT_PRIO-1 </a:t>
            </a:r>
            <a:r>
              <a:rPr lang="en-US" altLang="zh-CN" sz="1600" b="1" dirty="0" smtClean="0"/>
              <a:t>MAX_RT_PRIO</a:t>
            </a:r>
            <a:endParaRPr lang="zh-CN" altLang="en-US" sz="1600" b="1" dirty="0"/>
          </a:p>
        </p:txBody>
      </p:sp>
      <p:pic>
        <p:nvPicPr>
          <p:cNvPr id="5122" name="Picture 2" descr="C:\Users\Administrator\Desktop\9(B{@%$GKI8JU5MF{X``I%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30" y="2924944"/>
            <a:ext cx="83529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2097" y="4326159"/>
            <a:ext cx="791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n-ea"/>
              </a:rPr>
              <a:t>nice</a:t>
            </a:r>
            <a:r>
              <a:rPr lang="zh-CN" altLang="en-US" sz="1600" b="1" dirty="0" smtClean="0">
                <a:latin typeface="+mn-ea"/>
              </a:rPr>
              <a:t>值在内核中的范围是 </a:t>
            </a:r>
            <a:r>
              <a:rPr lang="en-US" altLang="zh-CN" sz="1600" b="1" dirty="0" smtClean="0">
                <a:latin typeface="+mn-ea"/>
              </a:rPr>
              <a:t>MAX_RT_PRIO</a:t>
            </a:r>
            <a:r>
              <a:rPr lang="zh-CN" altLang="en-US" sz="1600" b="1" dirty="0" smtClean="0">
                <a:latin typeface="+mn-ea"/>
              </a:rPr>
              <a:t>～</a:t>
            </a:r>
            <a:r>
              <a:rPr lang="en-US" altLang="zh-CN" sz="1600" b="1" dirty="0" smtClean="0">
                <a:latin typeface="+mn-ea"/>
              </a:rPr>
              <a:t>MAX_RT_PRIO+40 </a:t>
            </a:r>
            <a:r>
              <a:rPr lang="zh-CN" altLang="en-US" sz="1600" b="1" dirty="0" smtClean="0">
                <a:latin typeface="+mn-ea"/>
              </a:rPr>
              <a:t>即 </a:t>
            </a:r>
            <a:r>
              <a:rPr lang="en-US" altLang="zh-CN" sz="1600" b="1" dirty="0" smtClean="0">
                <a:latin typeface="+mn-ea"/>
              </a:rPr>
              <a:t>MAX_RT_PRIO</a:t>
            </a:r>
            <a:r>
              <a:rPr lang="zh-CN" altLang="en-US" sz="1600" b="1" dirty="0" smtClean="0">
                <a:latin typeface="+mn-ea"/>
              </a:rPr>
              <a:t>～</a:t>
            </a:r>
            <a:r>
              <a:rPr lang="en-US" altLang="zh-CN" sz="1600" b="1" dirty="0" smtClean="0">
                <a:latin typeface="+mn-ea"/>
              </a:rPr>
              <a:t>MAX_PRIO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5123" name="Picture 3" descr="C:\Users\Administrator\Desktop\6918DD~YB_ZMF`%JKWVDQ@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8" y="5293639"/>
            <a:ext cx="8173112" cy="3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9832" y="103318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实时优先级高于</a:t>
            </a:r>
            <a:r>
              <a:rPr lang="en-US" altLang="zh-CN" b="1" dirty="0" smtClean="0"/>
              <a:t>nice</a:t>
            </a:r>
            <a:r>
              <a:rPr lang="zh-CN" altLang="en-US" b="1" dirty="0" smtClean="0"/>
              <a:t>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30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调度原理之一个进程拥有两种优先级怎么办？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一个进程不可能有</a:t>
            </a:r>
            <a:r>
              <a:rPr lang="en-US" altLang="zh-CN" dirty="0"/>
              <a:t>2</a:t>
            </a:r>
            <a:r>
              <a:rPr lang="zh-CN" altLang="en-US" dirty="0"/>
              <a:t>个优先级。一个进程有了实时优先级就没有</a:t>
            </a:r>
            <a:r>
              <a:rPr lang="en-US" altLang="zh-CN" dirty="0"/>
              <a:t>Nice</a:t>
            </a:r>
            <a:r>
              <a:rPr lang="zh-CN" altLang="en-US" dirty="0"/>
              <a:t>值，有了</a:t>
            </a:r>
            <a:r>
              <a:rPr lang="en-US" altLang="zh-CN" dirty="0"/>
              <a:t>Nice</a:t>
            </a:r>
            <a:r>
              <a:rPr lang="zh-CN" altLang="en-US" dirty="0"/>
              <a:t>值就没有实时</a:t>
            </a:r>
            <a:r>
              <a:rPr lang="zh-CN" altLang="en-US" dirty="0" smtClean="0"/>
              <a:t>优先级。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4482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RTPRIO</a:t>
            </a:r>
            <a:r>
              <a:rPr lang="zh-CN" altLang="en-US" dirty="0"/>
              <a:t>是实时优先级，</a:t>
            </a:r>
            <a:r>
              <a:rPr lang="en-US" altLang="zh-CN" dirty="0"/>
              <a:t>NI</a:t>
            </a:r>
            <a:r>
              <a:rPr lang="zh-CN" altLang="en-US" dirty="0"/>
              <a:t>是</a:t>
            </a:r>
            <a:r>
              <a:rPr lang="en-US" altLang="zh-CN" dirty="0"/>
              <a:t>Nice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pic>
        <p:nvPicPr>
          <p:cNvPr id="6146" name="Picture 2" descr="C:\Users\Administrator\Desktop\8~L1EFJV$Q15GK5`U7A3V1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622550"/>
            <a:ext cx="7925444" cy="404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9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1445</Words>
  <Application>Microsoft Office PowerPoint</Application>
  <PresentationFormat>全屏显示(4:3)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Linux0.11内核--进程的创建与调度</vt:lpstr>
      <vt:lpstr>进程的生命周期</vt:lpstr>
      <vt:lpstr>进程的状态</vt:lpstr>
      <vt:lpstr>进程的创建</vt:lpstr>
      <vt:lpstr>PID</vt:lpstr>
      <vt:lpstr>进程的终止</vt:lpstr>
      <vt:lpstr>进程的调度</vt:lpstr>
      <vt:lpstr>调度原理之哪个优先级更优先？</vt:lpstr>
      <vt:lpstr>调度原理之一个进程拥有两种优先级怎么办？</vt:lpstr>
      <vt:lpstr>时间片</vt:lpstr>
      <vt:lpstr>调度实例</vt:lpstr>
      <vt:lpstr>Linux上调度的实现方法</vt:lpstr>
      <vt:lpstr>Linux上调度的实现方法注</vt:lpstr>
      <vt:lpstr>调度相关的系统调用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Linux0.11内核--进程的创建与调度</dc:title>
  <dc:creator>xbany</dc:creator>
  <cp:lastModifiedBy>xbany</cp:lastModifiedBy>
  <cp:revision>19</cp:revision>
  <dcterms:created xsi:type="dcterms:W3CDTF">2019-06-01T06:00:49Z</dcterms:created>
  <dcterms:modified xsi:type="dcterms:W3CDTF">2019-06-04T03:15:38Z</dcterms:modified>
</cp:coreProperties>
</file>