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sz="4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2025 WRO Future Engineer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zh-CN" sz="2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OpenCV</a:t>
            </a:r>
            <a:endParaRPr kumimoji="0" lang="zh-CN" altLang="en-US" sz="20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CF59-4A98-8CC6-D866-F967C33A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EE1C5-EEC5-B489-34B2-7AD712455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en-US" altLang="zh-CN" b="0" i="0" dirty="0">
                <a:effectLst/>
                <a:latin typeface="Inter"/>
              </a:rPr>
              <a:t>OpenCV</a:t>
            </a:r>
            <a:r>
              <a:rPr lang="zh-CN" altLang="en-US" b="0" i="0" dirty="0">
                <a:effectLst/>
                <a:latin typeface="Inter"/>
              </a:rPr>
              <a:t>（开源计算机视觉库）是全球最具影响力的计算机视觉开源工具包，由 </a:t>
            </a:r>
            <a:r>
              <a:rPr lang="en-US" altLang="zh-CN" b="0" i="0" dirty="0">
                <a:effectLst/>
                <a:latin typeface="Inter"/>
              </a:rPr>
              <a:t>Intel </a:t>
            </a:r>
            <a:r>
              <a:rPr lang="zh-CN" altLang="en-US" b="0" i="0" dirty="0">
                <a:effectLst/>
                <a:latin typeface="Inter"/>
              </a:rPr>
              <a:t>于 </a:t>
            </a:r>
            <a:r>
              <a:rPr lang="en-US" altLang="zh-CN" b="0" i="0" dirty="0">
                <a:effectLst/>
                <a:latin typeface="Inter"/>
              </a:rPr>
              <a:t>1999 </a:t>
            </a:r>
            <a:r>
              <a:rPr lang="zh-CN" altLang="en-US" b="0" i="0" dirty="0">
                <a:effectLst/>
                <a:latin typeface="Inter"/>
              </a:rPr>
              <a:t>年发起并于 </a:t>
            </a:r>
            <a:r>
              <a:rPr lang="en-US" altLang="zh-CN" b="0" i="0" dirty="0">
                <a:effectLst/>
                <a:latin typeface="Inter"/>
              </a:rPr>
              <a:t>2000 </a:t>
            </a:r>
            <a:r>
              <a:rPr lang="zh-CN" altLang="en-US" b="0" i="0" dirty="0">
                <a:effectLst/>
                <a:latin typeface="Inter"/>
              </a:rPr>
              <a:t>年开源，目前由全球开发者社区维护。它提供了从基础图像处理到高级机器学习的全链条工具，涵盖图像滤波、目标检测、三维重建、深度学习模型部署等 </a:t>
            </a:r>
            <a:r>
              <a:rPr lang="en-US" altLang="zh-CN" b="0" i="0" dirty="0">
                <a:effectLst/>
                <a:latin typeface="Inter"/>
              </a:rPr>
              <a:t>40 </a:t>
            </a:r>
            <a:r>
              <a:rPr lang="zh-CN" altLang="en-US" b="0" i="0" dirty="0">
                <a:effectLst/>
                <a:latin typeface="Inter"/>
              </a:rPr>
              <a:t>多个功能模块，支持 </a:t>
            </a:r>
            <a:r>
              <a:rPr lang="en-US" altLang="zh-CN" b="0" i="0" dirty="0">
                <a:effectLst/>
                <a:latin typeface="Inter"/>
              </a:rPr>
              <a:t>C++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Python </a:t>
            </a:r>
            <a:r>
              <a:rPr lang="zh-CN" altLang="en-US" b="0" i="0" dirty="0">
                <a:effectLst/>
                <a:latin typeface="Inter"/>
              </a:rPr>
              <a:t>等多语言接口，可在 </a:t>
            </a:r>
            <a:r>
              <a:rPr lang="en-US" altLang="zh-CN" b="0" i="0" dirty="0">
                <a:effectLst/>
                <a:latin typeface="Inter"/>
              </a:rPr>
              <a:t>Windows</a:t>
            </a:r>
            <a:r>
              <a:rPr lang="zh-CN" altLang="en-US" b="0" i="0" dirty="0">
                <a:effectLst/>
                <a:latin typeface="Inter"/>
              </a:rPr>
              <a:t>、</a:t>
            </a:r>
            <a:r>
              <a:rPr lang="en-US" altLang="zh-CN" b="0" i="0" dirty="0">
                <a:effectLst/>
                <a:latin typeface="Inter"/>
              </a:rPr>
              <a:t>Linux</a:t>
            </a:r>
            <a:r>
              <a:rPr lang="zh-CN" altLang="en-US" b="0" i="0" dirty="0">
                <a:effectLst/>
                <a:latin typeface="Inter"/>
              </a:rPr>
              <a:t>、移动端甚至嵌入式设备上运行。</a:t>
            </a:r>
          </a:p>
          <a:p>
            <a:pPr algn="l"/>
            <a:br>
              <a:rPr lang="zh-CN" altLang="en-US" dirty="0"/>
            </a:br>
            <a:r>
              <a:rPr lang="zh-CN" altLang="en-US" b="0" i="0" dirty="0">
                <a:effectLst/>
                <a:latin typeface="Inter"/>
              </a:rPr>
              <a:t>作为计算机视觉领域的 “基础设施”，</a:t>
            </a:r>
            <a:r>
              <a:rPr lang="en-US" altLang="zh-CN" b="0" i="0" dirty="0">
                <a:effectLst/>
                <a:latin typeface="Inter"/>
              </a:rPr>
              <a:t>OpenCV </a:t>
            </a:r>
            <a:r>
              <a:rPr lang="zh-CN" altLang="en-US" b="0" i="0" dirty="0">
                <a:effectLst/>
                <a:latin typeface="Inter"/>
              </a:rPr>
              <a:t>被广泛应用于智能安防（如人脸识别）、自动驾驶（车道线检测）、医疗影像（病灶分析）、工业质检（缺陷识别）等场景。其 </a:t>
            </a:r>
            <a:r>
              <a:rPr lang="en-US" altLang="zh-CN" b="0" i="0" dirty="0">
                <a:effectLst/>
                <a:latin typeface="Inter"/>
              </a:rPr>
              <a:t>BSD </a:t>
            </a:r>
            <a:r>
              <a:rPr lang="zh-CN" altLang="en-US" b="0" i="0" dirty="0">
                <a:effectLst/>
                <a:latin typeface="Inter"/>
              </a:rPr>
              <a:t>开源协议允许商业使用，社区累计超 </a:t>
            </a:r>
            <a:r>
              <a:rPr lang="en-US" altLang="zh-CN" b="0" i="0" dirty="0">
                <a:effectLst/>
                <a:latin typeface="Inter"/>
              </a:rPr>
              <a:t>50 </a:t>
            </a:r>
            <a:r>
              <a:rPr lang="zh-CN" altLang="en-US" b="0" i="0" dirty="0">
                <a:effectLst/>
                <a:latin typeface="Inter"/>
              </a:rPr>
              <a:t>万开发者贡献代码，</a:t>
            </a:r>
            <a:r>
              <a:rPr lang="en-US" altLang="zh-CN" b="0" i="0" dirty="0">
                <a:effectLst/>
                <a:latin typeface="Inter"/>
              </a:rPr>
              <a:t>GitHub </a:t>
            </a:r>
            <a:r>
              <a:rPr lang="zh-CN" altLang="en-US" b="0" i="0" dirty="0">
                <a:effectLst/>
                <a:latin typeface="Inter"/>
              </a:rPr>
              <a:t>星标数超 </a:t>
            </a:r>
            <a:r>
              <a:rPr lang="en-US" altLang="zh-CN" b="0" i="0" dirty="0">
                <a:effectLst/>
                <a:latin typeface="Inter"/>
              </a:rPr>
              <a:t>44 </a:t>
            </a:r>
            <a:r>
              <a:rPr lang="zh-CN" altLang="en-US" b="0" i="0" dirty="0">
                <a:effectLst/>
                <a:latin typeface="Inter"/>
              </a:rPr>
              <a:t>万，既是高校相关课程的核心工具，也是谷歌、特斯拉等企业底层视觉技术的支撑，推动着 </a:t>
            </a:r>
            <a:r>
              <a:rPr lang="en-US" altLang="zh-CN" b="0" i="0" dirty="0">
                <a:effectLst/>
                <a:latin typeface="Inter"/>
              </a:rPr>
              <a:t>AI </a:t>
            </a:r>
            <a:r>
              <a:rPr lang="zh-CN" altLang="en-US" b="0" i="0" dirty="0">
                <a:effectLst/>
                <a:latin typeface="Inter"/>
              </a:rPr>
              <a:t>从实验室走向现实应用。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F5FA8-F5FF-AF6E-F4BC-E2A0BBAB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829" y="0"/>
            <a:ext cx="1971726" cy="21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6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85E84-ED47-D6C3-4E55-49AB4588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Opencv</a:t>
            </a:r>
            <a:r>
              <a:rPr lang="zh-CN" altLang="en-US" dirty="0"/>
              <a:t>能做什么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6B304-0FDA-BF58-FA23-9CDB6275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48" y="1793900"/>
            <a:ext cx="11594034" cy="4962888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r>
              <a:rPr lang="en-US" altLang="zh-CN" b="1" i="0" dirty="0">
                <a:effectLst/>
                <a:latin typeface="Inter"/>
              </a:rPr>
              <a:t>1. </a:t>
            </a:r>
            <a:r>
              <a:rPr lang="zh-CN" altLang="en-US" b="1" i="0" dirty="0">
                <a:effectLst/>
                <a:latin typeface="Inter"/>
              </a:rPr>
              <a:t>基础图像处理与特效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比如给照片加滤镜（模糊、锐化、边缘提取），就像手机修图软件里的 “美颜” 或 “风格化” 效果；还能自动调整图像亮度、对比度，甚至修复老照片的划痕。比如用 </a:t>
            </a:r>
            <a:r>
              <a:rPr lang="en-US" altLang="zh-CN" b="0" i="0" dirty="0">
                <a:effectLst/>
                <a:latin typeface="Inter"/>
              </a:rPr>
              <a:t>OpenCV </a:t>
            </a:r>
            <a:r>
              <a:rPr lang="zh-CN" altLang="en-US" b="0" i="0" dirty="0">
                <a:effectLst/>
                <a:latin typeface="Inter"/>
              </a:rPr>
              <a:t>写一段代码，就能把彩色照片转成黑白，或者提取图像中的轮廓，让画面变成 “线稿” 风格。</a:t>
            </a:r>
          </a:p>
          <a:p>
            <a:pPr algn="l">
              <a:buNone/>
            </a:pPr>
            <a:br>
              <a:rPr lang="zh-CN" altLang="en-US" dirty="0"/>
            </a:br>
            <a:r>
              <a:rPr lang="en-US" altLang="zh-CN" b="1" i="0" dirty="0">
                <a:effectLst/>
                <a:latin typeface="Inter"/>
              </a:rPr>
              <a:t>2. </a:t>
            </a:r>
            <a:r>
              <a:rPr lang="zh-CN" altLang="en-US" b="1" i="0" dirty="0">
                <a:effectLst/>
                <a:latin typeface="Inter"/>
              </a:rPr>
              <a:t>目标检测与识别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最典型的是</a:t>
            </a:r>
            <a:r>
              <a:rPr lang="zh-CN" altLang="en-US" b="1" i="0" dirty="0">
                <a:effectLst/>
                <a:latin typeface="Inter"/>
              </a:rPr>
              <a:t>人脸检测</a:t>
            </a:r>
            <a:r>
              <a:rPr lang="zh-CN" altLang="en-US" b="0" i="0" dirty="0">
                <a:effectLst/>
                <a:latin typeface="Inter"/>
              </a:rPr>
              <a:t>，比如手机相机框住人脸自动对焦，或安防系统识别监控中的人脸；还能检测其他物体，比如交通摄像头识别车牌号、超市货架分析商品摆放。曾有学生用 </a:t>
            </a:r>
            <a:r>
              <a:rPr lang="en-US" altLang="zh-CN" b="0" i="0" dirty="0">
                <a:effectLst/>
                <a:latin typeface="Inter"/>
              </a:rPr>
              <a:t>OpenCV </a:t>
            </a:r>
            <a:r>
              <a:rPr lang="zh-CN" altLang="en-US" b="0" i="0" dirty="0">
                <a:effectLst/>
                <a:latin typeface="Inter"/>
              </a:rPr>
              <a:t>做过 “课堂点名系统”，通过摄像头识别座位上的人脸是否在班。</a:t>
            </a:r>
          </a:p>
          <a:p>
            <a:pPr algn="l">
              <a:buNone/>
            </a:pPr>
            <a:br>
              <a:rPr lang="zh-CN" altLang="en-US" dirty="0"/>
            </a:br>
            <a:r>
              <a:rPr lang="en-US" altLang="zh-CN" b="1" i="0" dirty="0">
                <a:effectLst/>
                <a:latin typeface="Inter"/>
              </a:rPr>
              <a:t>3. </a:t>
            </a:r>
            <a:r>
              <a:rPr lang="zh-CN" altLang="en-US" b="1" i="0" dirty="0">
                <a:effectLst/>
                <a:latin typeface="Inter"/>
              </a:rPr>
              <a:t>视频分析与动态跟踪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在视频中追踪移动物体，比如足球比赛直播里自动跟踪球员位置，或家庭监控识别 “有人闯入” 并报警。还能实现 “手势控制”，比如挥挥手切换 </a:t>
            </a:r>
            <a:r>
              <a:rPr lang="en-US" altLang="zh-CN" b="0" i="0" dirty="0">
                <a:effectLst/>
                <a:latin typeface="Inter"/>
              </a:rPr>
              <a:t>PPT </a:t>
            </a:r>
            <a:r>
              <a:rPr lang="zh-CN" altLang="en-US" b="0" i="0" dirty="0">
                <a:effectLst/>
                <a:latin typeface="Inter"/>
              </a:rPr>
              <a:t>页面 </a:t>
            </a:r>
            <a:r>
              <a:rPr lang="en-US" altLang="zh-CN" b="0" i="0" dirty="0">
                <a:effectLst/>
                <a:latin typeface="Inter"/>
              </a:rPr>
              <a:t>——OpenCV </a:t>
            </a:r>
            <a:r>
              <a:rPr lang="zh-CN" altLang="en-US" b="0" i="0" dirty="0">
                <a:effectLst/>
                <a:latin typeface="Inter"/>
              </a:rPr>
              <a:t>会分析视频流中的手部动作轨迹，转化为计算机指令。</a:t>
            </a:r>
          </a:p>
          <a:p>
            <a:pPr algn="l"/>
            <a:br>
              <a:rPr lang="zh-CN" altLang="en-US" dirty="0"/>
            </a:br>
            <a:r>
              <a:rPr lang="en-US" altLang="zh-CN" b="1" i="0" dirty="0">
                <a:effectLst/>
                <a:latin typeface="Inter"/>
              </a:rPr>
              <a:t>4. </a:t>
            </a:r>
            <a:r>
              <a:rPr lang="zh-CN" altLang="en-US" b="1" i="0" dirty="0">
                <a:effectLst/>
                <a:latin typeface="Inter"/>
              </a:rPr>
              <a:t>机器学习与智能应用</a:t>
            </a:r>
            <a:br>
              <a:rPr lang="zh-CN" altLang="en-US" b="0" i="0" dirty="0">
                <a:effectLst/>
                <a:latin typeface="Inter"/>
              </a:rPr>
            </a:br>
            <a:r>
              <a:rPr lang="zh-CN" altLang="en-US" b="0" i="0" dirty="0">
                <a:effectLst/>
                <a:latin typeface="Inter"/>
              </a:rPr>
              <a:t>结合机器学习算法，</a:t>
            </a:r>
            <a:r>
              <a:rPr lang="en-US" altLang="zh-CN" b="0" i="0" dirty="0">
                <a:effectLst/>
                <a:latin typeface="Inter"/>
              </a:rPr>
              <a:t>OpenCV </a:t>
            </a:r>
            <a:r>
              <a:rPr lang="zh-CN" altLang="en-US" b="0" i="0" dirty="0">
                <a:effectLst/>
                <a:latin typeface="Inter"/>
              </a:rPr>
              <a:t>能训练模型识别特定物体。比如让计算机学会认数字：用 </a:t>
            </a:r>
            <a:r>
              <a:rPr lang="en-US" altLang="zh-CN" b="0" i="0" dirty="0">
                <a:effectLst/>
                <a:latin typeface="Inter"/>
              </a:rPr>
              <a:t>OpenCV </a:t>
            </a:r>
            <a:r>
              <a:rPr lang="zh-CN" altLang="en-US" b="0" i="0" dirty="0">
                <a:effectLst/>
                <a:latin typeface="Inter"/>
              </a:rPr>
              <a:t>处理手写数字图片，提取笔画特征，再用算法 “学习” 这些特征，最终实现手写体数字自动识别（类似手机输入法的手写输入功能）。甚至有开发者用它制作 “智能垃圾分类” 程序，通过摄像头识别垃圾类型并提示分类方法。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0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67BB-FCED-2304-9B61-54751860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5029E-57C2-F197-7955-1E274E45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opencv学习笔记-OpenCV常用的 7 个示例_opencv实例-CSDN博客">
            <a:extLst>
              <a:ext uri="{FF2B5EF4-FFF2-40B4-BE49-F238E27FC236}">
                <a16:creationId xmlns:a16="http://schemas.microsoft.com/office/drawing/2014/main" id="{11524BF0-A9C9-3A1E-5CA3-0BD8E9966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614363"/>
            <a:ext cx="102870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41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62E2C-25AD-CFC3-ED61-D51BFF6F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543B8-CB2A-98FC-5B70-258C7F67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OpenCV:图像处理 | HarshLog">
            <a:extLst>
              <a:ext uri="{FF2B5EF4-FFF2-40B4-BE49-F238E27FC236}">
                <a16:creationId xmlns:a16="http://schemas.microsoft.com/office/drawing/2014/main" id="{E1C14790-2BBC-97E0-1152-566BFD0A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24" y="302216"/>
            <a:ext cx="11705716" cy="629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5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09096-36C3-8FFD-848F-047F77D7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3AC2C-93B4-8D80-03C8-49EABA06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95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Q2N2VmNTFhODE0MDk0OTQ4ZmYwOTk0NDA2NWUyNz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125</TotalTime>
  <Words>509</Words>
  <Application>Microsoft Office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Inter</vt:lpstr>
      <vt:lpstr>Arial</vt:lpstr>
      <vt:lpstr>Calibri</vt:lpstr>
      <vt:lpstr>Tw Cen MT</vt:lpstr>
      <vt:lpstr>电路</vt:lpstr>
      <vt:lpstr>2025 WRO Future Engineer</vt:lpstr>
      <vt:lpstr>opencv</vt:lpstr>
      <vt:lpstr>Opencv能做什么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薛源</dc:creator>
  <cp:lastModifiedBy>源 薛</cp:lastModifiedBy>
  <cp:revision>42</cp:revision>
  <dcterms:created xsi:type="dcterms:W3CDTF">2024-11-09T15:14:00Z</dcterms:created>
  <dcterms:modified xsi:type="dcterms:W3CDTF">2025-04-19T13:53:32Z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