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21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15B4BC7-C9A5-495B-AD6E-7666B943C947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1706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B2DE792C-7220-4898-9E65-5057B11F782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78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DB687D-B1D8-4BBD-BD37-A8D719210CC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881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17B6FF-9BB2-4B27-B10D-5CD60270147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54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675052-8957-49AD-B699-FF4B32055A1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5009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9C0F8E-E769-43B3-A5E5-F57FD18F6CE8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90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EF0230-646D-4839-AD7A-903A6E794FD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254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7221D2-7C50-4305-A193-14C2FC4C7A9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43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1DB2B1-BFBE-48E7-91C2-A7DA4636D6D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78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93AB88-0477-45C9-9845-4C23D4D6610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3686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63DEB2-4F95-456D-AAD9-CFF5FA6B77A9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38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83388C-EC06-4F43-AD29-CC3D44F5CA8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83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CE5689-BDDC-490D-8FFF-7AD57161D0A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2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06A20DC6-C2D0-4C91-9DC2-E3B9E75C10B8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wmv"/><Relationship Id="rId1" Type="http://schemas.microsoft.com/office/2007/relationships/media" Target="../media/media4.wmv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000" y="900000"/>
            <a:ext cx="7560000" cy="52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Визуалиация гравитационных маневров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1720" y="1440000"/>
            <a:ext cx="42382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Годовой проект по информатике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000" y="6300000"/>
            <a:ext cx="33382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Булыгин Игорь, 10-2 класс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40000" y="1855799"/>
            <a:ext cx="4884480" cy="40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440" y="360000"/>
            <a:ext cx="577656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Скриншоты рабочей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00" y="2352600"/>
            <a:ext cx="6515640" cy="46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80420" y="1260000"/>
            <a:ext cx="5502600" cy="88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Класс Main, выводящий окно, на котором будет отрисовка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0000" y="180000"/>
            <a:ext cx="550260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Скриншоты рабочей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2915741"/>
            <a:ext cx="10080000" cy="24091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000" y="1854719"/>
            <a:ext cx="481680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Вспомогательные методы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2520000"/>
            <a:ext cx="9180000" cy="41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80000" y="1854719"/>
            <a:ext cx="498024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Часть метода Рунге-Кутты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7400" y="234360"/>
            <a:ext cx="550260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Скриншоты рабочей программы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000" y="774359"/>
            <a:ext cx="550260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Скриншоты рабочей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0680" y="2160000"/>
            <a:ext cx="4639320" cy="41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440000" y="1494360"/>
            <a:ext cx="207828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3 тела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40000" y="2215800"/>
            <a:ext cx="4884480" cy="40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737040" y="1494719"/>
            <a:ext cx="136296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2 тела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0000" y="234720"/>
            <a:ext cx="6222959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Видеозапись работы программы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0000" y="828720"/>
            <a:ext cx="558936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2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тела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7" name="2body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1880" y="1979637"/>
            <a:ext cx="7514054" cy="5580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0000" y="414360"/>
            <a:ext cx="558936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Видеозапись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работы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программы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0640" y="1080000"/>
            <a:ext cx="558936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3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тела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7" name="3body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9792" y="2159075"/>
            <a:ext cx="8692377" cy="54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0000" y="414360"/>
            <a:ext cx="558936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Видеозапись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работы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программы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0640" y="1080000"/>
            <a:ext cx="558936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3 </a:t>
            </a:r>
            <a:r>
              <a:rPr lang="de-DE" sz="2800" b="0" i="0" u="none" strike="noStrike" kern="1200" dirty="0" err="1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тела</a:t>
            </a:r>
            <a:r>
              <a:rPr lang="de-DE" sz="2800" dirty="0" smtClean="0">
                <a:latin typeface="Arial" pitchFamily="18"/>
                <a:ea typeface="Andale Sans UI" pitchFamily="2"/>
                <a:cs typeface="Tahoma" pitchFamily="2"/>
              </a:rPr>
              <a:t>,</a:t>
            </a:r>
            <a:r>
              <a:rPr lang="ru-RU" sz="2800" dirty="0" smtClean="0">
                <a:latin typeface="Arial" pitchFamily="18"/>
                <a:ea typeface="Andale Sans UI" pitchFamily="2"/>
                <a:cs typeface="Tahoma" pitchFamily="2"/>
              </a:rPr>
              <a:t> эллипс </a:t>
            </a:r>
            <a:r>
              <a:rPr lang="ru-RU" sz="2800" dirty="0" err="1" smtClean="0">
                <a:latin typeface="Arial" pitchFamily="18"/>
                <a:ea typeface="Andale Sans UI" pitchFamily="2"/>
                <a:cs typeface="Tahoma" pitchFamily="2"/>
              </a:rPr>
              <a:t>Кассини</a:t>
            </a:r>
            <a:endParaRPr lang="ru-RU" sz="2800" dirty="0" smtClean="0"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dirty="0" smtClean="0">
                <a:latin typeface="Arial" pitchFamily="18"/>
                <a:ea typeface="Andale Sans UI" pitchFamily="2"/>
                <a:cs typeface="Tahoma" pitchFamily="2"/>
              </a:rPr>
              <a:t> 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4" name="eight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1840" y="2200951"/>
            <a:ext cx="7831981" cy="53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8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0000" y="414360"/>
            <a:ext cx="558936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Видеозапись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работы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программы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0640" y="1080000"/>
            <a:ext cx="558936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dirty="0">
                <a:latin typeface="Arial" pitchFamily="18"/>
                <a:ea typeface="Andale Sans UI" pitchFamily="2"/>
                <a:cs typeface="Tahoma" pitchFamily="2"/>
              </a:rPr>
              <a:t>8</a:t>
            </a:r>
            <a:r>
              <a:rPr lang="de-DE" sz="2800" b="0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тел</a:t>
            </a:r>
            <a:endParaRPr lang="ru-RU" sz="2800" dirty="0" smtClean="0"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dirty="0" smtClean="0">
                <a:latin typeface="Arial" pitchFamily="18"/>
                <a:ea typeface="Andale Sans UI" pitchFamily="2"/>
                <a:cs typeface="Tahoma" pitchFamily="2"/>
              </a:rPr>
              <a:t> 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4" name="TRAPPIST-1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65700" y="1580845"/>
            <a:ext cx="6897959" cy="597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439" y="414720"/>
            <a:ext cx="426456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Возникшие затруднения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82260" y="2880000"/>
            <a:ext cx="49914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63139" y="1182239"/>
            <a:ext cx="8849160" cy="1275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Проблема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: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Не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стиралась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предыдущая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картинка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endParaRPr lang="ru-RU" sz="2800" b="0" i="0" u="none" strike="noStrike" kern="1200" dirty="0" smtClean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2800" dirty="0">
                <a:latin typeface="Arial" pitchFamily="18"/>
                <a:ea typeface="Andale Sans UI" pitchFamily="2"/>
                <a:cs typeface="Tahoma" pitchFamily="2"/>
              </a:rPr>
              <a:t>	</a:t>
            </a:r>
            <a:r>
              <a:rPr lang="ru-RU" sz="2800" dirty="0" smtClean="0">
                <a:latin typeface="Arial" pitchFamily="18"/>
                <a:ea typeface="Andale Sans UI" pitchFamily="2"/>
                <a:cs typeface="Tahoma" pitchFamily="2"/>
              </a:rPr>
              <a:t>	</a:t>
            </a:r>
            <a:r>
              <a:rPr lang="de-DE" sz="2800" b="0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и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не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обновлялся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экран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920" y="2214719"/>
            <a:ext cx="636408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Решение: Добавлен метод repaint();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0840" y="3600000"/>
            <a:ext cx="416916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8104" y="6516141"/>
            <a:ext cx="5104080" cy="1275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Булыгин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Игорь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, 10-2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класс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, 8.2bulygin@gmail.com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4960" y="234360"/>
            <a:ext cx="684504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Постановка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800000"/>
            <a:ext cx="9594720" cy="36446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514350" marR="0" lvl="0" indent="-5143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de-DE" sz="2800" b="0" i="0" u="none" strike="noStrike" kern="1200" dirty="0" err="1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Вычисление</a:t>
            </a:r>
            <a:r>
              <a:rPr lang="de-DE" sz="2800" b="0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траекторий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N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тел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под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действием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endParaRPr lang="ru-RU" sz="2800" dirty="0">
              <a:latin typeface="Arial" pitchFamily="18"/>
              <a:ea typeface="Andale Sans UI" pitchFamily="2"/>
              <a:cs typeface="Tahoma" pitchFamily="2"/>
            </a:endParaRPr>
          </a:p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ru-RU" sz="2800" dirty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ru-RU" sz="2800" dirty="0" smtClean="0">
                <a:latin typeface="Arial" pitchFamily="18"/>
                <a:ea typeface="Andale Sans UI" pitchFamily="2"/>
                <a:cs typeface="Tahoma" pitchFamily="2"/>
              </a:rPr>
              <a:t>    </a:t>
            </a:r>
            <a:r>
              <a:rPr lang="de-DE" sz="2800" b="0" i="0" u="none" strike="noStrike" kern="1200" dirty="0" err="1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взаимного</a:t>
            </a:r>
            <a:r>
              <a:rPr lang="de-DE" sz="2800" b="0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притяжения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2.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Визуализация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движения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3.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Отрисовка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вспомогательных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компонент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,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таких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как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endParaRPr lang="ru-RU" sz="2800" b="0" i="0" u="none" strike="noStrike" kern="1200" dirty="0" smtClean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 dirty="0" err="1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векторы</a:t>
            </a:r>
            <a:r>
              <a:rPr lang="de-DE" sz="2800" b="0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скорости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и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ускорения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и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траектории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движения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4.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Уменьшение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возможной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ошибки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вычисления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4960" y="180000"/>
            <a:ext cx="684504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Постановка задачи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440000"/>
            <a:ext cx="666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1260000"/>
            <a:ext cx="684000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Как это должно выглядеть: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0000" y="1279800"/>
            <a:ext cx="2520000" cy="88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Одно тело: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82160" y="1800000"/>
            <a:ext cx="3957840" cy="4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0000" y="289080"/>
            <a:ext cx="5338800" cy="610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Входные и выходные данные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00" y="944640"/>
            <a:ext cx="7620480" cy="571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0" y="2214719"/>
            <a:ext cx="4680000" cy="534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696040" y="360000"/>
            <a:ext cx="504396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Входные и выходные данные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0" y="3159719"/>
            <a:ext cx="5514480" cy="4400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27040" y="1674719"/>
            <a:ext cx="433296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Отрисовка траектории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7039" y="1674360"/>
            <a:ext cx="163296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Данные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4079" y="900000"/>
            <a:ext cx="425592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Структура данных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160" y="180000"/>
            <a:ext cx="488484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Математическая модель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954719"/>
            <a:ext cx="272016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Гравитация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Resize="1"/>
              </p:cNvSpPr>
              <p:nvPr/>
            </p:nvSpPr>
            <p:spPr>
              <a:xfrm>
                <a:off x="360000" y="1620000"/>
                <a:ext cx="2790000" cy="834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𝑎𝑌</m:t>
                      </m:r>
                      <m:r>
                        <a:rPr lang="ru-RU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i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ru-RU" i="0">
                          <a:latin typeface="Cambria Math"/>
                        </a:rPr>
                        <m:t>∗</m:t>
                      </m:r>
                      <m:r>
                        <a:rPr lang="ru-RU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ru-RU" i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620000"/>
                <a:ext cx="2790000" cy="8344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Resize="1"/>
              </p:cNvSpPr>
              <p:nvPr/>
            </p:nvSpPr>
            <p:spPr>
              <a:xfrm>
                <a:off x="3422160" y="1685519"/>
                <a:ext cx="2877840" cy="834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𝑎𝑋</m:t>
                      </m:r>
                      <m:r>
                        <a:rPr lang="ru-RU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i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ru-RU" i="0">
                          <a:latin typeface="Cambria Math"/>
                        </a:rPr>
                        <m:t>∗</m:t>
                      </m:r>
                      <m:r>
                        <a:rPr lang="ru-RU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ru-RU" i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1685519"/>
                <a:ext cx="2877840" cy="8344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Resize="1"/>
              </p:cNvSpPr>
              <p:nvPr/>
            </p:nvSpPr>
            <p:spPr>
              <a:xfrm>
                <a:off x="1080000" y="2700000"/>
                <a:ext cx="4240440" cy="374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𝐺</m:t>
                      </m:r>
                      <m:r>
                        <a:rPr lang="ru-RU" i="0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𝑐𝑜𝑛𝑠𝑡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/>
                            </a:rPr>
                            <m:t>экспериментально</m:t>
                          </m:r>
                        </m:e>
                      </m:d>
                    </m:oMath>
                  </m:oMathPara>
                </a14:m>
                <a:endParaRPr lang="ru-RU" i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2700000"/>
                <a:ext cx="4240440" cy="374760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76560" y="3414600"/>
            <a:ext cx="7363440" cy="45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2160" y="2340000"/>
            <a:ext cx="3957840" cy="48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80000" y="234360"/>
            <a:ext cx="425592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Математическая модель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80" y="1440000"/>
            <a:ext cx="425592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Движение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Resize="1"/>
              </p:cNvSpPr>
              <p:nvPr/>
            </p:nvSpPr>
            <p:spPr>
              <a:xfrm>
                <a:off x="3960000" y="1980000"/>
                <a:ext cx="990719" cy="780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𝑉</m:t>
                      </m:r>
                      <m:r>
                        <a:rPr lang="ru-RU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i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0" y="1980000"/>
                <a:ext cx="990719" cy="7801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Resize="1"/>
              </p:cNvSpPr>
              <p:nvPr/>
            </p:nvSpPr>
            <p:spPr>
              <a:xfrm>
                <a:off x="4011479" y="2999880"/>
                <a:ext cx="1028519" cy="780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𝑎</m:t>
                      </m:r>
                      <m:r>
                        <a:rPr lang="ru-RU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𝑑𝑉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i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479" y="2999880"/>
                <a:ext cx="1028519" cy="7801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420000" y="3834720"/>
            <a:ext cx="397656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2 оси координат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4079" y="414360"/>
            <a:ext cx="425592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Метод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64880"/>
            <a:ext cx="10405800" cy="1275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Движение с переменным ускорением. Метод Рунге-Кутты</a:t>
            </a:r>
          </a:p>
        </p:txBody>
      </p:sp>
      <p:sp>
        <p:nvSpPr>
          <p:cNvPr id="4" name="TextBox 3"/>
          <p:cNvSpPr txBox="1">
            <a:spLocks noResize="1"/>
          </p:cNvSpPr>
          <p:nvPr/>
        </p:nvSpPr>
        <p:spPr>
          <a:xfrm>
            <a:off x="4682160" y="359172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cs typeface="Tahoma" pitchFamily="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3600000"/>
            <a:ext cx="5040000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75816" y="2411685"/>
            <a:ext cx="3076560" cy="88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Без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итераций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–</a:t>
            </a:r>
            <a:endParaRPr lang="ru-RU" sz="2800" b="0" i="0" u="none" strike="noStrike" kern="1200" dirty="0" smtClean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 dirty="0" err="1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большая</a:t>
            </a:r>
            <a:r>
              <a:rPr lang="de-DE" sz="2800" b="0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ошибка</a:t>
            </a:r>
            <a:endParaRPr lang="de-DE" sz="2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0000" y="2555701"/>
            <a:ext cx="4156560" cy="88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С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использованием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2800" b="0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метода</a:t>
            </a:r>
            <a:r>
              <a:rPr lang="de-DE" sz="2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Р-К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80000" y="3780000"/>
            <a:ext cx="522000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4079" y="414360"/>
            <a:ext cx="4255920" cy="48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Метод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64880"/>
            <a:ext cx="10405800" cy="1275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Движение с переменным ускорением. Метод Рунге-Кутты</a:t>
            </a:r>
          </a:p>
        </p:txBody>
      </p:sp>
      <p:sp>
        <p:nvSpPr>
          <p:cNvPr id="4" name="TextBox 3"/>
          <p:cNvSpPr txBox="1">
            <a:spLocks noResize="1"/>
          </p:cNvSpPr>
          <p:nvPr/>
        </p:nvSpPr>
        <p:spPr>
          <a:xfrm>
            <a:off x="4682160" y="359172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cs typeface="Tahoma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40" y="1980000"/>
            <a:ext cx="3796560" cy="48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Формулы для метода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Resize="1"/>
              </p:cNvSpPr>
              <p:nvPr/>
            </p:nvSpPr>
            <p:spPr>
              <a:xfrm>
                <a:off x="504000" y="2754511"/>
                <a:ext cx="1812240" cy="2599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𝑎</m:t>
                      </m:r>
                      <m:r>
                        <a:rPr lang="ru-RU" i="0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𝑅</m:t>
                          </m:r>
                          <m:r>
                            <a:rPr lang="ru-RU" i="0">
                              <a:latin typeface="Cambria Math"/>
                            </a:rPr>
                            <m:t>1,</m:t>
                          </m:r>
                          <m:r>
                            <a:rPr lang="ru-RU" i="1">
                              <a:latin typeface="Cambria Math"/>
                            </a:rPr>
                            <m:t>𝑅</m:t>
                          </m:r>
                          <m:r>
                            <a:rPr lang="ru-RU" i="0">
                              <a:latin typeface="Cambria Math"/>
                            </a:rPr>
                            <m:t>2,</m:t>
                          </m:r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  <m:r>
                            <a:rPr lang="ru-RU" i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i="0" dirty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2754511"/>
                <a:ext cx="1812240" cy="259920"/>
              </a:xfrm>
              <a:prstGeom prst="rect">
                <a:avLst/>
              </a:prstGeom>
              <a:blipFill rotWithShape="1">
                <a:blip r:embed="rId3"/>
                <a:stretch>
                  <a:fillRect l="-4377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>
                <a:spLocks noResize="1"/>
              </p:cNvSpPr>
              <p:nvPr/>
            </p:nvSpPr>
            <p:spPr>
              <a:xfrm>
                <a:off x="672480" y="3160079"/>
                <a:ext cx="3287520" cy="2599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𝑝</m:t>
                      </m:r>
                      <m:r>
                        <a:rPr lang="ru-RU" i="0">
                          <a:latin typeface="Cambria Math"/>
                        </a:rPr>
                        <m:t>1=</m:t>
                      </m:r>
                      <m:r>
                        <a:rPr lang="ru-RU" i="1">
                          <a:latin typeface="Cambria Math"/>
                        </a:rPr>
                        <m:t>𝑑𝑡</m:t>
                      </m:r>
                      <m:r>
                        <a:rPr lang="ru-RU" i="0">
                          <a:latin typeface="Cambria Math"/>
                        </a:rPr>
                        <m:t>∗</m:t>
                      </m:r>
                      <m:r>
                        <a:rPr lang="ru-RU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𝑅</m:t>
                          </m:r>
                          <m:r>
                            <a:rPr lang="ru-RU" i="0">
                              <a:latin typeface="Cambria Math"/>
                            </a:rPr>
                            <m:t>1,</m:t>
                          </m:r>
                          <m:r>
                            <a:rPr lang="ru-RU" i="1">
                              <a:latin typeface="Cambria Math"/>
                            </a:rPr>
                            <m:t>𝑅</m:t>
                          </m:r>
                          <m:r>
                            <a:rPr lang="ru-RU" i="0">
                              <a:latin typeface="Cambria Math"/>
                            </a:rPr>
                            <m:t>2,</m:t>
                          </m:r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  <m:r>
                            <a:rPr lang="ru-RU" i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ru-RU" i="0">
                          <a:latin typeface="Cambria Math"/>
                        </a:rPr>
                        <m:t>;</m:t>
                      </m:r>
                      <m:r>
                        <a:rPr lang="ru-RU" i="1">
                          <a:latin typeface="Cambria Math"/>
                        </a:rPr>
                        <m:t>𝑞</m:t>
                      </m:r>
                      <m:r>
                        <a:rPr lang="ru-RU" i="0">
                          <a:latin typeface="Cambria Math"/>
                        </a:rPr>
                        <m:t>1=</m:t>
                      </m:r>
                      <m:r>
                        <a:rPr lang="ru-RU" i="1">
                          <a:latin typeface="Cambria Math"/>
                        </a:rPr>
                        <m:t>𝑑𝑡</m:t>
                      </m:r>
                      <m:r>
                        <a:rPr lang="ru-RU" i="0">
                          <a:latin typeface="Cambria Math"/>
                        </a:rPr>
                        <m:t>∗</m:t>
                      </m:r>
                      <m:r>
                        <a:rPr lang="ru-RU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ru-RU" i="0" dirty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0" y="3160079"/>
                <a:ext cx="3287520" cy="259920"/>
              </a:xfrm>
              <a:prstGeom prst="rect">
                <a:avLst/>
              </a:prstGeom>
              <a:blipFill rotWithShape="1">
                <a:blip r:embed="rId4"/>
                <a:stretch>
                  <a:fillRect l="-7593" r="-5185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>
            <a:spLocks noResize="1"/>
          </p:cNvSpPr>
          <p:nvPr/>
        </p:nvSpPr>
        <p:spPr>
          <a:xfrm>
            <a:off x="340200" y="3520800"/>
            <a:ext cx="72000" cy="25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cs typeface="Tahoma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Resize="1"/>
              </p:cNvSpPr>
              <p:nvPr/>
            </p:nvSpPr>
            <p:spPr>
              <a:xfrm>
                <a:off x="863848" y="3588120"/>
                <a:ext cx="5000400" cy="551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𝑝</m:t>
                      </m:r>
                      <m:r>
                        <a:rPr lang="ru-RU" i="0">
                          <a:latin typeface="Cambria Math"/>
                        </a:rPr>
                        <m:t>2=</m:t>
                      </m:r>
                      <m:r>
                        <a:rPr lang="ru-RU" i="1">
                          <a:latin typeface="Cambria Math"/>
                        </a:rPr>
                        <m:t>𝑑𝑡</m:t>
                      </m:r>
                      <m:r>
                        <a:rPr lang="ru-RU" i="0">
                          <a:latin typeface="Cambria Math"/>
                        </a:rPr>
                        <m:t>∗</m:t>
                      </m:r>
                      <m:r>
                        <a:rPr lang="ru-RU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𝑅</m:t>
                          </m:r>
                          <m:r>
                            <a:rPr lang="ru-RU" i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ru-RU" i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0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𝑅</m:t>
                          </m:r>
                          <m:r>
                            <a:rPr lang="ru-RU" i="0">
                              <a:latin typeface="Cambria Math"/>
                            </a:rPr>
                            <m:t>2+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ru-RU" i="0">
                                  <a:latin typeface="Cambria Math"/>
                                </a:rPr>
                                <m:t>1′</m:t>
                              </m:r>
                            </m:num>
                            <m:den>
                              <m:r>
                                <a:rPr lang="ru-RU" i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0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  <m:r>
                            <a:rPr lang="ru-RU" i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ru-RU" i="0">
                          <a:latin typeface="Cambria Math"/>
                        </a:rPr>
                        <m:t>;</m:t>
                      </m:r>
                      <m:r>
                        <a:rPr lang="ru-RU" i="1">
                          <a:latin typeface="Cambria Math"/>
                        </a:rPr>
                        <m:t>𝑞</m:t>
                      </m:r>
                      <m:r>
                        <a:rPr lang="ru-RU" i="0">
                          <a:latin typeface="Cambria Math"/>
                        </a:rPr>
                        <m:t>2=</m:t>
                      </m:r>
                      <m:r>
                        <a:rPr lang="ru-RU" i="1">
                          <a:latin typeface="Cambria Math"/>
                        </a:rPr>
                        <m:t>𝑑𝑡</m:t>
                      </m:r>
                      <m:r>
                        <a:rPr lang="ru-RU" i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𝑣</m:t>
                          </m:r>
                          <m:r>
                            <a:rPr lang="ru-RU" i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i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i="0" dirty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8" y="3588120"/>
                <a:ext cx="5000400" cy="551880"/>
              </a:xfrm>
              <a:prstGeom prst="rect">
                <a:avLst/>
              </a:prstGeom>
              <a:blipFill rotWithShape="1">
                <a:blip r:embed="rId5"/>
                <a:stretch>
                  <a:fillRect l="-7561" t="-2222" r="-5976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Resize="1"/>
              </p:cNvSpPr>
              <p:nvPr/>
            </p:nvSpPr>
            <p:spPr>
              <a:xfrm>
                <a:off x="853331" y="4140000"/>
                <a:ext cx="4998600" cy="551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𝑝</m:t>
                      </m:r>
                      <m:r>
                        <a:rPr lang="ru-RU" i="0">
                          <a:latin typeface="Cambria Math"/>
                        </a:rPr>
                        <m:t>3=</m:t>
                      </m:r>
                      <m:r>
                        <a:rPr lang="ru-RU" i="1">
                          <a:latin typeface="Cambria Math"/>
                        </a:rPr>
                        <m:t>𝑑𝑡</m:t>
                      </m:r>
                      <m:r>
                        <a:rPr lang="ru-RU" i="0">
                          <a:latin typeface="Cambria Math"/>
                        </a:rPr>
                        <m:t>∗</m:t>
                      </m:r>
                      <m:r>
                        <a:rPr lang="ru-RU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𝑅</m:t>
                          </m:r>
                          <m:r>
                            <a:rPr lang="ru-RU" i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ru-RU" i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ru-RU" i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0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𝑅</m:t>
                          </m:r>
                          <m:r>
                            <a:rPr lang="ru-RU" i="0">
                              <a:latin typeface="Cambria Math"/>
                            </a:rPr>
                            <m:t>2+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ru-RU" i="0">
                                  <a:latin typeface="Cambria Math"/>
                                </a:rPr>
                                <m:t>2′</m:t>
                              </m:r>
                            </m:num>
                            <m:den>
                              <m:r>
                                <a:rPr lang="ru-RU" i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0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  <m:r>
                            <a:rPr lang="ru-RU" i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ru-RU" i="0">
                          <a:latin typeface="Cambria Math"/>
                        </a:rPr>
                        <m:t>;</m:t>
                      </m:r>
                      <m:r>
                        <a:rPr lang="ru-RU" i="1">
                          <a:latin typeface="Cambria Math"/>
                        </a:rPr>
                        <m:t>𝑞</m:t>
                      </m:r>
                      <m:r>
                        <a:rPr lang="ru-RU" i="0">
                          <a:latin typeface="Cambria Math"/>
                        </a:rPr>
                        <m:t>3=</m:t>
                      </m:r>
                      <m:r>
                        <a:rPr lang="ru-RU" i="1">
                          <a:latin typeface="Cambria Math"/>
                        </a:rPr>
                        <m:t>𝑑𝑡</m:t>
                      </m:r>
                      <m:r>
                        <a:rPr lang="ru-RU" i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𝑣</m:t>
                          </m:r>
                          <m:r>
                            <a:rPr lang="ru-RU" i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i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ru-RU" i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i="0" dirty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1" y="4140000"/>
                <a:ext cx="4998600" cy="551880"/>
              </a:xfrm>
              <a:prstGeom prst="rect">
                <a:avLst/>
              </a:prstGeom>
              <a:blipFill rotWithShape="1">
                <a:blip r:embed="rId6"/>
                <a:stretch>
                  <a:fillRect l="-7439" t="-1099" r="-5976" b="-6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Resize="1"/>
              </p:cNvSpPr>
              <p:nvPr/>
            </p:nvSpPr>
            <p:spPr>
              <a:xfrm>
                <a:off x="791840" y="4860000"/>
                <a:ext cx="4864320" cy="2599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𝑝</m:t>
                      </m:r>
                      <m:r>
                        <a:rPr lang="ru-RU" i="0">
                          <a:latin typeface="Cambria Math"/>
                        </a:rPr>
                        <m:t>4=</m:t>
                      </m:r>
                      <m:r>
                        <a:rPr lang="ru-RU" i="1">
                          <a:latin typeface="Cambria Math"/>
                        </a:rPr>
                        <m:t>𝑑𝑡</m:t>
                      </m:r>
                      <m:r>
                        <a:rPr lang="ru-RU" i="0">
                          <a:latin typeface="Cambria Math"/>
                        </a:rPr>
                        <m:t>∗</m:t>
                      </m:r>
                      <m:r>
                        <a:rPr lang="ru-RU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𝑅</m:t>
                          </m:r>
                          <m:r>
                            <a:rPr lang="ru-RU" i="0">
                              <a:latin typeface="Cambria Math"/>
                            </a:rPr>
                            <m:t>1+</m:t>
                          </m:r>
                          <m:r>
                            <a:rPr lang="ru-RU" i="1">
                              <a:latin typeface="Cambria Math"/>
                            </a:rPr>
                            <m:t>𝑞</m:t>
                          </m:r>
                          <m:r>
                            <a:rPr lang="ru-RU" i="0">
                              <a:latin typeface="Cambria Math"/>
                            </a:rPr>
                            <m:t>3,</m:t>
                          </m:r>
                          <m:r>
                            <a:rPr lang="ru-RU" i="1">
                              <a:latin typeface="Cambria Math"/>
                            </a:rPr>
                            <m:t>𝑅</m:t>
                          </m:r>
                          <m:r>
                            <a:rPr lang="ru-RU" i="0">
                              <a:latin typeface="Cambria Math"/>
                            </a:rPr>
                            <m:t>2+</m:t>
                          </m:r>
                          <m:r>
                            <a:rPr lang="ru-RU" i="1">
                              <a:latin typeface="Cambria Math"/>
                            </a:rPr>
                            <m:t>𝑞</m:t>
                          </m:r>
                          <m:r>
                            <a:rPr lang="ru-RU" i="0">
                              <a:latin typeface="Cambria Math"/>
                            </a:rPr>
                            <m:t>3′,</m:t>
                          </m:r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  <m:r>
                            <a:rPr lang="ru-RU" i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ru-RU" i="0">
                          <a:latin typeface="Cambria Math"/>
                        </a:rPr>
                        <m:t>;</m:t>
                      </m:r>
                      <m:r>
                        <a:rPr lang="ru-RU" i="1">
                          <a:latin typeface="Cambria Math"/>
                        </a:rPr>
                        <m:t>𝑞</m:t>
                      </m:r>
                      <m:r>
                        <a:rPr lang="ru-RU" i="0">
                          <a:latin typeface="Cambria Math"/>
                        </a:rPr>
                        <m:t>4=</m:t>
                      </m:r>
                      <m:r>
                        <a:rPr lang="ru-RU" i="1">
                          <a:latin typeface="Cambria Math"/>
                        </a:rPr>
                        <m:t>𝑑𝑡</m:t>
                      </m:r>
                      <m:r>
                        <a:rPr lang="ru-RU" i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𝑣</m:t>
                          </m:r>
                          <m:r>
                            <a:rPr lang="ru-RU" i="0">
                              <a:latin typeface="Cambria Math"/>
                            </a:rPr>
                            <m:t>+</m:t>
                          </m:r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  <m:r>
                            <a:rPr lang="ru-RU" i="0">
                              <a:latin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ru-RU" i="0" dirty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0" y="4860000"/>
                <a:ext cx="4864320" cy="259920"/>
              </a:xfrm>
              <a:prstGeom prst="rect">
                <a:avLst/>
              </a:prstGeom>
              <a:blipFill rotWithShape="1">
                <a:blip r:embed="rId7"/>
                <a:stretch>
                  <a:fillRect l="-7769" t="-2326" r="-4386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Resize="1"/>
              </p:cNvSpPr>
              <p:nvPr/>
            </p:nvSpPr>
            <p:spPr>
              <a:xfrm>
                <a:off x="816594" y="5299629"/>
                <a:ext cx="3313080" cy="551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𝑣</m:t>
                      </m:r>
                      <m:r>
                        <a:rPr lang="ru-RU" i="0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𝑣</m:t>
                      </m:r>
                      <m:r>
                        <a:rPr lang="ru-RU" i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i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ru-RU" i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  <m:r>
                            <a:rPr lang="ru-RU" i="0">
                              <a:latin typeface="Cambria Math"/>
                            </a:rPr>
                            <m:t>1+2∗</m:t>
                          </m:r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  <m:r>
                            <a:rPr lang="ru-RU" i="0">
                              <a:latin typeface="Cambria Math"/>
                            </a:rPr>
                            <m:t>2+2∗</m:t>
                          </m:r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  <m:r>
                            <a:rPr lang="ru-RU" i="0">
                              <a:latin typeface="Cambria Math"/>
                            </a:rPr>
                            <m:t>3+</m:t>
                          </m:r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  <m:r>
                            <a:rPr lang="ru-RU" i="0">
                              <a:latin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ru-RU" i="0" dirty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4" y="5299629"/>
                <a:ext cx="3313080" cy="551880"/>
              </a:xfrm>
              <a:prstGeom prst="rect">
                <a:avLst/>
              </a:prstGeom>
              <a:blipFill rotWithShape="1">
                <a:blip r:embed="rId8"/>
                <a:stretch>
                  <a:fillRect l="-9208" r="-7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>
                <a:spLocks noResize="1"/>
              </p:cNvSpPr>
              <p:nvPr/>
            </p:nvSpPr>
            <p:spPr>
              <a:xfrm>
                <a:off x="863848" y="5856541"/>
                <a:ext cx="3497400" cy="551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𝑅</m:t>
                      </m:r>
                      <m:r>
                        <a:rPr lang="ru-RU" i="0">
                          <a:latin typeface="Cambria Math"/>
                        </a:rPr>
                        <m:t>1=</m:t>
                      </m:r>
                      <m:r>
                        <a:rPr lang="ru-RU" i="1">
                          <a:latin typeface="Cambria Math"/>
                        </a:rPr>
                        <m:t>𝑅</m:t>
                      </m:r>
                      <m:r>
                        <a:rPr lang="ru-RU" i="0"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i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ru-RU" i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𝑞</m:t>
                          </m:r>
                          <m:r>
                            <a:rPr lang="ru-RU" i="0">
                              <a:latin typeface="Cambria Math"/>
                            </a:rPr>
                            <m:t>1+2∗</m:t>
                          </m:r>
                          <m:r>
                            <a:rPr lang="ru-RU" i="1">
                              <a:latin typeface="Cambria Math"/>
                            </a:rPr>
                            <m:t>𝑞</m:t>
                          </m:r>
                          <m:r>
                            <a:rPr lang="ru-RU" i="0">
                              <a:latin typeface="Cambria Math"/>
                            </a:rPr>
                            <m:t>2+2∗</m:t>
                          </m:r>
                          <m:r>
                            <a:rPr lang="ru-RU" i="1">
                              <a:latin typeface="Cambria Math"/>
                            </a:rPr>
                            <m:t>𝑞</m:t>
                          </m:r>
                          <m:r>
                            <a:rPr lang="ru-RU" i="0">
                              <a:latin typeface="Cambria Math"/>
                            </a:rPr>
                            <m:t>3+</m:t>
                          </m:r>
                          <m:r>
                            <a:rPr lang="ru-RU" i="1">
                              <a:latin typeface="Cambria Math"/>
                            </a:rPr>
                            <m:t>𝑞</m:t>
                          </m:r>
                          <m:r>
                            <a:rPr lang="ru-RU" i="0">
                              <a:latin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ru-RU" i="0" dirty="0">
                  <a:latin typeface="Arial" pitchFamily="18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8" y="5856541"/>
                <a:ext cx="3497400" cy="551880"/>
              </a:xfrm>
              <a:prstGeom prst="rect">
                <a:avLst/>
              </a:prstGeom>
              <a:blipFill rotWithShape="1">
                <a:blip r:embed="rId9"/>
                <a:stretch>
                  <a:fillRect l="-9948" r="-78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437</Words>
  <Application>Microsoft Office PowerPoint</Application>
  <PresentationFormat>Произвольный</PresentationFormat>
  <Paragraphs>71</Paragraphs>
  <Slides>19</Slides>
  <Notes>17</Notes>
  <HiddenSlides>0</HiddenSlides>
  <MMClips>4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Default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</dc:creator>
  <cp:lastModifiedBy>Игорь</cp:lastModifiedBy>
  <cp:revision>25</cp:revision>
  <dcterms:created xsi:type="dcterms:W3CDTF">2009-04-16T11:32:32Z</dcterms:created>
  <dcterms:modified xsi:type="dcterms:W3CDTF">2018-04-19T20:17:11Z</dcterms:modified>
</cp:coreProperties>
</file>