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32"/>
  </p:notesMasterIdLst>
  <p:sldIdLst>
    <p:sldId id="256" r:id="rId2"/>
    <p:sldId id="257" r:id="rId3"/>
    <p:sldId id="258" r:id="rId4"/>
    <p:sldId id="259" r:id="rId5"/>
    <p:sldId id="260" r:id="rId6"/>
    <p:sldId id="264" r:id="rId7"/>
    <p:sldId id="285" r:id="rId8"/>
    <p:sldId id="286" r:id="rId9"/>
    <p:sldId id="262" r:id="rId10"/>
    <p:sldId id="263" r:id="rId11"/>
    <p:sldId id="277" r:id="rId12"/>
    <p:sldId id="283" r:id="rId13"/>
    <p:sldId id="265" r:id="rId14"/>
    <p:sldId id="266" r:id="rId15"/>
    <p:sldId id="261" r:id="rId16"/>
    <p:sldId id="267" r:id="rId17"/>
    <p:sldId id="284" r:id="rId18"/>
    <p:sldId id="278" r:id="rId19"/>
    <p:sldId id="279" r:id="rId20"/>
    <p:sldId id="287" r:id="rId21"/>
    <p:sldId id="268" r:id="rId22"/>
    <p:sldId id="269" r:id="rId23"/>
    <p:sldId id="270" r:id="rId24"/>
    <p:sldId id="272" r:id="rId25"/>
    <p:sldId id="271" r:id="rId26"/>
    <p:sldId id="280" r:id="rId27"/>
    <p:sldId id="282" r:id="rId28"/>
    <p:sldId id="281" r:id="rId29"/>
    <p:sldId id="274" r:id="rId30"/>
    <p:sldId id="2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E4BAD-893F-40EC-8272-07AE0453F96B}">
          <p14:sldIdLst>
            <p14:sldId id="256"/>
            <p14:sldId id="257"/>
            <p14:sldId id="258"/>
            <p14:sldId id="259"/>
            <p14:sldId id="260"/>
            <p14:sldId id="264"/>
            <p14:sldId id="285"/>
            <p14:sldId id="286"/>
            <p14:sldId id="262"/>
            <p14:sldId id="263"/>
            <p14:sldId id="277"/>
            <p14:sldId id="283"/>
            <p14:sldId id="265"/>
            <p14:sldId id="266"/>
            <p14:sldId id="261"/>
            <p14:sldId id="267"/>
            <p14:sldId id="284"/>
            <p14:sldId id="278"/>
            <p14:sldId id="279"/>
            <p14:sldId id="287"/>
            <p14:sldId id="268"/>
            <p14:sldId id="269"/>
            <p14:sldId id="270"/>
            <p14:sldId id="272"/>
            <p14:sldId id="271"/>
            <p14:sldId id="280"/>
            <p14:sldId id="282"/>
            <p14:sldId id="281"/>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30591-251E-413E-A3C2-9B3DE54A9C6B}" type="datetimeFigureOut">
              <a:rPr lang="en-IN" smtClean="0"/>
              <a:t>26-06-2022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0293C-AC3F-4DB9-AD4D-7EAF5FE82625}" type="slidenum">
              <a:rPr lang="en-IN" smtClean="0"/>
              <a:t>‹#›</a:t>
            </a:fld>
            <a:endParaRPr lang="en-IN"/>
          </a:p>
        </p:txBody>
      </p:sp>
    </p:spTree>
    <p:extLst>
      <p:ext uri="{BB962C8B-B14F-4D97-AF65-F5344CB8AC3E}">
        <p14:creationId xmlns:p14="http://schemas.microsoft.com/office/powerpoint/2010/main" val="2635316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mathzone.com/tutorials/basic-statistics/components-of-time-series.html#ixzz7X9YXu0c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Reference:https</a:t>
            </a:r>
            <a:r>
              <a:rPr lang="en-IN" dirty="0"/>
              <a:t>://www.techtarget.com/whatis/definition/time-series-forecasting</a:t>
            </a:r>
          </a:p>
          <a:p>
            <a:endParaRPr lang="en-IN" dirty="0"/>
          </a:p>
        </p:txBody>
      </p:sp>
      <p:sp>
        <p:nvSpPr>
          <p:cNvPr id="4" name="Slide Number Placeholder 3"/>
          <p:cNvSpPr>
            <a:spLocks noGrp="1"/>
          </p:cNvSpPr>
          <p:nvPr>
            <p:ph type="sldNum" sz="quarter" idx="5"/>
          </p:nvPr>
        </p:nvSpPr>
        <p:spPr/>
        <p:txBody>
          <a:bodyPr/>
          <a:lstStyle/>
          <a:p>
            <a:fld id="{76D0293C-AC3F-4DB9-AD4D-7EAF5FE82625}" type="slidenum">
              <a:rPr lang="en-IN" smtClean="0"/>
              <a:t>3</a:t>
            </a:fld>
            <a:endParaRPr lang="en-IN"/>
          </a:p>
        </p:txBody>
      </p:sp>
    </p:spTree>
    <p:extLst>
      <p:ext uri="{BB962C8B-B14F-4D97-AF65-F5344CB8AC3E}">
        <p14:creationId xmlns:p14="http://schemas.microsoft.com/office/powerpoint/2010/main" val="231409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 https://towardsdatascience.com/introduction-to-time-series-forecasting-part-2-arima-models-9f47bf0f476b</a:t>
            </a:r>
          </a:p>
        </p:txBody>
      </p:sp>
      <p:sp>
        <p:nvSpPr>
          <p:cNvPr id="4" name="Slide Number Placeholder 3"/>
          <p:cNvSpPr>
            <a:spLocks noGrp="1"/>
          </p:cNvSpPr>
          <p:nvPr>
            <p:ph type="sldNum" sz="quarter" idx="5"/>
          </p:nvPr>
        </p:nvSpPr>
        <p:spPr/>
        <p:txBody>
          <a:bodyPr/>
          <a:lstStyle/>
          <a:p>
            <a:fld id="{76D0293C-AC3F-4DB9-AD4D-7EAF5FE82625}" type="slidenum">
              <a:rPr lang="en-IN" smtClean="0"/>
              <a:t>4</a:t>
            </a:fld>
            <a:endParaRPr lang="en-IN"/>
          </a:p>
        </p:txBody>
      </p:sp>
    </p:spTree>
    <p:extLst>
      <p:ext uri="{BB962C8B-B14F-4D97-AF65-F5344CB8AC3E}">
        <p14:creationId xmlns:p14="http://schemas.microsoft.com/office/powerpoint/2010/main" val="68563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a:ln>
                  <a:noFill/>
                </a:ln>
                <a:solidFill>
                  <a:srgbClr val="003399"/>
                </a:solidFill>
                <a:effectLst/>
                <a:latin typeface="Open Sans" panose="020B0604020202020204" pitchFamily="34" charset="0"/>
                <a:hlinkClick r:id="rId3"/>
              </a:rPr>
              <a:t>Reference:</a:t>
            </a:r>
          </a:p>
          <a:p>
            <a:r>
              <a:rPr kumimoji="0" lang="en-US" altLang="en-US" sz="1200" b="0" i="0" u="none" strike="noStrike" cap="none" normalizeH="0" baseline="0" dirty="0">
                <a:ln>
                  <a:noFill/>
                </a:ln>
                <a:solidFill>
                  <a:srgbClr val="003399"/>
                </a:solidFill>
                <a:effectLst/>
                <a:latin typeface="Open Sans" panose="020B0604020202020204" pitchFamily="34" charset="0"/>
                <a:hlinkClick r:id="rId3"/>
              </a:rPr>
              <a:t>  https://www.emathzone.com/tutorials/basic-statistics/components-of-time-series.html#ixzz7X9YXu0c2</a:t>
            </a:r>
            <a:r>
              <a:rPr kumimoji="0" lang="en-US" altLang="en-US" sz="800" b="0" i="0" u="none" strike="noStrike" cap="none" normalizeH="0" baseline="0" dirty="0">
                <a:ln>
                  <a:noFill/>
                </a:ln>
                <a:solidFill>
                  <a:schemeClr val="tx1"/>
                </a:solidFill>
                <a:effectLst/>
              </a:rPr>
              <a:t> </a:t>
            </a:r>
            <a:endParaRPr lang="en-IN" dirty="0"/>
          </a:p>
        </p:txBody>
      </p:sp>
      <p:sp>
        <p:nvSpPr>
          <p:cNvPr id="4" name="Slide Number Placeholder 3"/>
          <p:cNvSpPr>
            <a:spLocks noGrp="1"/>
          </p:cNvSpPr>
          <p:nvPr>
            <p:ph type="sldNum" sz="quarter" idx="5"/>
          </p:nvPr>
        </p:nvSpPr>
        <p:spPr/>
        <p:txBody>
          <a:bodyPr/>
          <a:lstStyle/>
          <a:p>
            <a:fld id="{76D0293C-AC3F-4DB9-AD4D-7EAF5FE82625}" type="slidenum">
              <a:rPr lang="en-IN" smtClean="0"/>
              <a:t>5</a:t>
            </a:fld>
            <a:endParaRPr lang="en-IN"/>
          </a:p>
        </p:txBody>
      </p:sp>
    </p:spTree>
    <p:extLst>
      <p:ext uri="{BB962C8B-B14F-4D97-AF65-F5344CB8AC3E}">
        <p14:creationId xmlns:p14="http://schemas.microsoft.com/office/powerpoint/2010/main" val="88986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 : https://www.machinelearningplus.com/time-series/augmented-dickey-fuller-test/</a:t>
            </a:r>
          </a:p>
        </p:txBody>
      </p:sp>
      <p:sp>
        <p:nvSpPr>
          <p:cNvPr id="4" name="Slide Number Placeholder 3"/>
          <p:cNvSpPr>
            <a:spLocks noGrp="1"/>
          </p:cNvSpPr>
          <p:nvPr>
            <p:ph type="sldNum" sz="quarter" idx="5"/>
          </p:nvPr>
        </p:nvSpPr>
        <p:spPr/>
        <p:txBody>
          <a:bodyPr/>
          <a:lstStyle/>
          <a:p>
            <a:fld id="{76D0293C-AC3F-4DB9-AD4D-7EAF5FE82625}" type="slidenum">
              <a:rPr lang="en-IN" smtClean="0"/>
              <a:t>6</a:t>
            </a:fld>
            <a:endParaRPr lang="en-IN"/>
          </a:p>
        </p:txBody>
      </p:sp>
    </p:spTree>
    <p:extLst>
      <p:ext uri="{BB962C8B-B14F-4D97-AF65-F5344CB8AC3E}">
        <p14:creationId xmlns:p14="http://schemas.microsoft.com/office/powerpoint/2010/main" val="349630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https://towardsdatascience.com/introduction-to-time-series-forecasting-part-2-arima-models-9f47bf0f476b</a:t>
            </a:r>
          </a:p>
          <a:p>
            <a:endParaRPr lang="en-IN" dirty="0"/>
          </a:p>
        </p:txBody>
      </p:sp>
      <p:sp>
        <p:nvSpPr>
          <p:cNvPr id="4" name="Slide Number Placeholder 3"/>
          <p:cNvSpPr>
            <a:spLocks noGrp="1"/>
          </p:cNvSpPr>
          <p:nvPr>
            <p:ph type="sldNum" sz="quarter" idx="5"/>
          </p:nvPr>
        </p:nvSpPr>
        <p:spPr/>
        <p:txBody>
          <a:bodyPr/>
          <a:lstStyle/>
          <a:p>
            <a:fld id="{76D0293C-AC3F-4DB9-AD4D-7EAF5FE82625}" type="slidenum">
              <a:rPr lang="en-IN" smtClean="0"/>
              <a:t>15</a:t>
            </a:fld>
            <a:endParaRPr lang="en-IN"/>
          </a:p>
        </p:txBody>
      </p:sp>
    </p:spTree>
    <p:extLst>
      <p:ext uri="{BB962C8B-B14F-4D97-AF65-F5344CB8AC3E}">
        <p14:creationId xmlns:p14="http://schemas.microsoft.com/office/powerpoint/2010/main" val="75570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https://assets.datacamp.com/production/repositories/4567/datasets/37a49285437ca766609fc8d8569ba0bbd1423d39/earthquakes_pacf.png</a:t>
            </a:r>
          </a:p>
        </p:txBody>
      </p:sp>
      <p:sp>
        <p:nvSpPr>
          <p:cNvPr id="4" name="Slide Number Placeholder 3"/>
          <p:cNvSpPr>
            <a:spLocks noGrp="1"/>
          </p:cNvSpPr>
          <p:nvPr>
            <p:ph type="sldNum" sz="quarter" idx="5"/>
          </p:nvPr>
        </p:nvSpPr>
        <p:spPr/>
        <p:txBody>
          <a:bodyPr/>
          <a:lstStyle/>
          <a:p>
            <a:fld id="{76D0293C-AC3F-4DB9-AD4D-7EAF5FE82625}" type="slidenum">
              <a:rPr lang="en-IN" smtClean="0"/>
              <a:t>17</a:t>
            </a:fld>
            <a:endParaRPr lang="en-IN"/>
          </a:p>
        </p:txBody>
      </p:sp>
    </p:spTree>
    <p:extLst>
      <p:ext uri="{BB962C8B-B14F-4D97-AF65-F5344CB8AC3E}">
        <p14:creationId xmlns:p14="http://schemas.microsoft.com/office/powerpoint/2010/main" val="68325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https://www.analyticsvidhya.com/blog/2018/09/multivariate-time-series-guide-forecasting-modeling-python-codes/</a:t>
            </a:r>
          </a:p>
        </p:txBody>
      </p:sp>
      <p:sp>
        <p:nvSpPr>
          <p:cNvPr id="4" name="Slide Number Placeholder 3"/>
          <p:cNvSpPr>
            <a:spLocks noGrp="1"/>
          </p:cNvSpPr>
          <p:nvPr>
            <p:ph type="sldNum" sz="quarter" idx="5"/>
          </p:nvPr>
        </p:nvSpPr>
        <p:spPr/>
        <p:txBody>
          <a:bodyPr/>
          <a:lstStyle/>
          <a:p>
            <a:fld id="{76D0293C-AC3F-4DB9-AD4D-7EAF5FE82625}" type="slidenum">
              <a:rPr lang="en-IN" smtClean="0"/>
              <a:t>21</a:t>
            </a:fld>
            <a:endParaRPr lang="en-IN"/>
          </a:p>
        </p:txBody>
      </p:sp>
    </p:spTree>
    <p:extLst>
      <p:ext uri="{BB962C8B-B14F-4D97-AF65-F5344CB8AC3E}">
        <p14:creationId xmlns:p14="http://schemas.microsoft.com/office/powerpoint/2010/main" val="4198220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DAE82C8-1AE4-4830-82FD-A7BB3DCACA16}" type="datetime1">
              <a:rPr lang="en-IN" smtClean="0"/>
              <a:t>26-06-2022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7081530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10C86-8577-4C81-A9B6-8F53CDEB87E5}" type="datetime1">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213661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C918D-8295-4198-969F-2B022E6E624B}"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300697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03F1A-E66B-47F1-AF92-FEA01A548CCE}"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1470162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126A7-6990-412B-B702-66A204065158}"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91498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181CC-9504-48F5-9679-09680DBCD616}"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400325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E817E6-B05E-4365-B758-2C352434153D}"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1650850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5834E-6FB3-4D7D-B84D-8A4105D301A7}"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145280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E2046-9CC0-4D1C-8294-48772CB089D4}"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4216823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91426-B82B-462F-B8DE-53087D3FF087}" type="datetime1">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79403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3380D-7ACD-4D41-821F-A031A688195C}"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330600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DE0DB-F0C0-4593-B6A7-133EDD257CDD}" type="datetime1">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79983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F433E-5F42-4841-8C4E-119A0447B4D2}" type="datetime1">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137646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2376FF-89D2-42BD-8C3D-C7867A652B37}" type="datetime1">
              <a:rPr lang="en-IN" smtClean="0"/>
              <a:t>26-06-2022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484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C465981D-1F5E-4FA1-FCFB-39B5363D0850}"/>
              </a:ext>
            </a:extLst>
          </p:cNvPr>
          <p:cNvSpPr>
            <a:spLocks noGrp="1"/>
          </p:cNvSpPr>
          <p:nvPr>
            <p:ph type="dt" sz="half" idx="10"/>
          </p:nvPr>
        </p:nvSpPr>
        <p:spPr/>
        <p:txBody>
          <a:bodyPr/>
          <a:lstStyle/>
          <a:p>
            <a:fld id="{829AC38B-338A-4F5D-A265-FA29C8D97F67}" type="datetime1">
              <a:rPr lang="en-IN" smtClean="0"/>
              <a:t>26-06-2022</a:t>
            </a:fld>
            <a:endParaRPr lang="en-IN"/>
          </a:p>
        </p:txBody>
      </p:sp>
      <p:sp>
        <p:nvSpPr>
          <p:cNvPr id="8" name="Footer Placeholder 7">
            <a:extLst>
              <a:ext uri="{FF2B5EF4-FFF2-40B4-BE49-F238E27FC236}">
                <a16:creationId xmlns:a16="http://schemas.microsoft.com/office/drawing/2014/main" id="{909531F0-39AD-8245-0C4E-AA78069AD3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A5BA09-62F8-1B25-8CE5-9B4268510CAF}"/>
              </a:ext>
            </a:extLst>
          </p:cNvPr>
          <p:cNvSpPr>
            <a:spLocks noGrp="1"/>
          </p:cNvSpPr>
          <p:nvPr>
            <p:ph type="sldNum" sz="quarter" idx="12"/>
          </p:nvPr>
        </p:nvSpPr>
        <p:spPr/>
        <p:txBody>
          <a:bodyPr/>
          <a:lstStyle/>
          <a:p>
            <a:r>
              <a:rPr lang="en-IN" dirty="0"/>
              <a:t>16</a:t>
            </a:r>
          </a:p>
        </p:txBody>
      </p:sp>
    </p:spTree>
    <p:extLst>
      <p:ext uri="{BB962C8B-B14F-4D97-AF65-F5344CB8AC3E}">
        <p14:creationId xmlns:p14="http://schemas.microsoft.com/office/powerpoint/2010/main" val="364302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E0F34FE-AAC8-45D7-83A8-59A1212449CD}" type="datetime1">
              <a:rPr lang="en-IN" smtClean="0"/>
              <a:t>26-06-2022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304193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DADB5-E7E9-4081-B3CF-128BC07F8CE4}" type="datetime1">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31062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7B2622-B7FC-4C1C-A3FD-B89149C4B730}" type="datetime1">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1B130-8F67-4D17-B455-05515EE49BF4}" type="slidenum">
              <a:rPr lang="en-IN" smtClean="0"/>
              <a:t>‹#›</a:t>
            </a:fld>
            <a:endParaRPr lang="en-IN"/>
          </a:p>
        </p:txBody>
      </p:sp>
    </p:spTree>
    <p:extLst>
      <p:ext uri="{BB962C8B-B14F-4D97-AF65-F5344CB8AC3E}">
        <p14:creationId xmlns:p14="http://schemas.microsoft.com/office/powerpoint/2010/main" val="382041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94DADC-5E12-4850-9D84-0DD488BC6F4A}" type="datetime1">
              <a:rPr lang="en-IN" smtClean="0"/>
              <a:t>26-06-2022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F1B130-8F67-4D17-B455-05515EE49BF4}" type="slidenum">
              <a:rPr lang="en-IN" smtClean="0"/>
              <a:t>‹#›</a:t>
            </a:fld>
            <a:endParaRPr lang="en-IN"/>
          </a:p>
        </p:txBody>
      </p:sp>
    </p:spTree>
    <p:extLst>
      <p:ext uri="{BB962C8B-B14F-4D97-AF65-F5344CB8AC3E}">
        <p14:creationId xmlns:p14="http://schemas.microsoft.com/office/powerpoint/2010/main" val="2975251585"/>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books.google.ca/books?hl=en&amp;lr=&amp;id=o7jWV67165QC&amp;oi=fnd&amp;pg=PR5&amp;dq=time+series+research+paper&amp;ots=mqjiWUIi_u&amp;sig=avLaNb6mC15BSzoUl-5-tIdfTHA#v=onepage&amp;q&amp;f=false" TargetMode="External"/><Relationship Id="rId2" Type="http://schemas.openxmlformats.org/officeDocument/2006/relationships/hyperlink" Target="http://dx.doi.org/10.4249/scholarpedia.1667" TargetMode="External"/><Relationship Id="rId1" Type="http://schemas.openxmlformats.org/officeDocument/2006/relationships/slideLayout" Target="../slideLayouts/slideLayout6.xml"/><Relationship Id="rId4" Type="http://schemas.openxmlformats.org/officeDocument/2006/relationships/hyperlink" Target="https://casls-primo-prod.hosted.exlibrisgroup.com/permalink/f/2k7505/01CASLS_REGINA_ALMA5125659883000347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4104B2-609E-CBB4-E66D-680FFC1DCF47}"/>
              </a:ext>
            </a:extLst>
          </p:cNvPr>
          <p:cNvSpPr>
            <a:spLocks noGrp="1"/>
          </p:cNvSpPr>
          <p:nvPr>
            <p:ph type="title"/>
          </p:nvPr>
        </p:nvSpPr>
        <p:spPr/>
        <p:txBody>
          <a:bodyPr>
            <a:normAutofit fontScale="90000"/>
          </a:bodyPr>
          <a:lstStyle/>
          <a:p>
            <a:r>
              <a:rPr lang="en-IN" dirty="0">
                <a:latin typeface="Algerian" panose="04020705040A02060702" pitchFamily="82" charset="0"/>
              </a:rPr>
              <a:t>ARIMA AND SARIMA TIME SERIES MODELS ON </a:t>
            </a:r>
            <a:r>
              <a:rPr lang="en-IN" dirty="0" err="1">
                <a:latin typeface="Algerian" panose="04020705040A02060702" pitchFamily="82" charset="0"/>
              </a:rPr>
              <a:t>SEaSoNaL</a:t>
            </a:r>
            <a:r>
              <a:rPr lang="en-IN" dirty="0">
                <a:latin typeface="Algerian" panose="04020705040A02060702" pitchFamily="82" charset="0"/>
              </a:rPr>
              <a:t> DATA </a:t>
            </a:r>
            <a:br>
              <a:rPr lang="en-IN" dirty="0">
                <a:latin typeface="Algerian" panose="04020705040A02060702" pitchFamily="82" charset="0"/>
              </a:rPr>
            </a:br>
            <a:r>
              <a:rPr lang="en-IN" dirty="0">
                <a:latin typeface="Algerian" panose="04020705040A02060702" pitchFamily="82" charset="0"/>
              </a:rPr>
              <a:t>AND</a:t>
            </a:r>
            <a:br>
              <a:rPr lang="en-IN" dirty="0">
                <a:latin typeface="Algerian" panose="04020705040A02060702" pitchFamily="82" charset="0"/>
              </a:rPr>
            </a:br>
            <a:r>
              <a:rPr lang="en-IN" dirty="0">
                <a:latin typeface="Algerian" panose="04020705040A02060702" pitchFamily="82" charset="0"/>
              </a:rPr>
              <a:t> VAR(Vector Auto regression) ON Multivariate Dataset</a:t>
            </a:r>
          </a:p>
        </p:txBody>
      </p:sp>
      <p:sp>
        <p:nvSpPr>
          <p:cNvPr id="5" name="Text Placeholder 4">
            <a:extLst>
              <a:ext uri="{FF2B5EF4-FFF2-40B4-BE49-F238E27FC236}">
                <a16:creationId xmlns:a16="http://schemas.microsoft.com/office/drawing/2014/main" id="{38F1ABA1-FFCA-DE35-BF65-D5F4F69A8304}"/>
              </a:ext>
            </a:extLst>
          </p:cNvPr>
          <p:cNvSpPr>
            <a:spLocks noGrp="1"/>
          </p:cNvSpPr>
          <p:nvPr>
            <p:ph type="body" sz="half" idx="2"/>
          </p:nvPr>
        </p:nvSpPr>
        <p:spPr>
          <a:xfrm>
            <a:off x="687974" y="4502573"/>
            <a:ext cx="10394729" cy="1273606"/>
          </a:xfrm>
        </p:spPr>
        <p:txBody>
          <a:bodyPr>
            <a:normAutofit/>
          </a:bodyPr>
          <a:lstStyle/>
          <a:p>
            <a:r>
              <a:rPr lang="en-IN" dirty="0">
                <a:latin typeface="Algerian" panose="04020705040A02060702" pitchFamily="82" charset="0"/>
              </a:rPr>
              <a:t>Presented by</a:t>
            </a:r>
          </a:p>
          <a:p>
            <a:r>
              <a:rPr lang="en-IN" dirty="0">
                <a:latin typeface="Algerian" panose="04020705040A02060702" pitchFamily="82" charset="0"/>
              </a:rPr>
              <a:t>Chindam saidheeraj</a:t>
            </a:r>
          </a:p>
          <a:p>
            <a:r>
              <a:rPr lang="en-IN" dirty="0">
                <a:latin typeface="Algerian" panose="04020705040A02060702" pitchFamily="82" charset="0"/>
              </a:rPr>
              <a:t>200474009</a:t>
            </a:r>
          </a:p>
        </p:txBody>
      </p:sp>
      <p:sp>
        <p:nvSpPr>
          <p:cNvPr id="7" name="Slide Number Placeholder 6">
            <a:extLst>
              <a:ext uri="{FF2B5EF4-FFF2-40B4-BE49-F238E27FC236}">
                <a16:creationId xmlns:a16="http://schemas.microsoft.com/office/drawing/2014/main" id="{362415C8-A72F-456E-47AE-B4A020D130FB}"/>
              </a:ext>
            </a:extLst>
          </p:cNvPr>
          <p:cNvSpPr>
            <a:spLocks noGrp="1"/>
          </p:cNvSpPr>
          <p:nvPr>
            <p:ph type="sldNum" sz="quarter" idx="12"/>
          </p:nvPr>
        </p:nvSpPr>
        <p:spPr>
          <a:xfrm>
            <a:off x="5544833" y="5963920"/>
            <a:ext cx="551167" cy="434130"/>
          </a:xfrm>
        </p:spPr>
        <p:txBody>
          <a:bodyPr/>
          <a:lstStyle/>
          <a:p>
            <a:fld id="{E6F1B130-8F67-4D17-B455-05515EE49BF4}" type="slidenum">
              <a:rPr lang="en-IN" sz="1300" smtClean="0"/>
              <a:t>1</a:t>
            </a:fld>
            <a:endParaRPr lang="en-IN" sz="1300" dirty="0"/>
          </a:p>
        </p:txBody>
      </p:sp>
    </p:spTree>
    <p:extLst>
      <p:ext uri="{BB962C8B-B14F-4D97-AF65-F5344CB8AC3E}">
        <p14:creationId xmlns:p14="http://schemas.microsoft.com/office/powerpoint/2010/main" val="284465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A59E-F75B-1E22-4164-C5CA1F1D35A8}"/>
              </a:ext>
            </a:extLst>
          </p:cNvPr>
          <p:cNvSpPr>
            <a:spLocks noGrp="1"/>
          </p:cNvSpPr>
          <p:nvPr>
            <p:ph type="title"/>
          </p:nvPr>
        </p:nvSpPr>
        <p:spPr>
          <a:xfrm>
            <a:off x="134635" y="132080"/>
            <a:ext cx="10131425" cy="955039"/>
          </a:xfrm>
        </p:spPr>
        <p:txBody>
          <a:bodyPr/>
          <a:lstStyle/>
          <a:p>
            <a:r>
              <a:rPr lang="en-IN" dirty="0"/>
              <a:t>Understanding chocolate sales</a:t>
            </a:r>
          </a:p>
        </p:txBody>
      </p:sp>
      <p:sp>
        <p:nvSpPr>
          <p:cNvPr id="4" name="Slide Number Placeholder 3">
            <a:extLst>
              <a:ext uri="{FF2B5EF4-FFF2-40B4-BE49-F238E27FC236}">
                <a16:creationId xmlns:a16="http://schemas.microsoft.com/office/drawing/2014/main" id="{F5EC3744-0552-EC7D-AD75-273670DE7BA2}"/>
              </a:ext>
            </a:extLst>
          </p:cNvPr>
          <p:cNvSpPr>
            <a:spLocks noGrp="1"/>
          </p:cNvSpPr>
          <p:nvPr>
            <p:ph type="sldNum" sz="quarter" idx="12"/>
          </p:nvPr>
        </p:nvSpPr>
        <p:spPr>
          <a:xfrm>
            <a:off x="5544833" y="5931535"/>
            <a:ext cx="551167" cy="377825"/>
          </a:xfrm>
        </p:spPr>
        <p:txBody>
          <a:bodyPr/>
          <a:lstStyle/>
          <a:p>
            <a:fld id="{E6F1B130-8F67-4D17-B455-05515EE49BF4}" type="slidenum">
              <a:rPr lang="en-IN" sz="1800" smtClean="0"/>
              <a:t>10</a:t>
            </a:fld>
            <a:endParaRPr lang="en-IN" sz="1800" dirty="0"/>
          </a:p>
        </p:txBody>
      </p:sp>
      <p:pic>
        <p:nvPicPr>
          <p:cNvPr id="7" name="Picture 6">
            <a:extLst>
              <a:ext uri="{FF2B5EF4-FFF2-40B4-BE49-F238E27FC236}">
                <a16:creationId xmlns:a16="http://schemas.microsoft.com/office/drawing/2014/main" id="{D9B6B26A-308C-0ED5-58A9-A0745470E250}"/>
              </a:ext>
            </a:extLst>
          </p:cNvPr>
          <p:cNvPicPr>
            <a:picLocks noChangeAspect="1"/>
          </p:cNvPicPr>
          <p:nvPr/>
        </p:nvPicPr>
        <p:blipFill>
          <a:blip r:embed="rId2"/>
          <a:stretch>
            <a:fillRect/>
          </a:stretch>
        </p:blipFill>
        <p:spPr>
          <a:xfrm>
            <a:off x="307023" y="1376680"/>
            <a:ext cx="6053137" cy="4104640"/>
          </a:xfrm>
          <a:prstGeom prst="rect">
            <a:avLst/>
          </a:prstGeom>
        </p:spPr>
      </p:pic>
      <p:pic>
        <p:nvPicPr>
          <p:cNvPr id="9" name="Picture 8">
            <a:extLst>
              <a:ext uri="{FF2B5EF4-FFF2-40B4-BE49-F238E27FC236}">
                <a16:creationId xmlns:a16="http://schemas.microsoft.com/office/drawing/2014/main" id="{06189CD7-904E-C7B5-AA79-7325A0F90A0C}"/>
              </a:ext>
            </a:extLst>
          </p:cNvPr>
          <p:cNvPicPr>
            <a:picLocks noChangeAspect="1"/>
          </p:cNvPicPr>
          <p:nvPr/>
        </p:nvPicPr>
        <p:blipFill>
          <a:blip r:embed="rId3"/>
          <a:stretch>
            <a:fillRect/>
          </a:stretch>
        </p:blipFill>
        <p:spPr>
          <a:xfrm>
            <a:off x="6911024" y="1466373"/>
            <a:ext cx="4973954" cy="4024948"/>
          </a:xfrm>
          <a:prstGeom prst="rect">
            <a:avLst/>
          </a:prstGeom>
        </p:spPr>
      </p:pic>
    </p:spTree>
    <p:extLst>
      <p:ext uri="{BB962C8B-B14F-4D97-AF65-F5344CB8AC3E}">
        <p14:creationId xmlns:p14="http://schemas.microsoft.com/office/powerpoint/2010/main" val="6702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A173-97EE-2A3D-A615-194A25826898}"/>
              </a:ext>
            </a:extLst>
          </p:cNvPr>
          <p:cNvSpPr>
            <a:spLocks noGrp="1"/>
          </p:cNvSpPr>
          <p:nvPr>
            <p:ph type="title"/>
          </p:nvPr>
        </p:nvSpPr>
        <p:spPr>
          <a:xfrm>
            <a:off x="469900" y="71121"/>
            <a:ext cx="10131425" cy="782319"/>
          </a:xfrm>
        </p:spPr>
        <p:txBody>
          <a:bodyPr>
            <a:normAutofit/>
          </a:bodyPr>
          <a:lstStyle/>
          <a:p>
            <a:r>
              <a:rPr lang="en-IN" dirty="0"/>
              <a:t>CHECK FOR STATIONARITY</a:t>
            </a:r>
          </a:p>
        </p:txBody>
      </p:sp>
      <p:sp>
        <p:nvSpPr>
          <p:cNvPr id="3" name="Slide Number Placeholder 2">
            <a:extLst>
              <a:ext uri="{FF2B5EF4-FFF2-40B4-BE49-F238E27FC236}">
                <a16:creationId xmlns:a16="http://schemas.microsoft.com/office/drawing/2014/main" id="{24B56A83-BACD-0549-1B94-A59CF19F25F9}"/>
              </a:ext>
            </a:extLst>
          </p:cNvPr>
          <p:cNvSpPr>
            <a:spLocks noGrp="1"/>
          </p:cNvSpPr>
          <p:nvPr>
            <p:ph type="sldNum" sz="quarter" idx="12"/>
          </p:nvPr>
        </p:nvSpPr>
        <p:spPr>
          <a:xfrm>
            <a:off x="5388306" y="5815647"/>
            <a:ext cx="551167" cy="377825"/>
          </a:xfrm>
        </p:spPr>
        <p:txBody>
          <a:bodyPr/>
          <a:lstStyle/>
          <a:p>
            <a:r>
              <a:rPr lang="en-IN" sz="1800" dirty="0"/>
              <a:t>11</a:t>
            </a:r>
          </a:p>
        </p:txBody>
      </p:sp>
      <p:pic>
        <p:nvPicPr>
          <p:cNvPr id="7" name="Picture 6">
            <a:extLst>
              <a:ext uri="{FF2B5EF4-FFF2-40B4-BE49-F238E27FC236}">
                <a16:creationId xmlns:a16="http://schemas.microsoft.com/office/drawing/2014/main" id="{D1C53B8F-E27A-AAF2-E2DA-34ABA118432D}"/>
              </a:ext>
            </a:extLst>
          </p:cNvPr>
          <p:cNvPicPr>
            <a:picLocks noChangeAspect="1"/>
          </p:cNvPicPr>
          <p:nvPr/>
        </p:nvPicPr>
        <p:blipFill>
          <a:blip r:embed="rId2"/>
          <a:stretch>
            <a:fillRect/>
          </a:stretch>
        </p:blipFill>
        <p:spPr>
          <a:xfrm>
            <a:off x="685801" y="3562032"/>
            <a:ext cx="10507344" cy="1857375"/>
          </a:xfrm>
          <a:prstGeom prst="rect">
            <a:avLst/>
          </a:prstGeom>
        </p:spPr>
      </p:pic>
      <p:sp>
        <p:nvSpPr>
          <p:cNvPr id="8" name="TextBox 7">
            <a:extLst>
              <a:ext uri="{FF2B5EF4-FFF2-40B4-BE49-F238E27FC236}">
                <a16:creationId xmlns:a16="http://schemas.microsoft.com/office/drawing/2014/main" id="{609C9068-547C-ACE6-8D30-716E224F1C16}"/>
              </a:ext>
            </a:extLst>
          </p:cNvPr>
          <p:cNvSpPr txBox="1"/>
          <p:nvPr/>
        </p:nvSpPr>
        <p:spPr>
          <a:xfrm>
            <a:off x="629920" y="853440"/>
            <a:ext cx="8107680" cy="369332"/>
          </a:xfrm>
          <a:prstGeom prst="rect">
            <a:avLst/>
          </a:prstGeom>
          <a:noFill/>
        </p:spPr>
        <p:txBody>
          <a:bodyPr wrap="square" rtlCol="0">
            <a:spAutoFit/>
          </a:bodyPr>
          <a:lstStyle/>
          <a:p>
            <a:r>
              <a:rPr lang="en-IN" dirty="0"/>
              <a:t>Data is stationary after applying first difference</a:t>
            </a:r>
          </a:p>
        </p:txBody>
      </p:sp>
      <p:pic>
        <p:nvPicPr>
          <p:cNvPr id="12" name="Picture 11">
            <a:extLst>
              <a:ext uri="{FF2B5EF4-FFF2-40B4-BE49-F238E27FC236}">
                <a16:creationId xmlns:a16="http://schemas.microsoft.com/office/drawing/2014/main" id="{BECB9D15-D687-EDCA-53E3-9322A4DF3C0A}"/>
              </a:ext>
            </a:extLst>
          </p:cNvPr>
          <p:cNvPicPr>
            <a:picLocks noChangeAspect="1"/>
          </p:cNvPicPr>
          <p:nvPr/>
        </p:nvPicPr>
        <p:blipFill>
          <a:blip r:embed="rId3"/>
          <a:stretch>
            <a:fillRect/>
          </a:stretch>
        </p:blipFill>
        <p:spPr>
          <a:xfrm>
            <a:off x="708025" y="1561782"/>
            <a:ext cx="8029575" cy="1438275"/>
          </a:xfrm>
          <a:prstGeom prst="rect">
            <a:avLst/>
          </a:prstGeom>
        </p:spPr>
      </p:pic>
    </p:spTree>
    <p:extLst>
      <p:ext uri="{BB962C8B-B14F-4D97-AF65-F5344CB8AC3E}">
        <p14:creationId xmlns:p14="http://schemas.microsoft.com/office/powerpoint/2010/main" val="214139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6CF3-166B-8678-7020-E1C4719C9388}"/>
              </a:ext>
            </a:extLst>
          </p:cNvPr>
          <p:cNvSpPr>
            <a:spLocks noGrp="1"/>
          </p:cNvSpPr>
          <p:nvPr>
            <p:ph type="title"/>
          </p:nvPr>
        </p:nvSpPr>
        <p:spPr>
          <a:xfrm>
            <a:off x="134635" y="243841"/>
            <a:ext cx="10131425" cy="975360"/>
          </a:xfrm>
        </p:spPr>
        <p:txBody>
          <a:bodyPr/>
          <a:lstStyle/>
          <a:p>
            <a:r>
              <a:rPr lang="en-IN" dirty="0"/>
              <a:t>How to remove seasonality?</a:t>
            </a:r>
          </a:p>
        </p:txBody>
      </p:sp>
      <p:sp>
        <p:nvSpPr>
          <p:cNvPr id="3" name="Slide Number Placeholder 2">
            <a:extLst>
              <a:ext uri="{FF2B5EF4-FFF2-40B4-BE49-F238E27FC236}">
                <a16:creationId xmlns:a16="http://schemas.microsoft.com/office/drawing/2014/main" id="{6F279D3A-E823-4591-7F5C-EBE1A6B6A8CB}"/>
              </a:ext>
            </a:extLst>
          </p:cNvPr>
          <p:cNvSpPr>
            <a:spLocks noGrp="1"/>
          </p:cNvSpPr>
          <p:nvPr>
            <p:ph type="sldNum" sz="quarter" idx="12"/>
          </p:nvPr>
        </p:nvSpPr>
        <p:spPr>
          <a:xfrm>
            <a:off x="5724540" y="6360199"/>
            <a:ext cx="551167" cy="377825"/>
          </a:xfrm>
        </p:spPr>
        <p:txBody>
          <a:bodyPr/>
          <a:lstStyle/>
          <a:p>
            <a:r>
              <a:rPr lang="en-IN" sz="1800" dirty="0"/>
              <a:t>12</a:t>
            </a:r>
          </a:p>
        </p:txBody>
      </p:sp>
      <p:sp>
        <p:nvSpPr>
          <p:cNvPr id="4" name="TextBox 3">
            <a:extLst>
              <a:ext uri="{FF2B5EF4-FFF2-40B4-BE49-F238E27FC236}">
                <a16:creationId xmlns:a16="http://schemas.microsoft.com/office/drawing/2014/main" id="{93F230E8-86E7-EB7B-6C63-EEC0A86ACA98}"/>
              </a:ext>
            </a:extLst>
          </p:cNvPr>
          <p:cNvSpPr txBox="1"/>
          <p:nvPr/>
        </p:nvSpPr>
        <p:spPr>
          <a:xfrm>
            <a:off x="134635" y="1219201"/>
            <a:ext cx="9994266" cy="2031325"/>
          </a:xfrm>
          <a:prstGeom prst="rect">
            <a:avLst/>
          </a:prstGeom>
          <a:noFill/>
        </p:spPr>
        <p:txBody>
          <a:bodyPr wrap="square" rtlCol="0">
            <a:spAutoFit/>
          </a:bodyPr>
          <a:lstStyle/>
          <a:p>
            <a:pPr marL="285750" indent="-285750">
              <a:buFont typeface="Arial" panose="020B0604020202020204" pitchFamily="34" charset="0"/>
              <a:buChar char="•"/>
            </a:pPr>
            <a:r>
              <a:rPr lang="en-IN" dirty="0"/>
              <a:t>General approach is by differencing data by multiple time lags</a:t>
            </a:r>
          </a:p>
          <a:p>
            <a:endParaRPr lang="en-IN" dirty="0"/>
          </a:p>
          <a:p>
            <a:pPr marL="285750" indent="-285750">
              <a:buFont typeface="Arial" panose="020B0604020202020204" pitchFamily="34" charset="0"/>
              <a:buChar char="•"/>
            </a:pPr>
            <a:r>
              <a:rPr lang="en-IN" dirty="0"/>
              <a:t>Taking seasonal average in case of this data set if we take seasonal average for 1 year and build model we will be losing lot of data while averaging and while forecasting for months it would be not so accurate.</a:t>
            </a:r>
          </a:p>
          <a:p>
            <a:endParaRPr lang="en-IN" dirty="0"/>
          </a:p>
          <a:p>
            <a:pPr marL="285750" indent="-285750">
              <a:buFont typeface="Arial" panose="020B0604020202020204" pitchFamily="34" charset="0"/>
              <a:buChar char="•"/>
            </a:pPr>
            <a:r>
              <a:rPr lang="en-IN" dirty="0"/>
              <a:t>Below plot is the seasonal average plot.</a:t>
            </a:r>
          </a:p>
        </p:txBody>
      </p:sp>
      <p:pic>
        <p:nvPicPr>
          <p:cNvPr id="8" name="Picture 7">
            <a:extLst>
              <a:ext uri="{FF2B5EF4-FFF2-40B4-BE49-F238E27FC236}">
                <a16:creationId xmlns:a16="http://schemas.microsoft.com/office/drawing/2014/main" id="{3C386C8B-5464-4061-B353-29DE1F51A42C}"/>
              </a:ext>
            </a:extLst>
          </p:cNvPr>
          <p:cNvPicPr>
            <a:picLocks noChangeAspect="1"/>
          </p:cNvPicPr>
          <p:nvPr/>
        </p:nvPicPr>
        <p:blipFill>
          <a:blip r:embed="rId2"/>
          <a:stretch>
            <a:fillRect/>
          </a:stretch>
        </p:blipFill>
        <p:spPr>
          <a:xfrm>
            <a:off x="2042477" y="3362325"/>
            <a:ext cx="5862003" cy="2886075"/>
          </a:xfrm>
          <a:prstGeom prst="rect">
            <a:avLst/>
          </a:prstGeom>
        </p:spPr>
      </p:pic>
    </p:spTree>
    <p:extLst>
      <p:ext uri="{BB962C8B-B14F-4D97-AF65-F5344CB8AC3E}">
        <p14:creationId xmlns:p14="http://schemas.microsoft.com/office/powerpoint/2010/main" val="222753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B850-7AF6-7832-CA82-2F281BB46326}"/>
              </a:ext>
            </a:extLst>
          </p:cNvPr>
          <p:cNvSpPr>
            <a:spLocks noGrp="1"/>
          </p:cNvSpPr>
          <p:nvPr>
            <p:ph type="title"/>
          </p:nvPr>
        </p:nvSpPr>
        <p:spPr>
          <a:xfrm>
            <a:off x="289561" y="142240"/>
            <a:ext cx="10131425" cy="934720"/>
          </a:xfrm>
        </p:spPr>
        <p:txBody>
          <a:bodyPr/>
          <a:lstStyle/>
          <a:p>
            <a:r>
              <a:rPr lang="en-IN" dirty="0"/>
              <a:t> Choosing p and q for ARIMA</a:t>
            </a:r>
          </a:p>
        </p:txBody>
      </p:sp>
      <p:sp>
        <p:nvSpPr>
          <p:cNvPr id="4" name="Slide Number Placeholder 3">
            <a:extLst>
              <a:ext uri="{FF2B5EF4-FFF2-40B4-BE49-F238E27FC236}">
                <a16:creationId xmlns:a16="http://schemas.microsoft.com/office/drawing/2014/main" id="{E4C4FD7F-14DC-8102-DAF5-0B662D28CF37}"/>
              </a:ext>
            </a:extLst>
          </p:cNvPr>
          <p:cNvSpPr>
            <a:spLocks noGrp="1"/>
          </p:cNvSpPr>
          <p:nvPr>
            <p:ph type="sldNum" sz="quarter" idx="12"/>
          </p:nvPr>
        </p:nvSpPr>
        <p:spPr>
          <a:xfrm>
            <a:off x="5673740" y="6337935"/>
            <a:ext cx="551167" cy="377825"/>
          </a:xfrm>
        </p:spPr>
        <p:txBody>
          <a:bodyPr/>
          <a:lstStyle/>
          <a:p>
            <a:fld id="{E6F1B130-8F67-4D17-B455-05515EE49BF4}" type="slidenum">
              <a:rPr lang="en-IN" sz="1800" smtClean="0"/>
              <a:t>13</a:t>
            </a:fld>
            <a:endParaRPr lang="en-IN" sz="1800" dirty="0"/>
          </a:p>
        </p:txBody>
      </p:sp>
      <p:pic>
        <p:nvPicPr>
          <p:cNvPr id="8" name="Picture 7">
            <a:extLst>
              <a:ext uri="{FF2B5EF4-FFF2-40B4-BE49-F238E27FC236}">
                <a16:creationId xmlns:a16="http://schemas.microsoft.com/office/drawing/2014/main" id="{0EC00E6D-B7A7-4D01-454B-089318763541}"/>
              </a:ext>
            </a:extLst>
          </p:cNvPr>
          <p:cNvPicPr>
            <a:picLocks noChangeAspect="1"/>
          </p:cNvPicPr>
          <p:nvPr/>
        </p:nvPicPr>
        <p:blipFill>
          <a:blip r:embed="rId2"/>
          <a:stretch>
            <a:fillRect/>
          </a:stretch>
        </p:blipFill>
        <p:spPr>
          <a:xfrm>
            <a:off x="889001" y="5402262"/>
            <a:ext cx="6524625" cy="657225"/>
          </a:xfrm>
          <a:prstGeom prst="rect">
            <a:avLst/>
          </a:prstGeom>
        </p:spPr>
      </p:pic>
      <p:pic>
        <p:nvPicPr>
          <p:cNvPr id="10" name="Picture 9">
            <a:extLst>
              <a:ext uri="{FF2B5EF4-FFF2-40B4-BE49-F238E27FC236}">
                <a16:creationId xmlns:a16="http://schemas.microsoft.com/office/drawing/2014/main" id="{BE867CAF-083B-A8AA-0447-EBB0EB8A1C4D}"/>
              </a:ext>
            </a:extLst>
          </p:cNvPr>
          <p:cNvPicPr>
            <a:picLocks noChangeAspect="1"/>
          </p:cNvPicPr>
          <p:nvPr/>
        </p:nvPicPr>
        <p:blipFill>
          <a:blip r:embed="rId3"/>
          <a:stretch>
            <a:fillRect/>
          </a:stretch>
        </p:blipFill>
        <p:spPr>
          <a:xfrm>
            <a:off x="889001" y="1076960"/>
            <a:ext cx="6524625" cy="4171950"/>
          </a:xfrm>
          <a:prstGeom prst="rect">
            <a:avLst/>
          </a:prstGeom>
        </p:spPr>
      </p:pic>
      <p:sp>
        <p:nvSpPr>
          <p:cNvPr id="3" name="TextBox 2">
            <a:extLst>
              <a:ext uri="{FF2B5EF4-FFF2-40B4-BE49-F238E27FC236}">
                <a16:creationId xmlns:a16="http://schemas.microsoft.com/office/drawing/2014/main" id="{885609E4-3909-9DEA-4D43-A3394CE4E3B2}"/>
              </a:ext>
            </a:extLst>
          </p:cNvPr>
          <p:cNvSpPr txBox="1"/>
          <p:nvPr/>
        </p:nvSpPr>
        <p:spPr>
          <a:xfrm>
            <a:off x="7782560" y="1229360"/>
            <a:ext cx="3708400" cy="2308324"/>
          </a:xfrm>
          <a:prstGeom prst="rect">
            <a:avLst/>
          </a:prstGeom>
          <a:noFill/>
        </p:spPr>
        <p:txBody>
          <a:bodyPr wrap="square" rtlCol="0">
            <a:spAutoFit/>
          </a:bodyPr>
          <a:lstStyle/>
          <a:p>
            <a:r>
              <a:rPr lang="en-IN" dirty="0"/>
              <a:t>AIC Calculation:</a:t>
            </a:r>
          </a:p>
          <a:p>
            <a:endParaRPr lang="en-IN" dirty="0"/>
          </a:p>
          <a:p>
            <a:r>
              <a:rPr lang="en-IN" dirty="0"/>
              <a:t>AIC=2k-2l</a:t>
            </a:r>
          </a:p>
          <a:p>
            <a:endParaRPr lang="en-IN" dirty="0"/>
          </a:p>
          <a:p>
            <a:r>
              <a:rPr lang="en-IN" dirty="0"/>
              <a:t>Where </a:t>
            </a:r>
          </a:p>
          <a:p>
            <a:r>
              <a:rPr lang="en-IN" dirty="0"/>
              <a:t>l is log likelihood</a:t>
            </a:r>
          </a:p>
          <a:p>
            <a:r>
              <a:rPr lang="en-IN" dirty="0"/>
              <a:t>k is number of parameters</a:t>
            </a:r>
          </a:p>
          <a:p>
            <a:endParaRPr lang="en-IN" dirty="0"/>
          </a:p>
        </p:txBody>
      </p:sp>
    </p:spTree>
    <p:extLst>
      <p:ext uri="{BB962C8B-B14F-4D97-AF65-F5344CB8AC3E}">
        <p14:creationId xmlns:p14="http://schemas.microsoft.com/office/powerpoint/2010/main" val="376767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6200-CFBE-D1D8-5CA6-9E3AD1D19034}"/>
              </a:ext>
            </a:extLst>
          </p:cNvPr>
          <p:cNvSpPr>
            <a:spLocks noGrp="1"/>
          </p:cNvSpPr>
          <p:nvPr>
            <p:ph type="title"/>
          </p:nvPr>
        </p:nvSpPr>
        <p:spPr>
          <a:xfrm>
            <a:off x="685801" y="609601"/>
            <a:ext cx="10131425" cy="863600"/>
          </a:xfrm>
        </p:spPr>
        <p:txBody>
          <a:bodyPr/>
          <a:lstStyle/>
          <a:p>
            <a:r>
              <a:rPr lang="en-IN" dirty="0"/>
              <a:t>ARIMA(3,1,3) PREDICTIONS ON SEOSONAL DATA</a:t>
            </a:r>
          </a:p>
        </p:txBody>
      </p:sp>
      <p:sp>
        <p:nvSpPr>
          <p:cNvPr id="4" name="Slide Number Placeholder 3">
            <a:extLst>
              <a:ext uri="{FF2B5EF4-FFF2-40B4-BE49-F238E27FC236}">
                <a16:creationId xmlns:a16="http://schemas.microsoft.com/office/drawing/2014/main" id="{938721CC-94DB-0CFD-0CF3-39765A737A5D}"/>
              </a:ext>
            </a:extLst>
          </p:cNvPr>
          <p:cNvSpPr>
            <a:spLocks noGrp="1"/>
          </p:cNvSpPr>
          <p:nvPr>
            <p:ph type="sldNum" sz="quarter" idx="12"/>
          </p:nvPr>
        </p:nvSpPr>
        <p:spPr>
          <a:xfrm>
            <a:off x="5633100" y="6535419"/>
            <a:ext cx="551167" cy="377825"/>
          </a:xfrm>
        </p:spPr>
        <p:txBody>
          <a:bodyPr/>
          <a:lstStyle/>
          <a:p>
            <a:fld id="{E6F1B130-8F67-4D17-B455-05515EE49BF4}" type="slidenum">
              <a:rPr lang="en-IN" sz="1800" smtClean="0"/>
              <a:t>14</a:t>
            </a:fld>
            <a:endParaRPr lang="en-IN" sz="1800" dirty="0"/>
          </a:p>
        </p:txBody>
      </p:sp>
      <p:pic>
        <p:nvPicPr>
          <p:cNvPr id="6" name="Picture 5">
            <a:extLst>
              <a:ext uri="{FF2B5EF4-FFF2-40B4-BE49-F238E27FC236}">
                <a16:creationId xmlns:a16="http://schemas.microsoft.com/office/drawing/2014/main" id="{F4D28ABE-423D-9C8F-EBB6-E20066EDECB5}"/>
              </a:ext>
            </a:extLst>
          </p:cNvPr>
          <p:cNvPicPr>
            <a:picLocks noChangeAspect="1"/>
          </p:cNvPicPr>
          <p:nvPr/>
        </p:nvPicPr>
        <p:blipFill>
          <a:blip r:embed="rId2"/>
          <a:stretch>
            <a:fillRect/>
          </a:stretch>
        </p:blipFill>
        <p:spPr>
          <a:xfrm>
            <a:off x="695975" y="1473201"/>
            <a:ext cx="9874250" cy="2990850"/>
          </a:xfrm>
          <a:prstGeom prst="rect">
            <a:avLst/>
          </a:prstGeom>
        </p:spPr>
      </p:pic>
      <p:pic>
        <p:nvPicPr>
          <p:cNvPr id="8" name="Picture 7">
            <a:extLst>
              <a:ext uri="{FF2B5EF4-FFF2-40B4-BE49-F238E27FC236}">
                <a16:creationId xmlns:a16="http://schemas.microsoft.com/office/drawing/2014/main" id="{0C07DB1A-0F35-3BFB-BF7F-8F599F2C8D14}"/>
              </a:ext>
            </a:extLst>
          </p:cNvPr>
          <p:cNvPicPr>
            <a:picLocks noChangeAspect="1"/>
          </p:cNvPicPr>
          <p:nvPr/>
        </p:nvPicPr>
        <p:blipFill>
          <a:blip r:embed="rId3"/>
          <a:stretch>
            <a:fillRect/>
          </a:stretch>
        </p:blipFill>
        <p:spPr>
          <a:xfrm>
            <a:off x="656288" y="4680585"/>
            <a:ext cx="9874250" cy="1638300"/>
          </a:xfrm>
          <a:prstGeom prst="rect">
            <a:avLst/>
          </a:prstGeom>
        </p:spPr>
      </p:pic>
    </p:spTree>
    <p:extLst>
      <p:ext uri="{BB962C8B-B14F-4D97-AF65-F5344CB8AC3E}">
        <p14:creationId xmlns:p14="http://schemas.microsoft.com/office/powerpoint/2010/main" val="410834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4F8C-D3EE-5146-6B9A-B9CF4BB0CDE1}"/>
              </a:ext>
            </a:extLst>
          </p:cNvPr>
          <p:cNvSpPr>
            <a:spLocks noGrp="1"/>
          </p:cNvSpPr>
          <p:nvPr>
            <p:ph type="title"/>
          </p:nvPr>
        </p:nvSpPr>
        <p:spPr>
          <a:xfrm>
            <a:off x="410218" y="111760"/>
            <a:ext cx="10131425" cy="1456267"/>
          </a:xfrm>
        </p:spPr>
        <p:txBody>
          <a:bodyPr/>
          <a:lstStyle/>
          <a:p>
            <a:r>
              <a:rPr lang="en-IN" dirty="0"/>
              <a:t>Why Seasonal </a:t>
            </a:r>
            <a:r>
              <a:rPr lang="en-IN" dirty="0" err="1"/>
              <a:t>arima</a:t>
            </a:r>
            <a:r>
              <a:rPr lang="en-IN" dirty="0"/>
              <a:t>? WHEN WE HAVE </a:t>
            </a:r>
            <a:r>
              <a:rPr lang="en-IN" dirty="0" err="1"/>
              <a:t>arima</a:t>
            </a:r>
            <a:r>
              <a:rPr lang="en-IN" dirty="0"/>
              <a:t>?</a:t>
            </a:r>
          </a:p>
        </p:txBody>
      </p:sp>
      <p:sp>
        <p:nvSpPr>
          <p:cNvPr id="4" name="Slide Number Placeholder 3">
            <a:extLst>
              <a:ext uri="{FF2B5EF4-FFF2-40B4-BE49-F238E27FC236}">
                <a16:creationId xmlns:a16="http://schemas.microsoft.com/office/drawing/2014/main" id="{EF19A934-3844-FF7D-94FA-C11B1794CFB6}"/>
              </a:ext>
            </a:extLst>
          </p:cNvPr>
          <p:cNvSpPr>
            <a:spLocks noGrp="1"/>
          </p:cNvSpPr>
          <p:nvPr>
            <p:ph type="sldNum" sz="quarter" idx="12"/>
          </p:nvPr>
        </p:nvSpPr>
        <p:spPr>
          <a:xfrm>
            <a:off x="5544833" y="5758815"/>
            <a:ext cx="551167" cy="377825"/>
          </a:xfrm>
        </p:spPr>
        <p:txBody>
          <a:bodyPr/>
          <a:lstStyle/>
          <a:p>
            <a:fld id="{E6F1B130-8F67-4D17-B455-05515EE49BF4}" type="slidenum">
              <a:rPr lang="en-IN" sz="1800" smtClean="0"/>
              <a:t>15</a:t>
            </a:fld>
            <a:endParaRPr lang="en-IN" sz="1800" dirty="0"/>
          </a:p>
        </p:txBody>
      </p:sp>
      <p:sp>
        <p:nvSpPr>
          <p:cNvPr id="6" name="TextBox 5">
            <a:extLst>
              <a:ext uri="{FF2B5EF4-FFF2-40B4-BE49-F238E27FC236}">
                <a16:creationId xmlns:a16="http://schemas.microsoft.com/office/drawing/2014/main" id="{44BA6176-F476-CD77-18C2-100301E4AE88}"/>
              </a:ext>
            </a:extLst>
          </p:cNvPr>
          <p:cNvSpPr txBox="1"/>
          <p:nvPr/>
        </p:nvSpPr>
        <p:spPr>
          <a:xfrm>
            <a:off x="507381" y="1374987"/>
            <a:ext cx="9758679"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rPr>
              <a:t>ARIMA does not support seasonal data. For time series that has a significant seasonal pattern, seasonal ARIMA model is used.</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a:effectLst/>
              </a:rPr>
              <a:t>How does it differ from ARIMA?</a:t>
            </a:r>
          </a:p>
          <a:p>
            <a:pPr algn="l"/>
            <a:r>
              <a:rPr lang="en-US" dirty="0"/>
              <a:t>     </a:t>
            </a:r>
            <a:r>
              <a:rPr lang="en-US" b="0" i="0" dirty="0">
                <a:effectLst/>
              </a:rPr>
              <a:t> </a:t>
            </a:r>
            <a:r>
              <a:rPr lang="en-US" b="1" i="0" dirty="0">
                <a:effectLst/>
              </a:rPr>
              <a:t>In addition to the three parameters in ARIMA i.e. p, d, q, SARIMA has three more seasonal    </a:t>
            </a:r>
          </a:p>
          <a:p>
            <a:pPr algn="l"/>
            <a:r>
              <a:rPr lang="en-US" b="1" dirty="0"/>
              <a:t>  </a:t>
            </a:r>
            <a:r>
              <a:rPr lang="en-US" b="1" i="0" dirty="0">
                <a:effectLst/>
              </a:rPr>
              <a:t>   parameters (P, D, Q).</a:t>
            </a:r>
          </a:p>
          <a:p>
            <a:pPr algn="l"/>
            <a:endParaRPr lang="en-US" b="0" i="0" dirty="0">
              <a:effectLst/>
            </a:endParaRPr>
          </a:p>
          <a:p>
            <a:pPr marL="285750" indent="-285750" algn="l">
              <a:buFont typeface="Arial" panose="020B0604020202020204" pitchFamily="34" charset="0"/>
              <a:buChar char="•"/>
            </a:pPr>
            <a:r>
              <a:rPr lang="en-US" b="0" i="0" dirty="0">
                <a:effectLst/>
              </a:rPr>
              <a:t>The additional three parameters account for Autoregressive component (P), Differencing component (D) and Moving Average Component (Q) at the </a:t>
            </a:r>
            <a:r>
              <a:rPr lang="en-US" b="1" i="0" dirty="0">
                <a:effectLst/>
              </a:rPr>
              <a:t>seasonal level.</a:t>
            </a:r>
          </a:p>
          <a:p>
            <a:pPr algn="l"/>
            <a:endParaRPr lang="en-US" b="0" i="0" dirty="0">
              <a:effectLst/>
            </a:endParaRPr>
          </a:p>
          <a:p>
            <a:pPr marL="285750" indent="-285750" algn="l">
              <a:buFont typeface="Arial" panose="020B0604020202020204" pitchFamily="34" charset="0"/>
              <a:buChar char="•"/>
            </a:pPr>
            <a:r>
              <a:rPr lang="en-US" b="1" i="0" dirty="0">
                <a:effectLst/>
              </a:rPr>
              <a:t>It can be expressed as follows: ARIMA (p, d, q) (P, D, Q)m</a:t>
            </a:r>
            <a:br>
              <a:rPr lang="en-US" b="1" i="0" dirty="0">
                <a:effectLst/>
              </a:rPr>
            </a:br>
            <a:r>
              <a:rPr lang="en-US" b="0" i="0" dirty="0">
                <a:effectLst/>
              </a:rPr>
              <a:t>Here m is number of observations per season (In our case, m is 12). The seasonal components of the model are expressed in upper case and non seasonal components of the model are expressed in lower case.</a:t>
            </a:r>
          </a:p>
        </p:txBody>
      </p:sp>
    </p:spTree>
    <p:extLst>
      <p:ext uri="{BB962C8B-B14F-4D97-AF65-F5344CB8AC3E}">
        <p14:creationId xmlns:p14="http://schemas.microsoft.com/office/powerpoint/2010/main" val="311255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988E-2C9A-5FD9-5A62-A9D3FA58B7F2}"/>
              </a:ext>
            </a:extLst>
          </p:cNvPr>
          <p:cNvSpPr>
            <a:spLocks noGrp="1"/>
          </p:cNvSpPr>
          <p:nvPr>
            <p:ph type="title"/>
          </p:nvPr>
        </p:nvSpPr>
        <p:spPr>
          <a:xfrm>
            <a:off x="134635" y="116840"/>
            <a:ext cx="10131425" cy="985520"/>
          </a:xfrm>
        </p:spPr>
        <p:txBody>
          <a:bodyPr>
            <a:normAutofit/>
          </a:bodyPr>
          <a:lstStyle/>
          <a:p>
            <a:r>
              <a:rPr lang="en-IN" dirty="0"/>
              <a:t>Seasonal </a:t>
            </a:r>
            <a:r>
              <a:rPr lang="en-IN" dirty="0" err="1"/>
              <a:t>arima</a:t>
            </a:r>
            <a:endParaRPr lang="en-IN" dirty="0"/>
          </a:p>
        </p:txBody>
      </p:sp>
      <p:sp>
        <p:nvSpPr>
          <p:cNvPr id="4" name="Slide Number Placeholder 3">
            <a:extLst>
              <a:ext uri="{FF2B5EF4-FFF2-40B4-BE49-F238E27FC236}">
                <a16:creationId xmlns:a16="http://schemas.microsoft.com/office/drawing/2014/main" id="{C60EAC70-B3E6-F31D-4B03-4261F6862304}"/>
              </a:ext>
            </a:extLst>
          </p:cNvPr>
          <p:cNvSpPr>
            <a:spLocks noGrp="1"/>
          </p:cNvSpPr>
          <p:nvPr>
            <p:ph type="sldNum" sz="quarter" idx="12"/>
          </p:nvPr>
        </p:nvSpPr>
        <p:spPr>
          <a:xfrm>
            <a:off x="5744860" y="6124575"/>
            <a:ext cx="551167" cy="377825"/>
          </a:xfrm>
        </p:spPr>
        <p:txBody>
          <a:bodyPr/>
          <a:lstStyle/>
          <a:p>
            <a:fld id="{E6F1B130-8F67-4D17-B455-05515EE49BF4}" type="slidenum">
              <a:rPr lang="en-IN" sz="1600" smtClean="0"/>
              <a:t>16</a:t>
            </a:fld>
            <a:endParaRPr lang="en-IN" sz="1600" dirty="0"/>
          </a:p>
        </p:txBody>
      </p:sp>
      <p:sp>
        <p:nvSpPr>
          <p:cNvPr id="5" name="TextBox 4">
            <a:extLst>
              <a:ext uri="{FF2B5EF4-FFF2-40B4-BE49-F238E27FC236}">
                <a16:creationId xmlns:a16="http://schemas.microsoft.com/office/drawing/2014/main" id="{675B3145-78BA-A872-307A-0D0DDF088306}"/>
              </a:ext>
            </a:extLst>
          </p:cNvPr>
          <p:cNvSpPr txBox="1"/>
          <p:nvPr/>
        </p:nvSpPr>
        <p:spPr>
          <a:xfrm>
            <a:off x="303226" y="1102360"/>
            <a:ext cx="10425733" cy="1200329"/>
          </a:xfrm>
          <a:prstGeom prst="rect">
            <a:avLst/>
          </a:prstGeom>
          <a:noFill/>
        </p:spPr>
        <p:txBody>
          <a:bodyPr wrap="square" rtlCol="0">
            <a:spAutoFit/>
          </a:bodyPr>
          <a:lstStyle/>
          <a:p>
            <a:r>
              <a:rPr lang="en-IN" dirty="0"/>
              <a:t>Choosing SEASONAL P and Q for SARIMA. Based on below plot I am considering 2 different  seasonal durations</a:t>
            </a:r>
          </a:p>
          <a:p>
            <a:endParaRPr lang="en-IN" dirty="0"/>
          </a:p>
          <a:p>
            <a:pPr marL="285750" indent="-285750">
              <a:buFont typeface="Arial" panose="020B0604020202020204" pitchFamily="34" charset="0"/>
              <a:buChar char="•"/>
            </a:pPr>
            <a:r>
              <a:rPr lang="en-IN" dirty="0"/>
              <a:t>4 months</a:t>
            </a:r>
          </a:p>
          <a:p>
            <a:pPr marL="285750" indent="-285750">
              <a:buFont typeface="Arial" panose="020B0604020202020204" pitchFamily="34" charset="0"/>
              <a:buChar char="•"/>
            </a:pPr>
            <a:r>
              <a:rPr lang="en-IN" dirty="0"/>
              <a:t>12 months</a:t>
            </a:r>
          </a:p>
        </p:txBody>
      </p:sp>
      <p:pic>
        <p:nvPicPr>
          <p:cNvPr id="7" name="Picture 6">
            <a:extLst>
              <a:ext uri="{FF2B5EF4-FFF2-40B4-BE49-F238E27FC236}">
                <a16:creationId xmlns:a16="http://schemas.microsoft.com/office/drawing/2014/main" id="{3EB5C5E5-95FD-C587-FE6F-E3C01254B1A1}"/>
              </a:ext>
            </a:extLst>
          </p:cNvPr>
          <p:cNvPicPr>
            <a:picLocks noChangeAspect="1"/>
          </p:cNvPicPr>
          <p:nvPr/>
        </p:nvPicPr>
        <p:blipFill>
          <a:blip r:embed="rId2"/>
          <a:stretch>
            <a:fillRect/>
          </a:stretch>
        </p:blipFill>
        <p:spPr>
          <a:xfrm>
            <a:off x="303226" y="2252386"/>
            <a:ext cx="9331340" cy="3618189"/>
          </a:xfrm>
          <a:prstGeom prst="rect">
            <a:avLst/>
          </a:prstGeom>
        </p:spPr>
      </p:pic>
    </p:spTree>
    <p:extLst>
      <p:ext uri="{BB962C8B-B14F-4D97-AF65-F5344CB8AC3E}">
        <p14:creationId xmlns:p14="http://schemas.microsoft.com/office/powerpoint/2010/main" val="2936570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0CD2-306D-937F-7579-B116D7B7F266}"/>
              </a:ext>
            </a:extLst>
          </p:cNvPr>
          <p:cNvSpPr>
            <a:spLocks noGrp="1"/>
          </p:cNvSpPr>
          <p:nvPr>
            <p:ph type="title"/>
          </p:nvPr>
        </p:nvSpPr>
        <p:spPr>
          <a:xfrm>
            <a:off x="330201" y="180977"/>
            <a:ext cx="10131425" cy="833120"/>
          </a:xfrm>
        </p:spPr>
        <p:txBody>
          <a:bodyPr/>
          <a:lstStyle/>
          <a:p>
            <a:r>
              <a:rPr lang="en-IN" dirty="0"/>
              <a:t>Understanding PACF AND ACF PLOTS</a:t>
            </a:r>
          </a:p>
        </p:txBody>
      </p:sp>
      <p:sp>
        <p:nvSpPr>
          <p:cNvPr id="3" name="Slide Number Placeholder 2">
            <a:extLst>
              <a:ext uri="{FF2B5EF4-FFF2-40B4-BE49-F238E27FC236}">
                <a16:creationId xmlns:a16="http://schemas.microsoft.com/office/drawing/2014/main" id="{91AB8B7D-8CE2-2038-7E62-F745D6F7AF43}"/>
              </a:ext>
            </a:extLst>
          </p:cNvPr>
          <p:cNvSpPr>
            <a:spLocks noGrp="1"/>
          </p:cNvSpPr>
          <p:nvPr>
            <p:ph type="sldNum" sz="quarter" idx="12"/>
          </p:nvPr>
        </p:nvSpPr>
        <p:spPr>
          <a:xfrm>
            <a:off x="5395913" y="6270222"/>
            <a:ext cx="551167" cy="377825"/>
          </a:xfrm>
        </p:spPr>
        <p:txBody>
          <a:bodyPr/>
          <a:lstStyle/>
          <a:p>
            <a:r>
              <a:rPr lang="en-IN" sz="1800" dirty="0"/>
              <a:t>17</a:t>
            </a:r>
          </a:p>
        </p:txBody>
      </p:sp>
      <p:sp>
        <p:nvSpPr>
          <p:cNvPr id="4" name="TextBox 3">
            <a:extLst>
              <a:ext uri="{FF2B5EF4-FFF2-40B4-BE49-F238E27FC236}">
                <a16:creationId xmlns:a16="http://schemas.microsoft.com/office/drawing/2014/main" id="{F4B72B0B-93A2-9D33-1E6E-8AB34D3C2FC2}"/>
              </a:ext>
            </a:extLst>
          </p:cNvPr>
          <p:cNvSpPr txBox="1"/>
          <p:nvPr/>
        </p:nvSpPr>
        <p:spPr>
          <a:xfrm>
            <a:off x="330201" y="1021241"/>
            <a:ext cx="9977120" cy="1477328"/>
          </a:xfrm>
          <a:prstGeom prst="rect">
            <a:avLst/>
          </a:prstGeom>
          <a:noFill/>
        </p:spPr>
        <p:txBody>
          <a:bodyPr wrap="square" rtlCol="0">
            <a:spAutoFit/>
          </a:bodyPr>
          <a:lstStyle/>
          <a:p>
            <a:r>
              <a:rPr lang="en-IN" dirty="0"/>
              <a:t>PACF: By this plot we can analyse the direct effect of a particular lagged time series values with current time series values without the intermediate lagged values effect</a:t>
            </a:r>
          </a:p>
          <a:p>
            <a:endParaRPr lang="en-IN" dirty="0"/>
          </a:p>
          <a:p>
            <a:r>
              <a:rPr lang="en-IN" dirty="0"/>
              <a:t>ACF: By this plot we can analyse the indirect effect of particular lagged time series with current time series</a:t>
            </a:r>
          </a:p>
        </p:txBody>
      </p:sp>
      <p:pic>
        <p:nvPicPr>
          <p:cNvPr id="6" name="Picture 5">
            <a:extLst>
              <a:ext uri="{FF2B5EF4-FFF2-40B4-BE49-F238E27FC236}">
                <a16:creationId xmlns:a16="http://schemas.microsoft.com/office/drawing/2014/main" id="{29142BB2-5A7C-24ED-DADF-3637FA1B0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2444360"/>
            <a:ext cx="9226113" cy="3480424"/>
          </a:xfrm>
          <a:prstGeom prst="rect">
            <a:avLst/>
          </a:prstGeom>
        </p:spPr>
      </p:pic>
    </p:spTree>
    <p:extLst>
      <p:ext uri="{BB962C8B-B14F-4D97-AF65-F5344CB8AC3E}">
        <p14:creationId xmlns:p14="http://schemas.microsoft.com/office/powerpoint/2010/main" val="303052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3527-625E-58CA-6910-00EE42663052}"/>
              </a:ext>
            </a:extLst>
          </p:cNvPr>
          <p:cNvSpPr>
            <a:spLocks noGrp="1"/>
          </p:cNvSpPr>
          <p:nvPr>
            <p:ph type="title"/>
          </p:nvPr>
        </p:nvSpPr>
        <p:spPr>
          <a:xfrm>
            <a:off x="410218" y="138113"/>
            <a:ext cx="10131425" cy="579120"/>
          </a:xfrm>
        </p:spPr>
        <p:txBody>
          <a:bodyPr>
            <a:normAutofit fontScale="90000"/>
          </a:bodyPr>
          <a:lstStyle/>
          <a:p>
            <a:r>
              <a:rPr lang="en-IN" dirty="0"/>
              <a:t>PACF AND ACF on 4 months and 12 months scales</a:t>
            </a:r>
          </a:p>
        </p:txBody>
      </p:sp>
      <p:sp>
        <p:nvSpPr>
          <p:cNvPr id="3" name="Slide Number Placeholder 2">
            <a:extLst>
              <a:ext uri="{FF2B5EF4-FFF2-40B4-BE49-F238E27FC236}">
                <a16:creationId xmlns:a16="http://schemas.microsoft.com/office/drawing/2014/main" id="{FAF9223C-F86F-EE7C-693A-9497CB008C46}"/>
              </a:ext>
            </a:extLst>
          </p:cNvPr>
          <p:cNvSpPr>
            <a:spLocks noGrp="1"/>
          </p:cNvSpPr>
          <p:nvPr>
            <p:ph type="sldNum" sz="quarter" idx="12"/>
          </p:nvPr>
        </p:nvSpPr>
        <p:spPr>
          <a:xfrm>
            <a:off x="5232110" y="6226175"/>
            <a:ext cx="551167" cy="377825"/>
          </a:xfrm>
        </p:spPr>
        <p:txBody>
          <a:bodyPr/>
          <a:lstStyle/>
          <a:p>
            <a:r>
              <a:rPr lang="en-IN" sz="1800" dirty="0"/>
              <a:t>18</a:t>
            </a:r>
          </a:p>
        </p:txBody>
      </p:sp>
      <p:pic>
        <p:nvPicPr>
          <p:cNvPr id="5" name="Picture 4">
            <a:extLst>
              <a:ext uri="{FF2B5EF4-FFF2-40B4-BE49-F238E27FC236}">
                <a16:creationId xmlns:a16="http://schemas.microsoft.com/office/drawing/2014/main" id="{D99A30A3-BA3A-2614-3EB1-9600746CEF54}"/>
              </a:ext>
            </a:extLst>
          </p:cNvPr>
          <p:cNvPicPr>
            <a:picLocks noChangeAspect="1"/>
          </p:cNvPicPr>
          <p:nvPr/>
        </p:nvPicPr>
        <p:blipFill>
          <a:blip r:embed="rId2"/>
          <a:stretch>
            <a:fillRect/>
          </a:stretch>
        </p:blipFill>
        <p:spPr>
          <a:xfrm>
            <a:off x="594361" y="746125"/>
            <a:ext cx="3764279" cy="2316163"/>
          </a:xfrm>
          <a:prstGeom prst="rect">
            <a:avLst/>
          </a:prstGeom>
        </p:spPr>
      </p:pic>
      <p:pic>
        <p:nvPicPr>
          <p:cNvPr id="7" name="Picture 6">
            <a:extLst>
              <a:ext uri="{FF2B5EF4-FFF2-40B4-BE49-F238E27FC236}">
                <a16:creationId xmlns:a16="http://schemas.microsoft.com/office/drawing/2014/main" id="{148B5F19-7E68-5DD0-D7EB-C097062754FE}"/>
              </a:ext>
            </a:extLst>
          </p:cNvPr>
          <p:cNvPicPr>
            <a:picLocks noChangeAspect="1"/>
          </p:cNvPicPr>
          <p:nvPr/>
        </p:nvPicPr>
        <p:blipFill>
          <a:blip r:embed="rId3"/>
          <a:stretch>
            <a:fillRect/>
          </a:stretch>
        </p:blipFill>
        <p:spPr>
          <a:xfrm>
            <a:off x="6113160" y="746125"/>
            <a:ext cx="4152900" cy="2316163"/>
          </a:xfrm>
          <a:prstGeom prst="rect">
            <a:avLst/>
          </a:prstGeom>
        </p:spPr>
      </p:pic>
      <p:sp>
        <p:nvSpPr>
          <p:cNvPr id="14" name="TextBox 13">
            <a:extLst>
              <a:ext uri="{FF2B5EF4-FFF2-40B4-BE49-F238E27FC236}">
                <a16:creationId xmlns:a16="http://schemas.microsoft.com/office/drawing/2014/main" id="{1D0443BE-7BB5-1A2F-2B12-A79F0CCBD0DF}"/>
              </a:ext>
            </a:extLst>
          </p:cNvPr>
          <p:cNvSpPr txBox="1"/>
          <p:nvPr/>
        </p:nvSpPr>
        <p:spPr>
          <a:xfrm>
            <a:off x="4436760" y="1354137"/>
            <a:ext cx="1676400" cy="923330"/>
          </a:xfrm>
          <a:prstGeom prst="rect">
            <a:avLst/>
          </a:prstGeom>
          <a:noFill/>
        </p:spPr>
        <p:txBody>
          <a:bodyPr wrap="square" rtlCol="0">
            <a:spAutoFit/>
          </a:bodyPr>
          <a:lstStyle/>
          <a:p>
            <a:pPr algn="ctr"/>
            <a:r>
              <a:rPr lang="en-IN" dirty="0"/>
              <a:t>4 months </a:t>
            </a:r>
          </a:p>
          <a:p>
            <a:pPr algn="ctr"/>
            <a:r>
              <a:rPr lang="en-IN" dirty="0"/>
              <a:t>Seasonality</a:t>
            </a:r>
          </a:p>
          <a:p>
            <a:pPr algn="ctr"/>
            <a:r>
              <a:rPr lang="en-IN" dirty="0"/>
              <a:t>P=3,Q=3</a:t>
            </a:r>
          </a:p>
        </p:txBody>
      </p:sp>
      <p:sp>
        <p:nvSpPr>
          <p:cNvPr id="15" name="TextBox 14">
            <a:extLst>
              <a:ext uri="{FF2B5EF4-FFF2-40B4-BE49-F238E27FC236}">
                <a16:creationId xmlns:a16="http://schemas.microsoft.com/office/drawing/2014/main" id="{ED6BFCDC-E239-D4A8-3FE7-E9FD682C128F}"/>
              </a:ext>
            </a:extLst>
          </p:cNvPr>
          <p:cNvSpPr txBox="1"/>
          <p:nvPr/>
        </p:nvSpPr>
        <p:spPr>
          <a:xfrm>
            <a:off x="4436760" y="4118869"/>
            <a:ext cx="1567800" cy="923330"/>
          </a:xfrm>
          <a:prstGeom prst="rect">
            <a:avLst/>
          </a:prstGeom>
          <a:noFill/>
        </p:spPr>
        <p:txBody>
          <a:bodyPr wrap="square" rtlCol="0">
            <a:spAutoFit/>
          </a:bodyPr>
          <a:lstStyle/>
          <a:p>
            <a:pPr algn="ctr"/>
            <a:r>
              <a:rPr lang="en-IN" dirty="0"/>
              <a:t>12 months </a:t>
            </a:r>
          </a:p>
          <a:p>
            <a:pPr algn="ctr"/>
            <a:r>
              <a:rPr lang="en-IN" dirty="0"/>
              <a:t>Seasonality</a:t>
            </a:r>
          </a:p>
          <a:p>
            <a:pPr algn="ctr"/>
            <a:r>
              <a:rPr lang="en-IN" dirty="0"/>
              <a:t>P=2,Q=2</a:t>
            </a:r>
          </a:p>
        </p:txBody>
      </p:sp>
      <p:pic>
        <p:nvPicPr>
          <p:cNvPr id="17" name="Picture 16">
            <a:extLst>
              <a:ext uri="{FF2B5EF4-FFF2-40B4-BE49-F238E27FC236}">
                <a16:creationId xmlns:a16="http://schemas.microsoft.com/office/drawing/2014/main" id="{34C7C21F-CDD5-7847-0497-1556BE05431D}"/>
              </a:ext>
            </a:extLst>
          </p:cNvPr>
          <p:cNvPicPr>
            <a:picLocks noChangeAspect="1"/>
          </p:cNvPicPr>
          <p:nvPr/>
        </p:nvPicPr>
        <p:blipFill>
          <a:blip r:embed="rId4"/>
          <a:stretch>
            <a:fillRect/>
          </a:stretch>
        </p:blipFill>
        <p:spPr>
          <a:xfrm>
            <a:off x="6113160" y="3429000"/>
            <a:ext cx="4200525" cy="2847975"/>
          </a:xfrm>
          <a:prstGeom prst="rect">
            <a:avLst/>
          </a:prstGeom>
        </p:spPr>
      </p:pic>
      <p:pic>
        <p:nvPicPr>
          <p:cNvPr id="19" name="Picture 18">
            <a:extLst>
              <a:ext uri="{FF2B5EF4-FFF2-40B4-BE49-F238E27FC236}">
                <a16:creationId xmlns:a16="http://schemas.microsoft.com/office/drawing/2014/main" id="{F7F41454-C500-DB05-4E0B-EDED432444B2}"/>
              </a:ext>
            </a:extLst>
          </p:cNvPr>
          <p:cNvPicPr>
            <a:picLocks noChangeAspect="1"/>
          </p:cNvPicPr>
          <p:nvPr/>
        </p:nvPicPr>
        <p:blipFill>
          <a:blip r:embed="rId5"/>
          <a:stretch>
            <a:fillRect/>
          </a:stretch>
        </p:blipFill>
        <p:spPr>
          <a:xfrm>
            <a:off x="410218" y="3324225"/>
            <a:ext cx="4219575" cy="2924175"/>
          </a:xfrm>
          <a:prstGeom prst="rect">
            <a:avLst/>
          </a:prstGeom>
        </p:spPr>
      </p:pic>
    </p:spTree>
    <p:extLst>
      <p:ext uri="{BB962C8B-B14F-4D97-AF65-F5344CB8AC3E}">
        <p14:creationId xmlns:p14="http://schemas.microsoft.com/office/powerpoint/2010/main" val="589637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40AD-34CE-BD14-21CB-93A9DC47F2B5}"/>
              </a:ext>
            </a:extLst>
          </p:cNvPr>
          <p:cNvSpPr>
            <a:spLocks noGrp="1"/>
          </p:cNvSpPr>
          <p:nvPr>
            <p:ph type="title"/>
          </p:nvPr>
        </p:nvSpPr>
        <p:spPr>
          <a:xfrm>
            <a:off x="421641" y="365761"/>
            <a:ext cx="10131425" cy="731520"/>
          </a:xfrm>
        </p:spPr>
        <p:txBody>
          <a:bodyPr/>
          <a:lstStyle/>
          <a:p>
            <a:r>
              <a:rPr lang="en-IN" dirty="0"/>
              <a:t>Results</a:t>
            </a:r>
          </a:p>
        </p:txBody>
      </p:sp>
      <p:sp>
        <p:nvSpPr>
          <p:cNvPr id="3" name="Slide Number Placeholder 2">
            <a:extLst>
              <a:ext uri="{FF2B5EF4-FFF2-40B4-BE49-F238E27FC236}">
                <a16:creationId xmlns:a16="http://schemas.microsoft.com/office/drawing/2014/main" id="{0721A46A-6289-087E-B313-F5620EFDFA3C}"/>
              </a:ext>
            </a:extLst>
          </p:cNvPr>
          <p:cNvSpPr>
            <a:spLocks noGrp="1"/>
          </p:cNvSpPr>
          <p:nvPr>
            <p:ph type="sldNum" sz="quarter" idx="12"/>
          </p:nvPr>
        </p:nvSpPr>
        <p:spPr>
          <a:xfrm>
            <a:off x="5211769" y="5809615"/>
            <a:ext cx="551167" cy="377825"/>
          </a:xfrm>
        </p:spPr>
        <p:txBody>
          <a:bodyPr/>
          <a:lstStyle/>
          <a:p>
            <a:r>
              <a:rPr lang="en-IN" sz="1800" dirty="0"/>
              <a:t>19</a:t>
            </a:r>
          </a:p>
        </p:txBody>
      </p:sp>
      <p:pic>
        <p:nvPicPr>
          <p:cNvPr id="7" name="Picture 6">
            <a:extLst>
              <a:ext uri="{FF2B5EF4-FFF2-40B4-BE49-F238E27FC236}">
                <a16:creationId xmlns:a16="http://schemas.microsoft.com/office/drawing/2014/main" id="{FDCA24B4-9C06-6B1B-B0A5-1BB06FFAA188}"/>
              </a:ext>
            </a:extLst>
          </p:cNvPr>
          <p:cNvPicPr>
            <a:picLocks noChangeAspect="1"/>
          </p:cNvPicPr>
          <p:nvPr/>
        </p:nvPicPr>
        <p:blipFill>
          <a:blip r:embed="rId2"/>
          <a:stretch>
            <a:fillRect/>
          </a:stretch>
        </p:blipFill>
        <p:spPr>
          <a:xfrm>
            <a:off x="5730240" y="1594899"/>
            <a:ext cx="4677893" cy="3069952"/>
          </a:xfrm>
          <a:prstGeom prst="rect">
            <a:avLst/>
          </a:prstGeom>
        </p:spPr>
      </p:pic>
      <p:sp>
        <p:nvSpPr>
          <p:cNvPr id="12" name="TextBox 11">
            <a:extLst>
              <a:ext uri="{FF2B5EF4-FFF2-40B4-BE49-F238E27FC236}">
                <a16:creationId xmlns:a16="http://schemas.microsoft.com/office/drawing/2014/main" id="{44A6E2E9-74C3-00BB-E20C-A222CCC03148}"/>
              </a:ext>
            </a:extLst>
          </p:cNvPr>
          <p:cNvSpPr txBox="1"/>
          <p:nvPr/>
        </p:nvSpPr>
        <p:spPr>
          <a:xfrm>
            <a:off x="1510664" y="1085058"/>
            <a:ext cx="2824480" cy="365760"/>
          </a:xfrm>
          <a:prstGeom prst="rect">
            <a:avLst/>
          </a:prstGeom>
          <a:noFill/>
        </p:spPr>
        <p:txBody>
          <a:bodyPr wrap="square" rtlCol="0">
            <a:spAutoFit/>
          </a:bodyPr>
          <a:lstStyle/>
          <a:p>
            <a:r>
              <a:rPr lang="en-IN" dirty="0"/>
              <a:t>SARIMA(3,1,3,2,0,2,12)</a:t>
            </a:r>
          </a:p>
        </p:txBody>
      </p:sp>
      <p:sp>
        <p:nvSpPr>
          <p:cNvPr id="13" name="TextBox 12">
            <a:extLst>
              <a:ext uri="{FF2B5EF4-FFF2-40B4-BE49-F238E27FC236}">
                <a16:creationId xmlns:a16="http://schemas.microsoft.com/office/drawing/2014/main" id="{998F75CC-C1FE-3386-561C-9EAE1EF619BC}"/>
              </a:ext>
            </a:extLst>
          </p:cNvPr>
          <p:cNvSpPr txBox="1"/>
          <p:nvPr/>
        </p:nvSpPr>
        <p:spPr>
          <a:xfrm>
            <a:off x="6716076" y="1085058"/>
            <a:ext cx="2824480" cy="365760"/>
          </a:xfrm>
          <a:prstGeom prst="rect">
            <a:avLst/>
          </a:prstGeom>
          <a:noFill/>
        </p:spPr>
        <p:txBody>
          <a:bodyPr wrap="square" rtlCol="0">
            <a:spAutoFit/>
          </a:bodyPr>
          <a:lstStyle/>
          <a:p>
            <a:r>
              <a:rPr lang="en-IN" dirty="0"/>
              <a:t>SARIMA(3,1,3,3,0,3,4)</a:t>
            </a:r>
          </a:p>
        </p:txBody>
      </p:sp>
      <p:sp>
        <p:nvSpPr>
          <p:cNvPr id="14" name="TextBox 13">
            <a:extLst>
              <a:ext uri="{FF2B5EF4-FFF2-40B4-BE49-F238E27FC236}">
                <a16:creationId xmlns:a16="http://schemas.microsoft.com/office/drawing/2014/main" id="{D85F3117-2562-3082-D796-0394E7578617}"/>
              </a:ext>
            </a:extLst>
          </p:cNvPr>
          <p:cNvSpPr txBox="1"/>
          <p:nvPr/>
        </p:nvSpPr>
        <p:spPr>
          <a:xfrm>
            <a:off x="1137920" y="4984974"/>
            <a:ext cx="3745864" cy="369332"/>
          </a:xfrm>
          <a:prstGeom prst="rect">
            <a:avLst/>
          </a:prstGeom>
          <a:noFill/>
        </p:spPr>
        <p:txBody>
          <a:bodyPr wrap="square" rtlCol="0">
            <a:spAutoFit/>
          </a:bodyPr>
          <a:lstStyle/>
          <a:p>
            <a:r>
              <a:rPr lang="en-IN" dirty="0"/>
              <a:t>Root Mean Squared error :629.91</a:t>
            </a:r>
          </a:p>
        </p:txBody>
      </p:sp>
      <p:sp>
        <p:nvSpPr>
          <p:cNvPr id="15" name="TextBox 14">
            <a:extLst>
              <a:ext uri="{FF2B5EF4-FFF2-40B4-BE49-F238E27FC236}">
                <a16:creationId xmlns:a16="http://schemas.microsoft.com/office/drawing/2014/main" id="{3403AE4A-197B-3639-C5AB-A09301A2FC7B}"/>
              </a:ext>
            </a:extLst>
          </p:cNvPr>
          <p:cNvSpPr txBox="1"/>
          <p:nvPr/>
        </p:nvSpPr>
        <p:spPr>
          <a:xfrm>
            <a:off x="6520196" y="4955015"/>
            <a:ext cx="3745864" cy="369332"/>
          </a:xfrm>
          <a:prstGeom prst="rect">
            <a:avLst/>
          </a:prstGeom>
          <a:noFill/>
        </p:spPr>
        <p:txBody>
          <a:bodyPr wrap="square" rtlCol="0">
            <a:spAutoFit/>
          </a:bodyPr>
          <a:lstStyle/>
          <a:p>
            <a:r>
              <a:rPr lang="en-IN" dirty="0"/>
              <a:t>Root Mean Squared error : 804.12</a:t>
            </a:r>
          </a:p>
        </p:txBody>
      </p:sp>
      <p:pic>
        <p:nvPicPr>
          <p:cNvPr id="17" name="Picture 16">
            <a:extLst>
              <a:ext uri="{FF2B5EF4-FFF2-40B4-BE49-F238E27FC236}">
                <a16:creationId xmlns:a16="http://schemas.microsoft.com/office/drawing/2014/main" id="{AC28461D-01EE-745C-FDC0-E2C02076A533}"/>
              </a:ext>
            </a:extLst>
          </p:cNvPr>
          <p:cNvPicPr>
            <a:picLocks noChangeAspect="1"/>
          </p:cNvPicPr>
          <p:nvPr/>
        </p:nvPicPr>
        <p:blipFill>
          <a:blip r:embed="rId3"/>
          <a:stretch>
            <a:fillRect/>
          </a:stretch>
        </p:blipFill>
        <p:spPr>
          <a:xfrm>
            <a:off x="717866" y="1583437"/>
            <a:ext cx="4410075" cy="3048000"/>
          </a:xfrm>
          <a:prstGeom prst="rect">
            <a:avLst/>
          </a:prstGeom>
        </p:spPr>
      </p:pic>
    </p:spTree>
    <p:extLst>
      <p:ext uri="{BB962C8B-B14F-4D97-AF65-F5344CB8AC3E}">
        <p14:creationId xmlns:p14="http://schemas.microsoft.com/office/powerpoint/2010/main" val="390292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C2C36C-AB6B-7F66-0B82-601086ED60DF}"/>
              </a:ext>
            </a:extLst>
          </p:cNvPr>
          <p:cNvSpPr>
            <a:spLocks noGrp="1"/>
          </p:cNvSpPr>
          <p:nvPr>
            <p:ph type="title"/>
          </p:nvPr>
        </p:nvSpPr>
        <p:spPr>
          <a:xfrm>
            <a:off x="66675" y="278598"/>
            <a:ext cx="8610600" cy="960922"/>
          </a:xfrm>
        </p:spPr>
        <p:txBody>
          <a:bodyPr/>
          <a:lstStyle/>
          <a:p>
            <a:pPr algn="l"/>
            <a:r>
              <a:rPr lang="en-IN" dirty="0"/>
              <a:t>REFERENCES</a:t>
            </a:r>
          </a:p>
        </p:txBody>
      </p:sp>
      <p:sp>
        <p:nvSpPr>
          <p:cNvPr id="6" name="Slide Number Placeholder 5">
            <a:extLst>
              <a:ext uri="{FF2B5EF4-FFF2-40B4-BE49-F238E27FC236}">
                <a16:creationId xmlns:a16="http://schemas.microsoft.com/office/drawing/2014/main" id="{C2927C94-10F4-54C7-777E-6A94302276BD}"/>
              </a:ext>
            </a:extLst>
          </p:cNvPr>
          <p:cNvSpPr>
            <a:spLocks noGrp="1"/>
          </p:cNvSpPr>
          <p:nvPr>
            <p:ph type="sldNum" sz="quarter" idx="12"/>
          </p:nvPr>
        </p:nvSpPr>
        <p:spPr>
          <a:xfrm>
            <a:off x="5114940" y="5750560"/>
            <a:ext cx="551167" cy="377825"/>
          </a:xfrm>
        </p:spPr>
        <p:txBody>
          <a:bodyPr/>
          <a:lstStyle/>
          <a:p>
            <a:fld id="{E6F1B130-8F67-4D17-B455-05515EE49BF4}" type="slidenum">
              <a:rPr lang="en-IN" sz="1800" smtClean="0"/>
              <a:t>2</a:t>
            </a:fld>
            <a:endParaRPr lang="en-IN" sz="1800" dirty="0"/>
          </a:p>
        </p:txBody>
      </p:sp>
      <p:sp>
        <p:nvSpPr>
          <p:cNvPr id="7" name="TextBox 6">
            <a:extLst>
              <a:ext uri="{FF2B5EF4-FFF2-40B4-BE49-F238E27FC236}">
                <a16:creationId xmlns:a16="http://schemas.microsoft.com/office/drawing/2014/main" id="{9849809A-1866-50A9-A859-3941C1DFC798}"/>
              </a:ext>
            </a:extLst>
          </p:cNvPr>
          <p:cNvSpPr txBox="1"/>
          <p:nvPr/>
        </p:nvSpPr>
        <p:spPr>
          <a:xfrm>
            <a:off x="619760" y="1107440"/>
            <a:ext cx="11084560" cy="4524315"/>
          </a:xfrm>
          <a:prstGeom prst="rect">
            <a:avLst/>
          </a:prstGeom>
          <a:noFill/>
        </p:spPr>
        <p:txBody>
          <a:bodyPr wrap="square" rtlCol="0">
            <a:spAutoFit/>
          </a:bodyPr>
          <a:lstStyle/>
          <a:p>
            <a:pPr marL="285750" indent="-285750">
              <a:buFont typeface="Arial" panose="020B0604020202020204" pitchFamily="34" charset="0"/>
              <a:buChar char="•"/>
            </a:pPr>
            <a:endParaRPr lang="en-IN" b="0" i="0" u="none" strike="noStrike" dirty="0">
              <a:solidFill>
                <a:srgbClr val="C573D2"/>
              </a:solidFill>
              <a:effectLst/>
              <a:latin typeface="Georgia" panose="02040502050405020303" pitchFamily="18" charset="0"/>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endParaRPr lang="en-IN" dirty="0">
              <a:solidFill>
                <a:srgbClr val="C573D2"/>
              </a:solidFill>
              <a:latin typeface="Georgia" panose="02040502050405020303" pitchFamily="18" charset="0"/>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dirty="0"/>
              <a:t>Publication from scholarpedia on granger causality</a:t>
            </a:r>
          </a:p>
          <a:p>
            <a:r>
              <a:rPr lang="en-IN" dirty="0">
                <a:solidFill>
                  <a:srgbClr val="C573D2"/>
                </a:solidFill>
                <a:latin typeface="Georgia" panose="02040502050405020303" pitchFamily="18" charset="0"/>
              </a:rPr>
              <a:t>       doi:10.4249/scholarpedia.1667</a:t>
            </a:r>
          </a:p>
          <a:p>
            <a:endParaRPr lang="en-IN" b="0" i="0" u="none" strike="noStrike" dirty="0">
              <a:solidFill>
                <a:srgbClr val="0078AC"/>
              </a:solidFill>
              <a:effectLst/>
              <a:latin typeface="Georgia" panose="02040502050405020303" pitchFamily="18" charset="0"/>
            </a:endParaRPr>
          </a:p>
          <a:p>
            <a:pPr marL="285750" indent="-285750">
              <a:buFont typeface="Arial" panose="020B0604020202020204" pitchFamily="34" charset="0"/>
              <a:buChar char="•"/>
            </a:pPr>
            <a:r>
              <a:rPr lang="en-IN" dirty="0"/>
              <a:t>Introduction to Modern Time Series (Book)</a:t>
            </a:r>
          </a:p>
          <a:p>
            <a:r>
              <a:rPr lang="en-IN" dirty="0">
                <a:hlinkClick r:id="rId3"/>
              </a:rPr>
              <a:t>https://books.google.ca/books?hl=en&amp;lr=&amp;id=o7jWV67165QC&amp;oi=fnd&amp;pg=PR5&amp;dq=time+series+research+paper&amp;ots=mqjiWUIi_u&amp;sig=avLaNb6mC15BSzoUl-5-tIdfTHA#v=onepage&amp;q&amp;f=false</a:t>
            </a:r>
            <a:endParaRPr lang="en-IN" dirty="0"/>
          </a:p>
          <a:p>
            <a:endParaRPr lang="en-IN" dirty="0"/>
          </a:p>
          <a:p>
            <a:endParaRPr lang="en-IN" dirty="0"/>
          </a:p>
          <a:p>
            <a:pPr marL="285750" indent="-285750">
              <a:buFont typeface="Arial" panose="020B0604020202020204" pitchFamily="34" charset="0"/>
              <a:buChar char="•"/>
            </a:pPr>
            <a:r>
              <a:rPr lang="en-IN" dirty="0"/>
              <a:t>Machine learning for time series forecasting with python (Book)</a:t>
            </a:r>
          </a:p>
          <a:p>
            <a:r>
              <a:rPr lang="en-CA" sz="1800" dirty="0">
                <a:hlinkClick r:id="rId4"/>
              </a:rPr>
              <a:t>https://casls-primo-prod.hosted.exlibrisgroup.com/permalink/f/2k7505/01CASLS_REGINA_ALMA51256598830003476</a:t>
            </a:r>
            <a:r>
              <a:rPr lang="en-CA" sz="1800" dirty="0"/>
              <a:t> </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8870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8F70-2223-B472-5272-DB7265DF159E}"/>
              </a:ext>
            </a:extLst>
          </p:cNvPr>
          <p:cNvSpPr>
            <a:spLocks noGrp="1"/>
          </p:cNvSpPr>
          <p:nvPr>
            <p:ph type="title"/>
          </p:nvPr>
        </p:nvSpPr>
        <p:spPr/>
        <p:txBody>
          <a:bodyPr/>
          <a:lstStyle/>
          <a:p>
            <a:r>
              <a:rPr lang="en-IN" dirty="0"/>
              <a:t>Comparison of results</a:t>
            </a:r>
          </a:p>
        </p:txBody>
      </p:sp>
      <p:sp>
        <p:nvSpPr>
          <p:cNvPr id="3" name="Slide Number Placeholder 2">
            <a:extLst>
              <a:ext uri="{FF2B5EF4-FFF2-40B4-BE49-F238E27FC236}">
                <a16:creationId xmlns:a16="http://schemas.microsoft.com/office/drawing/2014/main" id="{62B8710A-147B-C481-52D1-92D6BA8C6E90}"/>
              </a:ext>
            </a:extLst>
          </p:cNvPr>
          <p:cNvSpPr>
            <a:spLocks noGrp="1"/>
          </p:cNvSpPr>
          <p:nvPr>
            <p:ph type="sldNum" sz="quarter" idx="12"/>
          </p:nvPr>
        </p:nvSpPr>
        <p:spPr>
          <a:xfrm>
            <a:off x="5544833" y="5921375"/>
            <a:ext cx="551167" cy="377825"/>
          </a:xfrm>
        </p:spPr>
        <p:txBody>
          <a:bodyPr/>
          <a:lstStyle/>
          <a:p>
            <a:r>
              <a:rPr lang="en-IN" sz="1800" dirty="0"/>
              <a:t>20</a:t>
            </a:r>
          </a:p>
        </p:txBody>
      </p:sp>
      <p:graphicFrame>
        <p:nvGraphicFramePr>
          <p:cNvPr id="4" name="Table 3">
            <a:extLst>
              <a:ext uri="{FF2B5EF4-FFF2-40B4-BE49-F238E27FC236}">
                <a16:creationId xmlns:a16="http://schemas.microsoft.com/office/drawing/2014/main" id="{C185D736-4171-B78A-D251-A1AA0943E5B1}"/>
              </a:ext>
            </a:extLst>
          </p:cNvPr>
          <p:cNvGraphicFramePr>
            <a:graphicFrameLocks noGrp="1"/>
          </p:cNvGraphicFramePr>
          <p:nvPr>
            <p:extLst>
              <p:ext uri="{D42A27DB-BD31-4B8C-83A1-F6EECF244321}">
                <p14:modId xmlns:p14="http://schemas.microsoft.com/office/powerpoint/2010/main" val="2764402902"/>
              </p:ext>
            </p:extLst>
          </p:nvPr>
        </p:nvGraphicFramePr>
        <p:xfrm>
          <a:off x="904240" y="2316480"/>
          <a:ext cx="9113518" cy="3068320"/>
        </p:xfrm>
        <a:graphic>
          <a:graphicData uri="http://schemas.openxmlformats.org/drawingml/2006/table">
            <a:tbl>
              <a:tblPr firstRow="1" firstCol="1" bandRow="1">
                <a:tableStyleId>{5C22544A-7EE6-4342-B048-85BDC9FD1C3A}</a:tableStyleId>
              </a:tblPr>
              <a:tblGrid>
                <a:gridCol w="3037502">
                  <a:extLst>
                    <a:ext uri="{9D8B030D-6E8A-4147-A177-3AD203B41FA5}">
                      <a16:colId xmlns:a16="http://schemas.microsoft.com/office/drawing/2014/main" val="3277180315"/>
                    </a:ext>
                  </a:extLst>
                </a:gridCol>
                <a:gridCol w="3037502">
                  <a:extLst>
                    <a:ext uri="{9D8B030D-6E8A-4147-A177-3AD203B41FA5}">
                      <a16:colId xmlns:a16="http://schemas.microsoft.com/office/drawing/2014/main" val="1489562412"/>
                    </a:ext>
                  </a:extLst>
                </a:gridCol>
                <a:gridCol w="3038514">
                  <a:extLst>
                    <a:ext uri="{9D8B030D-6E8A-4147-A177-3AD203B41FA5}">
                      <a16:colId xmlns:a16="http://schemas.microsoft.com/office/drawing/2014/main" val="3907872466"/>
                    </a:ext>
                  </a:extLst>
                </a:gridCol>
              </a:tblGrid>
              <a:tr h="767080">
                <a:tc>
                  <a:txBody>
                    <a:bodyPr/>
                    <a:lstStyle/>
                    <a:p>
                      <a:pPr algn="just">
                        <a:lnSpc>
                          <a:spcPct val="200000"/>
                        </a:lnSpc>
                        <a:spcAft>
                          <a:spcPts val="800"/>
                        </a:spcAft>
                      </a:pPr>
                      <a:r>
                        <a:rPr lang="en-US" sz="12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US" sz="12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US" sz="1200">
                          <a:effectLst/>
                        </a:rPr>
                        <a:t>RMSE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2771043"/>
                  </a:ext>
                </a:extLst>
              </a:tr>
              <a:tr h="767080">
                <a:tc>
                  <a:txBody>
                    <a:bodyPr/>
                    <a:lstStyle/>
                    <a:p>
                      <a:pPr algn="just">
                        <a:lnSpc>
                          <a:spcPct val="200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US" sz="1200">
                          <a:effectLst/>
                        </a:rPr>
                        <a:t>ARIMA(3,1,3)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US" sz="1200">
                          <a:effectLst/>
                        </a:rPr>
                        <a:t>2698.03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6062292"/>
                  </a:ext>
                </a:extLst>
              </a:tr>
              <a:tr h="767080">
                <a:tc>
                  <a:txBody>
                    <a:bodyPr/>
                    <a:lstStyle/>
                    <a:p>
                      <a:pPr algn="just">
                        <a:lnSpc>
                          <a:spcPct val="200000"/>
                        </a:lnSpc>
                        <a:spcAft>
                          <a:spcPts val="8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US" sz="1200">
                          <a:effectLst/>
                        </a:rPr>
                        <a:t>SARIMA(3,1,3,2,0,2,12)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US" sz="1200">
                          <a:effectLst/>
                        </a:rPr>
                        <a:t>629.907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559317"/>
                  </a:ext>
                </a:extLst>
              </a:tr>
              <a:tr h="767080">
                <a:tc>
                  <a:txBody>
                    <a:bodyPr/>
                    <a:lstStyle/>
                    <a:p>
                      <a:pPr algn="just">
                        <a:lnSpc>
                          <a:spcPct val="200000"/>
                        </a:lnSpc>
                        <a:spcAft>
                          <a:spcPts val="80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US" sz="1200">
                          <a:effectLst/>
                        </a:rPr>
                        <a:t>SARIMA(3,1,3,3,0,3,4)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US" sz="1200" dirty="0">
                          <a:effectLst/>
                        </a:rPr>
                        <a:t>804.12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9323263"/>
                  </a:ext>
                </a:extLst>
              </a:tr>
            </a:tbl>
          </a:graphicData>
        </a:graphic>
      </p:graphicFrame>
    </p:spTree>
    <p:extLst>
      <p:ext uri="{BB962C8B-B14F-4D97-AF65-F5344CB8AC3E}">
        <p14:creationId xmlns:p14="http://schemas.microsoft.com/office/powerpoint/2010/main" val="370676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AF46-DBA9-006B-5605-84AFEEFEA95E}"/>
              </a:ext>
            </a:extLst>
          </p:cNvPr>
          <p:cNvSpPr>
            <a:spLocks noGrp="1"/>
          </p:cNvSpPr>
          <p:nvPr>
            <p:ph type="title"/>
          </p:nvPr>
        </p:nvSpPr>
        <p:spPr>
          <a:xfrm>
            <a:off x="265437" y="334339"/>
            <a:ext cx="11661125" cy="646332"/>
          </a:xfrm>
        </p:spPr>
        <p:txBody>
          <a:bodyPr/>
          <a:lstStyle/>
          <a:p>
            <a:r>
              <a:rPr lang="en-IN" dirty="0"/>
              <a:t> VECTOR AUTO REGRESSION For Multivariate time SERIES</a:t>
            </a:r>
          </a:p>
        </p:txBody>
      </p:sp>
      <p:sp>
        <p:nvSpPr>
          <p:cNvPr id="4" name="Slide Number Placeholder 3">
            <a:extLst>
              <a:ext uri="{FF2B5EF4-FFF2-40B4-BE49-F238E27FC236}">
                <a16:creationId xmlns:a16="http://schemas.microsoft.com/office/drawing/2014/main" id="{553AFB31-96FE-72DA-0DE4-81CBFE66C029}"/>
              </a:ext>
            </a:extLst>
          </p:cNvPr>
          <p:cNvSpPr>
            <a:spLocks noGrp="1"/>
          </p:cNvSpPr>
          <p:nvPr>
            <p:ph type="sldNum" sz="quarter" idx="12"/>
          </p:nvPr>
        </p:nvSpPr>
        <p:spPr>
          <a:xfrm>
            <a:off x="5940106" y="6024491"/>
            <a:ext cx="551167" cy="377825"/>
          </a:xfrm>
        </p:spPr>
        <p:txBody>
          <a:bodyPr/>
          <a:lstStyle/>
          <a:p>
            <a:fld id="{E6F1B130-8F67-4D17-B455-05515EE49BF4}" type="slidenum">
              <a:rPr lang="en-IN" sz="1800" smtClean="0"/>
              <a:t>21</a:t>
            </a:fld>
            <a:endParaRPr lang="en-IN" sz="1800" dirty="0"/>
          </a:p>
        </p:txBody>
      </p:sp>
      <p:sp>
        <p:nvSpPr>
          <p:cNvPr id="6" name="TextBox 5">
            <a:extLst>
              <a:ext uri="{FF2B5EF4-FFF2-40B4-BE49-F238E27FC236}">
                <a16:creationId xmlns:a16="http://schemas.microsoft.com/office/drawing/2014/main" id="{0AE13603-2E87-CEEC-210A-69CC6CC7A517}"/>
              </a:ext>
            </a:extLst>
          </p:cNvPr>
          <p:cNvSpPr txBox="1"/>
          <p:nvPr/>
        </p:nvSpPr>
        <p:spPr>
          <a:xfrm>
            <a:off x="472440" y="1603275"/>
            <a:ext cx="11186160" cy="646331"/>
          </a:xfrm>
          <a:prstGeom prst="rect">
            <a:avLst/>
          </a:prstGeom>
          <a:noFill/>
        </p:spPr>
        <p:txBody>
          <a:bodyPr wrap="square">
            <a:spAutoFit/>
          </a:bodyPr>
          <a:lstStyle/>
          <a:p>
            <a:r>
              <a:rPr lang="en-US" b="0" i="0" dirty="0">
                <a:effectLst/>
              </a:rPr>
              <a:t>Each variable depends not only on its past values but also has some dependency on other variables. This dependency is used for forecasting future values. Let us consider below bi variate equation </a:t>
            </a:r>
          </a:p>
        </p:txBody>
      </p:sp>
      <p:pic>
        <p:nvPicPr>
          <p:cNvPr id="8" name="Picture 7">
            <a:extLst>
              <a:ext uri="{FF2B5EF4-FFF2-40B4-BE49-F238E27FC236}">
                <a16:creationId xmlns:a16="http://schemas.microsoft.com/office/drawing/2014/main" id="{655267B8-FCFF-96FF-608B-6658F003A2D4}"/>
              </a:ext>
            </a:extLst>
          </p:cNvPr>
          <p:cNvPicPr>
            <a:picLocks noChangeAspect="1"/>
          </p:cNvPicPr>
          <p:nvPr/>
        </p:nvPicPr>
        <p:blipFill>
          <a:blip r:embed="rId3"/>
          <a:stretch>
            <a:fillRect/>
          </a:stretch>
        </p:blipFill>
        <p:spPr>
          <a:xfrm>
            <a:off x="556260" y="2742329"/>
            <a:ext cx="6629400" cy="272103"/>
          </a:xfrm>
          <a:prstGeom prst="rect">
            <a:avLst/>
          </a:prstGeom>
          <a:ln>
            <a:solidFill>
              <a:schemeClr val="bg1"/>
            </a:solidFill>
          </a:ln>
        </p:spPr>
      </p:pic>
      <p:pic>
        <p:nvPicPr>
          <p:cNvPr id="10" name="Picture 9">
            <a:extLst>
              <a:ext uri="{FF2B5EF4-FFF2-40B4-BE49-F238E27FC236}">
                <a16:creationId xmlns:a16="http://schemas.microsoft.com/office/drawing/2014/main" id="{2EEBABD3-75F6-F324-B10F-D15FF0584DB8}"/>
              </a:ext>
            </a:extLst>
          </p:cNvPr>
          <p:cNvPicPr>
            <a:picLocks noChangeAspect="1"/>
          </p:cNvPicPr>
          <p:nvPr/>
        </p:nvPicPr>
        <p:blipFill>
          <a:blip r:embed="rId4"/>
          <a:stretch>
            <a:fillRect/>
          </a:stretch>
        </p:blipFill>
        <p:spPr>
          <a:xfrm>
            <a:off x="556260" y="3346800"/>
            <a:ext cx="6667500" cy="338534"/>
          </a:xfrm>
          <a:prstGeom prst="rect">
            <a:avLst/>
          </a:prstGeom>
        </p:spPr>
      </p:pic>
      <p:sp>
        <p:nvSpPr>
          <p:cNvPr id="14" name="TextBox 13">
            <a:extLst>
              <a:ext uri="{FF2B5EF4-FFF2-40B4-BE49-F238E27FC236}">
                <a16:creationId xmlns:a16="http://schemas.microsoft.com/office/drawing/2014/main" id="{BA563E9A-9BD0-A267-6F34-4E99E20390FE}"/>
              </a:ext>
            </a:extLst>
          </p:cNvPr>
          <p:cNvSpPr txBox="1"/>
          <p:nvPr/>
        </p:nvSpPr>
        <p:spPr>
          <a:xfrm>
            <a:off x="487680" y="3839250"/>
            <a:ext cx="10904853" cy="2031325"/>
          </a:xfrm>
          <a:prstGeom prst="rect">
            <a:avLst/>
          </a:prstGeom>
          <a:noFill/>
        </p:spPr>
        <p:txBody>
          <a:bodyPr wrap="square">
            <a:spAutoFit/>
          </a:bodyPr>
          <a:lstStyle/>
          <a:p>
            <a:r>
              <a:rPr lang="en-US" b="0" i="0" dirty="0">
                <a:effectLst/>
              </a:rPr>
              <a:t>For calculating y1(t), we will use the past value of y1 and y2. Similarly, to calculate y2(t), past values of both y1 and y2 will be used. </a:t>
            </a:r>
          </a:p>
          <a:p>
            <a:endParaRPr lang="en-US" b="0" i="0" dirty="0">
              <a:effectLst/>
            </a:endParaRPr>
          </a:p>
          <a:p>
            <a:pPr algn="l">
              <a:buFont typeface="Arial" panose="020B0604020202020204" pitchFamily="34" charset="0"/>
              <a:buChar char="•"/>
            </a:pPr>
            <a:r>
              <a:rPr lang="en-US" b="0" i="0" dirty="0">
                <a:effectLst/>
              </a:rPr>
              <a:t>a1 and a2 are the constant terms,</a:t>
            </a:r>
          </a:p>
          <a:p>
            <a:pPr algn="l">
              <a:buFont typeface="Arial" panose="020B0604020202020204" pitchFamily="34" charset="0"/>
              <a:buChar char="•"/>
            </a:pPr>
            <a:r>
              <a:rPr lang="en-US" b="0" i="0" dirty="0">
                <a:effectLst/>
              </a:rPr>
              <a:t>w11, w12, w21, and w22 are the coefficients,</a:t>
            </a:r>
          </a:p>
          <a:p>
            <a:pPr algn="l">
              <a:buFont typeface="Arial" panose="020B0604020202020204" pitchFamily="34" charset="0"/>
              <a:buChar char="•"/>
            </a:pPr>
            <a:r>
              <a:rPr lang="en-US" b="0" i="0" dirty="0">
                <a:effectLst/>
              </a:rPr>
              <a:t>e1 and e2 are the error terms</a:t>
            </a:r>
          </a:p>
          <a:p>
            <a:endParaRPr lang="en-IN" dirty="0"/>
          </a:p>
        </p:txBody>
      </p:sp>
      <p:sp>
        <p:nvSpPr>
          <p:cNvPr id="12" name="TextBox 11">
            <a:extLst>
              <a:ext uri="{FF2B5EF4-FFF2-40B4-BE49-F238E27FC236}">
                <a16:creationId xmlns:a16="http://schemas.microsoft.com/office/drawing/2014/main" id="{AC9D051E-E328-3050-5241-E0902356D4FA}"/>
              </a:ext>
            </a:extLst>
          </p:cNvPr>
          <p:cNvSpPr txBox="1"/>
          <p:nvPr/>
        </p:nvSpPr>
        <p:spPr>
          <a:xfrm>
            <a:off x="487680" y="1084649"/>
            <a:ext cx="11155680" cy="369332"/>
          </a:xfrm>
          <a:prstGeom prst="rect">
            <a:avLst/>
          </a:prstGeom>
          <a:noFill/>
        </p:spPr>
        <p:txBody>
          <a:bodyPr wrap="square" rtlCol="0">
            <a:spAutoFit/>
          </a:bodyPr>
          <a:lstStyle/>
          <a:p>
            <a:r>
              <a:rPr lang="en-IN" dirty="0"/>
              <a:t>In Multivariate time series there will more than one variable varying across time</a:t>
            </a:r>
          </a:p>
        </p:txBody>
      </p:sp>
    </p:spTree>
    <p:extLst>
      <p:ext uri="{BB962C8B-B14F-4D97-AF65-F5344CB8AC3E}">
        <p14:creationId xmlns:p14="http://schemas.microsoft.com/office/powerpoint/2010/main" val="336310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0BD3-D6EA-E6B4-61E3-5C4EFB0096F2}"/>
              </a:ext>
            </a:extLst>
          </p:cNvPr>
          <p:cNvSpPr>
            <a:spLocks noGrp="1"/>
          </p:cNvSpPr>
          <p:nvPr>
            <p:ph type="title"/>
          </p:nvPr>
        </p:nvSpPr>
        <p:spPr>
          <a:xfrm>
            <a:off x="685801" y="609601"/>
            <a:ext cx="10131425" cy="426720"/>
          </a:xfrm>
        </p:spPr>
        <p:txBody>
          <a:bodyPr>
            <a:normAutofit fontScale="90000"/>
          </a:bodyPr>
          <a:lstStyle/>
          <a:p>
            <a:r>
              <a:rPr lang="en-IN" dirty="0"/>
              <a:t>Income vs spending dataset for var </a:t>
            </a:r>
          </a:p>
        </p:txBody>
      </p:sp>
      <p:sp>
        <p:nvSpPr>
          <p:cNvPr id="4" name="Slide Number Placeholder 3">
            <a:extLst>
              <a:ext uri="{FF2B5EF4-FFF2-40B4-BE49-F238E27FC236}">
                <a16:creationId xmlns:a16="http://schemas.microsoft.com/office/drawing/2014/main" id="{6C7EE82C-348E-B7C0-3A91-BD6C3B737196}"/>
              </a:ext>
            </a:extLst>
          </p:cNvPr>
          <p:cNvSpPr>
            <a:spLocks noGrp="1"/>
          </p:cNvSpPr>
          <p:nvPr>
            <p:ph type="sldNum" sz="quarter" idx="12"/>
          </p:nvPr>
        </p:nvSpPr>
        <p:spPr>
          <a:xfrm>
            <a:off x="5653420" y="6059486"/>
            <a:ext cx="551167" cy="377825"/>
          </a:xfrm>
        </p:spPr>
        <p:txBody>
          <a:bodyPr/>
          <a:lstStyle/>
          <a:p>
            <a:fld id="{E6F1B130-8F67-4D17-B455-05515EE49BF4}" type="slidenum">
              <a:rPr lang="en-IN" sz="1800" smtClean="0"/>
              <a:t>22</a:t>
            </a:fld>
            <a:endParaRPr lang="en-IN" sz="1800" dirty="0"/>
          </a:p>
        </p:txBody>
      </p:sp>
      <p:pic>
        <p:nvPicPr>
          <p:cNvPr id="8" name="Picture 7">
            <a:extLst>
              <a:ext uri="{FF2B5EF4-FFF2-40B4-BE49-F238E27FC236}">
                <a16:creationId xmlns:a16="http://schemas.microsoft.com/office/drawing/2014/main" id="{3F4C6378-0436-02DD-D9DB-BDA5376209E8}"/>
              </a:ext>
            </a:extLst>
          </p:cNvPr>
          <p:cNvPicPr>
            <a:picLocks noChangeAspect="1"/>
          </p:cNvPicPr>
          <p:nvPr/>
        </p:nvPicPr>
        <p:blipFill>
          <a:blip r:embed="rId2"/>
          <a:stretch>
            <a:fillRect/>
          </a:stretch>
        </p:blipFill>
        <p:spPr>
          <a:xfrm>
            <a:off x="541653" y="1207770"/>
            <a:ext cx="9907589" cy="4662805"/>
          </a:xfrm>
          <a:prstGeom prst="rect">
            <a:avLst/>
          </a:prstGeom>
        </p:spPr>
      </p:pic>
    </p:spTree>
    <p:extLst>
      <p:ext uri="{BB962C8B-B14F-4D97-AF65-F5344CB8AC3E}">
        <p14:creationId xmlns:p14="http://schemas.microsoft.com/office/powerpoint/2010/main" val="945801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EADC-0880-70F6-E6EB-F07C7E5539CC}"/>
              </a:ext>
            </a:extLst>
          </p:cNvPr>
          <p:cNvSpPr>
            <a:spLocks noGrp="1"/>
          </p:cNvSpPr>
          <p:nvPr>
            <p:ph type="title"/>
          </p:nvPr>
        </p:nvSpPr>
        <p:spPr>
          <a:xfrm>
            <a:off x="249253" y="185460"/>
            <a:ext cx="10131425" cy="538479"/>
          </a:xfrm>
        </p:spPr>
        <p:txBody>
          <a:bodyPr>
            <a:normAutofit fontScale="90000"/>
          </a:bodyPr>
          <a:lstStyle/>
          <a:p>
            <a:r>
              <a:rPr lang="en-IN" dirty="0"/>
              <a:t>CHECK FOR STATIONARITY</a:t>
            </a:r>
          </a:p>
        </p:txBody>
      </p:sp>
      <p:sp>
        <p:nvSpPr>
          <p:cNvPr id="4" name="Slide Number Placeholder 3">
            <a:extLst>
              <a:ext uri="{FF2B5EF4-FFF2-40B4-BE49-F238E27FC236}">
                <a16:creationId xmlns:a16="http://schemas.microsoft.com/office/drawing/2014/main" id="{53FAD3B7-62F9-1851-B60D-E018A0CBBC2C}"/>
              </a:ext>
            </a:extLst>
          </p:cNvPr>
          <p:cNvSpPr>
            <a:spLocks noGrp="1"/>
          </p:cNvSpPr>
          <p:nvPr>
            <p:ph type="sldNum" sz="quarter" idx="12"/>
          </p:nvPr>
        </p:nvSpPr>
        <p:spPr>
          <a:xfrm>
            <a:off x="5544833" y="5746988"/>
            <a:ext cx="551167" cy="377825"/>
          </a:xfrm>
        </p:spPr>
        <p:txBody>
          <a:bodyPr/>
          <a:lstStyle/>
          <a:p>
            <a:fld id="{E6F1B130-8F67-4D17-B455-05515EE49BF4}" type="slidenum">
              <a:rPr lang="en-IN" sz="1800" smtClean="0"/>
              <a:t>23</a:t>
            </a:fld>
            <a:endParaRPr lang="en-IN" sz="1800" dirty="0"/>
          </a:p>
        </p:txBody>
      </p:sp>
      <p:sp>
        <p:nvSpPr>
          <p:cNvPr id="8" name="TextBox 7">
            <a:extLst>
              <a:ext uri="{FF2B5EF4-FFF2-40B4-BE49-F238E27FC236}">
                <a16:creationId xmlns:a16="http://schemas.microsoft.com/office/drawing/2014/main" id="{733658A7-E50C-54BB-D2D7-2166339FF6AE}"/>
              </a:ext>
            </a:extLst>
          </p:cNvPr>
          <p:cNvSpPr txBox="1"/>
          <p:nvPr/>
        </p:nvSpPr>
        <p:spPr>
          <a:xfrm>
            <a:off x="249253" y="922099"/>
            <a:ext cx="10048240" cy="369332"/>
          </a:xfrm>
          <a:prstGeom prst="rect">
            <a:avLst/>
          </a:prstGeom>
          <a:noFill/>
        </p:spPr>
        <p:txBody>
          <a:bodyPr wrap="square" rtlCol="0">
            <a:spAutoFit/>
          </a:bodyPr>
          <a:lstStyle/>
          <a:p>
            <a:r>
              <a:rPr lang="en-IN" dirty="0"/>
              <a:t>Both columns Income and Spending are stationary after differencing 2 times</a:t>
            </a:r>
          </a:p>
        </p:txBody>
      </p:sp>
      <p:pic>
        <p:nvPicPr>
          <p:cNvPr id="5" name="Picture 4">
            <a:extLst>
              <a:ext uri="{FF2B5EF4-FFF2-40B4-BE49-F238E27FC236}">
                <a16:creationId xmlns:a16="http://schemas.microsoft.com/office/drawing/2014/main" id="{15B6D3CA-A093-0070-F930-70488BED99E6}"/>
              </a:ext>
            </a:extLst>
          </p:cNvPr>
          <p:cNvPicPr>
            <a:picLocks noChangeAspect="1"/>
          </p:cNvPicPr>
          <p:nvPr/>
        </p:nvPicPr>
        <p:blipFill>
          <a:blip r:embed="rId2"/>
          <a:stretch>
            <a:fillRect/>
          </a:stretch>
        </p:blipFill>
        <p:spPr>
          <a:xfrm>
            <a:off x="369887" y="1691005"/>
            <a:ext cx="6981825" cy="3028950"/>
          </a:xfrm>
          <a:prstGeom prst="rect">
            <a:avLst/>
          </a:prstGeom>
        </p:spPr>
      </p:pic>
      <p:pic>
        <p:nvPicPr>
          <p:cNvPr id="9" name="Picture 8">
            <a:extLst>
              <a:ext uri="{FF2B5EF4-FFF2-40B4-BE49-F238E27FC236}">
                <a16:creationId xmlns:a16="http://schemas.microsoft.com/office/drawing/2014/main" id="{35516745-AE1E-A923-6216-43B990572167}"/>
              </a:ext>
            </a:extLst>
          </p:cNvPr>
          <p:cNvPicPr>
            <a:picLocks noChangeAspect="1"/>
          </p:cNvPicPr>
          <p:nvPr/>
        </p:nvPicPr>
        <p:blipFill>
          <a:blip r:embed="rId3"/>
          <a:stretch>
            <a:fillRect/>
          </a:stretch>
        </p:blipFill>
        <p:spPr>
          <a:xfrm>
            <a:off x="7605712" y="1839672"/>
            <a:ext cx="4291648" cy="2731616"/>
          </a:xfrm>
          <a:prstGeom prst="rect">
            <a:avLst/>
          </a:prstGeom>
        </p:spPr>
      </p:pic>
    </p:spTree>
    <p:extLst>
      <p:ext uri="{BB962C8B-B14F-4D97-AF65-F5344CB8AC3E}">
        <p14:creationId xmlns:p14="http://schemas.microsoft.com/office/powerpoint/2010/main" val="1155111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FBE1-CCC0-19D9-C802-B204E70E0E9B}"/>
              </a:ext>
            </a:extLst>
          </p:cNvPr>
          <p:cNvSpPr>
            <a:spLocks noGrp="1"/>
          </p:cNvSpPr>
          <p:nvPr>
            <p:ph type="title"/>
          </p:nvPr>
        </p:nvSpPr>
        <p:spPr>
          <a:xfrm>
            <a:off x="131127" y="138329"/>
            <a:ext cx="10131425" cy="782321"/>
          </a:xfrm>
        </p:spPr>
        <p:txBody>
          <a:bodyPr/>
          <a:lstStyle/>
          <a:p>
            <a:r>
              <a:rPr lang="en-IN" dirty="0"/>
              <a:t>Identifying p value For VAR</a:t>
            </a:r>
          </a:p>
        </p:txBody>
      </p:sp>
      <p:sp>
        <p:nvSpPr>
          <p:cNvPr id="4" name="Slide Number Placeholder 3">
            <a:extLst>
              <a:ext uri="{FF2B5EF4-FFF2-40B4-BE49-F238E27FC236}">
                <a16:creationId xmlns:a16="http://schemas.microsoft.com/office/drawing/2014/main" id="{F5BD0D83-A361-D1BE-1D7A-8BB03E51EF72}"/>
              </a:ext>
            </a:extLst>
          </p:cNvPr>
          <p:cNvSpPr>
            <a:spLocks noGrp="1"/>
          </p:cNvSpPr>
          <p:nvPr>
            <p:ph type="sldNum" sz="quarter" idx="12"/>
          </p:nvPr>
        </p:nvSpPr>
        <p:spPr>
          <a:xfrm>
            <a:off x="5643260" y="6134735"/>
            <a:ext cx="551167" cy="377825"/>
          </a:xfrm>
        </p:spPr>
        <p:txBody>
          <a:bodyPr/>
          <a:lstStyle/>
          <a:p>
            <a:fld id="{E6F1B130-8F67-4D17-B455-05515EE49BF4}" type="slidenum">
              <a:rPr lang="en-IN" sz="1800" smtClean="0"/>
              <a:t>24</a:t>
            </a:fld>
            <a:endParaRPr lang="en-IN" sz="1800" dirty="0"/>
          </a:p>
        </p:txBody>
      </p:sp>
      <p:pic>
        <p:nvPicPr>
          <p:cNvPr id="6" name="Picture 5">
            <a:extLst>
              <a:ext uri="{FF2B5EF4-FFF2-40B4-BE49-F238E27FC236}">
                <a16:creationId xmlns:a16="http://schemas.microsoft.com/office/drawing/2014/main" id="{0A8FE142-6E19-22C9-C3CA-1B523FF6A0BD}"/>
              </a:ext>
            </a:extLst>
          </p:cNvPr>
          <p:cNvPicPr>
            <a:picLocks noChangeAspect="1"/>
          </p:cNvPicPr>
          <p:nvPr/>
        </p:nvPicPr>
        <p:blipFill>
          <a:blip r:embed="rId2"/>
          <a:stretch>
            <a:fillRect/>
          </a:stretch>
        </p:blipFill>
        <p:spPr>
          <a:xfrm>
            <a:off x="471489" y="1137919"/>
            <a:ext cx="5898832" cy="4582161"/>
          </a:xfrm>
          <a:prstGeom prst="rect">
            <a:avLst/>
          </a:prstGeom>
        </p:spPr>
      </p:pic>
      <p:sp>
        <p:nvSpPr>
          <p:cNvPr id="8" name="TextBox 7">
            <a:extLst>
              <a:ext uri="{FF2B5EF4-FFF2-40B4-BE49-F238E27FC236}">
                <a16:creationId xmlns:a16="http://schemas.microsoft.com/office/drawing/2014/main" id="{9BDC2A18-769E-6B05-E9B1-B001E72C6731}"/>
              </a:ext>
            </a:extLst>
          </p:cNvPr>
          <p:cNvSpPr txBox="1"/>
          <p:nvPr/>
        </p:nvSpPr>
        <p:spPr>
          <a:xfrm>
            <a:off x="6508432" y="1137919"/>
            <a:ext cx="5100319" cy="5355312"/>
          </a:xfrm>
          <a:prstGeom prst="rect">
            <a:avLst/>
          </a:prstGeom>
          <a:noFill/>
        </p:spPr>
        <p:txBody>
          <a:bodyPr wrap="square" rtlCol="0">
            <a:spAutoFit/>
          </a:bodyPr>
          <a:lstStyle/>
          <a:p>
            <a:pPr marL="285750" indent="-285750">
              <a:buFont typeface="Arial" panose="020B0604020202020204" pitchFamily="34" charset="0"/>
              <a:buChar char="•"/>
            </a:pPr>
            <a:r>
              <a:rPr lang="en-IN" dirty="0"/>
              <a:t>Image shows AIC,BIC,FPE,HQIC values for 20 lags.</a:t>
            </a:r>
          </a:p>
          <a:p>
            <a:endParaRPr lang="en-IN" dirty="0"/>
          </a:p>
          <a:p>
            <a:pPr marL="285750" indent="-285750">
              <a:buFont typeface="Arial" panose="020B0604020202020204" pitchFamily="34" charset="0"/>
              <a:buChar char="•"/>
            </a:pPr>
            <a:r>
              <a:rPr lang="en-IN" dirty="0"/>
              <a:t> In this analysis lowest BIC value is considered it is observed at lag 3 so p=3</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These values are for vector autoregression model with training data set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Size of training dataset is:237</a:t>
            </a:r>
          </a:p>
          <a:p>
            <a:pPr marL="285750" indent="-285750">
              <a:buFont typeface="Arial" panose="020B0604020202020204" pitchFamily="34" charset="0"/>
              <a:buChar char="•"/>
            </a:pPr>
            <a:r>
              <a:rPr lang="en-IN" dirty="0"/>
              <a:t>Size of test dataset is:13</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BIC Calculation:</a:t>
            </a:r>
          </a:p>
          <a:p>
            <a:r>
              <a:rPr lang="en-IN" dirty="0"/>
              <a:t>       BIC=</a:t>
            </a:r>
            <a:r>
              <a:rPr lang="en-IN" dirty="0" err="1"/>
              <a:t>kln</a:t>
            </a:r>
            <a:r>
              <a:rPr lang="en-IN" dirty="0"/>
              <a:t>(n)-2l</a:t>
            </a:r>
          </a:p>
          <a:p>
            <a:r>
              <a:rPr lang="en-IN" dirty="0"/>
              <a:t>       Where </a:t>
            </a:r>
          </a:p>
          <a:p>
            <a:r>
              <a:rPr lang="en-IN" dirty="0"/>
              <a:t>        l is log likelihood</a:t>
            </a:r>
          </a:p>
          <a:p>
            <a:r>
              <a:rPr lang="en-IN" dirty="0"/>
              <a:t>        k is number of parameters</a:t>
            </a:r>
          </a:p>
          <a:p>
            <a:r>
              <a:rPr lang="en-IN" dirty="0"/>
              <a:t>        n is number of samples used</a:t>
            </a:r>
          </a:p>
          <a:p>
            <a:endParaRPr lang="en-IN" dirty="0"/>
          </a:p>
          <a:p>
            <a:r>
              <a:rPr lang="en-IN" dirty="0"/>
              <a:t>       </a:t>
            </a:r>
          </a:p>
        </p:txBody>
      </p:sp>
    </p:spTree>
    <p:extLst>
      <p:ext uri="{BB962C8B-B14F-4D97-AF65-F5344CB8AC3E}">
        <p14:creationId xmlns:p14="http://schemas.microsoft.com/office/powerpoint/2010/main" val="1899355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A3C3-EDB5-B2BC-DFD0-DDF21CEC22C5}"/>
              </a:ext>
            </a:extLst>
          </p:cNvPr>
          <p:cNvSpPr>
            <a:spLocks noGrp="1"/>
          </p:cNvSpPr>
          <p:nvPr>
            <p:ph type="title"/>
          </p:nvPr>
        </p:nvSpPr>
        <p:spPr>
          <a:xfrm>
            <a:off x="236235" y="149737"/>
            <a:ext cx="10131425" cy="741680"/>
          </a:xfrm>
        </p:spPr>
        <p:txBody>
          <a:bodyPr/>
          <a:lstStyle/>
          <a:p>
            <a:r>
              <a:rPr lang="en-IN" dirty="0"/>
              <a:t>GARNGER </a:t>
            </a:r>
            <a:r>
              <a:rPr lang="en-IN" dirty="0" err="1"/>
              <a:t>CAusALITY</a:t>
            </a:r>
            <a:r>
              <a:rPr lang="en-IN" dirty="0"/>
              <a:t> TESTS</a:t>
            </a:r>
          </a:p>
        </p:txBody>
      </p:sp>
      <p:sp>
        <p:nvSpPr>
          <p:cNvPr id="4" name="Slide Number Placeholder 3">
            <a:extLst>
              <a:ext uri="{FF2B5EF4-FFF2-40B4-BE49-F238E27FC236}">
                <a16:creationId xmlns:a16="http://schemas.microsoft.com/office/drawing/2014/main" id="{59AD1F62-7C25-9709-7DEF-B0A46AE924DB}"/>
              </a:ext>
            </a:extLst>
          </p:cNvPr>
          <p:cNvSpPr>
            <a:spLocks noGrp="1"/>
          </p:cNvSpPr>
          <p:nvPr>
            <p:ph type="sldNum" sz="quarter" idx="12"/>
          </p:nvPr>
        </p:nvSpPr>
        <p:spPr>
          <a:xfrm>
            <a:off x="5544832" y="6219242"/>
            <a:ext cx="551167" cy="377825"/>
          </a:xfrm>
        </p:spPr>
        <p:txBody>
          <a:bodyPr/>
          <a:lstStyle/>
          <a:p>
            <a:fld id="{E6F1B130-8F67-4D17-B455-05515EE49BF4}" type="slidenum">
              <a:rPr lang="en-IN" sz="1800" smtClean="0"/>
              <a:t>25</a:t>
            </a:fld>
            <a:endParaRPr lang="en-IN" sz="1800" dirty="0"/>
          </a:p>
        </p:txBody>
      </p:sp>
      <p:sp>
        <p:nvSpPr>
          <p:cNvPr id="5" name="Rectangle 1">
            <a:extLst>
              <a:ext uri="{FF2B5EF4-FFF2-40B4-BE49-F238E27FC236}">
                <a16:creationId xmlns:a16="http://schemas.microsoft.com/office/drawing/2014/main" id="{55F9CCBB-12EB-8158-DA20-5E84A7F5745E}"/>
              </a:ext>
            </a:extLst>
          </p:cNvPr>
          <p:cNvSpPr>
            <a:spLocks noChangeArrowheads="1"/>
          </p:cNvSpPr>
          <p:nvPr/>
        </p:nvSpPr>
        <p:spPr bwMode="auto">
          <a:xfrm flipH="1">
            <a:off x="345440" y="1055318"/>
            <a:ext cx="93573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mn-lt"/>
              </a:rPr>
              <a:t>In 1969 paper in </a:t>
            </a:r>
            <a:r>
              <a:rPr kumimoji="0" lang="en-US" altLang="en-US" sz="1600" b="0" i="0" u="none" strike="noStrike" cap="none" normalizeH="0" baseline="0" dirty="0" err="1">
                <a:ln>
                  <a:noFill/>
                </a:ln>
                <a:effectLst/>
                <a:latin typeface="+mn-lt"/>
              </a:rPr>
              <a:t>Econometrica</a:t>
            </a:r>
            <a:r>
              <a:rPr kumimoji="0" lang="en-US" altLang="en-US" sz="1600" b="0" i="0" u="none" strike="noStrike" cap="none" normalizeH="0" baseline="0" dirty="0">
                <a:ln>
                  <a:noFill/>
                </a:ln>
                <a:effectLst/>
                <a:latin typeface="+mn-lt"/>
              </a:rPr>
              <a:t> Granger introduced his concept of Granger Causality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mn-lt"/>
              </a:rPr>
              <a:t>For illustration, consider a bivariate linear autoregressive model of two variables </a:t>
            </a:r>
            <a:r>
              <a:rPr kumimoji="0" lang="en-US" altLang="en-US" sz="1600" b="0" i="1" u="none" strike="noStrike" cap="none" normalizeH="0" baseline="0" dirty="0">
                <a:ln>
                  <a:noFill/>
                </a:ln>
                <a:effectLst/>
                <a:latin typeface="+mn-lt"/>
              </a:rPr>
              <a:t>X</a:t>
            </a:r>
            <a:r>
              <a:rPr kumimoji="0" lang="en-US" altLang="en-US" sz="1600" b="0" i="0" u="none" strike="noStrike" cap="none" normalizeH="0" baseline="0" dirty="0">
                <a:ln>
                  <a:noFill/>
                </a:ln>
                <a:effectLst/>
                <a:latin typeface="+mn-lt"/>
              </a:rPr>
              <a:t>1 and </a:t>
            </a:r>
            <a:r>
              <a:rPr kumimoji="0" lang="en-US" altLang="en-US" sz="1600" b="0" i="1" u="none" strike="noStrike" cap="none" normalizeH="0" baseline="0" dirty="0">
                <a:ln>
                  <a:noFill/>
                </a:ln>
                <a:effectLst/>
                <a:latin typeface="+mn-lt"/>
              </a:rPr>
              <a:t>X</a:t>
            </a:r>
            <a:r>
              <a:rPr kumimoji="0" lang="en-US" altLang="en-US" sz="1600" b="0" i="0" u="none" strike="noStrike" cap="none" normalizeH="0" baseline="0" dirty="0">
                <a:ln>
                  <a:noFill/>
                </a:ln>
                <a:effectLst/>
                <a:latin typeface="+mn-lt"/>
              </a:rPr>
              <a:t>2  </a:t>
            </a:r>
          </a:p>
        </p:txBody>
      </p:sp>
      <p:pic>
        <p:nvPicPr>
          <p:cNvPr id="7" name="Picture 6">
            <a:extLst>
              <a:ext uri="{FF2B5EF4-FFF2-40B4-BE49-F238E27FC236}">
                <a16:creationId xmlns:a16="http://schemas.microsoft.com/office/drawing/2014/main" id="{4BF913BF-BA4B-EA38-3EA0-96D98752F11C}"/>
              </a:ext>
            </a:extLst>
          </p:cNvPr>
          <p:cNvPicPr>
            <a:picLocks noChangeAspect="1"/>
          </p:cNvPicPr>
          <p:nvPr/>
        </p:nvPicPr>
        <p:blipFill>
          <a:blip r:embed="rId2"/>
          <a:stretch>
            <a:fillRect/>
          </a:stretch>
        </p:blipFill>
        <p:spPr>
          <a:xfrm>
            <a:off x="749617" y="1803994"/>
            <a:ext cx="5346383" cy="1659890"/>
          </a:xfrm>
          <a:prstGeom prst="rect">
            <a:avLst/>
          </a:prstGeom>
        </p:spPr>
      </p:pic>
      <p:sp>
        <p:nvSpPr>
          <p:cNvPr id="8" name="TextBox 7">
            <a:extLst>
              <a:ext uri="{FF2B5EF4-FFF2-40B4-BE49-F238E27FC236}">
                <a16:creationId xmlns:a16="http://schemas.microsoft.com/office/drawing/2014/main" id="{98FF8FEB-114B-E13D-97F0-44A147E690AD}"/>
              </a:ext>
            </a:extLst>
          </p:cNvPr>
          <p:cNvSpPr txBox="1"/>
          <p:nvPr/>
        </p:nvSpPr>
        <p:spPr>
          <a:xfrm>
            <a:off x="329088" y="3463884"/>
            <a:ext cx="11533823" cy="2308324"/>
          </a:xfrm>
          <a:prstGeom prst="rect">
            <a:avLst/>
          </a:prstGeom>
          <a:noFill/>
        </p:spPr>
        <p:txBody>
          <a:bodyPr wrap="square" rtlCol="0">
            <a:spAutoFit/>
          </a:bodyPr>
          <a:lstStyle/>
          <a:p>
            <a:pPr marL="285750" indent="-285750">
              <a:buFont typeface="Arial" panose="020B0604020202020204" pitchFamily="34" charset="0"/>
              <a:buChar char="•"/>
            </a:pPr>
            <a:r>
              <a:rPr lang="en-IN" dirty="0"/>
              <a:t>Here p is number of lags, Matrix A contains Coefficients of the lagged values(like A1,2)</a:t>
            </a:r>
          </a:p>
          <a:p>
            <a:pPr marL="285750" indent="-285750">
              <a:buFont typeface="Arial" panose="020B0604020202020204" pitchFamily="34" charset="0"/>
              <a:buChar char="•"/>
            </a:pPr>
            <a:r>
              <a:rPr lang="en-IN" dirty="0"/>
              <a:t>E1,E2 are prediction errors </a:t>
            </a:r>
          </a:p>
          <a:p>
            <a:pPr marL="285750" indent="-285750">
              <a:buFont typeface="Arial" panose="020B0604020202020204" pitchFamily="34" charset="0"/>
              <a:buChar char="•"/>
            </a:pPr>
            <a:r>
              <a:rPr lang="en-IN" dirty="0"/>
              <a:t>If the variance of E1 and E2 is reduced by inclusion of the X2 or X1 in first or second equation then it is said x2 granger cause x1</a:t>
            </a:r>
          </a:p>
          <a:p>
            <a:pPr marL="285750" indent="-285750">
              <a:buFont typeface="Arial" panose="020B0604020202020204" pitchFamily="34" charset="0"/>
              <a:buChar char="•"/>
            </a:pPr>
            <a:r>
              <a:rPr lang="en-IN" dirty="0"/>
              <a:t>So in hypothesis for granger causality tests would be A12=0 (x2 does not granger cause x1)or A22=0(x1 does not granger cause x2)</a:t>
            </a:r>
          </a:p>
          <a:p>
            <a:pPr marL="285750" indent="-285750">
              <a:buFont typeface="Arial" panose="020B0604020202020204" pitchFamily="34" charset="0"/>
              <a:buChar char="•"/>
            </a:pPr>
            <a:r>
              <a:rPr lang="en-IN" dirty="0"/>
              <a:t>Above hypothesis can be evaluated by statistical tests</a:t>
            </a:r>
          </a:p>
          <a:p>
            <a:r>
              <a:rPr lang="en-IN" dirty="0"/>
              <a:t>  </a:t>
            </a:r>
          </a:p>
        </p:txBody>
      </p:sp>
    </p:spTree>
    <p:extLst>
      <p:ext uri="{BB962C8B-B14F-4D97-AF65-F5344CB8AC3E}">
        <p14:creationId xmlns:p14="http://schemas.microsoft.com/office/powerpoint/2010/main" val="2776637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4A72-6F65-EC24-CF50-6EEEAEBE7BA4}"/>
              </a:ext>
            </a:extLst>
          </p:cNvPr>
          <p:cNvSpPr>
            <a:spLocks noGrp="1"/>
          </p:cNvSpPr>
          <p:nvPr>
            <p:ph type="title"/>
          </p:nvPr>
        </p:nvSpPr>
        <p:spPr>
          <a:xfrm>
            <a:off x="218441" y="304800"/>
            <a:ext cx="10131425" cy="1456267"/>
          </a:xfrm>
        </p:spPr>
        <p:txBody>
          <a:bodyPr/>
          <a:lstStyle/>
          <a:p>
            <a:r>
              <a:rPr lang="en-IN" dirty="0"/>
              <a:t>Reverting back the differenced values to original values</a:t>
            </a:r>
          </a:p>
        </p:txBody>
      </p:sp>
      <p:sp>
        <p:nvSpPr>
          <p:cNvPr id="3" name="Slide Number Placeholder 2">
            <a:extLst>
              <a:ext uri="{FF2B5EF4-FFF2-40B4-BE49-F238E27FC236}">
                <a16:creationId xmlns:a16="http://schemas.microsoft.com/office/drawing/2014/main" id="{04247C50-55A3-5B3F-416C-7C405F5D5275}"/>
              </a:ext>
            </a:extLst>
          </p:cNvPr>
          <p:cNvSpPr>
            <a:spLocks noGrp="1"/>
          </p:cNvSpPr>
          <p:nvPr>
            <p:ph type="sldNum" sz="quarter" idx="12"/>
          </p:nvPr>
        </p:nvSpPr>
        <p:spPr>
          <a:xfrm>
            <a:off x="5335276" y="5941695"/>
            <a:ext cx="551167" cy="377825"/>
          </a:xfrm>
        </p:spPr>
        <p:txBody>
          <a:bodyPr/>
          <a:lstStyle/>
          <a:p>
            <a:r>
              <a:rPr lang="en-IN" sz="1800" dirty="0"/>
              <a:t>26</a:t>
            </a:r>
          </a:p>
        </p:txBody>
      </p:sp>
      <p:pic>
        <p:nvPicPr>
          <p:cNvPr id="5" name="Picture 4">
            <a:extLst>
              <a:ext uri="{FF2B5EF4-FFF2-40B4-BE49-F238E27FC236}">
                <a16:creationId xmlns:a16="http://schemas.microsoft.com/office/drawing/2014/main" id="{C2EAAEB1-DC87-31DC-54BD-29FD8FB9206F}"/>
              </a:ext>
            </a:extLst>
          </p:cNvPr>
          <p:cNvPicPr>
            <a:picLocks noChangeAspect="1"/>
          </p:cNvPicPr>
          <p:nvPr/>
        </p:nvPicPr>
        <p:blipFill>
          <a:blip r:embed="rId2"/>
          <a:stretch>
            <a:fillRect/>
          </a:stretch>
        </p:blipFill>
        <p:spPr>
          <a:xfrm>
            <a:off x="218441" y="2404349"/>
            <a:ext cx="10784839" cy="2692585"/>
          </a:xfrm>
          <a:prstGeom prst="rect">
            <a:avLst/>
          </a:prstGeom>
        </p:spPr>
      </p:pic>
      <p:sp>
        <p:nvSpPr>
          <p:cNvPr id="6" name="TextBox 5">
            <a:extLst>
              <a:ext uri="{FF2B5EF4-FFF2-40B4-BE49-F238E27FC236}">
                <a16:creationId xmlns:a16="http://schemas.microsoft.com/office/drawing/2014/main" id="{016E754B-B826-4845-1722-53C162A2F0EA}"/>
              </a:ext>
            </a:extLst>
          </p:cNvPr>
          <p:cNvSpPr txBox="1"/>
          <p:nvPr/>
        </p:nvSpPr>
        <p:spPr>
          <a:xfrm>
            <a:off x="218441" y="1898042"/>
            <a:ext cx="7325360" cy="369332"/>
          </a:xfrm>
          <a:prstGeom prst="rect">
            <a:avLst/>
          </a:prstGeom>
          <a:noFill/>
        </p:spPr>
        <p:txBody>
          <a:bodyPr wrap="square" rtlCol="0">
            <a:spAutoFit/>
          </a:bodyPr>
          <a:lstStyle/>
          <a:p>
            <a:r>
              <a:rPr lang="en-IN" dirty="0"/>
              <a:t>Test Dataset size is 13</a:t>
            </a:r>
          </a:p>
        </p:txBody>
      </p:sp>
    </p:spTree>
    <p:extLst>
      <p:ext uri="{BB962C8B-B14F-4D97-AF65-F5344CB8AC3E}">
        <p14:creationId xmlns:p14="http://schemas.microsoft.com/office/powerpoint/2010/main" val="3554124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E678-AD23-369B-CCCD-9D992648952F}"/>
              </a:ext>
            </a:extLst>
          </p:cNvPr>
          <p:cNvSpPr>
            <a:spLocks noGrp="1"/>
          </p:cNvSpPr>
          <p:nvPr>
            <p:ph type="title"/>
          </p:nvPr>
        </p:nvSpPr>
        <p:spPr>
          <a:xfrm>
            <a:off x="685801" y="609601"/>
            <a:ext cx="10131425" cy="377826"/>
          </a:xfrm>
        </p:spPr>
        <p:txBody>
          <a:bodyPr>
            <a:normAutofit fontScale="90000"/>
          </a:bodyPr>
          <a:lstStyle/>
          <a:p>
            <a:r>
              <a:rPr lang="en-IN" dirty="0"/>
              <a:t>Predictions vs actual plots</a:t>
            </a:r>
          </a:p>
        </p:txBody>
      </p:sp>
      <p:sp>
        <p:nvSpPr>
          <p:cNvPr id="3" name="Slide Number Placeholder 2">
            <a:extLst>
              <a:ext uri="{FF2B5EF4-FFF2-40B4-BE49-F238E27FC236}">
                <a16:creationId xmlns:a16="http://schemas.microsoft.com/office/drawing/2014/main" id="{3F824068-1B83-1B47-4062-48744F0257F3}"/>
              </a:ext>
            </a:extLst>
          </p:cNvPr>
          <p:cNvSpPr>
            <a:spLocks noGrp="1"/>
          </p:cNvSpPr>
          <p:nvPr>
            <p:ph type="sldNum" sz="quarter" idx="12"/>
          </p:nvPr>
        </p:nvSpPr>
        <p:spPr>
          <a:xfrm>
            <a:off x="5751513" y="6077108"/>
            <a:ext cx="551167" cy="377825"/>
          </a:xfrm>
        </p:spPr>
        <p:txBody>
          <a:bodyPr/>
          <a:lstStyle/>
          <a:p>
            <a:r>
              <a:rPr lang="en-IN" sz="1800" dirty="0"/>
              <a:t>27</a:t>
            </a:r>
          </a:p>
        </p:txBody>
      </p:sp>
      <p:sp>
        <p:nvSpPr>
          <p:cNvPr id="8" name="TextBox 7">
            <a:extLst>
              <a:ext uri="{FF2B5EF4-FFF2-40B4-BE49-F238E27FC236}">
                <a16:creationId xmlns:a16="http://schemas.microsoft.com/office/drawing/2014/main" id="{53D7491C-7579-FFA0-B55D-5F4C200472F8}"/>
              </a:ext>
            </a:extLst>
          </p:cNvPr>
          <p:cNvSpPr txBox="1"/>
          <p:nvPr/>
        </p:nvSpPr>
        <p:spPr>
          <a:xfrm>
            <a:off x="1097280" y="5671502"/>
            <a:ext cx="3677920" cy="369332"/>
          </a:xfrm>
          <a:prstGeom prst="rect">
            <a:avLst/>
          </a:prstGeom>
          <a:noFill/>
        </p:spPr>
        <p:txBody>
          <a:bodyPr wrap="square" rtlCol="0">
            <a:spAutoFit/>
          </a:bodyPr>
          <a:lstStyle/>
          <a:p>
            <a:r>
              <a:rPr lang="en-IN" dirty="0"/>
              <a:t>Actual income vs income predicted</a:t>
            </a:r>
          </a:p>
        </p:txBody>
      </p:sp>
      <p:sp>
        <p:nvSpPr>
          <p:cNvPr id="9" name="TextBox 8">
            <a:extLst>
              <a:ext uri="{FF2B5EF4-FFF2-40B4-BE49-F238E27FC236}">
                <a16:creationId xmlns:a16="http://schemas.microsoft.com/office/drawing/2014/main" id="{9C566CFC-2DBC-6226-37D8-ECE2BD5AD919}"/>
              </a:ext>
            </a:extLst>
          </p:cNvPr>
          <p:cNvSpPr txBox="1"/>
          <p:nvPr/>
        </p:nvSpPr>
        <p:spPr>
          <a:xfrm>
            <a:off x="6624320" y="5671502"/>
            <a:ext cx="4000500" cy="369332"/>
          </a:xfrm>
          <a:prstGeom prst="rect">
            <a:avLst/>
          </a:prstGeom>
          <a:noFill/>
        </p:spPr>
        <p:txBody>
          <a:bodyPr wrap="square" rtlCol="0">
            <a:spAutoFit/>
          </a:bodyPr>
          <a:lstStyle/>
          <a:p>
            <a:r>
              <a:rPr lang="en-IN" dirty="0"/>
              <a:t>Actual spending vs spending  predicted</a:t>
            </a:r>
          </a:p>
        </p:txBody>
      </p:sp>
      <p:pic>
        <p:nvPicPr>
          <p:cNvPr id="6" name="Picture 5">
            <a:extLst>
              <a:ext uri="{FF2B5EF4-FFF2-40B4-BE49-F238E27FC236}">
                <a16:creationId xmlns:a16="http://schemas.microsoft.com/office/drawing/2014/main" id="{A3075B4D-C726-327C-1690-4C82A1156E23}"/>
              </a:ext>
            </a:extLst>
          </p:cNvPr>
          <p:cNvPicPr>
            <a:picLocks noChangeAspect="1"/>
          </p:cNvPicPr>
          <p:nvPr/>
        </p:nvPicPr>
        <p:blipFill>
          <a:blip r:embed="rId2"/>
          <a:stretch>
            <a:fillRect/>
          </a:stretch>
        </p:blipFill>
        <p:spPr>
          <a:xfrm>
            <a:off x="938212" y="1325879"/>
            <a:ext cx="4548187" cy="4206241"/>
          </a:xfrm>
          <a:prstGeom prst="rect">
            <a:avLst/>
          </a:prstGeom>
        </p:spPr>
      </p:pic>
      <p:pic>
        <p:nvPicPr>
          <p:cNvPr id="11" name="Picture 10">
            <a:extLst>
              <a:ext uri="{FF2B5EF4-FFF2-40B4-BE49-F238E27FC236}">
                <a16:creationId xmlns:a16="http://schemas.microsoft.com/office/drawing/2014/main" id="{53EE082C-D655-B878-4D00-A50431FC7F0F}"/>
              </a:ext>
            </a:extLst>
          </p:cNvPr>
          <p:cNvPicPr>
            <a:picLocks noChangeAspect="1"/>
          </p:cNvPicPr>
          <p:nvPr/>
        </p:nvPicPr>
        <p:blipFill>
          <a:blip r:embed="rId3"/>
          <a:stretch>
            <a:fillRect/>
          </a:stretch>
        </p:blipFill>
        <p:spPr>
          <a:xfrm>
            <a:off x="6492240" y="1325878"/>
            <a:ext cx="4548187" cy="4206241"/>
          </a:xfrm>
          <a:prstGeom prst="rect">
            <a:avLst/>
          </a:prstGeom>
        </p:spPr>
      </p:pic>
    </p:spTree>
    <p:extLst>
      <p:ext uri="{BB962C8B-B14F-4D97-AF65-F5344CB8AC3E}">
        <p14:creationId xmlns:p14="http://schemas.microsoft.com/office/powerpoint/2010/main" val="335835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F4BF-ADB5-CAD2-3712-22EEA0CB1419}"/>
              </a:ext>
            </a:extLst>
          </p:cNvPr>
          <p:cNvSpPr>
            <a:spLocks noGrp="1"/>
          </p:cNvSpPr>
          <p:nvPr>
            <p:ph type="title"/>
          </p:nvPr>
        </p:nvSpPr>
        <p:spPr>
          <a:xfrm>
            <a:off x="685801" y="609601"/>
            <a:ext cx="10131425" cy="975360"/>
          </a:xfrm>
        </p:spPr>
        <p:txBody>
          <a:bodyPr/>
          <a:lstStyle/>
          <a:p>
            <a:r>
              <a:rPr lang="en-IN" dirty="0"/>
              <a:t>Results</a:t>
            </a:r>
          </a:p>
        </p:txBody>
      </p:sp>
      <p:sp>
        <p:nvSpPr>
          <p:cNvPr id="3" name="Slide Number Placeholder 2">
            <a:extLst>
              <a:ext uri="{FF2B5EF4-FFF2-40B4-BE49-F238E27FC236}">
                <a16:creationId xmlns:a16="http://schemas.microsoft.com/office/drawing/2014/main" id="{730F6534-3E0F-7F16-8A24-09DEC2699CDD}"/>
              </a:ext>
            </a:extLst>
          </p:cNvPr>
          <p:cNvSpPr>
            <a:spLocks noGrp="1"/>
          </p:cNvSpPr>
          <p:nvPr>
            <p:ph type="sldNum" sz="quarter" idx="12"/>
          </p:nvPr>
        </p:nvSpPr>
        <p:spPr>
          <a:xfrm>
            <a:off x="5751513" y="5860414"/>
            <a:ext cx="551167" cy="377825"/>
          </a:xfrm>
        </p:spPr>
        <p:txBody>
          <a:bodyPr/>
          <a:lstStyle/>
          <a:p>
            <a:r>
              <a:rPr lang="en-IN" sz="1800" dirty="0"/>
              <a:t>28</a:t>
            </a:r>
          </a:p>
        </p:txBody>
      </p:sp>
      <p:pic>
        <p:nvPicPr>
          <p:cNvPr id="6" name="Picture 5">
            <a:extLst>
              <a:ext uri="{FF2B5EF4-FFF2-40B4-BE49-F238E27FC236}">
                <a16:creationId xmlns:a16="http://schemas.microsoft.com/office/drawing/2014/main" id="{CB4A00EB-DEC0-2293-8027-65833114DD1C}"/>
              </a:ext>
            </a:extLst>
          </p:cNvPr>
          <p:cNvPicPr>
            <a:picLocks noChangeAspect="1"/>
          </p:cNvPicPr>
          <p:nvPr/>
        </p:nvPicPr>
        <p:blipFill>
          <a:blip r:embed="rId2"/>
          <a:stretch>
            <a:fillRect/>
          </a:stretch>
        </p:blipFill>
        <p:spPr>
          <a:xfrm>
            <a:off x="813752" y="1727517"/>
            <a:ext cx="8105775" cy="3057525"/>
          </a:xfrm>
          <a:prstGeom prst="rect">
            <a:avLst/>
          </a:prstGeom>
        </p:spPr>
      </p:pic>
    </p:spTree>
    <p:extLst>
      <p:ext uri="{BB962C8B-B14F-4D97-AF65-F5344CB8AC3E}">
        <p14:creationId xmlns:p14="http://schemas.microsoft.com/office/powerpoint/2010/main" val="1120069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F4DF-295B-C895-E4B1-716D8BD6C351}"/>
              </a:ext>
            </a:extLst>
          </p:cNvPr>
          <p:cNvSpPr>
            <a:spLocks noGrp="1"/>
          </p:cNvSpPr>
          <p:nvPr>
            <p:ph type="title"/>
          </p:nvPr>
        </p:nvSpPr>
        <p:spPr>
          <a:xfrm>
            <a:off x="482601" y="209790"/>
            <a:ext cx="10131425" cy="1076960"/>
          </a:xfrm>
        </p:spPr>
        <p:txBody>
          <a:bodyPr>
            <a:normAutofit fontScale="90000"/>
          </a:bodyPr>
          <a:lstStyle/>
          <a:p>
            <a:r>
              <a:rPr lang="en-IN" dirty="0"/>
              <a:t>Understanding results using granger causality lagged values</a:t>
            </a:r>
          </a:p>
        </p:txBody>
      </p:sp>
      <p:sp>
        <p:nvSpPr>
          <p:cNvPr id="4" name="Slide Number Placeholder 3">
            <a:extLst>
              <a:ext uri="{FF2B5EF4-FFF2-40B4-BE49-F238E27FC236}">
                <a16:creationId xmlns:a16="http://schemas.microsoft.com/office/drawing/2014/main" id="{8FC9DC69-30FC-B564-AE8C-C7DA40C26C56}"/>
              </a:ext>
            </a:extLst>
          </p:cNvPr>
          <p:cNvSpPr>
            <a:spLocks noGrp="1"/>
          </p:cNvSpPr>
          <p:nvPr>
            <p:ph type="sldNum" sz="quarter" idx="12"/>
          </p:nvPr>
        </p:nvSpPr>
        <p:spPr>
          <a:xfrm>
            <a:off x="5456871" y="6022975"/>
            <a:ext cx="551167" cy="377825"/>
          </a:xfrm>
        </p:spPr>
        <p:txBody>
          <a:bodyPr/>
          <a:lstStyle/>
          <a:p>
            <a:r>
              <a:rPr lang="en-IN" sz="1800" dirty="0"/>
              <a:t>29</a:t>
            </a:r>
          </a:p>
        </p:txBody>
      </p:sp>
      <p:sp>
        <p:nvSpPr>
          <p:cNvPr id="8" name="TextBox 7">
            <a:extLst>
              <a:ext uri="{FF2B5EF4-FFF2-40B4-BE49-F238E27FC236}">
                <a16:creationId xmlns:a16="http://schemas.microsoft.com/office/drawing/2014/main" id="{C2BD2E7E-A4F1-B829-5D42-C78BA791425C}"/>
              </a:ext>
            </a:extLst>
          </p:cNvPr>
          <p:cNvSpPr txBox="1"/>
          <p:nvPr/>
        </p:nvSpPr>
        <p:spPr>
          <a:xfrm>
            <a:off x="355920" y="3894529"/>
            <a:ext cx="11567158" cy="3139321"/>
          </a:xfrm>
          <a:prstGeom prst="rect">
            <a:avLst/>
          </a:prstGeom>
          <a:noFill/>
        </p:spPr>
        <p:txBody>
          <a:bodyPr wrap="square" rtlCol="0">
            <a:spAutoFit/>
          </a:bodyPr>
          <a:lstStyle/>
          <a:p>
            <a:pPr marL="285750" indent="-285750">
              <a:buFont typeface="Arial" panose="020B0604020202020204" pitchFamily="34" charset="0"/>
              <a:buChar char="•"/>
            </a:pPr>
            <a:r>
              <a:rPr lang="en-IN" dirty="0"/>
              <a:t>Chi square test result for income granger cause spending p value is greater than 0.05 at lag 3 so that means it rejects null hypothesis of alpha=0 and concludes there is effect of income for predicting spending</a:t>
            </a:r>
          </a:p>
          <a:p>
            <a:endParaRPr lang="en-IN" dirty="0"/>
          </a:p>
          <a:p>
            <a:pPr marL="285750" indent="-285750">
              <a:buFont typeface="Arial" panose="020B0604020202020204" pitchFamily="34" charset="0"/>
              <a:buChar char="•"/>
            </a:pPr>
            <a:r>
              <a:rPr lang="en-IN" dirty="0"/>
              <a:t> So by above granger causality test we can conclude at lag 3 income has good effect in predicting</a:t>
            </a:r>
          </a:p>
          <a:p>
            <a:r>
              <a:rPr lang="en-IN" dirty="0"/>
              <a:t>       spending. For spending granger cause income test p values at lag 3 are less than 0.05 that means null  hypothesis     	 spending </a:t>
            </a:r>
            <a:r>
              <a:rPr lang="en-IN" dirty="0" err="1"/>
              <a:t>doesnot</a:t>
            </a:r>
            <a:r>
              <a:rPr lang="en-IN" dirty="0"/>
              <a:t> granger cause income is accepted. so spending does  not have much impact in income 	prediction.</a:t>
            </a:r>
          </a:p>
          <a:p>
            <a:endParaRPr lang="en-IN" dirty="0"/>
          </a:p>
          <a:p>
            <a:pPr marL="285750" indent="-285750">
              <a:buFont typeface="Arial" panose="020B0604020202020204" pitchFamily="34" charset="0"/>
              <a:buChar char="•"/>
            </a:pPr>
            <a:endParaRPr lang="en-IN" dirty="0"/>
          </a:p>
          <a:p>
            <a:endParaRPr lang="en-IN" dirty="0"/>
          </a:p>
          <a:p>
            <a:endParaRPr lang="en-IN" dirty="0"/>
          </a:p>
        </p:txBody>
      </p:sp>
      <p:pic>
        <p:nvPicPr>
          <p:cNvPr id="10" name="Picture 9">
            <a:extLst>
              <a:ext uri="{FF2B5EF4-FFF2-40B4-BE49-F238E27FC236}">
                <a16:creationId xmlns:a16="http://schemas.microsoft.com/office/drawing/2014/main" id="{27F3303A-14E6-3BC7-7B0D-908DB323F67C}"/>
              </a:ext>
            </a:extLst>
          </p:cNvPr>
          <p:cNvPicPr>
            <a:picLocks noChangeAspect="1"/>
          </p:cNvPicPr>
          <p:nvPr/>
        </p:nvPicPr>
        <p:blipFill>
          <a:blip r:embed="rId2"/>
          <a:stretch>
            <a:fillRect/>
          </a:stretch>
        </p:blipFill>
        <p:spPr>
          <a:xfrm>
            <a:off x="605473" y="2198766"/>
            <a:ext cx="4851398" cy="1466850"/>
          </a:xfrm>
          <a:prstGeom prst="rect">
            <a:avLst/>
          </a:prstGeom>
        </p:spPr>
      </p:pic>
      <p:pic>
        <p:nvPicPr>
          <p:cNvPr id="11" name="Picture 10">
            <a:extLst>
              <a:ext uri="{FF2B5EF4-FFF2-40B4-BE49-F238E27FC236}">
                <a16:creationId xmlns:a16="http://schemas.microsoft.com/office/drawing/2014/main" id="{CE9A0004-9496-23B6-6FFE-AFAAD87559C8}"/>
              </a:ext>
            </a:extLst>
          </p:cNvPr>
          <p:cNvPicPr>
            <a:picLocks noChangeAspect="1"/>
          </p:cNvPicPr>
          <p:nvPr/>
        </p:nvPicPr>
        <p:blipFill>
          <a:blip r:embed="rId3"/>
          <a:stretch>
            <a:fillRect/>
          </a:stretch>
        </p:blipFill>
        <p:spPr>
          <a:xfrm>
            <a:off x="5548313" y="2227341"/>
            <a:ext cx="6334125" cy="1438275"/>
          </a:xfrm>
          <a:prstGeom prst="rect">
            <a:avLst/>
          </a:prstGeom>
        </p:spPr>
      </p:pic>
      <p:sp>
        <p:nvSpPr>
          <p:cNvPr id="12" name="TextBox 11">
            <a:extLst>
              <a:ext uri="{FF2B5EF4-FFF2-40B4-BE49-F238E27FC236}">
                <a16:creationId xmlns:a16="http://schemas.microsoft.com/office/drawing/2014/main" id="{6A6BB5C3-F79F-6D07-1AAC-A99699A6A198}"/>
              </a:ext>
            </a:extLst>
          </p:cNvPr>
          <p:cNvSpPr txBox="1"/>
          <p:nvPr/>
        </p:nvSpPr>
        <p:spPr>
          <a:xfrm>
            <a:off x="6096000" y="1629096"/>
            <a:ext cx="4983480" cy="369332"/>
          </a:xfrm>
          <a:prstGeom prst="rect">
            <a:avLst/>
          </a:prstGeom>
          <a:noFill/>
        </p:spPr>
        <p:txBody>
          <a:bodyPr wrap="square" rtlCol="0">
            <a:spAutoFit/>
          </a:bodyPr>
          <a:lstStyle/>
          <a:p>
            <a:r>
              <a:rPr lang="en-IN" dirty="0"/>
              <a:t>Tests for Income granger cause Spending at lag 3</a:t>
            </a:r>
          </a:p>
        </p:txBody>
      </p:sp>
      <p:sp>
        <p:nvSpPr>
          <p:cNvPr id="13" name="TextBox 12">
            <a:extLst>
              <a:ext uri="{FF2B5EF4-FFF2-40B4-BE49-F238E27FC236}">
                <a16:creationId xmlns:a16="http://schemas.microsoft.com/office/drawing/2014/main" id="{D87FB093-9FC6-93E8-A184-FCA7D71DDAC8}"/>
              </a:ext>
            </a:extLst>
          </p:cNvPr>
          <p:cNvSpPr txBox="1"/>
          <p:nvPr/>
        </p:nvSpPr>
        <p:spPr>
          <a:xfrm>
            <a:off x="482601" y="1622268"/>
            <a:ext cx="4851399" cy="369332"/>
          </a:xfrm>
          <a:prstGeom prst="rect">
            <a:avLst/>
          </a:prstGeom>
          <a:noFill/>
        </p:spPr>
        <p:txBody>
          <a:bodyPr wrap="square" rtlCol="0">
            <a:spAutoFit/>
          </a:bodyPr>
          <a:lstStyle/>
          <a:p>
            <a:r>
              <a:rPr lang="en-IN" dirty="0"/>
              <a:t>Tests for Spending granger cause Income at lag 3</a:t>
            </a:r>
          </a:p>
        </p:txBody>
      </p:sp>
    </p:spTree>
    <p:extLst>
      <p:ext uri="{BB962C8B-B14F-4D97-AF65-F5344CB8AC3E}">
        <p14:creationId xmlns:p14="http://schemas.microsoft.com/office/powerpoint/2010/main" val="305164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C468-436B-13FB-A6A4-5B5565EA2AEE}"/>
              </a:ext>
            </a:extLst>
          </p:cNvPr>
          <p:cNvSpPr>
            <a:spLocks noGrp="1"/>
          </p:cNvSpPr>
          <p:nvPr>
            <p:ph type="title"/>
          </p:nvPr>
        </p:nvSpPr>
        <p:spPr>
          <a:xfrm>
            <a:off x="507055" y="378884"/>
            <a:ext cx="10131425" cy="1456267"/>
          </a:xfrm>
        </p:spPr>
        <p:txBody>
          <a:bodyPr/>
          <a:lstStyle/>
          <a:p>
            <a:r>
              <a:rPr lang="en-IN" dirty="0"/>
              <a:t>What IS TIMESERIES AND TIME SERIES FORECASTING?  </a:t>
            </a:r>
          </a:p>
        </p:txBody>
      </p:sp>
      <p:sp>
        <p:nvSpPr>
          <p:cNvPr id="4" name="Slide Number Placeholder 3">
            <a:extLst>
              <a:ext uri="{FF2B5EF4-FFF2-40B4-BE49-F238E27FC236}">
                <a16:creationId xmlns:a16="http://schemas.microsoft.com/office/drawing/2014/main" id="{CB02DB84-9567-50E9-DDC6-6A3734B38641}"/>
              </a:ext>
            </a:extLst>
          </p:cNvPr>
          <p:cNvSpPr>
            <a:spLocks noGrp="1"/>
          </p:cNvSpPr>
          <p:nvPr>
            <p:ph type="sldNum" sz="quarter" idx="12"/>
          </p:nvPr>
        </p:nvSpPr>
        <p:spPr>
          <a:xfrm>
            <a:off x="5351160" y="6184068"/>
            <a:ext cx="744840" cy="530225"/>
          </a:xfrm>
        </p:spPr>
        <p:txBody>
          <a:bodyPr/>
          <a:lstStyle/>
          <a:p>
            <a:fld id="{E6F1B130-8F67-4D17-B455-05515EE49BF4}" type="slidenum">
              <a:rPr lang="en-IN" sz="1800" smtClean="0"/>
              <a:t>3</a:t>
            </a:fld>
            <a:endParaRPr lang="en-IN" sz="1800" dirty="0"/>
          </a:p>
        </p:txBody>
      </p:sp>
      <p:sp>
        <p:nvSpPr>
          <p:cNvPr id="6" name="TextBox 5">
            <a:extLst>
              <a:ext uri="{FF2B5EF4-FFF2-40B4-BE49-F238E27FC236}">
                <a16:creationId xmlns:a16="http://schemas.microsoft.com/office/drawing/2014/main" id="{63685372-0010-368F-D28C-85D5BD975B27}"/>
              </a:ext>
            </a:extLst>
          </p:cNvPr>
          <p:cNvSpPr txBox="1"/>
          <p:nvPr/>
        </p:nvSpPr>
        <p:spPr>
          <a:xfrm>
            <a:off x="533401" y="1885951"/>
            <a:ext cx="9732659" cy="4247317"/>
          </a:xfrm>
          <a:prstGeom prst="rect">
            <a:avLst/>
          </a:prstGeom>
          <a:noFill/>
        </p:spPr>
        <p:txBody>
          <a:bodyPr wrap="square">
            <a:spAutoFit/>
          </a:bodyPr>
          <a:lstStyle/>
          <a:p>
            <a:pPr marL="285750" indent="-285750">
              <a:buSzPct val="101000"/>
              <a:buFont typeface="Arial" panose="020B0604020202020204" pitchFamily="34" charset="0"/>
              <a:buChar char="•"/>
            </a:pPr>
            <a:r>
              <a:rPr lang="en-US" b="0" i="0" dirty="0">
                <a:effectLst/>
              </a:rPr>
              <a:t>In mathematics, a time series is a series of data points indexed in time order. Most commonly, a time series is a sequence taken at successive equally spaced points in time.</a:t>
            </a:r>
          </a:p>
          <a:p>
            <a:pPr>
              <a:buSzPct val="101000"/>
            </a:pPr>
            <a:endParaRPr lang="en-US" b="0" i="0" dirty="0">
              <a:effectLst/>
            </a:endParaRPr>
          </a:p>
          <a:p>
            <a:pPr marL="285750" indent="-285750">
              <a:buFont typeface="Arial" panose="020B0604020202020204" pitchFamily="34" charset="0"/>
              <a:buChar char="•"/>
            </a:pPr>
            <a:r>
              <a:rPr lang="en-US" b="0" i="0" dirty="0">
                <a:effectLst/>
              </a:rPr>
              <a:t>Time series forecasting is a technique for the prediction of events through a sequence of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 The technique is used across many fields of study, from the geology to behavior to economics.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 The techniques predict future events by </a:t>
            </a:r>
            <a:r>
              <a:rPr lang="en-US" dirty="0"/>
              <a:t>analyzing </a:t>
            </a:r>
            <a:r>
              <a:rPr lang="en-US" b="0" i="0" dirty="0">
                <a:effectLst/>
              </a:rPr>
              <a:t>the trends of the past, on the assumption that future trends will hold similar to historical trends.</a:t>
            </a:r>
          </a:p>
          <a:p>
            <a:pPr marL="285750" indent="-285750">
              <a:buFont typeface="Arial" panose="020B0604020202020204" pitchFamily="34" charset="0"/>
              <a:buChar char="•"/>
            </a:pPr>
            <a:endParaRPr lang="en-US" dirty="0"/>
          </a:p>
          <a:p>
            <a:pPr marL="285750" indent="-285750" algn="l">
              <a:buFont typeface="Arial" panose="020B0604020202020204" pitchFamily="34" charset="0"/>
              <a:buChar char="•"/>
            </a:pPr>
            <a:r>
              <a:rPr lang="en-US" b="0" i="0" dirty="0">
                <a:effectLst/>
              </a:rPr>
              <a:t>Time series forecasting is performed in a variety of applications including:</a:t>
            </a:r>
          </a:p>
          <a:p>
            <a:pPr algn="l"/>
            <a:r>
              <a:rPr lang="en-US" b="0" i="0" dirty="0">
                <a:effectLst/>
              </a:rPr>
              <a:t>    1. Weather forecasting</a:t>
            </a:r>
          </a:p>
          <a:p>
            <a:pPr algn="l"/>
            <a:r>
              <a:rPr lang="en-US" dirty="0"/>
              <a:t>    2. </a:t>
            </a:r>
            <a:r>
              <a:rPr lang="en-US" b="0" i="0" dirty="0">
                <a:effectLst/>
              </a:rPr>
              <a:t>Mathematical finance</a:t>
            </a:r>
          </a:p>
          <a:p>
            <a:endParaRPr lang="en-US" b="0" i="0" dirty="0">
              <a:effectLst/>
              <a:latin typeface="charter"/>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85185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10A-AB58-83F9-F6FF-50385DADB1C7}"/>
              </a:ext>
            </a:extLst>
          </p:cNvPr>
          <p:cNvSpPr>
            <a:spLocks noGrp="1"/>
          </p:cNvSpPr>
          <p:nvPr>
            <p:ph type="title"/>
          </p:nvPr>
        </p:nvSpPr>
        <p:spPr>
          <a:xfrm>
            <a:off x="4295776" y="2524125"/>
            <a:ext cx="2933699" cy="1456267"/>
          </a:xfrm>
        </p:spPr>
        <p:txBody>
          <a:bodyPr/>
          <a:lstStyle/>
          <a:p>
            <a:r>
              <a:rPr lang="en-IN" dirty="0"/>
              <a:t>THANK YOU</a:t>
            </a:r>
          </a:p>
        </p:txBody>
      </p:sp>
      <p:sp>
        <p:nvSpPr>
          <p:cNvPr id="4" name="Slide Number Placeholder 3">
            <a:extLst>
              <a:ext uri="{FF2B5EF4-FFF2-40B4-BE49-F238E27FC236}">
                <a16:creationId xmlns:a16="http://schemas.microsoft.com/office/drawing/2014/main" id="{0A6B95A3-5870-9A09-DE5F-EEB1AAF66E30}"/>
              </a:ext>
            </a:extLst>
          </p:cNvPr>
          <p:cNvSpPr>
            <a:spLocks noGrp="1"/>
          </p:cNvSpPr>
          <p:nvPr>
            <p:ph type="sldNum" sz="quarter" idx="12"/>
          </p:nvPr>
        </p:nvSpPr>
        <p:spPr>
          <a:xfrm>
            <a:off x="10266060" y="5921375"/>
            <a:ext cx="551167" cy="377825"/>
          </a:xfrm>
        </p:spPr>
        <p:txBody>
          <a:bodyPr/>
          <a:lstStyle/>
          <a:p>
            <a:r>
              <a:rPr lang="en-IN" dirty="0"/>
              <a:t>30</a:t>
            </a:r>
          </a:p>
        </p:txBody>
      </p:sp>
    </p:spTree>
    <p:extLst>
      <p:ext uri="{BB962C8B-B14F-4D97-AF65-F5344CB8AC3E}">
        <p14:creationId xmlns:p14="http://schemas.microsoft.com/office/powerpoint/2010/main" val="379084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AE3A-FDEE-0246-82FD-308341F6F6F6}"/>
              </a:ext>
            </a:extLst>
          </p:cNvPr>
          <p:cNvSpPr>
            <a:spLocks noGrp="1"/>
          </p:cNvSpPr>
          <p:nvPr>
            <p:ph type="title"/>
          </p:nvPr>
        </p:nvSpPr>
        <p:spPr>
          <a:xfrm>
            <a:off x="543561" y="76821"/>
            <a:ext cx="10131425" cy="1456267"/>
          </a:xfrm>
        </p:spPr>
        <p:txBody>
          <a:bodyPr/>
          <a:lstStyle/>
          <a:p>
            <a:r>
              <a:rPr lang="en-IN" dirty="0"/>
              <a:t>WHAT IS </a:t>
            </a:r>
            <a:r>
              <a:rPr lang="en-IN" dirty="0" err="1"/>
              <a:t>arima</a:t>
            </a:r>
            <a:r>
              <a:rPr lang="en-IN" dirty="0"/>
              <a:t> (AUTO REGRESSIVE INTEGRATED MOVING AVERAGE MODEL)?</a:t>
            </a:r>
          </a:p>
        </p:txBody>
      </p:sp>
      <p:sp>
        <p:nvSpPr>
          <p:cNvPr id="4" name="Slide Number Placeholder 3">
            <a:extLst>
              <a:ext uri="{FF2B5EF4-FFF2-40B4-BE49-F238E27FC236}">
                <a16:creationId xmlns:a16="http://schemas.microsoft.com/office/drawing/2014/main" id="{20D80C23-CA44-ED76-0403-C8454F0C60A1}"/>
              </a:ext>
            </a:extLst>
          </p:cNvPr>
          <p:cNvSpPr>
            <a:spLocks noGrp="1"/>
          </p:cNvSpPr>
          <p:nvPr>
            <p:ph type="sldNum" sz="quarter" idx="12"/>
          </p:nvPr>
        </p:nvSpPr>
        <p:spPr>
          <a:xfrm>
            <a:off x="5236860" y="6226175"/>
            <a:ext cx="551167" cy="377825"/>
          </a:xfrm>
        </p:spPr>
        <p:txBody>
          <a:bodyPr/>
          <a:lstStyle/>
          <a:p>
            <a:fld id="{E6F1B130-8F67-4D17-B455-05515EE49BF4}" type="slidenum">
              <a:rPr lang="en-IN" sz="1800" smtClean="0"/>
              <a:t>4</a:t>
            </a:fld>
            <a:endParaRPr lang="en-IN" sz="1800" dirty="0"/>
          </a:p>
        </p:txBody>
      </p:sp>
      <p:sp>
        <p:nvSpPr>
          <p:cNvPr id="6" name="TextBox 5">
            <a:extLst>
              <a:ext uri="{FF2B5EF4-FFF2-40B4-BE49-F238E27FC236}">
                <a16:creationId xmlns:a16="http://schemas.microsoft.com/office/drawing/2014/main" id="{308538F3-2B12-65CE-CC76-B69414B8D6CF}"/>
              </a:ext>
            </a:extLst>
          </p:cNvPr>
          <p:cNvSpPr txBox="1"/>
          <p:nvPr/>
        </p:nvSpPr>
        <p:spPr>
          <a:xfrm>
            <a:off x="543561" y="1533088"/>
            <a:ext cx="8412480" cy="400110"/>
          </a:xfrm>
          <a:prstGeom prst="rect">
            <a:avLst/>
          </a:prstGeom>
          <a:noFill/>
        </p:spPr>
        <p:txBody>
          <a:bodyPr wrap="square">
            <a:spAutoFit/>
          </a:bodyPr>
          <a:lstStyle/>
          <a:p>
            <a:r>
              <a:rPr lang="en-IN" sz="2000" b="1" i="0" dirty="0">
                <a:effectLst/>
                <a:latin typeface="charter"/>
              </a:rPr>
              <a:t>y’(t) = c + </a:t>
            </a:r>
            <a:r>
              <a:rPr lang="el-GR" sz="2000" b="1" i="0" dirty="0">
                <a:effectLst/>
                <a:latin typeface="charter"/>
              </a:rPr>
              <a:t>ϕ1* </a:t>
            </a:r>
            <a:r>
              <a:rPr lang="en-IN" sz="2000" b="1" i="0" dirty="0">
                <a:effectLst/>
                <a:latin typeface="charter"/>
              </a:rPr>
              <a:t>y′(t−1) +⋯ + </a:t>
            </a:r>
            <a:r>
              <a:rPr lang="el-GR" sz="2000" b="1" i="0" dirty="0">
                <a:effectLst/>
                <a:latin typeface="charter"/>
              </a:rPr>
              <a:t>ϕ</a:t>
            </a:r>
            <a:r>
              <a:rPr lang="en-IN" sz="2000" b="1" i="0" dirty="0">
                <a:effectLst/>
                <a:latin typeface="charter"/>
              </a:rPr>
              <a:t>p*y′(t−p) + </a:t>
            </a:r>
            <a:r>
              <a:rPr lang="el-GR" sz="2000" b="1" i="0" dirty="0">
                <a:effectLst/>
                <a:latin typeface="charter"/>
              </a:rPr>
              <a:t>θ1*ε(</a:t>
            </a:r>
            <a:r>
              <a:rPr lang="en-IN" sz="2000" b="1" i="0" dirty="0">
                <a:effectLst/>
                <a:latin typeface="charter"/>
              </a:rPr>
              <a:t>t−1) +⋯ + </a:t>
            </a:r>
            <a:r>
              <a:rPr lang="el-GR" sz="2000" b="1" i="0" dirty="0">
                <a:effectLst/>
                <a:latin typeface="charter"/>
              </a:rPr>
              <a:t>θ</a:t>
            </a:r>
            <a:r>
              <a:rPr lang="en-IN" sz="2000" b="1" i="0" dirty="0">
                <a:effectLst/>
                <a:latin typeface="charter"/>
              </a:rPr>
              <a:t>q*</a:t>
            </a:r>
            <a:r>
              <a:rPr lang="el-GR" sz="2000" b="1" i="0" dirty="0">
                <a:effectLst/>
                <a:latin typeface="charter"/>
              </a:rPr>
              <a:t>ε(</a:t>
            </a:r>
            <a:r>
              <a:rPr lang="en-IN" sz="2000" b="1" i="0" dirty="0">
                <a:effectLst/>
                <a:latin typeface="charter"/>
              </a:rPr>
              <a:t>t−q) + </a:t>
            </a:r>
            <a:r>
              <a:rPr lang="el-GR" sz="2000" b="1" i="0" dirty="0">
                <a:effectLst/>
                <a:latin typeface="charter"/>
              </a:rPr>
              <a:t>ε</a:t>
            </a:r>
            <a:r>
              <a:rPr lang="en-IN" sz="2000" b="1" i="0" dirty="0">
                <a:effectLst/>
                <a:latin typeface="charter"/>
              </a:rPr>
              <a:t>t</a:t>
            </a:r>
            <a:endParaRPr lang="en-IN" sz="2000" dirty="0"/>
          </a:p>
        </p:txBody>
      </p:sp>
      <p:sp>
        <p:nvSpPr>
          <p:cNvPr id="8" name="TextBox 7">
            <a:extLst>
              <a:ext uri="{FF2B5EF4-FFF2-40B4-BE49-F238E27FC236}">
                <a16:creationId xmlns:a16="http://schemas.microsoft.com/office/drawing/2014/main" id="{785632D6-2FDC-2221-57E7-45D606AF6834}"/>
              </a:ext>
            </a:extLst>
          </p:cNvPr>
          <p:cNvSpPr txBox="1"/>
          <p:nvPr/>
        </p:nvSpPr>
        <p:spPr>
          <a:xfrm>
            <a:off x="543561" y="2052724"/>
            <a:ext cx="9159239"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rPr>
              <a:t>There are three terms in the equation :</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AR : Auto Regression : </a:t>
            </a:r>
            <a:r>
              <a:rPr lang="en-US" b="0" i="0" dirty="0">
                <a:effectLst/>
              </a:rPr>
              <a:t>The time series is regressed with its previous values i.e. y(t-1), y(t-2) etc. The order of the lag is denoted as </a:t>
            </a:r>
            <a:r>
              <a:rPr lang="en-US" b="1" i="0" dirty="0">
                <a:effectLst/>
              </a:rPr>
              <a:t>p.</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I : Integration : </a:t>
            </a:r>
            <a:r>
              <a:rPr lang="en-US" b="0" i="0" dirty="0">
                <a:effectLst/>
              </a:rPr>
              <a:t>The time series uses differencing to make it stationary. The order of the difference is denoted as </a:t>
            </a:r>
            <a:r>
              <a:rPr lang="en-US" b="1" i="0" dirty="0">
                <a:effectLst/>
              </a:rPr>
              <a:t>d.</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MA : Moving Average : </a:t>
            </a:r>
            <a:r>
              <a:rPr lang="en-US" b="0" i="0" dirty="0">
                <a:effectLst/>
              </a:rPr>
              <a:t>The time series is regressed with residuals of the past observations i.e. error </a:t>
            </a:r>
            <a:r>
              <a:rPr lang="en-US" b="1" i="0" dirty="0">
                <a:effectLst/>
              </a:rPr>
              <a:t>ε</a:t>
            </a:r>
            <a:r>
              <a:rPr lang="en-US" b="0" i="0" dirty="0">
                <a:effectLst/>
              </a:rPr>
              <a:t>(t-1), error </a:t>
            </a:r>
            <a:r>
              <a:rPr lang="en-US" b="1" i="0" dirty="0">
                <a:effectLst/>
              </a:rPr>
              <a:t>ε</a:t>
            </a:r>
            <a:r>
              <a:rPr lang="en-US" b="0" i="0" dirty="0">
                <a:effectLst/>
              </a:rPr>
              <a:t>(t-2) etc. The order of the error lag is denoted as </a:t>
            </a:r>
            <a:r>
              <a:rPr lang="en-US" b="1" i="0" dirty="0">
                <a:effectLst/>
              </a:rPr>
              <a:t>q.</a:t>
            </a:r>
            <a:endParaRPr lang="en-US" b="0" i="0" dirty="0">
              <a:effectLst/>
            </a:endParaRPr>
          </a:p>
        </p:txBody>
      </p:sp>
      <p:sp>
        <p:nvSpPr>
          <p:cNvPr id="10" name="TextBox 9">
            <a:extLst>
              <a:ext uri="{FF2B5EF4-FFF2-40B4-BE49-F238E27FC236}">
                <a16:creationId xmlns:a16="http://schemas.microsoft.com/office/drawing/2014/main" id="{16DA5B6B-61AE-881B-0972-2F11858EAAD5}"/>
              </a:ext>
            </a:extLst>
          </p:cNvPr>
          <p:cNvSpPr txBox="1"/>
          <p:nvPr/>
        </p:nvSpPr>
        <p:spPr>
          <a:xfrm>
            <a:off x="543561" y="5034572"/>
            <a:ext cx="8793479"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rPr>
              <a:t>In the above equation, </a:t>
            </a:r>
            <a:r>
              <a:rPr lang="en-US" b="1" i="0" dirty="0" err="1">
                <a:effectLst/>
              </a:rPr>
              <a:t>y′t</a:t>
            </a:r>
            <a:r>
              <a:rPr lang="en-US" b="0" i="0" dirty="0">
                <a:effectLst/>
              </a:rPr>
              <a:t> is the differenced series, </a:t>
            </a:r>
            <a:r>
              <a:rPr lang="en-US" b="1" i="0" dirty="0">
                <a:effectLst/>
              </a:rPr>
              <a:t>ϕ1</a:t>
            </a:r>
            <a:r>
              <a:rPr lang="en-US" b="0" i="0" dirty="0">
                <a:effectLst/>
              </a:rPr>
              <a:t> is the coefficient of the first AR term, </a:t>
            </a:r>
            <a:r>
              <a:rPr lang="en-US" b="1" i="0" dirty="0">
                <a:effectLst/>
              </a:rPr>
              <a:t>p</a:t>
            </a:r>
            <a:r>
              <a:rPr lang="en-US" b="0" i="0" dirty="0">
                <a:effectLst/>
              </a:rPr>
              <a:t> is the order of the AR term, </a:t>
            </a:r>
            <a:r>
              <a:rPr lang="en-US" b="1" i="0" dirty="0">
                <a:effectLst/>
              </a:rPr>
              <a:t>θ1 </a:t>
            </a:r>
            <a:r>
              <a:rPr lang="en-US" b="0" i="0" dirty="0">
                <a:effectLst/>
              </a:rPr>
              <a:t>is the coefficient of the first MA term, </a:t>
            </a:r>
            <a:r>
              <a:rPr lang="en-US" b="1" i="0" dirty="0">
                <a:effectLst/>
              </a:rPr>
              <a:t>q</a:t>
            </a:r>
            <a:r>
              <a:rPr lang="en-US" b="0" i="0" dirty="0">
                <a:effectLst/>
              </a:rPr>
              <a:t> is the order of the MA term and </a:t>
            </a:r>
            <a:r>
              <a:rPr lang="en-US" b="1" i="0" dirty="0" err="1">
                <a:effectLst/>
              </a:rPr>
              <a:t>εt</a:t>
            </a:r>
            <a:r>
              <a:rPr lang="en-US" b="0" i="0" dirty="0">
                <a:effectLst/>
              </a:rPr>
              <a:t> is the error.</a:t>
            </a:r>
            <a:endParaRPr lang="en-IN" dirty="0"/>
          </a:p>
        </p:txBody>
      </p:sp>
    </p:spTree>
    <p:extLst>
      <p:ext uri="{BB962C8B-B14F-4D97-AF65-F5344CB8AC3E}">
        <p14:creationId xmlns:p14="http://schemas.microsoft.com/office/powerpoint/2010/main" val="279095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8616-260F-3AAD-9BD1-0902E4D6CB31}"/>
              </a:ext>
            </a:extLst>
          </p:cNvPr>
          <p:cNvSpPr>
            <a:spLocks noGrp="1"/>
          </p:cNvSpPr>
          <p:nvPr>
            <p:ph type="title"/>
          </p:nvPr>
        </p:nvSpPr>
        <p:spPr/>
        <p:txBody>
          <a:bodyPr/>
          <a:lstStyle/>
          <a:p>
            <a:r>
              <a:rPr lang="en-IN" dirty="0"/>
              <a:t>Components of time series</a:t>
            </a:r>
          </a:p>
        </p:txBody>
      </p:sp>
      <p:sp>
        <p:nvSpPr>
          <p:cNvPr id="4" name="Slide Number Placeholder 3">
            <a:extLst>
              <a:ext uri="{FF2B5EF4-FFF2-40B4-BE49-F238E27FC236}">
                <a16:creationId xmlns:a16="http://schemas.microsoft.com/office/drawing/2014/main" id="{CE849498-185A-5A02-DF95-163C5C1AC26F}"/>
              </a:ext>
            </a:extLst>
          </p:cNvPr>
          <p:cNvSpPr>
            <a:spLocks noGrp="1"/>
          </p:cNvSpPr>
          <p:nvPr>
            <p:ph type="sldNum" sz="quarter" idx="12"/>
          </p:nvPr>
        </p:nvSpPr>
        <p:spPr>
          <a:xfrm>
            <a:off x="5544833" y="5826212"/>
            <a:ext cx="551167" cy="377825"/>
          </a:xfrm>
        </p:spPr>
        <p:txBody>
          <a:bodyPr/>
          <a:lstStyle/>
          <a:p>
            <a:fld id="{E6F1B130-8F67-4D17-B455-05515EE49BF4}" type="slidenum">
              <a:rPr lang="en-IN" sz="1800" smtClean="0"/>
              <a:t>5</a:t>
            </a:fld>
            <a:endParaRPr lang="en-IN" sz="1800" dirty="0"/>
          </a:p>
        </p:txBody>
      </p:sp>
      <p:sp>
        <p:nvSpPr>
          <p:cNvPr id="5" name="Rectangle 1">
            <a:extLst>
              <a:ext uri="{FF2B5EF4-FFF2-40B4-BE49-F238E27FC236}">
                <a16:creationId xmlns:a16="http://schemas.microsoft.com/office/drawing/2014/main" id="{946DC0E0-31D4-ACB6-FAD3-54092AB03E31}"/>
              </a:ext>
            </a:extLst>
          </p:cNvPr>
          <p:cNvSpPr>
            <a:spLocks noChangeArrowheads="1"/>
          </p:cNvSpPr>
          <p:nvPr/>
        </p:nvSpPr>
        <p:spPr bwMode="auto">
          <a:xfrm>
            <a:off x="782320" y="2019701"/>
            <a:ext cx="88798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mn-lt"/>
              </a:rPr>
              <a:t>Secular Trends (or General Trends)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mn-lt"/>
              </a:rPr>
              <a:t>Seasonal Movements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mn-lt"/>
              </a:rPr>
              <a:t>Cyclical Movements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mn-lt"/>
              </a:rPr>
              <a:t>Irregular Fluctuations</a:t>
            </a:r>
            <a:br>
              <a:rPr kumimoji="0" lang="en-US" altLang="en-US" sz="1200" b="0" i="0" u="none" strike="noStrike" cap="none" normalizeH="0" baseline="0" dirty="0">
                <a:ln>
                  <a:noFill/>
                </a:ln>
                <a:solidFill>
                  <a:srgbClr val="000000"/>
                </a:solidFill>
                <a:effectLst/>
                <a:latin typeface="Open Sans" panose="020B0604020202020204" pitchFamily="34" charset="0"/>
              </a:rPr>
            </a:br>
            <a:br>
              <a:rPr kumimoji="0" lang="en-US" altLang="en-US" sz="1200" b="0" i="0" u="none" strike="noStrike" cap="none" normalizeH="0" baseline="0" dirty="0">
                <a:ln>
                  <a:noFill/>
                </a:ln>
                <a:solidFill>
                  <a:srgbClr val="000000"/>
                </a:solidFill>
                <a:effectLst/>
                <a:latin typeface="Open Sans"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577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0D41-6A0D-0897-F67C-AA05E946CC23}"/>
              </a:ext>
            </a:extLst>
          </p:cNvPr>
          <p:cNvSpPr>
            <a:spLocks noGrp="1"/>
          </p:cNvSpPr>
          <p:nvPr>
            <p:ph type="title"/>
          </p:nvPr>
        </p:nvSpPr>
        <p:spPr>
          <a:xfrm>
            <a:off x="685801" y="609601"/>
            <a:ext cx="10131425" cy="640079"/>
          </a:xfrm>
        </p:spPr>
        <p:txBody>
          <a:bodyPr>
            <a:normAutofit fontScale="90000"/>
          </a:bodyPr>
          <a:lstStyle/>
          <a:p>
            <a:r>
              <a:rPr lang="en-IN" dirty="0"/>
              <a:t>Stationary Time SERIES</a:t>
            </a:r>
          </a:p>
        </p:txBody>
      </p:sp>
      <p:sp>
        <p:nvSpPr>
          <p:cNvPr id="4" name="Slide Number Placeholder 3">
            <a:extLst>
              <a:ext uri="{FF2B5EF4-FFF2-40B4-BE49-F238E27FC236}">
                <a16:creationId xmlns:a16="http://schemas.microsoft.com/office/drawing/2014/main" id="{EC69769B-C2A2-D789-870D-0FBF48678FF3}"/>
              </a:ext>
            </a:extLst>
          </p:cNvPr>
          <p:cNvSpPr>
            <a:spLocks noGrp="1"/>
          </p:cNvSpPr>
          <p:nvPr>
            <p:ph type="sldNum" sz="quarter" idx="12"/>
          </p:nvPr>
        </p:nvSpPr>
        <p:spPr>
          <a:xfrm>
            <a:off x="5685796" y="5667375"/>
            <a:ext cx="551167" cy="377825"/>
          </a:xfrm>
        </p:spPr>
        <p:txBody>
          <a:bodyPr/>
          <a:lstStyle/>
          <a:p>
            <a:fld id="{E6F1B130-8F67-4D17-B455-05515EE49BF4}" type="slidenum">
              <a:rPr lang="en-IN" sz="1800" smtClean="0"/>
              <a:t>6</a:t>
            </a:fld>
            <a:endParaRPr lang="en-IN" sz="1800" dirty="0"/>
          </a:p>
        </p:txBody>
      </p:sp>
      <p:sp>
        <p:nvSpPr>
          <p:cNvPr id="6" name="TextBox 5">
            <a:extLst>
              <a:ext uri="{FF2B5EF4-FFF2-40B4-BE49-F238E27FC236}">
                <a16:creationId xmlns:a16="http://schemas.microsoft.com/office/drawing/2014/main" id="{2D12E522-38E2-16A3-4B8F-237CF6A28A16}"/>
              </a:ext>
            </a:extLst>
          </p:cNvPr>
          <p:cNvSpPr txBox="1"/>
          <p:nvPr/>
        </p:nvSpPr>
        <p:spPr>
          <a:xfrm>
            <a:off x="685801" y="1495392"/>
            <a:ext cx="10551159" cy="2585323"/>
          </a:xfrm>
          <a:prstGeom prst="rect">
            <a:avLst/>
          </a:prstGeom>
          <a:noFill/>
        </p:spPr>
        <p:txBody>
          <a:bodyPr wrap="square">
            <a:spAutoFit/>
          </a:bodyPr>
          <a:lstStyle/>
          <a:p>
            <a:pPr marL="285750" indent="-285750">
              <a:buFont typeface="Arial" panose="020B0604020202020204" pitchFamily="34" charset="0"/>
              <a:buChar char="•"/>
            </a:pPr>
            <a:r>
              <a:rPr lang="en-US" b="1" i="0" dirty="0">
                <a:effectLst/>
              </a:rPr>
              <a:t>A stationary time series will have the same statistical properties i.e. same mean, variance and covariance no matter at what point we measure them, these properties are therefore time invariant.</a:t>
            </a:r>
            <a:r>
              <a:rPr lang="en-US" b="0" i="0" dirty="0">
                <a:effectLst/>
              </a:rPr>
              <a:t> </a:t>
            </a:r>
          </a:p>
          <a:p>
            <a:endParaRPr lang="en-US" b="0" i="0" dirty="0">
              <a:effectLst/>
            </a:endParaRPr>
          </a:p>
          <a:p>
            <a:pPr marL="285750" indent="-285750">
              <a:buFont typeface="Arial" panose="020B0604020202020204" pitchFamily="34" charset="0"/>
              <a:buChar char="•"/>
            </a:pPr>
            <a:r>
              <a:rPr lang="en-US" b="1" i="0" dirty="0">
                <a:effectLst/>
              </a:rPr>
              <a:t>The series will have no predictable patterns in the long-term. Time plot will show the series to be roughly horizontal with constant mean and variance.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For good predictions time series models should have stationary data.</a:t>
            </a:r>
            <a:endParaRPr lang="en-US" b="1" i="0" dirty="0">
              <a:effectLst/>
            </a:endParaRPr>
          </a:p>
          <a:p>
            <a:endParaRPr lang="en-US" b="1" i="0" dirty="0">
              <a:effectLst/>
              <a:latin typeface="charter"/>
            </a:endParaRPr>
          </a:p>
          <a:p>
            <a:endParaRPr lang="en-IN" dirty="0"/>
          </a:p>
        </p:txBody>
      </p:sp>
    </p:spTree>
    <p:extLst>
      <p:ext uri="{BB962C8B-B14F-4D97-AF65-F5344CB8AC3E}">
        <p14:creationId xmlns:p14="http://schemas.microsoft.com/office/powerpoint/2010/main" val="100712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3F66-8CDC-8CAF-768F-814D2D7A38F5}"/>
              </a:ext>
            </a:extLst>
          </p:cNvPr>
          <p:cNvSpPr>
            <a:spLocks noGrp="1"/>
          </p:cNvSpPr>
          <p:nvPr>
            <p:ph type="title"/>
          </p:nvPr>
        </p:nvSpPr>
        <p:spPr>
          <a:xfrm>
            <a:off x="134632" y="109856"/>
            <a:ext cx="10131425" cy="804544"/>
          </a:xfrm>
        </p:spPr>
        <p:txBody>
          <a:bodyPr/>
          <a:lstStyle/>
          <a:p>
            <a:r>
              <a:rPr lang="en-IN" dirty="0"/>
              <a:t>AUGUMENTED DICKEY FULLER TEST</a:t>
            </a:r>
          </a:p>
        </p:txBody>
      </p:sp>
      <p:sp>
        <p:nvSpPr>
          <p:cNvPr id="3" name="Slide Number Placeholder 2">
            <a:extLst>
              <a:ext uri="{FF2B5EF4-FFF2-40B4-BE49-F238E27FC236}">
                <a16:creationId xmlns:a16="http://schemas.microsoft.com/office/drawing/2014/main" id="{5ACF93B9-4D02-0B84-25AE-64290C3E8074}"/>
              </a:ext>
            </a:extLst>
          </p:cNvPr>
          <p:cNvSpPr>
            <a:spLocks noGrp="1"/>
          </p:cNvSpPr>
          <p:nvPr>
            <p:ph type="sldNum" sz="quarter" idx="12"/>
          </p:nvPr>
        </p:nvSpPr>
        <p:spPr>
          <a:xfrm>
            <a:off x="5523236" y="5911078"/>
            <a:ext cx="551167" cy="377825"/>
          </a:xfrm>
        </p:spPr>
        <p:txBody>
          <a:bodyPr/>
          <a:lstStyle/>
          <a:p>
            <a:r>
              <a:rPr lang="en-IN" sz="1800" dirty="0"/>
              <a:t>7</a:t>
            </a:r>
          </a:p>
        </p:txBody>
      </p:sp>
      <p:sp>
        <p:nvSpPr>
          <p:cNvPr id="5" name="TextBox 4">
            <a:extLst>
              <a:ext uri="{FF2B5EF4-FFF2-40B4-BE49-F238E27FC236}">
                <a16:creationId xmlns:a16="http://schemas.microsoft.com/office/drawing/2014/main" id="{CE44F05A-C2D3-317B-85DB-7AD648D3FD7E}"/>
              </a:ext>
            </a:extLst>
          </p:cNvPr>
          <p:cNvSpPr txBox="1"/>
          <p:nvPr/>
        </p:nvSpPr>
        <p:spPr>
          <a:xfrm>
            <a:off x="134632" y="946922"/>
            <a:ext cx="11206480" cy="3139321"/>
          </a:xfrm>
          <a:prstGeom prst="rect">
            <a:avLst/>
          </a:prstGeom>
          <a:noFill/>
        </p:spPr>
        <p:txBody>
          <a:bodyPr wrap="square">
            <a:spAutoFit/>
          </a:bodyPr>
          <a:lstStyle/>
          <a:p>
            <a:pPr marL="285750" indent="-285750">
              <a:buFont typeface="Arial" panose="020B0604020202020204" pitchFamily="34" charset="0"/>
              <a:buChar char="•"/>
            </a:pPr>
            <a:r>
              <a:rPr lang="en-US" b="0" dirty="0">
                <a:effectLst/>
              </a:rPr>
              <a:t>Augmented Dickey Fuller test (ADF Test) is a common statistical test used to test whether a given Time series is stationary or not. It is one of the most commonly used statistical test when it comes to analyzing the stationary of a series.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there is a hypothesis testing involved with a null and alternate hypothesis and as a result a test statistic is computed and </a:t>
            </a:r>
            <a:r>
              <a:rPr lang="en-US" dirty="0"/>
              <a:t>p-values</a:t>
            </a:r>
            <a:r>
              <a:rPr lang="en-US" b="0" i="0" dirty="0">
                <a:effectLst/>
              </a:rPr>
              <a:t> get reported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0" dirty="0">
                <a:effectLst/>
              </a:rPr>
              <a:t>What is a Unit Root Test?</a:t>
            </a:r>
          </a:p>
          <a:p>
            <a:pPr marL="285750" indent="-285750">
              <a:buFont typeface="Arial" panose="020B0604020202020204" pitchFamily="34" charset="0"/>
              <a:buChar char="•"/>
            </a:pPr>
            <a:r>
              <a:rPr lang="en-US" b="0" i="0" dirty="0">
                <a:effectLst/>
              </a:rPr>
              <a:t>Unit root is a characteristic of a time series that makes it non-stationary. Technically speaking, a unit root is said to exist in a time series of the value of alpha = 1 in the below equation.</a:t>
            </a:r>
            <a:endParaRPr lang="en-US" b="1" i="0" dirty="0">
              <a:effectLst/>
            </a:endParaRPr>
          </a:p>
          <a:p>
            <a:endParaRPr lang="en-IN" dirty="0"/>
          </a:p>
        </p:txBody>
      </p:sp>
      <p:pic>
        <p:nvPicPr>
          <p:cNvPr id="7" name="Picture 6">
            <a:extLst>
              <a:ext uri="{FF2B5EF4-FFF2-40B4-BE49-F238E27FC236}">
                <a16:creationId xmlns:a16="http://schemas.microsoft.com/office/drawing/2014/main" id="{81842E92-3C55-C41D-F549-952B2261D02E}"/>
              </a:ext>
            </a:extLst>
          </p:cNvPr>
          <p:cNvPicPr>
            <a:picLocks noChangeAspect="1"/>
          </p:cNvPicPr>
          <p:nvPr/>
        </p:nvPicPr>
        <p:blipFill>
          <a:blip r:embed="rId2"/>
          <a:stretch>
            <a:fillRect/>
          </a:stretch>
        </p:blipFill>
        <p:spPr>
          <a:xfrm>
            <a:off x="2999123" y="3859061"/>
            <a:ext cx="4402441" cy="758508"/>
          </a:xfrm>
          <a:prstGeom prst="rect">
            <a:avLst/>
          </a:prstGeom>
        </p:spPr>
      </p:pic>
      <p:sp>
        <p:nvSpPr>
          <p:cNvPr id="9" name="TextBox 8">
            <a:extLst>
              <a:ext uri="{FF2B5EF4-FFF2-40B4-BE49-F238E27FC236}">
                <a16:creationId xmlns:a16="http://schemas.microsoft.com/office/drawing/2014/main" id="{1C81A236-6D85-554A-D96E-945D5969F2FE}"/>
              </a:ext>
            </a:extLst>
          </p:cNvPr>
          <p:cNvSpPr txBox="1"/>
          <p:nvPr/>
        </p:nvSpPr>
        <p:spPr>
          <a:xfrm>
            <a:off x="134632" y="4793296"/>
            <a:ext cx="10777208"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rPr>
              <a:t>The presence of a unit root means the time series is non-stationary. Besides, the number of unit roots contained in the series corresponds to the number of differencing operations required to make the series stationary</a:t>
            </a:r>
            <a:endParaRPr lang="en-IN" dirty="0"/>
          </a:p>
        </p:txBody>
      </p:sp>
    </p:spTree>
    <p:extLst>
      <p:ext uri="{BB962C8B-B14F-4D97-AF65-F5344CB8AC3E}">
        <p14:creationId xmlns:p14="http://schemas.microsoft.com/office/powerpoint/2010/main" val="252325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EA18-D522-79D6-3AE0-2629909E3E25}"/>
              </a:ext>
            </a:extLst>
          </p:cNvPr>
          <p:cNvSpPr>
            <a:spLocks noGrp="1"/>
          </p:cNvSpPr>
          <p:nvPr>
            <p:ph type="title"/>
          </p:nvPr>
        </p:nvSpPr>
        <p:spPr>
          <a:xfrm>
            <a:off x="208281" y="259080"/>
            <a:ext cx="10131425" cy="701040"/>
          </a:xfrm>
        </p:spPr>
        <p:txBody>
          <a:bodyPr/>
          <a:lstStyle/>
          <a:p>
            <a:r>
              <a:rPr lang="en-IN" dirty="0"/>
              <a:t>Continuation:</a:t>
            </a:r>
          </a:p>
        </p:txBody>
      </p:sp>
      <p:sp>
        <p:nvSpPr>
          <p:cNvPr id="3" name="Slide Number Placeholder 2">
            <a:extLst>
              <a:ext uri="{FF2B5EF4-FFF2-40B4-BE49-F238E27FC236}">
                <a16:creationId xmlns:a16="http://schemas.microsoft.com/office/drawing/2014/main" id="{54061BE9-29A8-687A-0DEC-0424B3D72CEB}"/>
              </a:ext>
            </a:extLst>
          </p:cNvPr>
          <p:cNvSpPr>
            <a:spLocks noGrp="1"/>
          </p:cNvSpPr>
          <p:nvPr>
            <p:ph type="sldNum" sz="quarter" idx="12"/>
          </p:nvPr>
        </p:nvSpPr>
        <p:spPr>
          <a:xfrm>
            <a:off x="5820416" y="6009462"/>
            <a:ext cx="551167" cy="377825"/>
          </a:xfrm>
        </p:spPr>
        <p:txBody>
          <a:bodyPr/>
          <a:lstStyle/>
          <a:p>
            <a:r>
              <a:rPr lang="en-IN" sz="1800" dirty="0"/>
              <a:t>8</a:t>
            </a:r>
          </a:p>
        </p:txBody>
      </p:sp>
      <p:sp>
        <p:nvSpPr>
          <p:cNvPr id="5" name="TextBox 4">
            <a:extLst>
              <a:ext uri="{FF2B5EF4-FFF2-40B4-BE49-F238E27FC236}">
                <a16:creationId xmlns:a16="http://schemas.microsoft.com/office/drawing/2014/main" id="{A5399441-5B66-A843-A779-28597A237376}"/>
              </a:ext>
            </a:extLst>
          </p:cNvPr>
          <p:cNvSpPr txBox="1"/>
          <p:nvPr/>
        </p:nvSpPr>
        <p:spPr>
          <a:xfrm>
            <a:off x="208280" y="1236395"/>
            <a:ext cx="11201399" cy="369332"/>
          </a:xfrm>
          <a:prstGeom prst="rect">
            <a:avLst/>
          </a:prstGeom>
          <a:noFill/>
        </p:spPr>
        <p:txBody>
          <a:bodyPr wrap="square">
            <a:spAutoFit/>
          </a:bodyPr>
          <a:lstStyle/>
          <a:p>
            <a:r>
              <a:rPr lang="en-US" b="0" i="0" dirty="0">
                <a:effectLst/>
                <a:latin typeface="raleway" pitchFamily="2" charset="0"/>
              </a:rPr>
              <a:t>The ADF test  include high order regressive process in the model.</a:t>
            </a:r>
            <a:endParaRPr lang="en-IN" dirty="0"/>
          </a:p>
        </p:txBody>
      </p:sp>
      <p:sp>
        <p:nvSpPr>
          <p:cNvPr id="7" name="TextBox 6">
            <a:extLst>
              <a:ext uri="{FF2B5EF4-FFF2-40B4-BE49-F238E27FC236}">
                <a16:creationId xmlns:a16="http://schemas.microsoft.com/office/drawing/2014/main" id="{17D77C63-0717-B830-CA63-8A98CF8323C0}"/>
              </a:ext>
            </a:extLst>
          </p:cNvPr>
          <p:cNvSpPr txBox="1"/>
          <p:nvPr/>
        </p:nvSpPr>
        <p:spPr>
          <a:xfrm>
            <a:off x="314960" y="2819341"/>
            <a:ext cx="10226683" cy="3139321"/>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effectLst/>
                <a:latin typeface="raleway" pitchFamily="2" charset="0"/>
              </a:rPr>
              <a:t>y(t-1) = lag 1 of time series</a:t>
            </a:r>
          </a:p>
          <a:p>
            <a:pPr algn="l" fontAlgn="base"/>
            <a:endParaRPr lang="en-US" b="0" i="0" dirty="0">
              <a:effectLst/>
              <a:latin typeface="raleway" pitchFamily="2" charset="0"/>
            </a:endParaRPr>
          </a:p>
          <a:p>
            <a:pPr marL="285750" indent="-285750" algn="l" fontAlgn="base">
              <a:buFont typeface="Arial" panose="020B0604020202020204" pitchFamily="34" charset="0"/>
              <a:buChar char="•"/>
            </a:pPr>
            <a:r>
              <a:rPr lang="en-US" b="0" i="0" dirty="0">
                <a:effectLst/>
                <a:latin typeface="raleway" pitchFamily="2" charset="0"/>
              </a:rPr>
              <a:t>delta Y(t-1) = first difference of the series at time (t-1</a:t>
            </a:r>
            <a:r>
              <a:rPr lang="en-US" b="0" i="0" dirty="0">
                <a:solidFill>
                  <a:srgbClr val="111111"/>
                </a:solidFill>
                <a:effectLst/>
                <a:latin typeface="raleway" pitchFamily="2" charset="0"/>
              </a:rPr>
              <a:t>)</a:t>
            </a:r>
          </a:p>
          <a:p>
            <a:pPr marL="285750" indent="-285750" algn="l" fontAlgn="base">
              <a:buFont typeface="Arial" panose="020B0604020202020204" pitchFamily="34" charset="0"/>
              <a:buChar char="•"/>
            </a:pPr>
            <a:endParaRPr lang="en-US" b="0" i="0" dirty="0">
              <a:solidFill>
                <a:srgbClr val="111111"/>
              </a:solidFill>
              <a:effectLst/>
              <a:latin typeface="raleway" pitchFamily="2" charset="0"/>
            </a:endParaRPr>
          </a:p>
          <a:p>
            <a:pPr marL="285750" indent="-285750" fontAlgn="base">
              <a:buFont typeface="Arial" panose="020B0604020202020204" pitchFamily="34" charset="0"/>
              <a:buChar char="•"/>
            </a:pPr>
            <a:r>
              <a:rPr lang="en-US" b="0" i="0" dirty="0">
                <a:effectLst/>
                <a:latin typeface="raleway" pitchFamily="2" charset="0"/>
              </a:rPr>
              <a:t>Null Hypothesis (H0): alpha=1 indicates presence of root node which means non stationary</a:t>
            </a:r>
          </a:p>
          <a:p>
            <a:pPr marL="285750" indent="-285750" fontAlgn="base">
              <a:buFont typeface="Arial" panose="020B0604020202020204" pitchFamily="34" charset="0"/>
              <a:buChar char="•"/>
            </a:pPr>
            <a:endParaRPr lang="en-US" dirty="0">
              <a:latin typeface="raleway" pitchFamily="2" charset="0"/>
            </a:endParaRPr>
          </a:p>
          <a:p>
            <a:pPr marL="285750" indent="-285750" fontAlgn="base">
              <a:buFont typeface="Arial" panose="020B0604020202020204" pitchFamily="34" charset="0"/>
              <a:buChar char="•"/>
            </a:pPr>
            <a:r>
              <a:rPr lang="en-US" b="0" i="0" dirty="0">
                <a:effectLst/>
                <a:latin typeface="raleway" pitchFamily="2" charset="0"/>
              </a:rPr>
              <a:t>Since the null hypothesis assumes the presence of unit root, that is α=1, the p-value obtained should be less than the significance level (say 0.05) in order to reject the null hypothesis. Thereby, inferring that the series is stationary.</a:t>
            </a:r>
          </a:p>
          <a:p>
            <a:pPr algn="l" fontAlgn="base"/>
            <a:endParaRPr lang="en-US" b="0" i="0" dirty="0">
              <a:solidFill>
                <a:srgbClr val="111111"/>
              </a:solidFill>
              <a:effectLst/>
              <a:latin typeface="raleway" pitchFamily="2" charset="0"/>
            </a:endParaRPr>
          </a:p>
          <a:p>
            <a:endParaRPr lang="en-IN" dirty="0"/>
          </a:p>
        </p:txBody>
      </p:sp>
      <p:pic>
        <p:nvPicPr>
          <p:cNvPr id="9" name="Picture 8">
            <a:extLst>
              <a:ext uri="{FF2B5EF4-FFF2-40B4-BE49-F238E27FC236}">
                <a16:creationId xmlns:a16="http://schemas.microsoft.com/office/drawing/2014/main" id="{0DE515D3-F9B5-1978-6685-E42A75273625}"/>
              </a:ext>
            </a:extLst>
          </p:cNvPr>
          <p:cNvPicPr>
            <a:picLocks noChangeAspect="1"/>
          </p:cNvPicPr>
          <p:nvPr/>
        </p:nvPicPr>
        <p:blipFill>
          <a:blip r:embed="rId2"/>
          <a:stretch>
            <a:fillRect/>
          </a:stretch>
        </p:blipFill>
        <p:spPr>
          <a:xfrm>
            <a:off x="1130943" y="2014036"/>
            <a:ext cx="9410700" cy="666750"/>
          </a:xfrm>
          <a:prstGeom prst="rect">
            <a:avLst/>
          </a:prstGeom>
        </p:spPr>
      </p:pic>
    </p:spTree>
    <p:extLst>
      <p:ext uri="{BB962C8B-B14F-4D97-AF65-F5344CB8AC3E}">
        <p14:creationId xmlns:p14="http://schemas.microsoft.com/office/powerpoint/2010/main" val="185898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E8F2-CC5A-E6AD-0F9D-F4A7FD4D0D43}"/>
              </a:ext>
            </a:extLst>
          </p:cNvPr>
          <p:cNvSpPr>
            <a:spLocks noGrp="1"/>
          </p:cNvSpPr>
          <p:nvPr>
            <p:ph type="title"/>
          </p:nvPr>
        </p:nvSpPr>
        <p:spPr>
          <a:xfrm>
            <a:off x="400058" y="132081"/>
            <a:ext cx="10131425" cy="1168400"/>
          </a:xfrm>
        </p:spPr>
        <p:txBody>
          <a:bodyPr/>
          <a:lstStyle/>
          <a:p>
            <a:r>
              <a:rPr lang="en-IN" dirty="0"/>
              <a:t>Data </a:t>
            </a:r>
            <a:r>
              <a:rPr lang="en-IN" dirty="0" err="1"/>
              <a:t>setS</a:t>
            </a:r>
            <a:r>
              <a:rPr lang="en-IN" dirty="0"/>
              <a:t> USED IN THIS PROJECT</a:t>
            </a:r>
          </a:p>
        </p:txBody>
      </p:sp>
      <p:sp>
        <p:nvSpPr>
          <p:cNvPr id="4" name="Slide Number Placeholder 3">
            <a:extLst>
              <a:ext uri="{FF2B5EF4-FFF2-40B4-BE49-F238E27FC236}">
                <a16:creationId xmlns:a16="http://schemas.microsoft.com/office/drawing/2014/main" id="{E3B7A7D6-7F9C-9E9E-93B8-C43B2BCF3372}"/>
              </a:ext>
            </a:extLst>
          </p:cNvPr>
          <p:cNvSpPr>
            <a:spLocks noGrp="1"/>
          </p:cNvSpPr>
          <p:nvPr>
            <p:ph type="sldNum" sz="quarter" idx="12"/>
          </p:nvPr>
        </p:nvSpPr>
        <p:spPr>
          <a:xfrm>
            <a:off x="5190186" y="5931535"/>
            <a:ext cx="551167" cy="377825"/>
          </a:xfrm>
        </p:spPr>
        <p:txBody>
          <a:bodyPr/>
          <a:lstStyle/>
          <a:p>
            <a:fld id="{E6F1B130-8F67-4D17-B455-05515EE49BF4}" type="slidenum">
              <a:rPr lang="en-IN" sz="1800" smtClean="0"/>
              <a:t>9</a:t>
            </a:fld>
            <a:endParaRPr lang="en-IN" sz="1800" dirty="0"/>
          </a:p>
        </p:txBody>
      </p:sp>
      <p:sp>
        <p:nvSpPr>
          <p:cNvPr id="5" name="TextBox 4">
            <a:extLst>
              <a:ext uri="{FF2B5EF4-FFF2-40B4-BE49-F238E27FC236}">
                <a16:creationId xmlns:a16="http://schemas.microsoft.com/office/drawing/2014/main" id="{D6C5019E-98E3-01FF-49FA-79AEA58E78AD}"/>
              </a:ext>
            </a:extLst>
          </p:cNvPr>
          <p:cNvSpPr txBox="1"/>
          <p:nvPr/>
        </p:nvSpPr>
        <p:spPr>
          <a:xfrm>
            <a:off x="400058" y="1188720"/>
            <a:ext cx="1149096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Chocolate Sales in millions (1964-1972) </a:t>
            </a:r>
          </a:p>
          <a:p>
            <a:r>
              <a:rPr lang="en-IN" dirty="0"/>
              <a:t>       This Dataset is Univariate which has seasonal effect. This dataset is used for ARIMA AND  SARIMA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Income and spending data (1995-2015)</a:t>
            </a:r>
          </a:p>
          <a:p>
            <a:r>
              <a:rPr lang="en-IN" dirty="0"/>
              <a:t>      This Dataset is multivariate. In this project it is used for analysing vector auto regression.</a:t>
            </a:r>
          </a:p>
          <a:p>
            <a:r>
              <a:rPr lang="en-IN" dirty="0"/>
              <a:t>      </a:t>
            </a:r>
          </a:p>
        </p:txBody>
      </p:sp>
      <p:pic>
        <p:nvPicPr>
          <p:cNvPr id="7" name="Picture 6">
            <a:extLst>
              <a:ext uri="{FF2B5EF4-FFF2-40B4-BE49-F238E27FC236}">
                <a16:creationId xmlns:a16="http://schemas.microsoft.com/office/drawing/2014/main" id="{054EFDA3-295B-4D39-FC83-BECE1D0A588C}"/>
              </a:ext>
            </a:extLst>
          </p:cNvPr>
          <p:cNvPicPr>
            <a:picLocks noChangeAspect="1"/>
          </p:cNvPicPr>
          <p:nvPr/>
        </p:nvPicPr>
        <p:blipFill>
          <a:blip r:embed="rId2"/>
          <a:stretch>
            <a:fillRect/>
          </a:stretch>
        </p:blipFill>
        <p:spPr>
          <a:xfrm>
            <a:off x="749300" y="3049587"/>
            <a:ext cx="4191000" cy="2619693"/>
          </a:xfrm>
          <a:prstGeom prst="rect">
            <a:avLst/>
          </a:prstGeom>
        </p:spPr>
      </p:pic>
      <p:pic>
        <p:nvPicPr>
          <p:cNvPr id="9" name="Picture 8">
            <a:extLst>
              <a:ext uri="{FF2B5EF4-FFF2-40B4-BE49-F238E27FC236}">
                <a16:creationId xmlns:a16="http://schemas.microsoft.com/office/drawing/2014/main" id="{33200EE9-9A17-D1F7-92BF-54CD1988FFC4}"/>
              </a:ext>
            </a:extLst>
          </p:cNvPr>
          <p:cNvPicPr>
            <a:picLocks noChangeAspect="1"/>
          </p:cNvPicPr>
          <p:nvPr/>
        </p:nvPicPr>
        <p:blipFill>
          <a:blip r:embed="rId3"/>
          <a:stretch>
            <a:fillRect/>
          </a:stretch>
        </p:blipFill>
        <p:spPr>
          <a:xfrm>
            <a:off x="5465770" y="3049587"/>
            <a:ext cx="4728860" cy="2619693"/>
          </a:xfrm>
          <a:prstGeom prst="rect">
            <a:avLst/>
          </a:prstGeom>
        </p:spPr>
      </p:pic>
    </p:spTree>
    <p:extLst>
      <p:ext uri="{BB962C8B-B14F-4D97-AF65-F5344CB8AC3E}">
        <p14:creationId xmlns:p14="http://schemas.microsoft.com/office/powerpoint/2010/main" val="2157715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2980</TotalTime>
  <Words>1991</Words>
  <Application>Microsoft Office PowerPoint</Application>
  <PresentationFormat>Widescreen</PresentationFormat>
  <Paragraphs>239</Paragraphs>
  <Slides>30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Algerian</vt:lpstr>
      <vt:lpstr>Arial</vt:lpstr>
      <vt:lpstr>Calibri</vt:lpstr>
      <vt:lpstr>Calibri Light</vt:lpstr>
      <vt:lpstr>charter</vt:lpstr>
      <vt:lpstr>Georgia</vt:lpstr>
      <vt:lpstr>Open Sans</vt:lpstr>
      <vt:lpstr>raleway</vt:lpstr>
      <vt:lpstr>Celestial</vt:lpstr>
      <vt:lpstr>ARIMA AND SARIMA TIME SERIES MODELS ON SEaSoNaL DATA  AND  VAR(Vector Auto regression) ON Multivariate Dataset</vt:lpstr>
      <vt:lpstr>REFERENCES</vt:lpstr>
      <vt:lpstr>What IS TIMESERIES AND TIME SERIES FORECASTING?  </vt:lpstr>
      <vt:lpstr>WHAT IS arima (AUTO REGRESSIVE INTEGRATED MOVING AVERAGE MODEL)?</vt:lpstr>
      <vt:lpstr>Components of time series</vt:lpstr>
      <vt:lpstr>Stationary Time SERIES</vt:lpstr>
      <vt:lpstr>AUGUMENTED DICKEY FULLER TEST</vt:lpstr>
      <vt:lpstr>Continuation:</vt:lpstr>
      <vt:lpstr>Data setS USED IN THIS PROJECT</vt:lpstr>
      <vt:lpstr>Understanding chocolate sales</vt:lpstr>
      <vt:lpstr>CHECK FOR STATIONARITY</vt:lpstr>
      <vt:lpstr>How to remove seasonality?</vt:lpstr>
      <vt:lpstr> Choosing p and q for ARIMA</vt:lpstr>
      <vt:lpstr>ARIMA(3,1,3) PREDICTIONS ON SEOSONAL DATA</vt:lpstr>
      <vt:lpstr>Why Seasonal arima? WHEN WE HAVE arima?</vt:lpstr>
      <vt:lpstr>Seasonal arima</vt:lpstr>
      <vt:lpstr>Understanding PACF AND ACF PLOTS</vt:lpstr>
      <vt:lpstr>PACF AND ACF on 4 months and 12 months scales</vt:lpstr>
      <vt:lpstr>Results</vt:lpstr>
      <vt:lpstr>Comparison of results</vt:lpstr>
      <vt:lpstr> VECTOR AUTO REGRESSION For Multivariate time SERIES</vt:lpstr>
      <vt:lpstr>Income vs spending dataset for var </vt:lpstr>
      <vt:lpstr>CHECK FOR STATIONARITY</vt:lpstr>
      <vt:lpstr>Identifying p value For VAR</vt:lpstr>
      <vt:lpstr>GARNGER CAusALITY TESTS</vt:lpstr>
      <vt:lpstr>Reverting back the differenced values to original values</vt:lpstr>
      <vt:lpstr>Predictions vs actual plots</vt:lpstr>
      <vt:lpstr>Results</vt:lpstr>
      <vt:lpstr>Understanding results using granger causality lagged values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TIME SERIES MODELS arima , sarima ,VAR(Vector Auto regression)</dc:title>
  <dc:creator>chindam</dc:creator>
  <cp:lastModifiedBy>chindam</cp:lastModifiedBy>
  <cp:revision>14</cp:revision>
  <dcterms:created xsi:type="dcterms:W3CDTF">2022-06-24T16:34:49Z</dcterms:created>
  <dcterms:modified xsi:type="dcterms:W3CDTF">2022-06-27T05:19:30Z</dcterms:modified>
</cp:coreProperties>
</file>