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9" r:id="rId2"/>
    <p:sldId id="256" r:id="rId3"/>
    <p:sldId id="258" r:id="rId4"/>
    <p:sldId id="257" r:id="rId5"/>
    <p:sldId id="260" r:id="rId6"/>
    <p:sldId id="259" r:id="rId7"/>
    <p:sldId id="261" r:id="rId8"/>
    <p:sldId id="262" r:id="rId9"/>
    <p:sldId id="263" r:id="rId10"/>
    <p:sldId id="264" r:id="rId11"/>
    <p:sldId id="275" r:id="rId12"/>
    <p:sldId id="276" r:id="rId13"/>
    <p:sldId id="270" r:id="rId14"/>
    <p:sldId id="272" r:id="rId15"/>
    <p:sldId id="273" r:id="rId16"/>
    <p:sldId id="274" r:id="rId17"/>
    <p:sldId id="265" r:id="rId18"/>
    <p:sldId id="268" r:id="rId19"/>
    <p:sldId id="267" r:id="rId20"/>
    <p:sldId id="277" r:id="rId21"/>
    <p:sldId id="278" r:id="rId22"/>
    <p:sldId id="27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7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2" d="100"/>
          <a:sy n="122" d="100"/>
        </p:scale>
        <p:origin x="-3616"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2A64A1-CC54-0249-81D0-DCEAEEAA1F1D}" type="datetimeFigureOut">
              <a:rPr lang="en-US"/>
              <a:pPr>
                <a:defRPr/>
              </a:pPr>
              <a:t>4/19/2022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9E66BC6-4F1B-1445-9C06-308A4799D601}" type="slidenum">
              <a:rPr lang="en-US"/>
              <a:pPr>
                <a:defRPr/>
              </a:pPr>
              <a:t>‹#›</a:t>
            </a:fld>
            <a:endParaRPr lang="en-US"/>
          </a:p>
        </p:txBody>
      </p:sp>
    </p:spTree>
    <p:extLst>
      <p:ext uri="{BB962C8B-B14F-4D97-AF65-F5344CB8AC3E}">
        <p14:creationId xmlns:p14="http://schemas.microsoft.com/office/powerpoint/2010/main" val="29920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9C36A94-0E5C-C448-8DF6-4BD4A21D412B}" type="datetimeFigureOut">
              <a:rPr lang="en-US"/>
              <a:pPr>
                <a:defRPr/>
              </a:pPr>
              <a:t>4/19/2022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6FD59D0-6DB8-C14A-944A-205A84A03FA2}" type="slidenum">
              <a:rPr lang="en-US"/>
              <a:pPr>
                <a:defRPr/>
              </a:pPr>
              <a:t>‹#›</a:t>
            </a:fld>
            <a:endParaRPr lang="en-US"/>
          </a:p>
        </p:txBody>
      </p:sp>
    </p:spTree>
    <p:extLst>
      <p:ext uri="{BB962C8B-B14F-4D97-AF65-F5344CB8AC3E}">
        <p14:creationId xmlns:p14="http://schemas.microsoft.com/office/powerpoint/2010/main" val="320936833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6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284B0-ABBC-0543-80E2-CF726A518955}" type="slidenum">
              <a:rPr lang="en-US" sz="1200"/>
              <a:pPr eaLnBrk="1" hangingPunct="1"/>
              <a:t>3</a:t>
            </a:fld>
            <a:endParaRPr lang="en-US" sz="1200"/>
          </a:p>
        </p:txBody>
      </p:sp>
    </p:spTree>
    <p:extLst>
      <p:ext uri="{BB962C8B-B14F-4D97-AF65-F5344CB8AC3E}">
        <p14:creationId xmlns:p14="http://schemas.microsoft.com/office/powerpoint/2010/main" val="289907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3AC21-DC8C-D544-8151-A8A54CA91663}" type="slidenum">
              <a:rPr lang="en-US"/>
              <a:pPr>
                <a:defRPr/>
              </a:pPr>
              <a:t>‹#›</a:t>
            </a:fld>
            <a:endParaRPr lang="en-US"/>
          </a:p>
        </p:txBody>
      </p:sp>
    </p:spTree>
    <p:extLst>
      <p:ext uri="{BB962C8B-B14F-4D97-AF65-F5344CB8AC3E}">
        <p14:creationId xmlns:p14="http://schemas.microsoft.com/office/powerpoint/2010/main" val="338063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05DCEA-89E6-5D4E-B2EB-1D46D51BD13C}" type="slidenum">
              <a:rPr lang="en-US"/>
              <a:pPr>
                <a:defRPr/>
              </a:pPr>
              <a:t>‹#›</a:t>
            </a:fld>
            <a:endParaRPr lang="en-US"/>
          </a:p>
        </p:txBody>
      </p:sp>
    </p:spTree>
    <p:extLst>
      <p:ext uri="{BB962C8B-B14F-4D97-AF65-F5344CB8AC3E}">
        <p14:creationId xmlns:p14="http://schemas.microsoft.com/office/powerpoint/2010/main" val="22105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C11497-AEC7-B74D-A138-1D7D8415C9B4}" type="slidenum">
              <a:rPr lang="en-US"/>
              <a:pPr>
                <a:defRPr/>
              </a:pPr>
              <a:t>‹#›</a:t>
            </a:fld>
            <a:endParaRPr lang="en-US"/>
          </a:p>
        </p:txBody>
      </p:sp>
    </p:spTree>
    <p:extLst>
      <p:ext uri="{BB962C8B-B14F-4D97-AF65-F5344CB8AC3E}">
        <p14:creationId xmlns:p14="http://schemas.microsoft.com/office/powerpoint/2010/main" val="3314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A85722-278C-6244-8172-0EC582E36E92}" type="slidenum">
              <a:rPr lang="en-US"/>
              <a:pPr>
                <a:defRPr/>
              </a:pPr>
              <a:t>‹#›</a:t>
            </a:fld>
            <a:endParaRPr lang="en-US"/>
          </a:p>
        </p:txBody>
      </p:sp>
    </p:spTree>
    <p:extLst>
      <p:ext uri="{BB962C8B-B14F-4D97-AF65-F5344CB8AC3E}">
        <p14:creationId xmlns:p14="http://schemas.microsoft.com/office/powerpoint/2010/main" val="24603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0EB7D0-BAC9-1F4A-B64F-5DF60C4EE3C9}" type="slidenum">
              <a:rPr lang="en-US"/>
              <a:pPr>
                <a:defRPr/>
              </a:pPr>
              <a:t>‹#›</a:t>
            </a:fld>
            <a:endParaRPr lang="en-US"/>
          </a:p>
        </p:txBody>
      </p:sp>
    </p:spTree>
    <p:extLst>
      <p:ext uri="{BB962C8B-B14F-4D97-AF65-F5344CB8AC3E}">
        <p14:creationId xmlns:p14="http://schemas.microsoft.com/office/powerpoint/2010/main" val="287242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A6493E-0C61-4949-BF7B-226FA9048D8A}" type="slidenum">
              <a:rPr lang="en-US"/>
              <a:pPr>
                <a:defRPr/>
              </a:pPr>
              <a:t>‹#›</a:t>
            </a:fld>
            <a:endParaRPr lang="en-US"/>
          </a:p>
        </p:txBody>
      </p:sp>
    </p:spTree>
    <p:extLst>
      <p:ext uri="{BB962C8B-B14F-4D97-AF65-F5344CB8AC3E}">
        <p14:creationId xmlns:p14="http://schemas.microsoft.com/office/powerpoint/2010/main" val="45444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173551-7A4B-AA43-8737-7C3D16D4C9FB}" type="slidenum">
              <a:rPr lang="en-US"/>
              <a:pPr>
                <a:defRPr/>
              </a:pPr>
              <a:t>‹#›</a:t>
            </a:fld>
            <a:endParaRPr lang="en-US"/>
          </a:p>
        </p:txBody>
      </p:sp>
    </p:spTree>
    <p:extLst>
      <p:ext uri="{BB962C8B-B14F-4D97-AF65-F5344CB8AC3E}">
        <p14:creationId xmlns:p14="http://schemas.microsoft.com/office/powerpoint/2010/main" val="86086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F4EE22-2F59-1342-B7E4-E05BB95BB23E}" type="slidenum">
              <a:rPr lang="en-US"/>
              <a:pPr>
                <a:defRPr/>
              </a:pPr>
              <a:t>‹#›</a:t>
            </a:fld>
            <a:endParaRPr lang="en-US"/>
          </a:p>
        </p:txBody>
      </p:sp>
    </p:spTree>
    <p:extLst>
      <p:ext uri="{BB962C8B-B14F-4D97-AF65-F5344CB8AC3E}">
        <p14:creationId xmlns:p14="http://schemas.microsoft.com/office/powerpoint/2010/main" val="138020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F4C4555-50A1-B340-8961-7F1C1ACEE9D6}" type="slidenum">
              <a:rPr lang="en-US"/>
              <a:pPr>
                <a:defRPr/>
              </a:pPr>
              <a:t>‹#›</a:t>
            </a:fld>
            <a:endParaRPr lang="en-US"/>
          </a:p>
        </p:txBody>
      </p:sp>
    </p:spTree>
    <p:extLst>
      <p:ext uri="{BB962C8B-B14F-4D97-AF65-F5344CB8AC3E}">
        <p14:creationId xmlns:p14="http://schemas.microsoft.com/office/powerpoint/2010/main" val="34802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FEBACB-3B6F-2744-908F-D2030440FE92}" type="slidenum">
              <a:rPr lang="en-US"/>
              <a:pPr>
                <a:defRPr/>
              </a:pPr>
              <a:t>‹#›</a:t>
            </a:fld>
            <a:endParaRPr lang="en-US"/>
          </a:p>
        </p:txBody>
      </p:sp>
    </p:spTree>
    <p:extLst>
      <p:ext uri="{BB962C8B-B14F-4D97-AF65-F5344CB8AC3E}">
        <p14:creationId xmlns:p14="http://schemas.microsoft.com/office/powerpoint/2010/main" val="11486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1372AB-4391-C54B-960C-DF12F276E1FF}" type="slidenum">
              <a:rPr lang="en-US"/>
              <a:pPr>
                <a:defRPr/>
              </a:pPr>
              <a:t>‹#›</a:t>
            </a:fld>
            <a:endParaRPr lang="en-US"/>
          </a:p>
        </p:txBody>
      </p:sp>
    </p:spTree>
    <p:extLst>
      <p:ext uri="{BB962C8B-B14F-4D97-AF65-F5344CB8AC3E}">
        <p14:creationId xmlns:p14="http://schemas.microsoft.com/office/powerpoint/2010/main" val="38528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87" y="0"/>
            <a:ext cx="9140027" cy="1166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37BC20-F178-134C-9AA4-2A78975174E5}" type="slidenum">
              <a:rPr lang="en-US"/>
              <a:pPr>
                <a:defRPr/>
              </a:pPr>
              <a:t>‹#›</a:t>
            </a:fld>
            <a:endParaRPr lang="en-US"/>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a:t>
            </a:r>
          </a:p>
        </p:txBody>
      </p:sp>
      <p:pic>
        <p:nvPicPr>
          <p:cNvPr id="1033" name="Picture 7" descr="Cnstga_vrt_CMYK_gld_wht_rev.eps"/>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hyperlink" Target="https://www.ebay.com/itm/LIONEL-MESSI-117-FC-BARCELONA-2020-CARD-FIFA-365-PANINI-ADRENALYN-XL/233748300583" TargetMode="External"/><Relationship Id="rId7" Type="http://schemas.openxmlformats.org/officeDocument/2006/relationships/hyperlink" Target="https://www.pinterest.com/pin/577234877215793141/" TargetMode="External"/><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hyperlink" Target="https://www.bidorbuy.co.za/item/470521749/LUKA_MODRIC_FIFA_365_2019_EDITION_PANINI_2019_GOLD_FOIL_W_CUP_HEROES_TRADING_CARD_378.html" TargetMode="External"/><Relationship Id="rId4" Type="http://schemas.openxmlformats.org/officeDocument/2006/relationships/image" Target="../media/image17.jpg"/><Relationship Id="rId9" Type="http://schemas.openxmlformats.org/officeDocument/2006/relationships/hyperlink" Target="https://www.moddingway.com/file/236023.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olygon.com/2014/6/4/5781026/germany-will-win-world-cup-according-to-fifa-game-simulation" TargetMode="Externa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amersdecide.com/articles/fifa-20-best-african-players"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r.wikipedia.org/wiki/FIFA_Manager_09"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freepik.com/free-photos-vectors/thought-balloons" TargetMode="External"/><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data.world/raghav333/fifa-players" TargetMode="External"/><Relationship Id="rId4" Type="http://schemas.openxmlformats.org/officeDocument/2006/relationships/hyperlink" Target="https://www.gamesradar.com/uk/fifa-21-ultimate-tea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areerlancer.net/tips-for-newbie-freelance-programmers/" TargetMode="External"/><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ign.com/games/fifa-worl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bhilash04/fifa-18-player-ratings"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dailystar.co.uk/tech/news/gamers-face-drug-testing-new-17226757" TargetMode="External"/><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lsport101.com/fifa/fifa-22-ratings-release-date-ultimate-team-career-mode-potential/" TargetMode="External"/><Relationship Id="rId7" Type="http://schemas.openxmlformats.org/officeDocument/2006/relationships/hyperlink" Target="https://realsport101.com/fifa/fifa-19-ratings-most-overrated-players-on-fut/"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cristianoronaldoinstagramnews.blogspot.com/2020/09/cristiano-ronaldo-card-fifa-19.html"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1295400"/>
          </a:xfrm>
        </p:spPr>
        <p:txBody>
          <a:bodyPr wrap="square" anchor="ctr">
            <a:normAutofit/>
          </a:bodyPr>
          <a:lstStyle/>
          <a:p>
            <a:pPr eaLnBrk="1" hangingPunct="1">
              <a:lnSpc>
                <a:spcPct val="90000"/>
              </a:lnSpc>
            </a:pPr>
            <a:r>
              <a:rPr lang="en-US" sz="3400" dirty="0"/>
              <a:t>INFO8065-Data Analytics</a:t>
            </a:r>
            <a:br>
              <a:rPr lang="en-US" sz="3400" dirty="0"/>
            </a:br>
            <a:r>
              <a:rPr lang="en-US" sz="3400" dirty="0"/>
              <a:t>Group Project</a:t>
            </a:r>
          </a:p>
        </p:txBody>
      </p:sp>
      <p:sp>
        <p:nvSpPr>
          <p:cNvPr id="17417" name="Rectangle 3"/>
          <p:cNvSpPr>
            <a:spLocks noGrp="1" noChangeArrowheads="1"/>
          </p:cNvSpPr>
          <p:nvPr>
            <p:ph sz="half" idx="1"/>
          </p:nvPr>
        </p:nvSpPr>
        <p:spPr>
          <a:xfrm>
            <a:off x="2895600" y="3430138"/>
            <a:ext cx="3810000" cy="1142999"/>
          </a:xfrm>
        </p:spPr>
        <p:txBody>
          <a:bodyPr wrap="square" anchor="t">
            <a:normAutofit/>
          </a:bodyPr>
          <a:lstStyle/>
          <a:p>
            <a:pPr marL="0" indent="0" eaLnBrk="1" hangingPunct="1">
              <a:lnSpc>
                <a:spcPct val="90000"/>
              </a:lnSpc>
              <a:buNone/>
            </a:pPr>
            <a:r>
              <a:rPr lang="en-US" sz="2000" b="1" dirty="0"/>
              <a:t>       </a:t>
            </a:r>
            <a:r>
              <a:rPr lang="en-US" sz="2400" b="1" dirty="0"/>
              <a:t>Group Members</a:t>
            </a:r>
          </a:p>
          <a:p>
            <a:pPr eaLnBrk="1" hangingPunct="1">
              <a:lnSpc>
                <a:spcPct val="90000"/>
              </a:lnSpc>
              <a:buFont typeface="Wingdings" panose="05000000000000000000" pitchFamily="2" charset="2"/>
              <a:buChar char="q"/>
            </a:pPr>
            <a:r>
              <a:rPr lang="en-US" sz="2000" dirty="0" err="1"/>
              <a:t>Mritunjay</a:t>
            </a:r>
            <a:r>
              <a:rPr lang="en-US" sz="2000" dirty="0"/>
              <a:t> </a:t>
            </a:r>
            <a:r>
              <a:rPr lang="en-US" sz="2000" dirty="0" err="1"/>
              <a:t>Pargotra</a:t>
            </a:r>
            <a:endParaRPr lang="en-US" sz="2000" dirty="0"/>
          </a:p>
          <a:p>
            <a:pPr eaLnBrk="1" hangingPunct="1">
              <a:lnSpc>
                <a:spcPct val="90000"/>
              </a:lnSpc>
              <a:buFont typeface="Wingdings" panose="05000000000000000000" pitchFamily="2" charset="2"/>
              <a:buChar char="q"/>
            </a:pPr>
            <a:r>
              <a:rPr lang="en-US" sz="2000" dirty="0"/>
              <a:t>Chinemerem Aduh (</a:t>
            </a:r>
            <a:r>
              <a:rPr lang="en-US" sz="2000" dirty="0" err="1"/>
              <a:t>Neme</a:t>
            </a:r>
            <a:r>
              <a:rPr lang="en-US" sz="2000" dirty="0"/>
              <a:t>)</a:t>
            </a:r>
          </a:p>
        </p:txBody>
      </p:sp>
      <p:pic>
        <p:nvPicPr>
          <p:cNvPr id="3" name="Picture 2" descr="A person with a beard&#10;&#10;Description automatically generated with low confidence">
            <a:extLst>
              <a:ext uri="{FF2B5EF4-FFF2-40B4-BE49-F238E27FC236}">
                <a16:creationId xmlns:a16="http://schemas.microsoft.com/office/drawing/2014/main" id="{52B081F3-FF74-4F31-91E9-ACDE7D5E8F5A}"/>
              </a:ext>
            </a:extLst>
          </p:cNvPr>
          <p:cNvPicPr>
            <a:picLocks noChangeAspect="1"/>
          </p:cNvPicPr>
          <p:nvPr/>
        </p:nvPicPr>
        <p:blipFill>
          <a:blip r:embed="rId2"/>
          <a:stretch>
            <a:fillRect/>
          </a:stretch>
        </p:blipFill>
        <p:spPr>
          <a:xfrm>
            <a:off x="6477000" y="3108422"/>
            <a:ext cx="2209800" cy="2645229"/>
          </a:xfrm>
          <a:prstGeom prst="rect">
            <a:avLst/>
          </a:prstGeom>
        </p:spPr>
      </p:pic>
      <p:pic>
        <p:nvPicPr>
          <p:cNvPr id="5" name="Picture 4" descr="A person taking a selfie&#10;&#10;Description automatically generated">
            <a:extLst>
              <a:ext uri="{FF2B5EF4-FFF2-40B4-BE49-F238E27FC236}">
                <a16:creationId xmlns:a16="http://schemas.microsoft.com/office/drawing/2014/main" id="{90B4CD32-4B5B-44A3-AF38-0C416BAFA694}"/>
              </a:ext>
            </a:extLst>
          </p:cNvPr>
          <p:cNvPicPr>
            <a:picLocks noChangeAspect="1"/>
          </p:cNvPicPr>
          <p:nvPr/>
        </p:nvPicPr>
        <p:blipFill>
          <a:blip r:embed="rId3"/>
          <a:stretch>
            <a:fillRect/>
          </a:stretch>
        </p:blipFill>
        <p:spPr>
          <a:xfrm>
            <a:off x="457200" y="3315251"/>
            <a:ext cx="2438400" cy="2438400"/>
          </a:xfrm>
          <a:prstGeom prst="rect">
            <a:avLst/>
          </a:prstGeom>
        </p:spPr>
      </p:pic>
    </p:spTree>
    <p:extLst>
      <p:ext uri="{BB962C8B-B14F-4D97-AF65-F5344CB8AC3E}">
        <p14:creationId xmlns:p14="http://schemas.microsoft.com/office/powerpoint/2010/main" val="223247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Project Insights</a:t>
            </a:r>
          </a:p>
        </p:txBody>
      </p:sp>
      <p:pic>
        <p:nvPicPr>
          <p:cNvPr id="3" name="Picture 2" descr="Graphical user interface, application&#10;&#10;Description automatically generated">
            <a:extLst>
              <a:ext uri="{FF2B5EF4-FFF2-40B4-BE49-F238E27FC236}">
                <a16:creationId xmlns:a16="http://schemas.microsoft.com/office/drawing/2014/main" id="{D9A6047A-CC34-4C5A-B3F8-0907AD6C9047}"/>
              </a:ext>
            </a:extLst>
          </p:cNvPr>
          <p:cNvPicPr>
            <a:picLocks noChangeAspect="1"/>
          </p:cNvPicPr>
          <p:nvPr/>
        </p:nvPicPr>
        <p:blipFill>
          <a:blip r:embed="rId2"/>
          <a:stretch>
            <a:fillRect/>
          </a:stretch>
        </p:blipFill>
        <p:spPr>
          <a:xfrm>
            <a:off x="381000" y="2133600"/>
            <a:ext cx="8382000" cy="2969524"/>
          </a:xfrm>
          <a:prstGeom prst="rect">
            <a:avLst/>
          </a:prstGeom>
        </p:spPr>
      </p:pic>
      <p:sp>
        <p:nvSpPr>
          <p:cNvPr id="4" name="TextBox 3">
            <a:extLst>
              <a:ext uri="{FF2B5EF4-FFF2-40B4-BE49-F238E27FC236}">
                <a16:creationId xmlns:a16="http://schemas.microsoft.com/office/drawing/2014/main" id="{45C502C3-2FD3-4B8E-A0E8-00C47CEFF0B5}"/>
              </a:ext>
            </a:extLst>
          </p:cNvPr>
          <p:cNvSpPr txBox="1"/>
          <p:nvPr/>
        </p:nvSpPr>
        <p:spPr>
          <a:xfrm>
            <a:off x="1143000" y="5357832"/>
            <a:ext cx="7239000" cy="1200329"/>
          </a:xfrm>
          <a:prstGeom prst="rect">
            <a:avLst/>
          </a:prstGeom>
          <a:noFill/>
        </p:spPr>
        <p:txBody>
          <a:bodyPr wrap="square" rtlCol="0">
            <a:spAutoFit/>
          </a:bodyPr>
          <a:lstStyle/>
          <a:p>
            <a:r>
              <a:rPr lang="en-CA" dirty="0"/>
              <a:t>Insights: Players with 77.5 – 82.5 </a:t>
            </a:r>
            <a:r>
              <a:rPr lang="en-CA" dirty="0" err="1"/>
              <a:t>weight_kg</a:t>
            </a:r>
            <a:r>
              <a:rPr lang="en-CA" dirty="0"/>
              <a:t> have 80 – 90 ratings.</a:t>
            </a:r>
          </a:p>
          <a:p>
            <a:r>
              <a:rPr lang="en-CA" dirty="0"/>
              <a:t>However, there are outliers for few players with weight below 75kg having about 90 ratings.</a:t>
            </a:r>
          </a:p>
          <a:p>
            <a:endParaRPr lang="en-CA" dirty="0"/>
          </a:p>
        </p:txBody>
      </p:sp>
    </p:spTree>
    <p:extLst>
      <p:ext uri="{BB962C8B-B14F-4D97-AF65-F5344CB8AC3E}">
        <p14:creationId xmlns:p14="http://schemas.microsoft.com/office/powerpoint/2010/main" val="406702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Project Insights</a:t>
            </a:r>
          </a:p>
        </p:txBody>
      </p:sp>
      <p:sp>
        <p:nvSpPr>
          <p:cNvPr id="4" name="TextBox 3">
            <a:extLst>
              <a:ext uri="{FF2B5EF4-FFF2-40B4-BE49-F238E27FC236}">
                <a16:creationId xmlns:a16="http://schemas.microsoft.com/office/drawing/2014/main" id="{45C502C3-2FD3-4B8E-A0E8-00C47CEFF0B5}"/>
              </a:ext>
            </a:extLst>
          </p:cNvPr>
          <p:cNvSpPr txBox="1"/>
          <p:nvPr/>
        </p:nvSpPr>
        <p:spPr>
          <a:xfrm>
            <a:off x="1066800" y="5410200"/>
            <a:ext cx="7239000" cy="1200329"/>
          </a:xfrm>
          <a:prstGeom prst="rect">
            <a:avLst/>
          </a:prstGeom>
          <a:noFill/>
        </p:spPr>
        <p:txBody>
          <a:bodyPr wrap="square" rtlCol="0">
            <a:spAutoFit/>
          </a:bodyPr>
          <a:lstStyle/>
          <a:p>
            <a:r>
              <a:rPr lang="en-CA" dirty="0"/>
              <a:t>Insights: These outliers are shown above. Players like Lionel Messi, Luka Modric, Kevin De Bruyne and Neymar all have weight below 75kg and they are rated over 90.</a:t>
            </a:r>
          </a:p>
          <a:p>
            <a:endParaRPr lang="en-CA" dirty="0"/>
          </a:p>
        </p:txBody>
      </p:sp>
      <p:pic>
        <p:nvPicPr>
          <p:cNvPr id="5" name="Picture 4" descr="Graphical user interface, text, application, email&#10;&#10;Description automatically generated">
            <a:extLst>
              <a:ext uri="{FF2B5EF4-FFF2-40B4-BE49-F238E27FC236}">
                <a16:creationId xmlns:a16="http://schemas.microsoft.com/office/drawing/2014/main" id="{6548BE18-F53B-45C1-BDCB-4BA164295BA4}"/>
              </a:ext>
            </a:extLst>
          </p:cNvPr>
          <p:cNvPicPr>
            <a:picLocks noChangeAspect="1"/>
          </p:cNvPicPr>
          <p:nvPr/>
        </p:nvPicPr>
        <p:blipFill>
          <a:blip r:embed="rId2"/>
          <a:stretch>
            <a:fillRect/>
          </a:stretch>
        </p:blipFill>
        <p:spPr>
          <a:xfrm>
            <a:off x="262516" y="2045850"/>
            <a:ext cx="8618967" cy="2766300"/>
          </a:xfrm>
          <a:prstGeom prst="rect">
            <a:avLst/>
          </a:prstGeom>
        </p:spPr>
      </p:pic>
    </p:spTree>
    <p:extLst>
      <p:ext uri="{BB962C8B-B14F-4D97-AF65-F5344CB8AC3E}">
        <p14:creationId xmlns:p14="http://schemas.microsoft.com/office/powerpoint/2010/main" val="245595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Project Insights</a:t>
            </a:r>
          </a:p>
        </p:txBody>
      </p:sp>
      <p:sp>
        <p:nvSpPr>
          <p:cNvPr id="4" name="TextBox 3">
            <a:extLst>
              <a:ext uri="{FF2B5EF4-FFF2-40B4-BE49-F238E27FC236}">
                <a16:creationId xmlns:a16="http://schemas.microsoft.com/office/drawing/2014/main" id="{45C502C3-2FD3-4B8E-A0E8-00C47CEFF0B5}"/>
              </a:ext>
            </a:extLst>
          </p:cNvPr>
          <p:cNvSpPr txBox="1"/>
          <p:nvPr/>
        </p:nvSpPr>
        <p:spPr>
          <a:xfrm>
            <a:off x="952500" y="5174482"/>
            <a:ext cx="7239000" cy="1200329"/>
          </a:xfrm>
          <a:prstGeom prst="rect">
            <a:avLst/>
          </a:prstGeom>
          <a:noFill/>
        </p:spPr>
        <p:txBody>
          <a:bodyPr wrap="square" rtlCol="0">
            <a:spAutoFit/>
          </a:bodyPr>
          <a:lstStyle/>
          <a:p>
            <a:r>
              <a:rPr lang="en-CA" dirty="0"/>
              <a:t>Insights: These outliers are shown above. Players like Lionel Messi, Luka Modric, Kevin De Bruyne and Neymar all have weight below 75kg and they are rated over 90.</a:t>
            </a:r>
          </a:p>
          <a:p>
            <a:endParaRPr lang="en-CA" dirty="0"/>
          </a:p>
        </p:txBody>
      </p:sp>
      <p:pic>
        <p:nvPicPr>
          <p:cNvPr id="3" name="Picture 2" descr="A person in a sports uniform&#10;&#10;Description automatically generated with low confidence">
            <a:extLst>
              <a:ext uri="{FF2B5EF4-FFF2-40B4-BE49-F238E27FC236}">
                <a16:creationId xmlns:a16="http://schemas.microsoft.com/office/drawing/2014/main" id="{F64FECEB-3036-4C1D-8F87-515903531F6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4800" y="2075851"/>
            <a:ext cx="2133600" cy="2973659"/>
          </a:xfrm>
          <a:prstGeom prst="rect">
            <a:avLst/>
          </a:prstGeom>
        </p:spPr>
      </p:pic>
      <p:pic>
        <p:nvPicPr>
          <p:cNvPr id="7" name="Picture 6" descr="Text&#10;&#10;Description automatically generated">
            <a:extLst>
              <a:ext uri="{FF2B5EF4-FFF2-40B4-BE49-F238E27FC236}">
                <a16:creationId xmlns:a16="http://schemas.microsoft.com/office/drawing/2014/main" id="{AC0137E4-40A4-4C4B-A8DA-DF258C76F8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711959" y="2102716"/>
            <a:ext cx="1997964" cy="2904213"/>
          </a:xfrm>
          <a:prstGeom prst="rect">
            <a:avLst/>
          </a:prstGeom>
        </p:spPr>
      </p:pic>
      <p:pic>
        <p:nvPicPr>
          <p:cNvPr id="9" name="Picture 8" descr="A person in a blue shirt&#10;&#10;Description automatically generated with low confidence">
            <a:extLst>
              <a:ext uri="{FF2B5EF4-FFF2-40B4-BE49-F238E27FC236}">
                <a16:creationId xmlns:a16="http://schemas.microsoft.com/office/drawing/2014/main" id="{0117AF49-6D3A-4D16-9159-E5CCA63EF43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927472" y="2111177"/>
            <a:ext cx="1930501" cy="2895752"/>
          </a:xfrm>
          <a:prstGeom prst="rect">
            <a:avLst/>
          </a:prstGeom>
        </p:spPr>
      </p:pic>
      <p:pic>
        <p:nvPicPr>
          <p:cNvPr id="11" name="Picture 10" descr="A person wearing a sports uniform&#10;&#10;Description automatically generated with medium confidence">
            <a:extLst>
              <a:ext uri="{FF2B5EF4-FFF2-40B4-BE49-F238E27FC236}">
                <a16:creationId xmlns:a16="http://schemas.microsoft.com/office/drawing/2014/main" id="{C30BA92F-DB81-456C-AAE2-4804059CBFB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86715" y="2075851"/>
            <a:ext cx="2021648" cy="2904213"/>
          </a:xfrm>
          <a:prstGeom prst="rect">
            <a:avLst/>
          </a:prstGeom>
        </p:spPr>
      </p:pic>
    </p:spTree>
    <p:extLst>
      <p:ext uri="{BB962C8B-B14F-4D97-AF65-F5344CB8AC3E}">
        <p14:creationId xmlns:p14="http://schemas.microsoft.com/office/powerpoint/2010/main" val="349749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atin typeface="Arial" charset="0"/>
                <a:ea typeface="ＭＳ Ｐゴシック" charset="0"/>
                <a:cs typeface="ＭＳ Ｐゴシック" charset="0"/>
              </a:rPr>
              <a:t>Project Insights</a:t>
            </a:r>
            <a:endParaRPr lang="en-US" dirty="0">
              <a:latin typeface="Arial" charset="0"/>
              <a:ea typeface="ＭＳ Ｐゴシック" charset="0"/>
              <a:cs typeface="ＭＳ Ｐゴシック" charset="0"/>
            </a:endParaRPr>
          </a:p>
        </p:txBody>
      </p:sp>
      <p:sp>
        <p:nvSpPr>
          <p:cNvPr id="2" name="TextBox 1">
            <a:extLst>
              <a:ext uri="{FF2B5EF4-FFF2-40B4-BE49-F238E27FC236}">
                <a16:creationId xmlns:a16="http://schemas.microsoft.com/office/drawing/2014/main" id="{81934BD5-6095-4EEF-A3EC-03EF28F26D03}"/>
              </a:ext>
            </a:extLst>
          </p:cNvPr>
          <p:cNvSpPr txBox="1"/>
          <p:nvPr/>
        </p:nvSpPr>
        <p:spPr>
          <a:xfrm>
            <a:off x="762000" y="2133600"/>
            <a:ext cx="7924800" cy="646331"/>
          </a:xfrm>
          <a:prstGeom prst="rect">
            <a:avLst/>
          </a:prstGeom>
          <a:noFill/>
        </p:spPr>
        <p:txBody>
          <a:bodyPr wrap="square" rtlCol="0">
            <a:spAutoFit/>
          </a:bodyPr>
          <a:lstStyle/>
          <a:p>
            <a:r>
              <a:rPr lang="en-US" dirty="0"/>
              <a:t>If a Club Manager wants to know whether each player is available to play or not, Display different players based on the continent they are from.</a:t>
            </a:r>
          </a:p>
        </p:txBody>
      </p:sp>
      <p:pic>
        <p:nvPicPr>
          <p:cNvPr id="9" name="Picture 8" descr="A group of football players standing on a field&#10;&#10;Description automatically generated with medium confidence">
            <a:extLst>
              <a:ext uri="{FF2B5EF4-FFF2-40B4-BE49-F238E27FC236}">
                <a16:creationId xmlns:a16="http://schemas.microsoft.com/office/drawing/2014/main" id="{300FBEB8-0699-4EFE-8E00-B23FB081AB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2000" y="3008848"/>
            <a:ext cx="7620000" cy="3521512"/>
          </a:xfrm>
          <a:prstGeom prst="rect">
            <a:avLst/>
          </a:prstGeom>
        </p:spPr>
      </p:pic>
    </p:spTree>
    <p:extLst>
      <p:ext uri="{BB962C8B-B14F-4D97-AF65-F5344CB8AC3E}">
        <p14:creationId xmlns:p14="http://schemas.microsoft.com/office/powerpoint/2010/main" val="226170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Project Insights</a:t>
            </a:r>
          </a:p>
        </p:txBody>
      </p:sp>
      <p:sp>
        <p:nvSpPr>
          <p:cNvPr id="2" name="TextBox 1">
            <a:extLst>
              <a:ext uri="{FF2B5EF4-FFF2-40B4-BE49-F238E27FC236}">
                <a16:creationId xmlns:a16="http://schemas.microsoft.com/office/drawing/2014/main" id="{81934BD5-6095-4EEF-A3EC-03EF28F26D03}"/>
              </a:ext>
            </a:extLst>
          </p:cNvPr>
          <p:cNvSpPr txBox="1"/>
          <p:nvPr/>
        </p:nvSpPr>
        <p:spPr>
          <a:xfrm>
            <a:off x="762000" y="2133600"/>
            <a:ext cx="7924800" cy="646331"/>
          </a:xfrm>
          <a:prstGeom prst="rect">
            <a:avLst/>
          </a:prstGeom>
          <a:noFill/>
        </p:spPr>
        <p:txBody>
          <a:bodyPr wrap="square" rtlCol="0">
            <a:spAutoFit/>
          </a:bodyPr>
          <a:lstStyle/>
          <a:p>
            <a:r>
              <a:rPr lang="en-US"/>
              <a:t>If a Club Manager wants to know whether each player is available to play or not, Display different players based on the continent they are from.</a:t>
            </a:r>
          </a:p>
        </p:txBody>
      </p:sp>
      <p:pic>
        <p:nvPicPr>
          <p:cNvPr id="6" name="Picture 5" descr="Graphical user interface, application&#10;&#10;Description automatically generated">
            <a:extLst>
              <a:ext uri="{FF2B5EF4-FFF2-40B4-BE49-F238E27FC236}">
                <a16:creationId xmlns:a16="http://schemas.microsoft.com/office/drawing/2014/main" id="{A9CAFCBA-3D75-41C5-B130-E83006590722}"/>
              </a:ext>
            </a:extLst>
          </p:cNvPr>
          <p:cNvPicPr>
            <a:picLocks noChangeAspect="1"/>
          </p:cNvPicPr>
          <p:nvPr/>
        </p:nvPicPr>
        <p:blipFill>
          <a:blip r:embed="rId2"/>
          <a:stretch>
            <a:fillRect/>
          </a:stretch>
        </p:blipFill>
        <p:spPr>
          <a:xfrm>
            <a:off x="914400" y="2977196"/>
            <a:ext cx="7162800" cy="1247775"/>
          </a:xfrm>
          <a:prstGeom prst="rect">
            <a:avLst/>
          </a:prstGeom>
        </p:spPr>
      </p:pic>
      <p:sp>
        <p:nvSpPr>
          <p:cNvPr id="7" name="TextBox 6">
            <a:extLst>
              <a:ext uri="{FF2B5EF4-FFF2-40B4-BE49-F238E27FC236}">
                <a16:creationId xmlns:a16="http://schemas.microsoft.com/office/drawing/2014/main" id="{7AEC2FBA-C9C1-4688-901B-66DE63A7962D}"/>
              </a:ext>
            </a:extLst>
          </p:cNvPr>
          <p:cNvSpPr txBox="1"/>
          <p:nvPr/>
        </p:nvSpPr>
        <p:spPr>
          <a:xfrm>
            <a:off x="914400" y="4419600"/>
            <a:ext cx="7772400" cy="923330"/>
          </a:xfrm>
          <a:prstGeom prst="rect">
            <a:avLst/>
          </a:prstGeom>
          <a:noFill/>
        </p:spPr>
        <p:txBody>
          <a:bodyPr wrap="square" rtlCol="0">
            <a:spAutoFit/>
          </a:bodyPr>
          <a:lstStyle/>
          <a:p>
            <a:r>
              <a:rPr lang="en-CA" dirty="0"/>
              <a:t>Insights: Players from different continent were filtered and then stored in an application. A club manager can quickly glance through these players for club match availability.</a:t>
            </a:r>
          </a:p>
        </p:txBody>
      </p:sp>
    </p:spTree>
    <p:extLst>
      <p:ext uri="{BB962C8B-B14F-4D97-AF65-F5344CB8AC3E}">
        <p14:creationId xmlns:p14="http://schemas.microsoft.com/office/powerpoint/2010/main" val="231808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198" y="1184311"/>
            <a:ext cx="8229600" cy="563563"/>
          </a:xfrm>
        </p:spPr>
        <p:txBody>
          <a:bodyPr/>
          <a:lstStyle/>
          <a:p>
            <a:pPr eaLnBrk="1" hangingPunct="1"/>
            <a:r>
              <a:rPr lang="en-US" dirty="0">
                <a:latin typeface="Arial" charset="0"/>
                <a:ea typeface="ＭＳ Ｐゴシック" charset="0"/>
                <a:cs typeface="ＭＳ Ｐゴシック" charset="0"/>
              </a:rPr>
              <a:t>Project Insights</a:t>
            </a:r>
          </a:p>
        </p:txBody>
      </p:sp>
      <p:pic>
        <p:nvPicPr>
          <p:cNvPr id="8" name="Picture 7" descr="Graphical user interface, table&#10;&#10;Description automatically generated with medium confidence">
            <a:extLst>
              <a:ext uri="{FF2B5EF4-FFF2-40B4-BE49-F238E27FC236}">
                <a16:creationId xmlns:a16="http://schemas.microsoft.com/office/drawing/2014/main" id="{1EF53167-F85A-4F7A-96A6-249C0A8A3162}"/>
              </a:ext>
            </a:extLst>
          </p:cNvPr>
          <p:cNvPicPr>
            <a:picLocks noChangeAspect="1"/>
          </p:cNvPicPr>
          <p:nvPr/>
        </p:nvPicPr>
        <p:blipFill>
          <a:blip r:embed="rId2"/>
          <a:stretch>
            <a:fillRect/>
          </a:stretch>
        </p:blipFill>
        <p:spPr>
          <a:xfrm>
            <a:off x="262514" y="1747874"/>
            <a:ext cx="8618967" cy="4709568"/>
          </a:xfrm>
          <a:prstGeom prst="rect">
            <a:avLst/>
          </a:prstGeom>
        </p:spPr>
      </p:pic>
    </p:spTree>
    <p:extLst>
      <p:ext uri="{BB962C8B-B14F-4D97-AF65-F5344CB8AC3E}">
        <p14:creationId xmlns:p14="http://schemas.microsoft.com/office/powerpoint/2010/main" val="241344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198" y="1184311"/>
            <a:ext cx="8229600" cy="563563"/>
          </a:xfrm>
        </p:spPr>
        <p:txBody>
          <a:bodyPr/>
          <a:lstStyle/>
          <a:p>
            <a:pPr eaLnBrk="1" hangingPunct="1"/>
            <a:r>
              <a:rPr lang="en-US" dirty="0">
                <a:latin typeface="Arial" charset="0"/>
                <a:ea typeface="ＭＳ Ｐゴシック" charset="0"/>
                <a:cs typeface="ＭＳ Ｐゴシック" charset="0"/>
              </a:rPr>
              <a:t>Project Insights</a:t>
            </a:r>
          </a:p>
        </p:txBody>
      </p:sp>
      <p:sp>
        <p:nvSpPr>
          <p:cNvPr id="2" name="TextBox 1">
            <a:extLst>
              <a:ext uri="{FF2B5EF4-FFF2-40B4-BE49-F238E27FC236}">
                <a16:creationId xmlns:a16="http://schemas.microsoft.com/office/drawing/2014/main" id="{2EBC91D2-9254-4DCA-B7B4-760435DD3566}"/>
              </a:ext>
            </a:extLst>
          </p:cNvPr>
          <p:cNvSpPr txBox="1"/>
          <p:nvPr/>
        </p:nvSpPr>
        <p:spPr>
          <a:xfrm>
            <a:off x="609600" y="4796526"/>
            <a:ext cx="8229600" cy="1754326"/>
          </a:xfrm>
          <a:prstGeom prst="rect">
            <a:avLst/>
          </a:prstGeom>
          <a:noFill/>
        </p:spPr>
        <p:txBody>
          <a:bodyPr wrap="square" rtlCol="0">
            <a:spAutoFit/>
          </a:bodyPr>
          <a:lstStyle/>
          <a:p>
            <a:r>
              <a:rPr lang="en-CA" dirty="0"/>
              <a:t>Insights: African players are usually not available for club matches between January and February due to their participation in the African cup of nations tournament.</a:t>
            </a:r>
          </a:p>
          <a:p>
            <a:endParaRPr lang="en-CA" dirty="0"/>
          </a:p>
          <a:p>
            <a:r>
              <a:rPr lang="en-CA" dirty="0"/>
              <a:t>The club manager can better understand when and how to manage these circumstances during football league campaigns.</a:t>
            </a:r>
          </a:p>
        </p:txBody>
      </p:sp>
      <p:pic>
        <p:nvPicPr>
          <p:cNvPr id="4" name="Picture 3" descr="A screenshot of a computer&#10;&#10;Description automatically generated with low confidence">
            <a:extLst>
              <a:ext uri="{FF2B5EF4-FFF2-40B4-BE49-F238E27FC236}">
                <a16:creationId xmlns:a16="http://schemas.microsoft.com/office/drawing/2014/main" id="{64A99D65-4F40-4667-8C4C-5431DDFFA4B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33500" y="1747874"/>
            <a:ext cx="6515100" cy="3091071"/>
          </a:xfrm>
          <a:prstGeom prst="rect">
            <a:avLst/>
          </a:prstGeom>
        </p:spPr>
      </p:pic>
    </p:spTree>
    <p:extLst>
      <p:ext uri="{BB962C8B-B14F-4D97-AF65-F5344CB8AC3E}">
        <p14:creationId xmlns:p14="http://schemas.microsoft.com/office/powerpoint/2010/main" val="163395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End User Benefit</a:t>
            </a:r>
          </a:p>
        </p:txBody>
      </p:sp>
      <p:pic>
        <p:nvPicPr>
          <p:cNvPr id="3" name="Picture 2" descr="A picture containing website&#10;&#10;Description automatically generated">
            <a:extLst>
              <a:ext uri="{FF2B5EF4-FFF2-40B4-BE49-F238E27FC236}">
                <a16:creationId xmlns:a16="http://schemas.microsoft.com/office/drawing/2014/main" id="{EDCE8AAA-C3A2-4137-98FC-1A629ECB18B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 b="30216"/>
          <a:stretch/>
        </p:blipFill>
        <p:spPr>
          <a:xfrm>
            <a:off x="457200" y="2133600"/>
            <a:ext cx="4038600" cy="3992563"/>
          </a:xfrm>
          <a:prstGeom prst="rect">
            <a:avLst/>
          </a:prstGeom>
          <a:noFill/>
        </p:spPr>
      </p:pic>
      <p:sp>
        <p:nvSpPr>
          <p:cNvPr id="17417" name="Rectangle 3"/>
          <p:cNvSpPr>
            <a:spLocks noGrp="1" noChangeArrowheads="1"/>
          </p:cNvSpPr>
          <p:nvPr>
            <p:ph sz="half" idx="2"/>
          </p:nvPr>
        </p:nvSpPr>
        <p:spPr>
          <a:xfrm>
            <a:off x="4682197" y="2133600"/>
            <a:ext cx="4038600" cy="3992563"/>
          </a:xfrm>
        </p:spPr>
        <p:txBody>
          <a:bodyPr wrap="square" anchor="t">
            <a:normAutofit/>
          </a:bodyPr>
          <a:lstStyle/>
          <a:p>
            <a:pPr eaLnBrk="1" hangingPunct="1">
              <a:lnSpc>
                <a:spcPct val="90000"/>
              </a:lnSpc>
            </a:pPr>
            <a:r>
              <a:rPr lang="en-US" sz="1800" dirty="0"/>
              <a:t>For the Club Managers/Coaches: knowing about the different player ratings, weight and fitness levels will help determine which player to bring to the club and the position that will be suitable for such players on the pitch.</a:t>
            </a:r>
          </a:p>
          <a:p>
            <a:pPr marL="0" indent="0" eaLnBrk="1" hangingPunct="1">
              <a:lnSpc>
                <a:spcPct val="90000"/>
              </a:lnSpc>
              <a:buNone/>
            </a:pPr>
            <a:endParaRPr lang="en-US" sz="1800" dirty="0"/>
          </a:p>
          <a:p>
            <a:pPr marL="0" indent="0" eaLnBrk="1" hangingPunct="1">
              <a:lnSpc>
                <a:spcPct val="90000"/>
              </a:lnSpc>
              <a:buNone/>
            </a:pPr>
            <a:endParaRPr lang="en-US" sz="1800" dirty="0"/>
          </a:p>
          <a:p>
            <a:pPr eaLnBrk="1" hangingPunct="1">
              <a:lnSpc>
                <a:spcPct val="90000"/>
              </a:lnSpc>
            </a:pPr>
            <a:r>
              <a:rPr lang="en-US" sz="1800" dirty="0"/>
              <a:t>For FIFA Gamers: Understanding the player abilities will improve the gamers gameplay.</a:t>
            </a:r>
          </a:p>
        </p:txBody>
      </p:sp>
    </p:spTree>
    <p:extLst>
      <p:ext uri="{BB962C8B-B14F-4D97-AF65-F5344CB8AC3E}">
        <p14:creationId xmlns:p14="http://schemas.microsoft.com/office/powerpoint/2010/main" val="281802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Challenges</a:t>
            </a:r>
          </a:p>
        </p:txBody>
      </p:sp>
      <p:sp>
        <p:nvSpPr>
          <p:cNvPr id="17417" name="Rectangle 3"/>
          <p:cNvSpPr>
            <a:spLocks noGrp="1" noChangeArrowheads="1"/>
          </p:cNvSpPr>
          <p:nvPr>
            <p:ph idx="1"/>
          </p:nvPr>
        </p:nvSpPr>
        <p:spPr>
          <a:xfrm>
            <a:off x="457200" y="2057400"/>
            <a:ext cx="8229600" cy="4068763"/>
          </a:xfrm>
        </p:spPr>
        <p:txBody>
          <a:bodyPr wrap="square" anchor="t">
            <a:normAutofit/>
          </a:bodyPr>
          <a:lstStyle/>
          <a:p>
            <a:pPr marL="0" indent="0" eaLnBrk="1" hangingPunct="1">
              <a:lnSpc>
                <a:spcPct val="90000"/>
              </a:lnSpc>
              <a:buNone/>
            </a:pPr>
            <a:r>
              <a:rPr lang="en-US" sz="2200" dirty="0"/>
              <a:t>Initially, we faced so many errors because we were working with a large dataset.</a:t>
            </a:r>
          </a:p>
          <a:p>
            <a:pPr marL="0" indent="0" eaLnBrk="1" hangingPunct="1">
              <a:lnSpc>
                <a:spcPct val="90000"/>
              </a:lnSpc>
              <a:buNone/>
            </a:pPr>
            <a:endParaRPr lang="en-US" sz="2200" dirty="0"/>
          </a:p>
          <a:p>
            <a:pPr marL="0" indent="0" eaLnBrk="1" hangingPunct="1">
              <a:lnSpc>
                <a:spcPct val="90000"/>
              </a:lnSpc>
              <a:buNone/>
            </a:pPr>
            <a:r>
              <a:rPr lang="en-US" sz="2200" dirty="0"/>
              <a:t>We also, faced some challenges trying to figure out the right plotting method to gain meaningful insights as it’s a large dataset.</a:t>
            </a:r>
          </a:p>
          <a:p>
            <a:pPr marL="0" indent="0" eaLnBrk="1" hangingPunct="1">
              <a:lnSpc>
                <a:spcPct val="90000"/>
              </a:lnSpc>
              <a:buNone/>
            </a:pPr>
            <a:endParaRPr lang="en-US" sz="2200" dirty="0"/>
          </a:p>
          <a:p>
            <a:pPr marL="0" indent="0" eaLnBrk="1" hangingPunct="1">
              <a:lnSpc>
                <a:spcPct val="90000"/>
              </a:lnSpc>
              <a:buNone/>
            </a:pPr>
            <a:r>
              <a:rPr lang="en-US" sz="2200" dirty="0"/>
              <a:t>We faced challenges while sorting the nationality of the players based on the continent they are from, hence we created a temporary application in our python notebook by using ‘if’ functions</a:t>
            </a:r>
          </a:p>
        </p:txBody>
      </p:sp>
    </p:spTree>
    <p:extLst>
      <p:ext uri="{BB962C8B-B14F-4D97-AF65-F5344CB8AC3E}">
        <p14:creationId xmlns:p14="http://schemas.microsoft.com/office/powerpoint/2010/main" val="241605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Learnings</a:t>
            </a:r>
          </a:p>
        </p:txBody>
      </p:sp>
      <p:sp>
        <p:nvSpPr>
          <p:cNvPr id="17417" name="Rectangle 3"/>
          <p:cNvSpPr>
            <a:spLocks noGrp="1" noChangeArrowheads="1"/>
          </p:cNvSpPr>
          <p:nvPr>
            <p:ph sz="half" idx="1"/>
          </p:nvPr>
        </p:nvSpPr>
        <p:spPr>
          <a:xfrm>
            <a:off x="457200" y="2133600"/>
            <a:ext cx="4038600" cy="3992563"/>
          </a:xfrm>
        </p:spPr>
        <p:txBody>
          <a:bodyPr wrap="square" anchor="t">
            <a:normAutofit/>
          </a:bodyPr>
          <a:lstStyle/>
          <a:p>
            <a:pPr marL="0" indent="0" eaLnBrk="1" hangingPunct="1">
              <a:lnSpc>
                <a:spcPct val="90000"/>
              </a:lnSpc>
              <a:buNone/>
            </a:pPr>
            <a:r>
              <a:rPr lang="en-US" sz="2000" b="1" dirty="0"/>
              <a:t>#Business Part</a:t>
            </a:r>
          </a:p>
          <a:p>
            <a:pPr marL="0" indent="0" eaLnBrk="1" hangingPunct="1">
              <a:lnSpc>
                <a:spcPct val="90000"/>
              </a:lnSpc>
              <a:buNone/>
            </a:pPr>
            <a:r>
              <a:rPr lang="en-US" sz="2000" dirty="0"/>
              <a:t>We learned from the dataset that if a player can play </a:t>
            </a:r>
            <a:r>
              <a:rPr lang="en-US" sz="2000" dirty="0" err="1"/>
              <a:t>atleast</a:t>
            </a:r>
            <a:r>
              <a:rPr lang="en-US" sz="2000" dirty="0"/>
              <a:t> three different forward positions, then its an asset for both the club and manager as they can be rotated into multiple positions.</a:t>
            </a:r>
          </a:p>
          <a:p>
            <a:pPr marL="0" indent="0" eaLnBrk="1" hangingPunct="1">
              <a:lnSpc>
                <a:spcPct val="90000"/>
              </a:lnSpc>
              <a:buNone/>
            </a:pPr>
            <a:endParaRPr lang="en-US" sz="2000" dirty="0"/>
          </a:p>
          <a:p>
            <a:pPr marL="0" indent="0" eaLnBrk="1" hangingPunct="1">
              <a:lnSpc>
                <a:spcPct val="90000"/>
              </a:lnSpc>
              <a:buNone/>
            </a:pPr>
            <a:r>
              <a:rPr lang="en-US" sz="2000" dirty="0"/>
              <a:t>We learned that a manager could utilize his players to full potential based on their abilities.</a:t>
            </a:r>
          </a:p>
          <a:p>
            <a:pPr marL="0" indent="0" eaLnBrk="1" hangingPunct="1">
              <a:lnSpc>
                <a:spcPct val="90000"/>
              </a:lnSpc>
              <a:buNone/>
            </a:pPr>
            <a:endParaRPr lang="en-US" sz="2000" dirty="0"/>
          </a:p>
        </p:txBody>
      </p:sp>
      <p:pic>
        <p:nvPicPr>
          <p:cNvPr id="5" name="Picture 4" descr="A person holding a football ball&#10;&#10;Description automatically generated">
            <a:extLst>
              <a:ext uri="{FF2B5EF4-FFF2-40B4-BE49-F238E27FC236}">
                <a16:creationId xmlns:a16="http://schemas.microsoft.com/office/drawing/2014/main" id="{05B8421D-ADB3-42F0-B69B-AD56ADA8A5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34000" y="2133600"/>
            <a:ext cx="2438400" cy="3646811"/>
          </a:xfrm>
          <a:prstGeom prst="rect">
            <a:avLst/>
          </a:prstGeom>
        </p:spPr>
      </p:pic>
    </p:spTree>
    <p:extLst>
      <p:ext uri="{BB962C8B-B14F-4D97-AF65-F5344CB8AC3E}">
        <p14:creationId xmlns:p14="http://schemas.microsoft.com/office/powerpoint/2010/main" val="99156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Introduction</a:t>
            </a:r>
          </a:p>
        </p:txBody>
      </p:sp>
      <p:pic>
        <p:nvPicPr>
          <p:cNvPr id="3" name="Picture 2" descr="A person holding a sign&#10;&#10;Description automatically generated with medium confidence">
            <a:extLst>
              <a:ext uri="{FF2B5EF4-FFF2-40B4-BE49-F238E27FC236}">
                <a16:creationId xmlns:a16="http://schemas.microsoft.com/office/drawing/2014/main" id="{495AC282-5A6D-41E9-B9A2-9716EF79EB4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799" r="18303" b="2"/>
          <a:stretch/>
        </p:blipFill>
        <p:spPr>
          <a:xfrm>
            <a:off x="457200" y="2133600"/>
            <a:ext cx="4038600" cy="3992563"/>
          </a:xfrm>
          <a:prstGeom prst="rect">
            <a:avLst/>
          </a:prstGeom>
          <a:noFill/>
        </p:spPr>
      </p:pic>
      <p:sp>
        <p:nvSpPr>
          <p:cNvPr id="15362" name="Rectangle 3"/>
          <p:cNvSpPr>
            <a:spLocks noGrp="1" noChangeArrowheads="1"/>
          </p:cNvSpPr>
          <p:nvPr>
            <p:ph sz="half" idx="2"/>
          </p:nvPr>
        </p:nvSpPr>
        <p:spPr>
          <a:xfrm>
            <a:off x="4648200" y="2133600"/>
            <a:ext cx="4038600" cy="3992563"/>
          </a:xfrm>
        </p:spPr>
        <p:txBody>
          <a:bodyPr wrap="square" anchor="t">
            <a:normAutofit fontScale="85000" lnSpcReduction="10000"/>
          </a:bodyPr>
          <a:lstStyle/>
          <a:p>
            <a:pPr eaLnBrk="1" hangingPunct="1">
              <a:lnSpc>
                <a:spcPct val="90000"/>
              </a:lnSpc>
            </a:pPr>
            <a:r>
              <a:rPr lang="en-US" sz="2000" dirty="0"/>
              <a:t>This </a:t>
            </a:r>
            <a:r>
              <a:rPr lang="en-US" sz="2000" dirty="0" err="1"/>
              <a:t>Fifa</a:t>
            </a:r>
            <a:r>
              <a:rPr lang="en-US" sz="2000" dirty="0"/>
              <a:t> Player Dataset contains details of around 18000 </a:t>
            </a:r>
            <a:r>
              <a:rPr lang="en-US" sz="2000" dirty="0" err="1"/>
              <a:t>fifa</a:t>
            </a:r>
            <a:r>
              <a:rPr lang="en-US" sz="2000" dirty="0"/>
              <a:t> players and 92 features (columns) scraped from sofifa.com</a:t>
            </a:r>
          </a:p>
          <a:p>
            <a:pPr marL="0" indent="0" eaLnBrk="1" hangingPunct="1">
              <a:lnSpc>
                <a:spcPct val="90000"/>
              </a:lnSpc>
              <a:buNone/>
            </a:pPr>
            <a:endParaRPr lang="en-US" sz="2000" dirty="0"/>
          </a:p>
          <a:p>
            <a:pPr eaLnBrk="1" hangingPunct="1">
              <a:lnSpc>
                <a:spcPct val="90000"/>
              </a:lnSpc>
            </a:pPr>
            <a:r>
              <a:rPr lang="en-US" sz="2000" dirty="0"/>
              <a:t>The dataset column was cleaned and finally we came up with 64 columns</a:t>
            </a:r>
          </a:p>
          <a:p>
            <a:pPr eaLnBrk="1" hangingPunct="1">
              <a:lnSpc>
                <a:spcPct val="90000"/>
              </a:lnSpc>
            </a:pPr>
            <a:endParaRPr lang="en-US" sz="2000" dirty="0"/>
          </a:p>
          <a:p>
            <a:pPr eaLnBrk="1" hangingPunct="1">
              <a:lnSpc>
                <a:spcPct val="90000"/>
              </a:lnSpc>
            </a:pPr>
            <a:r>
              <a:rPr lang="en-US" sz="2000" dirty="0"/>
              <a:t>The dataset is based on individual player level</a:t>
            </a:r>
          </a:p>
          <a:p>
            <a:pPr eaLnBrk="1" hangingPunct="1">
              <a:lnSpc>
                <a:spcPct val="90000"/>
              </a:lnSpc>
            </a:pPr>
            <a:endParaRPr lang="en-US" sz="2000" dirty="0"/>
          </a:p>
          <a:p>
            <a:pPr eaLnBrk="1" hangingPunct="1">
              <a:lnSpc>
                <a:spcPct val="90000"/>
              </a:lnSpc>
            </a:pPr>
            <a:r>
              <a:rPr lang="en-US" sz="2000" dirty="0"/>
              <a:t>Acknowledgements</a:t>
            </a:r>
          </a:p>
          <a:p>
            <a:pPr marL="0" indent="0" eaLnBrk="1" hangingPunct="1">
              <a:lnSpc>
                <a:spcPct val="90000"/>
              </a:lnSpc>
              <a:buNone/>
            </a:pPr>
            <a:endParaRPr lang="en-US" sz="2000" dirty="0"/>
          </a:p>
          <a:p>
            <a:pPr marL="0" indent="0" eaLnBrk="1" hangingPunct="1">
              <a:lnSpc>
                <a:spcPct val="90000"/>
              </a:lnSpc>
              <a:buNone/>
            </a:pPr>
            <a:r>
              <a:rPr lang="en-US" sz="2000" dirty="0"/>
              <a:t>This dataset comes from </a:t>
            </a:r>
            <a:r>
              <a:rPr lang="en-US" sz="2000" dirty="0">
                <a:hlinkClick r:id="rId5"/>
              </a:rPr>
              <a:t>https://data.world/raghav333/fifa-players</a:t>
            </a:r>
            <a:r>
              <a:rPr lang="en-US" sz="2000" dirty="0"/>
              <a:t> </a:t>
            </a:r>
          </a:p>
          <a:p>
            <a:pPr eaLnBrk="1" hangingPunct="1">
              <a:lnSpc>
                <a:spcPct val="90000"/>
              </a:lnSpc>
            </a:pPr>
            <a:endParaRPr lang="en-US" sz="2000" dirty="0"/>
          </a:p>
          <a:p>
            <a:pPr eaLnBrk="1" hangingPunct="1">
              <a:lnSpc>
                <a:spcPct val="90000"/>
              </a:lnSpc>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Learnings</a:t>
            </a:r>
          </a:p>
        </p:txBody>
      </p:sp>
      <p:sp>
        <p:nvSpPr>
          <p:cNvPr id="17421" name="Rectangle 3"/>
          <p:cNvSpPr>
            <a:spLocks noGrp="1" noChangeArrowheads="1"/>
          </p:cNvSpPr>
          <p:nvPr>
            <p:ph sz="half" idx="1"/>
          </p:nvPr>
        </p:nvSpPr>
        <p:spPr>
          <a:xfrm>
            <a:off x="457200" y="2133600"/>
            <a:ext cx="4038600" cy="3992563"/>
          </a:xfrm>
        </p:spPr>
        <p:txBody>
          <a:bodyPr wrap="square" anchor="t">
            <a:normAutofit/>
          </a:bodyPr>
          <a:lstStyle/>
          <a:p>
            <a:pPr marL="0" indent="0" eaLnBrk="1" hangingPunct="1">
              <a:lnSpc>
                <a:spcPct val="90000"/>
              </a:lnSpc>
              <a:buNone/>
            </a:pPr>
            <a:r>
              <a:rPr lang="en-US" sz="1800" b="1" dirty="0"/>
              <a:t>#Programming Part</a:t>
            </a:r>
          </a:p>
          <a:p>
            <a:pPr eaLnBrk="1" hangingPunct="1">
              <a:lnSpc>
                <a:spcPct val="90000"/>
              </a:lnSpc>
              <a:buFont typeface="Wingdings" panose="05000000000000000000" pitchFamily="2" charset="2"/>
              <a:buChar char="q"/>
            </a:pPr>
            <a:r>
              <a:rPr lang="en-US" sz="1800" dirty="0"/>
              <a:t>We learned how to clean a dataset </a:t>
            </a:r>
          </a:p>
          <a:p>
            <a:pPr marL="0" indent="0" eaLnBrk="1" hangingPunct="1">
              <a:lnSpc>
                <a:spcPct val="90000"/>
              </a:lnSpc>
              <a:buNone/>
            </a:pPr>
            <a:endParaRPr lang="en-US" sz="1800" dirty="0"/>
          </a:p>
          <a:p>
            <a:pPr eaLnBrk="1" hangingPunct="1">
              <a:lnSpc>
                <a:spcPct val="90000"/>
              </a:lnSpc>
              <a:buFont typeface="Wingdings" panose="05000000000000000000" pitchFamily="2" charset="2"/>
              <a:buChar char="q"/>
            </a:pPr>
            <a:r>
              <a:rPr lang="en-US" sz="1800" dirty="0"/>
              <a:t>We learned how to use graphical representations to gain insights on a dataset</a:t>
            </a:r>
          </a:p>
          <a:p>
            <a:pPr marL="0" indent="0" eaLnBrk="1" hangingPunct="1">
              <a:lnSpc>
                <a:spcPct val="90000"/>
              </a:lnSpc>
              <a:buNone/>
            </a:pPr>
            <a:endParaRPr lang="en-US" sz="1800" dirty="0"/>
          </a:p>
          <a:p>
            <a:pPr eaLnBrk="1" hangingPunct="1">
              <a:lnSpc>
                <a:spcPct val="90000"/>
              </a:lnSpc>
              <a:buFont typeface="Wingdings" panose="05000000000000000000" pitchFamily="2" charset="2"/>
              <a:buChar char="q"/>
            </a:pPr>
            <a:r>
              <a:rPr lang="en-US" sz="1800" dirty="0"/>
              <a:t>We learned how to use ‘if’ function to create an application.</a:t>
            </a:r>
          </a:p>
          <a:p>
            <a:pPr marL="0" indent="0" eaLnBrk="1" hangingPunct="1">
              <a:lnSpc>
                <a:spcPct val="90000"/>
              </a:lnSpc>
              <a:buNone/>
            </a:pPr>
            <a:endParaRPr lang="en-US" sz="1800" dirty="0"/>
          </a:p>
          <a:p>
            <a:pPr eaLnBrk="1" hangingPunct="1">
              <a:lnSpc>
                <a:spcPct val="90000"/>
              </a:lnSpc>
              <a:buFont typeface="Wingdings" panose="05000000000000000000" pitchFamily="2" charset="2"/>
              <a:buChar char="q"/>
            </a:pPr>
            <a:r>
              <a:rPr lang="en-US" sz="1800" dirty="0"/>
              <a:t>We learned how to visualize data from a dataset that has a lot of data.</a:t>
            </a:r>
          </a:p>
          <a:p>
            <a:pPr marL="0" indent="0" eaLnBrk="1" hangingPunct="1">
              <a:lnSpc>
                <a:spcPct val="90000"/>
              </a:lnSpc>
              <a:buNone/>
            </a:pPr>
            <a:endParaRPr lang="en-US" sz="1800" dirty="0"/>
          </a:p>
        </p:txBody>
      </p:sp>
      <p:pic>
        <p:nvPicPr>
          <p:cNvPr id="5" name="Picture 4" descr="A person using a computer&#10;&#10;Description automatically generated with medium confidence">
            <a:extLst>
              <a:ext uri="{FF2B5EF4-FFF2-40B4-BE49-F238E27FC236}">
                <a16:creationId xmlns:a16="http://schemas.microsoft.com/office/drawing/2014/main" id="{0364220D-681D-4AC3-A052-040085FB275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2481" r="-3" b="-3"/>
          <a:stretch/>
        </p:blipFill>
        <p:spPr>
          <a:xfrm>
            <a:off x="4648200" y="2133600"/>
            <a:ext cx="4038600" cy="3992563"/>
          </a:xfrm>
          <a:prstGeom prst="rect">
            <a:avLst/>
          </a:prstGeom>
          <a:noFill/>
        </p:spPr>
      </p:pic>
    </p:spTree>
    <p:extLst>
      <p:ext uri="{BB962C8B-B14F-4D97-AF65-F5344CB8AC3E}">
        <p14:creationId xmlns:p14="http://schemas.microsoft.com/office/powerpoint/2010/main" val="61507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Conclusion</a:t>
            </a:r>
          </a:p>
        </p:txBody>
      </p:sp>
      <p:sp>
        <p:nvSpPr>
          <p:cNvPr id="17417" name="Rectangle 3"/>
          <p:cNvSpPr>
            <a:spLocks noGrp="1" noChangeArrowheads="1"/>
          </p:cNvSpPr>
          <p:nvPr>
            <p:ph sz="half" idx="1"/>
          </p:nvPr>
        </p:nvSpPr>
        <p:spPr>
          <a:xfrm>
            <a:off x="533400" y="2286001"/>
            <a:ext cx="8077200" cy="2743200"/>
          </a:xfrm>
        </p:spPr>
        <p:txBody>
          <a:bodyPr wrap="square" anchor="t">
            <a:normAutofit/>
          </a:bodyPr>
          <a:lstStyle/>
          <a:p>
            <a:pPr marL="0" indent="0" eaLnBrk="1" hangingPunct="1">
              <a:lnSpc>
                <a:spcPct val="90000"/>
              </a:lnSpc>
              <a:buNone/>
            </a:pPr>
            <a:r>
              <a:rPr lang="en-US" sz="3600" dirty="0"/>
              <a:t>In conclusion, this project has helped us to improve our business thinking by asking the right business questions and using programming skills to answer them.</a:t>
            </a:r>
          </a:p>
          <a:p>
            <a:pPr marL="0" indent="0" eaLnBrk="1" hangingPunct="1">
              <a:lnSpc>
                <a:spcPct val="90000"/>
              </a:lnSpc>
              <a:buNone/>
            </a:pPr>
            <a:endParaRPr lang="en-US" dirty="0"/>
          </a:p>
          <a:p>
            <a:pPr marL="0" indent="0" eaLnBrk="1" hangingPunct="1">
              <a:lnSpc>
                <a:spcPct val="90000"/>
              </a:lnSpc>
              <a:buNone/>
            </a:pPr>
            <a:endParaRPr lang="en-US" sz="2000" dirty="0"/>
          </a:p>
          <a:p>
            <a:pPr marL="0" indent="0" eaLnBrk="1" hangingPunct="1">
              <a:lnSpc>
                <a:spcPct val="90000"/>
              </a:lnSpc>
              <a:buNone/>
            </a:pPr>
            <a:endParaRPr lang="en-US" dirty="0"/>
          </a:p>
          <a:p>
            <a:pPr marL="0" indent="0" eaLnBrk="1" hangingPunct="1">
              <a:lnSpc>
                <a:spcPct val="90000"/>
              </a:lnSpc>
              <a:buNone/>
            </a:pPr>
            <a:endParaRPr lang="en-US" sz="2000" dirty="0"/>
          </a:p>
          <a:p>
            <a:pPr marL="0" indent="0" eaLnBrk="1" hangingPunct="1">
              <a:lnSpc>
                <a:spcPct val="90000"/>
              </a:lnSpc>
              <a:buNone/>
            </a:pPr>
            <a:endParaRPr lang="en-US" sz="2000" dirty="0"/>
          </a:p>
        </p:txBody>
      </p:sp>
    </p:spTree>
    <p:extLst>
      <p:ext uri="{BB962C8B-B14F-4D97-AF65-F5344CB8AC3E}">
        <p14:creationId xmlns:p14="http://schemas.microsoft.com/office/powerpoint/2010/main" val="3564479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0F494E-7717-4F3E-A95F-D33227D900DA}"/>
              </a:ext>
            </a:extLst>
          </p:cNvPr>
          <p:cNvSpPr>
            <a:spLocks noGrp="1"/>
          </p:cNvSpPr>
          <p:nvPr>
            <p:ph type="title"/>
          </p:nvPr>
        </p:nvSpPr>
        <p:spPr>
          <a:xfrm>
            <a:off x="457200" y="1371600"/>
            <a:ext cx="8229600" cy="4419600"/>
          </a:xfrm>
        </p:spPr>
        <p:txBody>
          <a:bodyPr/>
          <a:lstStyle/>
          <a:p>
            <a:r>
              <a:rPr lang="en-CA" sz="6600" dirty="0">
                <a:latin typeface="Berlin Sans FB Demi" panose="020E0802020502020306" pitchFamily="34" charset="0"/>
              </a:rPr>
              <a:t>Thank You !</a:t>
            </a:r>
          </a:p>
        </p:txBody>
      </p:sp>
    </p:spTree>
    <p:extLst>
      <p:ext uri="{BB962C8B-B14F-4D97-AF65-F5344CB8AC3E}">
        <p14:creationId xmlns:p14="http://schemas.microsoft.com/office/powerpoint/2010/main" val="121068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
            <a:extLst>
              <a:ext uri="{FF2B5EF4-FFF2-40B4-BE49-F238E27FC236}">
                <a16:creationId xmlns:a16="http://schemas.microsoft.com/office/drawing/2014/main" id="{3EA6DB33-33CD-BC53-4AFA-3F3ABF07654D}"/>
              </a:ext>
            </a:extLst>
          </p:cNvPr>
          <p:cNvSpPr>
            <a:spLocks noGrp="1"/>
          </p:cNvSpPr>
          <p:nvPr>
            <p:ph type="title"/>
          </p:nvPr>
        </p:nvSpPr>
        <p:spPr>
          <a:xfrm>
            <a:off x="457200" y="1371600"/>
            <a:ext cx="8229600" cy="563563"/>
          </a:xfrm>
        </p:spPr>
        <p:txBody>
          <a:bodyPr/>
          <a:lstStyle/>
          <a:p>
            <a:r>
              <a:rPr lang="en-US" dirty="0"/>
              <a:t>Contents</a:t>
            </a:r>
          </a:p>
        </p:txBody>
      </p:sp>
      <p:pic>
        <p:nvPicPr>
          <p:cNvPr id="3" name="Picture 2" descr="A group of men in sports uniforms&#10;&#10;Description automatically generated with medium confidence">
            <a:extLst>
              <a:ext uri="{FF2B5EF4-FFF2-40B4-BE49-F238E27FC236}">
                <a16:creationId xmlns:a16="http://schemas.microsoft.com/office/drawing/2014/main" id="{515A36D9-F83C-4241-895F-D64A58D78D4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5" b="1145"/>
          <a:stretch/>
        </p:blipFill>
        <p:spPr>
          <a:xfrm>
            <a:off x="457200" y="2133600"/>
            <a:ext cx="4038600" cy="3992563"/>
          </a:xfrm>
          <a:prstGeom prst="rect">
            <a:avLst/>
          </a:prstGeom>
          <a:noFill/>
        </p:spPr>
      </p:pic>
      <p:sp>
        <p:nvSpPr>
          <p:cNvPr id="15362" name="Rectangle 3"/>
          <p:cNvSpPr>
            <a:spLocks noGrp="1" noChangeArrowheads="1"/>
          </p:cNvSpPr>
          <p:nvPr>
            <p:ph sz="half" idx="2"/>
          </p:nvPr>
        </p:nvSpPr>
        <p:spPr>
          <a:xfrm>
            <a:off x="4648200" y="2133600"/>
            <a:ext cx="4038600" cy="3992563"/>
          </a:xfrm>
        </p:spPr>
        <p:txBody>
          <a:bodyPr wrap="square" anchor="t">
            <a:normAutofit/>
          </a:bodyPr>
          <a:lstStyle/>
          <a:p>
            <a:pPr eaLnBrk="1" hangingPunct="1">
              <a:lnSpc>
                <a:spcPct val="90000"/>
              </a:lnSpc>
            </a:pPr>
            <a:r>
              <a:rPr lang="en-US" sz="2200" dirty="0"/>
              <a:t>Project Name: </a:t>
            </a:r>
            <a:r>
              <a:rPr lang="en-US" sz="2200" dirty="0" err="1"/>
              <a:t>Fifa</a:t>
            </a:r>
            <a:r>
              <a:rPr lang="en-US" sz="2200" dirty="0"/>
              <a:t> Player Rating </a:t>
            </a:r>
          </a:p>
          <a:p>
            <a:pPr eaLnBrk="1" hangingPunct="1">
              <a:lnSpc>
                <a:spcPct val="90000"/>
              </a:lnSpc>
            </a:pPr>
            <a:r>
              <a:rPr lang="en-US" sz="2200" dirty="0"/>
              <a:t>About the Project</a:t>
            </a:r>
          </a:p>
          <a:p>
            <a:pPr eaLnBrk="1" hangingPunct="1">
              <a:lnSpc>
                <a:spcPct val="90000"/>
              </a:lnSpc>
            </a:pPr>
            <a:r>
              <a:rPr lang="en-US" sz="2200" dirty="0"/>
              <a:t>Project Beneficiary </a:t>
            </a:r>
          </a:p>
          <a:p>
            <a:pPr eaLnBrk="1" hangingPunct="1">
              <a:lnSpc>
                <a:spcPct val="90000"/>
              </a:lnSpc>
            </a:pPr>
            <a:r>
              <a:rPr lang="en-US" sz="2200" dirty="0"/>
              <a:t>Dataset Used for Analysis</a:t>
            </a:r>
          </a:p>
          <a:p>
            <a:pPr eaLnBrk="1" hangingPunct="1">
              <a:lnSpc>
                <a:spcPct val="90000"/>
              </a:lnSpc>
            </a:pPr>
            <a:r>
              <a:rPr lang="en-US" sz="2200" dirty="0"/>
              <a:t>Project Insights</a:t>
            </a:r>
          </a:p>
          <a:p>
            <a:pPr eaLnBrk="1" hangingPunct="1">
              <a:lnSpc>
                <a:spcPct val="90000"/>
              </a:lnSpc>
            </a:pPr>
            <a:r>
              <a:rPr lang="en-US" sz="2200" dirty="0"/>
              <a:t>End User Benefit of the Project</a:t>
            </a:r>
          </a:p>
          <a:p>
            <a:pPr eaLnBrk="1" hangingPunct="1">
              <a:lnSpc>
                <a:spcPct val="90000"/>
              </a:lnSpc>
            </a:pPr>
            <a:r>
              <a:rPr lang="en-US" sz="2200" dirty="0"/>
              <a:t>Challenges</a:t>
            </a:r>
          </a:p>
          <a:p>
            <a:pPr eaLnBrk="1" hangingPunct="1">
              <a:lnSpc>
                <a:spcPct val="90000"/>
              </a:lnSpc>
            </a:pPr>
            <a:r>
              <a:rPr lang="en-US" sz="2200" dirty="0"/>
              <a:t>Learnings</a:t>
            </a:r>
          </a:p>
          <a:p>
            <a:pPr eaLnBrk="1" hangingPunct="1">
              <a:lnSpc>
                <a:spcPct val="90000"/>
              </a:lnSpc>
            </a:pPr>
            <a:r>
              <a:rPr lang="en-US" sz="2200" dirty="0"/>
              <a:t>Conclusion</a:t>
            </a:r>
          </a:p>
        </p:txBody>
      </p:sp>
    </p:spTree>
    <p:extLst>
      <p:ext uri="{BB962C8B-B14F-4D97-AF65-F5344CB8AC3E}">
        <p14:creationId xmlns:p14="http://schemas.microsoft.com/office/powerpoint/2010/main" val="95113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a:t>About the Project</a:t>
            </a:r>
          </a:p>
        </p:txBody>
      </p:sp>
      <p:sp>
        <p:nvSpPr>
          <p:cNvPr id="17410" name="Rectangle 3"/>
          <p:cNvSpPr>
            <a:spLocks noGrp="1" noChangeArrowheads="1"/>
          </p:cNvSpPr>
          <p:nvPr>
            <p:ph sz="half" idx="1"/>
          </p:nvPr>
        </p:nvSpPr>
        <p:spPr>
          <a:xfrm>
            <a:off x="76200" y="2310618"/>
            <a:ext cx="4495800" cy="3412588"/>
          </a:xfrm>
        </p:spPr>
        <p:txBody>
          <a:bodyPr wrap="square" anchor="t">
            <a:normAutofit lnSpcReduction="10000"/>
          </a:bodyPr>
          <a:lstStyle/>
          <a:p>
            <a:pPr eaLnBrk="1" hangingPunct="1">
              <a:lnSpc>
                <a:spcPct val="90000"/>
              </a:lnSpc>
            </a:pPr>
            <a:r>
              <a:rPr lang="en-US" sz="2400" dirty="0"/>
              <a:t>This project will look to understand individual player abilities by analyzing each player’s feature.</a:t>
            </a:r>
          </a:p>
          <a:p>
            <a:pPr eaLnBrk="1" hangingPunct="1">
              <a:lnSpc>
                <a:spcPct val="90000"/>
              </a:lnSpc>
            </a:pPr>
            <a:endParaRPr lang="en-US" sz="2400" dirty="0"/>
          </a:p>
          <a:p>
            <a:pPr eaLnBrk="1" hangingPunct="1">
              <a:lnSpc>
                <a:spcPct val="90000"/>
              </a:lnSpc>
            </a:pPr>
            <a:r>
              <a:rPr lang="en-US" sz="2400" dirty="0"/>
              <a:t>By gaining insights on these player’s feature, a club manager could better manage the players to reach their maximum potential.</a:t>
            </a:r>
          </a:p>
          <a:p>
            <a:pPr eaLnBrk="1" hangingPunct="1">
              <a:lnSpc>
                <a:spcPct val="90000"/>
              </a:lnSpc>
            </a:pPr>
            <a:endParaRPr lang="en-US" sz="2400" dirty="0"/>
          </a:p>
        </p:txBody>
      </p:sp>
      <p:pic>
        <p:nvPicPr>
          <p:cNvPr id="3" name="Picture 2" descr="A picture containing grass, ball&#10;&#10;Description automatically generated">
            <a:extLst>
              <a:ext uri="{FF2B5EF4-FFF2-40B4-BE49-F238E27FC236}">
                <a16:creationId xmlns:a16="http://schemas.microsoft.com/office/drawing/2014/main" id="{DE4960CC-DE13-4E07-9117-0879921F25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00600" y="2073812"/>
            <a:ext cx="3886200" cy="3886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dirty="0"/>
              <a:t>Project Beneficiary</a:t>
            </a:r>
          </a:p>
        </p:txBody>
      </p:sp>
      <p:pic>
        <p:nvPicPr>
          <p:cNvPr id="3" name="Content Placeholder 2" descr="A person playing video games&#10;&#10;Description automatically generated with low confidence">
            <a:extLst>
              <a:ext uri="{FF2B5EF4-FFF2-40B4-BE49-F238E27FC236}">
                <a16:creationId xmlns:a16="http://schemas.microsoft.com/office/drawing/2014/main" id="{AF51BAE3-3F69-4C9B-9BB9-ED571464BC94}"/>
              </a:ext>
            </a:extLst>
          </p:cNvPr>
          <p:cNvPicPr>
            <a:picLocks noGrp="1" noChangeAspect="1"/>
          </p:cNvPicPr>
          <p:nvPr>
            <p:ph sz="half" idx="1"/>
          </p:nvPr>
        </p:nvPicPr>
        <p:blipFill rotWithShape="1">
          <a:blip r:embed="rId2">
            <a:extLst>
              <a:ext uri="{837473B0-CC2E-450A-ABE3-18F120FF3D39}">
                <a1611:picAttrSrcUrl xmlns:a1611="http://schemas.microsoft.com/office/drawing/2016/11/main" r:id="rId3"/>
              </a:ext>
            </a:extLst>
          </a:blip>
          <a:srcRect l="12194" r="34700" b="-1"/>
          <a:stretch/>
        </p:blipFill>
        <p:spPr>
          <a:xfrm>
            <a:off x="457200" y="2133600"/>
            <a:ext cx="4038600" cy="3992563"/>
          </a:xfrm>
          <a:noFill/>
        </p:spPr>
      </p:pic>
      <p:sp>
        <p:nvSpPr>
          <p:cNvPr id="17410" name="Rectangle 3"/>
          <p:cNvSpPr>
            <a:spLocks noGrp="1" noChangeArrowheads="1"/>
          </p:cNvSpPr>
          <p:nvPr>
            <p:ph sz="half" idx="2"/>
          </p:nvPr>
        </p:nvSpPr>
        <p:spPr>
          <a:xfrm>
            <a:off x="4648200" y="2133600"/>
            <a:ext cx="4038600" cy="3992563"/>
          </a:xfrm>
        </p:spPr>
        <p:txBody>
          <a:bodyPr wrap="square" anchor="t">
            <a:normAutofit/>
          </a:bodyPr>
          <a:lstStyle/>
          <a:p>
            <a:pPr marL="0" indent="0" eaLnBrk="1" hangingPunct="1">
              <a:buNone/>
            </a:pPr>
            <a:r>
              <a:rPr lang="en-US" dirty="0"/>
              <a:t>The beneficiary of this project will be:</a:t>
            </a:r>
          </a:p>
          <a:p>
            <a:pPr marL="0" indent="0" eaLnBrk="1" hangingPunct="1">
              <a:buNone/>
            </a:pPr>
            <a:endParaRPr lang="en-US" dirty="0"/>
          </a:p>
          <a:p>
            <a:pPr eaLnBrk="1" hangingPunct="1">
              <a:buFontTx/>
              <a:buChar char="-"/>
            </a:pPr>
            <a:r>
              <a:rPr lang="en-US" dirty="0"/>
              <a:t>Club managers/coaches</a:t>
            </a:r>
          </a:p>
          <a:p>
            <a:pPr eaLnBrk="1" hangingPunct="1">
              <a:buFontTx/>
              <a:buChar char="-"/>
            </a:pPr>
            <a:r>
              <a:rPr lang="en-US" dirty="0"/>
              <a:t>FIFA gamers</a:t>
            </a:r>
          </a:p>
          <a:p>
            <a:pPr eaLnBrk="1" hangingPunct="1">
              <a:buFontTx/>
              <a:buChar char="-"/>
            </a:pPr>
            <a:r>
              <a:rPr lang="en-US" dirty="0"/>
              <a:t>Football talent scouts</a:t>
            </a:r>
          </a:p>
        </p:txBody>
      </p:sp>
    </p:spTree>
    <p:extLst>
      <p:ext uri="{BB962C8B-B14F-4D97-AF65-F5344CB8AC3E}">
        <p14:creationId xmlns:p14="http://schemas.microsoft.com/office/powerpoint/2010/main" val="179899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Dataset Used for Analysis</a:t>
            </a:r>
          </a:p>
        </p:txBody>
      </p:sp>
      <p:sp>
        <p:nvSpPr>
          <p:cNvPr id="17410" name="Rectangle 3"/>
          <p:cNvSpPr>
            <a:spLocks noGrp="1" noChangeArrowheads="1"/>
          </p:cNvSpPr>
          <p:nvPr>
            <p:ph type="body" idx="1"/>
          </p:nvPr>
        </p:nvSpPr>
        <p:spPr>
          <a:xfrm>
            <a:off x="457200" y="2209800"/>
            <a:ext cx="8229600" cy="4068763"/>
          </a:xfrm>
        </p:spPr>
        <p:txBody>
          <a:bodyPr/>
          <a:lstStyle/>
          <a:p>
            <a:pPr eaLnBrk="1" hangingPunct="1"/>
            <a:r>
              <a:rPr lang="en-US" dirty="0" err="1">
                <a:latin typeface="Arial" charset="0"/>
                <a:ea typeface="ＭＳ Ｐゴシック" charset="0"/>
                <a:cs typeface="ＭＳ Ｐゴシック" charset="0"/>
              </a:rPr>
              <a:t>Fifa</a:t>
            </a:r>
            <a:r>
              <a:rPr lang="en-US" dirty="0">
                <a:latin typeface="Arial" charset="0"/>
                <a:ea typeface="ＭＳ Ｐゴシック" charset="0"/>
                <a:cs typeface="ＭＳ Ｐゴシック" charset="0"/>
              </a:rPr>
              <a:t> Player’s Ratings : In this dataset, you will find tens of thousands of players from the FIFA dataset.</a:t>
            </a:r>
          </a:p>
          <a:p>
            <a:pPr eaLnBrk="1" hangingPunct="1"/>
            <a:r>
              <a:rPr lang="en-US" dirty="0">
                <a:latin typeface="Arial" charset="0"/>
                <a:ea typeface="ＭＳ Ｐゴシック" charset="0"/>
                <a:cs typeface="ＭＳ Ｐゴシック" charset="0"/>
              </a:rPr>
              <a:t>The dataset named ‘fifa_cleaned.csv’ file was extracted from Kaggle.com and used for the analysis.</a:t>
            </a:r>
          </a:p>
        </p:txBody>
      </p:sp>
    </p:spTree>
    <p:extLst>
      <p:ext uri="{BB962C8B-B14F-4D97-AF65-F5344CB8AC3E}">
        <p14:creationId xmlns:p14="http://schemas.microsoft.com/office/powerpoint/2010/main" val="276395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a:t>Project Insights</a:t>
            </a:r>
          </a:p>
        </p:txBody>
      </p:sp>
      <p:pic>
        <p:nvPicPr>
          <p:cNvPr id="3" name="Picture 2" descr="Table&#10;&#10;Description automatically generated">
            <a:extLst>
              <a:ext uri="{FF2B5EF4-FFF2-40B4-BE49-F238E27FC236}">
                <a16:creationId xmlns:a16="http://schemas.microsoft.com/office/drawing/2014/main" id="{3F1B5121-D283-4A87-91E9-E640F3CD4D47}"/>
              </a:ext>
            </a:extLst>
          </p:cNvPr>
          <p:cNvPicPr>
            <a:picLocks noChangeAspect="1"/>
          </p:cNvPicPr>
          <p:nvPr/>
        </p:nvPicPr>
        <p:blipFill>
          <a:blip r:embed="rId2"/>
          <a:stretch>
            <a:fillRect/>
          </a:stretch>
        </p:blipFill>
        <p:spPr>
          <a:xfrm>
            <a:off x="457200" y="1857216"/>
            <a:ext cx="8229600" cy="3857784"/>
          </a:xfrm>
          <a:prstGeom prst="rect">
            <a:avLst/>
          </a:prstGeom>
          <a:noFill/>
        </p:spPr>
      </p:pic>
      <p:sp>
        <p:nvSpPr>
          <p:cNvPr id="4" name="TextBox 3">
            <a:extLst>
              <a:ext uri="{FF2B5EF4-FFF2-40B4-BE49-F238E27FC236}">
                <a16:creationId xmlns:a16="http://schemas.microsoft.com/office/drawing/2014/main" id="{1B3347B6-9FCD-4694-A6EF-72CA33B8CD3D}"/>
              </a:ext>
            </a:extLst>
          </p:cNvPr>
          <p:cNvSpPr txBox="1"/>
          <p:nvPr/>
        </p:nvSpPr>
        <p:spPr>
          <a:xfrm>
            <a:off x="1181100" y="5877450"/>
            <a:ext cx="6781800" cy="646331"/>
          </a:xfrm>
          <a:prstGeom prst="rect">
            <a:avLst/>
          </a:prstGeom>
          <a:noFill/>
        </p:spPr>
        <p:txBody>
          <a:bodyPr wrap="square" rtlCol="0">
            <a:spAutoFit/>
          </a:bodyPr>
          <a:lstStyle/>
          <a:p>
            <a:r>
              <a:rPr lang="en-CA" dirty="0"/>
              <a:t>This insights shows about 8 players who were rated over 90 ability.</a:t>
            </a:r>
          </a:p>
        </p:txBody>
      </p:sp>
    </p:spTree>
    <p:extLst>
      <p:ext uri="{BB962C8B-B14F-4D97-AF65-F5344CB8AC3E}">
        <p14:creationId xmlns:p14="http://schemas.microsoft.com/office/powerpoint/2010/main" val="140101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371600"/>
            <a:ext cx="8229600" cy="563563"/>
          </a:xfrm>
        </p:spPr>
        <p:txBody>
          <a:bodyPr wrap="square" anchor="ctr">
            <a:normAutofit/>
          </a:bodyPr>
          <a:lstStyle/>
          <a:p>
            <a:pPr eaLnBrk="1" hangingPunct="1">
              <a:lnSpc>
                <a:spcPct val="90000"/>
              </a:lnSpc>
            </a:pPr>
            <a:r>
              <a:rPr lang="en-US" sz="3400"/>
              <a:t>Project Insights</a:t>
            </a:r>
          </a:p>
        </p:txBody>
      </p:sp>
      <p:pic>
        <p:nvPicPr>
          <p:cNvPr id="6" name="Picture 5" descr="Qr code&#10;&#10;Description automatically generated with medium confidence">
            <a:extLst>
              <a:ext uri="{FF2B5EF4-FFF2-40B4-BE49-F238E27FC236}">
                <a16:creationId xmlns:a16="http://schemas.microsoft.com/office/drawing/2014/main" id="{6F0D62FC-F552-42C2-9B11-710E2DA665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82056" y="1957437"/>
            <a:ext cx="2866343" cy="4142114"/>
          </a:xfrm>
          <a:prstGeom prst="rect">
            <a:avLst/>
          </a:prstGeom>
        </p:spPr>
      </p:pic>
      <p:pic>
        <p:nvPicPr>
          <p:cNvPr id="10" name="Picture 9" descr="Calendar&#10;&#10;Description automatically generated">
            <a:extLst>
              <a:ext uri="{FF2B5EF4-FFF2-40B4-BE49-F238E27FC236}">
                <a16:creationId xmlns:a16="http://schemas.microsoft.com/office/drawing/2014/main" id="{4ED9DFE4-AF1F-4BBF-804A-D6EA475EBE1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64916" y="1957437"/>
            <a:ext cx="2549784" cy="3986163"/>
          </a:xfrm>
          <a:prstGeom prst="rect">
            <a:avLst/>
          </a:prstGeom>
        </p:spPr>
      </p:pic>
      <p:pic>
        <p:nvPicPr>
          <p:cNvPr id="12" name="Picture 11" descr="Qr code&#10;&#10;Description automatically generated">
            <a:extLst>
              <a:ext uri="{FF2B5EF4-FFF2-40B4-BE49-F238E27FC236}">
                <a16:creationId xmlns:a16="http://schemas.microsoft.com/office/drawing/2014/main" id="{44D15A1A-80F9-480D-8E30-9BC219CF5A43}"/>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026267" y="2028021"/>
            <a:ext cx="2594371" cy="3915579"/>
          </a:xfrm>
          <a:prstGeom prst="rect">
            <a:avLst/>
          </a:prstGeom>
        </p:spPr>
      </p:pic>
      <p:sp>
        <p:nvSpPr>
          <p:cNvPr id="13" name="TextBox 12">
            <a:extLst>
              <a:ext uri="{FF2B5EF4-FFF2-40B4-BE49-F238E27FC236}">
                <a16:creationId xmlns:a16="http://schemas.microsoft.com/office/drawing/2014/main" id="{5B8D8457-A55D-4E90-85ED-FFBEE68EDA79}"/>
              </a:ext>
            </a:extLst>
          </p:cNvPr>
          <p:cNvSpPr txBox="1"/>
          <p:nvPr/>
        </p:nvSpPr>
        <p:spPr>
          <a:xfrm>
            <a:off x="1219200" y="6099551"/>
            <a:ext cx="6934200" cy="369332"/>
          </a:xfrm>
          <a:prstGeom prst="rect">
            <a:avLst/>
          </a:prstGeom>
          <a:noFill/>
        </p:spPr>
        <p:txBody>
          <a:bodyPr wrap="square" rtlCol="0">
            <a:spAutoFit/>
          </a:bodyPr>
          <a:lstStyle/>
          <a:p>
            <a:r>
              <a:rPr lang="en-CA" dirty="0"/>
              <a:t>Insights: The three best players in the FIFA dataset.</a:t>
            </a:r>
          </a:p>
        </p:txBody>
      </p:sp>
    </p:spTree>
    <p:extLst>
      <p:ext uri="{BB962C8B-B14F-4D97-AF65-F5344CB8AC3E}">
        <p14:creationId xmlns:p14="http://schemas.microsoft.com/office/powerpoint/2010/main" val="1022660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1219200"/>
            <a:ext cx="8229600" cy="563563"/>
          </a:xfrm>
        </p:spPr>
        <p:txBody>
          <a:bodyPr/>
          <a:lstStyle/>
          <a:p>
            <a:pPr eaLnBrk="1" hangingPunct="1"/>
            <a:r>
              <a:rPr lang="en-US" dirty="0">
                <a:latin typeface="Arial" charset="0"/>
                <a:ea typeface="ＭＳ Ｐゴシック" charset="0"/>
                <a:cs typeface="ＭＳ Ｐゴシック" charset="0"/>
              </a:rPr>
              <a:t>Project Insights</a:t>
            </a:r>
          </a:p>
        </p:txBody>
      </p:sp>
      <p:pic>
        <p:nvPicPr>
          <p:cNvPr id="7" name="Picture 6" descr="Graphical user interface, chart&#10;&#10;Description automatically generated">
            <a:extLst>
              <a:ext uri="{FF2B5EF4-FFF2-40B4-BE49-F238E27FC236}">
                <a16:creationId xmlns:a16="http://schemas.microsoft.com/office/drawing/2014/main" id="{DA672779-D8C9-4291-A2A2-2C147E725454}"/>
              </a:ext>
            </a:extLst>
          </p:cNvPr>
          <p:cNvPicPr>
            <a:picLocks noChangeAspect="1"/>
          </p:cNvPicPr>
          <p:nvPr/>
        </p:nvPicPr>
        <p:blipFill>
          <a:blip r:embed="rId2"/>
          <a:stretch>
            <a:fillRect/>
          </a:stretch>
        </p:blipFill>
        <p:spPr>
          <a:xfrm>
            <a:off x="228600" y="1935163"/>
            <a:ext cx="8382000" cy="3745331"/>
          </a:xfrm>
          <a:prstGeom prst="rect">
            <a:avLst/>
          </a:prstGeom>
        </p:spPr>
      </p:pic>
      <p:sp>
        <p:nvSpPr>
          <p:cNvPr id="8" name="TextBox 7">
            <a:extLst>
              <a:ext uri="{FF2B5EF4-FFF2-40B4-BE49-F238E27FC236}">
                <a16:creationId xmlns:a16="http://schemas.microsoft.com/office/drawing/2014/main" id="{15D647B0-466F-4505-BC46-7EF4D3778D7D}"/>
              </a:ext>
            </a:extLst>
          </p:cNvPr>
          <p:cNvSpPr txBox="1"/>
          <p:nvPr/>
        </p:nvSpPr>
        <p:spPr>
          <a:xfrm>
            <a:off x="838200" y="5638800"/>
            <a:ext cx="7467600" cy="1200329"/>
          </a:xfrm>
          <a:prstGeom prst="rect">
            <a:avLst/>
          </a:prstGeom>
          <a:noFill/>
        </p:spPr>
        <p:txBody>
          <a:bodyPr wrap="square" rtlCol="0">
            <a:spAutoFit/>
          </a:bodyPr>
          <a:lstStyle/>
          <a:p>
            <a:r>
              <a:rPr lang="en-CA" dirty="0"/>
              <a:t>From the Insights, players aged 24 and below have lower ratings as they are yet to reach their full potential.</a:t>
            </a:r>
          </a:p>
          <a:p>
            <a:r>
              <a:rPr lang="en-CA" dirty="0"/>
              <a:t>Where as, players aged 25 and 32 reaches their peak level thereby having a much better rating.</a:t>
            </a:r>
          </a:p>
        </p:txBody>
      </p:sp>
    </p:spTree>
    <p:extLst>
      <p:ext uri="{BB962C8B-B14F-4D97-AF65-F5344CB8AC3E}">
        <p14:creationId xmlns:p14="http://schemas.microsoft.com/office/powerpoint/2010/main" val="23819512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3075</TotalTime>
  <Words>799</Words>
  <Application>Microsoft Office PowerPoint</Application>
  <PresentationFormat>On-screen Show (4:3)</PresentationFormat>
  <Paragraphs>94</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Berlin Sans FB Demi</vt:lpstr>
      <vt:lpstr>Calibri</vt:lpstr>
      <vt:lpstr>Wingdings</vt:lpstr>
      <vt:lpstr>Default Design</vt:lpstr>
      <vt:lpstr>INFO8065-Data Analytics Group Project</vt:lpstr>
      <vt:lpstr>Introduction</vt:lpstr>
      <vt:lpstr>Contents</vt:lpstr>
      <vt:lpstr>About the Project</vt:lpstr>
      <vt:lpstr>Project Beneficiary</vt:lpstr>
      <vt:lpstr>Dataset Used for Analysis</vt:lpstr>
      <vt:lpstr>Project Insights</vt:lpstr>
      <vt:lpstr>Project Insights</vt:lpstr>
      <vt:lpstr>Project Insights</vt:lpstr>
      <vt:lpstr>Project Insights</vt:lpstr>
      <vt:lpstr>Project Insights</vt:lpstr>
      <vt:lpstr>Project Insights</vt:lpstr>
      <vt:lpstr>Project Insights</vt:lpstr>
      <vt:lpstr>Project Insights</vt:lpstr>
      <vt:lpstr>Project Insights</vt:lpstr>
      <vt:lpstr>Project Insights</vt:lpstr>
      <vt:lpstr>End User Benefit</vt:lpstr>
      <vt:lpstr>Challenges</vt:lpstr>
      <vt:lpstr>Learnings</vt:lpstr>
      <vt:lpstr>Learnings</vt:lpstr>
      <vt:lpstr>Conclusion</vt:lpstr>
      <vt:lpstr>Thank You !</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Authorized User</dc:creator>
  <cp:lastModifiedBy>Chinemerem Aduh</cp:lastModifiedBy>
  <cp:revision>42</cp:revision>
  <dcterms:created xsi:type="dcterms:W3CDTF">2010-11-05T14:49:01Z</dcterms:created>
  <dcterms:modified xsi:type="dcterms:W3CDTF">2022-04-21T17:40:08Z</dcterms:modified>
</cp:coreProperties>
</file>