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94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5" r:id="rId19"/>
    <p:sldId id="266" r:id="rId20"/>
    <p:sldId id="270" r:id="rId21"/>
    <p:sldId id="271" r:id="rId22"/>
    <p:sldId id="267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74" r:id="rId32"/>
    <p:sldId id="281" r:id="rId33"/>
    <p:sldId id="291" r:id="rId34"/>
    <p:sldId id="292" r:id="rId35"/>
    <p:sldId id="29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DD598-6BA2-41F9-8A53-2FE72937E99A}" type="datetimeFigureOut">
              <a:rPr lang="zh-TW" altLang="en-US" smtClean="0"/>
              <a:t>2016/11/22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8AD6C-CFAA-475A-AB18-68D53D325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2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1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1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3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1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0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D92E-7E37-4A93-8AE3-DE1EFDE4D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163538321011918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04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4000" i="1" dirty="0" err="1" smtClean="0">
                <a:solidFill>
                  <a:srgbClr val="C0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Blockchain</a:t>
            </a:r>
            <a:r>
              <a:rPr lang="en-US" altLang="zh-TW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的原始理念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看未來的發展趨勢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杜宏毅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臺灣網路認證公司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策略長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F3C8-588D-432A-96A3-9E7537FE36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79512" y="324807"/>
            <a:ext cx="89644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000" dirty="0"/>
              <a:t>{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previousblockhash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400" dirty="0"/>
              <a:t>"0000000000000002a7bbd25a417c0374cc55261021e8a9ca74442b01284f0569",</a:t>
            </a:r>
            <a:endParaRPr lang="zh-TW" altLang="zh-TW" sz="1400" dirty="0"/>
          </a:p>
          <a:p>
            <a:pPr>
              <a:spcBef>
                <a:spcPts val="300"/>
              </a:spcBef>
            </a:pPr>
            <a:r>
              <a:rPr lang="en-US" altLang="zh-TW" sz="2000" b="1" dirty="0" smtClean="0"/>
              <a:t>    "</a:t>
            </a:r>
            <a:r>
              <a:rPr lang="en-US" altLang="zh-TW" sz="2000" b="1" dirty="0"/>
              <a:t>confirmations"</a:t>
            </a:r>
            <a:r>
              <a:rPr lang="en-US" altLang="zh-TW" sz="2000" dirty="0"/>
              <a:t> : 35561,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"size"</a:t>
            </a:r>
            <a:r>
              <a:rPr lang="en-US" altLang="zh-TW" sz="2000" dirty="0"/>
              <a:t> : 218629,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"height"</a:t>
            </a:r>
            <a:r>
              <a:rPr lang="en-US" altLang="zh-TW" sz="2000" dirty="0"/>
              <a:t> : 277316,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"version"</a:t>
            </a:r>
            <a:r>
              <a:rPr lang="en-US" altLang="zh-TW" sz="2000" dirty="0"/>
              <a:t> : 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merkleroot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600" dirty="0"/>
              <a:t>"c91c008c26e50763e9f548bb8b2fc323735f73577effbc55502c51eb4cc7cf2e",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tx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[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"d5ada064c6417ca25c4308bd158c34b77e1c0eca2a73cda16c737e7424afba2f",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"b268b45c59b39d759614757718b9918caf0ba9d97c56f3b91956ff877c503fbe</a:t>
            </a:r>
            <a:r>
              <a:rPr lang="en-US" altLang="zh-TW" sz="1600" dirty="0" smtClean="0"/>
              <a:t>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... 417 more transactions </a:t>
            </a:r>
            <a:r>
              <a:rPr lang="en-US" altLang="zh-TW" sz="1600" dirty="0" smtClean="0"/>
              <a:t>...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   ],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"time"</a:t>
            </a:r>
            <a:r>
              <a:rPr lang="en-US" altLang="zh-TW" sz="2000" dirty="0"/>
              <a:t> : 1388185914,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"nonce"</a:t>
            </a:r>
            <a:r>
              <a:rPr lang="en-US" altLang="zh-TW" sz="2000" dirty="0"/>
              <a:t> : 924591752,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"bits"</a:t>
            </a:r>
            <a:r>
              <a:rPr lang="en-US" altLang="zh-TW" sz="2000" dirty="0"/>
              <a:t> : "1903a30c",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"difficulty"</a:t>
            </a:r>
            <a:r>
              <a:rPr lang="en-US" altLang="zh-TW" sz="2000" dirty="0"/>
              <a:t> : 1180923195.25802612,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chainwork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600" dirty="0"/>
              <a:t>"000000000000000000000000000000000000000000000934695e92aaf53afa1a",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"</a:t>
            </a:r>
            <a:r>
              <a:rPr lang="en-US" altLang="zh-TW" sz="2000" b="1" dirty="0"/>
              <a:t>hash"</a:t>
            </a:r>
            <a:r>
              <a:rPr lang="en-US" altLang="zh-TW" sz="2000" dirty="0"/>
              <a:t> : </a:t>
            </a:r>
            <a:r>
              <a:rPr lang="en-US" altLang="zh-TW" sz="1600" dirty="0"/>
              <a:t>"0000000000000001b6b9a13b095e96db41c4a928b97ef2d944a9b31b2cc7bdc4",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 smtClean="0"/>
              <a:t>}</a:t>
            </a:r>
            <a:endParaRPr lang="zh-TW" altLang="zh-TW" sz="2000" dirty="0"/>
          </a:p>
        </p:txBody>
      </p:sp>
      <p:sp>
        <p:nvSpPr>
          <p:cNvPr id="37" name="矩形 36"/>
          <p:cNvSpPr/>
          <p:nvPr/>
        </p:nvSpPr>
        <p:spPr>
          <a:xfrm>
            <a:off x="4661756" y="4653136"/>
            <a:ext cx="2749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Conditional Hashing</a:t>
            </a:r>
            <a:endParaRPr lang="zh-TW" altLang="en-US" sz="2400" b="1" u="sng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371233" y="6014006"/>
            <a:ext cx="8496944" cy="332587"/>
          </a:xfrm>
          <a:prstGeom prst="roundRect">
            <a:avLst>
              <a:gd name="adj" fmla="val 7862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5536" y="5329344"/>
            <a:ext cx="3963887" cy="332587"/>
          </a:xfrm>
          <a:prstGeom prst="roundRect">
            <a:avLst>
              <a:gd name="adj" fmla="val 7862"/>
            </a:avLst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40791"/>
              </p:ext>
            </p:extLst>
          </p:nvPr>
        </p:nvGraphicFramePr>
        <p:xfrm>
          <a:off x="431540" y="980728"/>
          <a:ext cx="2016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誠心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明賢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屁孩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lady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ADSL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7788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欣欣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330158" y="431034"/>
            <a:ext cx="1664367" cy="1151936"/>
            <a:chOff x="3238861" y="476672"/>
            <a:chExt cx="1664367" cy="1151936"/>
          </a:xfrm>
        </p:grpSpPr>
        <p:pic>
          <p:nvPicPr>
            <p:cNvPr id="2053" name="Picture 5" descr="https://cdn2.iconfinder.com/data/icons/people-diversity-portraits/32/i1-01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61" y="548488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81" y="476672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/>
          <p:cNvGrpSpPr/>
          <p:nvPr/>
        </p:nvGrpSpPr>
        <p:grpSpPr>
          <a:xfrm>
            <a:off x="3894768" y="5190955"/>
            <a:ext cx="1519061" cy="1008112"/>
            <a:chOff x="4860032" y="5109978"/>
            <a:chExt cx="1519061" cy="1008112"/>
          </a:xfrm>
        </p:grpSpPr>
        <p:pic>
          <p:nvPicPr>
            <p:cNvPr id="2057" name="Picture 9" descr="http://image.flaticon.com/icons/png/512/53/53117.pn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109978"/>
              <a:ext cx="900000" cy="97200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46" y="5109978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6724262" y="5136323"/>
            <a:ext cx="1370502" cy="1530224"/>
            <a:chOff x="7391745" y="4587866"/>
            <a:chExt cx="1370502" cy="1530224"/>
          </a:xfrm>
        </p:grpSpPr>
        <p:pic>
          <p:nvPicPr>
            <p:cNvPr id="2050" name="Picture 2" descr="https://cdn2.iconfinder.com/data/icons/people-diversity-portraits/32/i28-01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5010631"/>
              <a:ext cx="963671" cy="110745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000" y="458786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7016386" y="656692"/>
            <a:ext cx="1618438" cy="1224136"/>
            <a:chOff x="7391745" y="332656"/>
            <a:chExt cx="1618438" cy="1224136"/>
          </a:xfrm>
        </p:grpSpPr>
        <p:pic>
          <p:nvPicPr>
            <p:cNvPr id="2055" name="Picture 7" descr="https://cdn2.iconfinder.com/data/icons/people-diversity-portraits/32/i35-01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063" y="476672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33265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3419872" y="2204864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如果所有參與者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手頭上都有一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份帳簿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記錄所有發生過的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2" y="3883114"/>
            <a:ext cx="49295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   所有參與者的帳簿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「</a:t>
            </a:r>
            <a:r>
              <a:rPr lang="zh-TW" altLang="en-US" sz="2000" b="1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都完全相同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」</a:t>
            </a:r>
            <a:endParaRPr lang="zh-TW" altLang="en-US" sz="20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211960" y="3840910"/>
            <a:ext cx="4137467" cy="717712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95722" y="1915044"/>
            <a:ext cx="233910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如何做到這一點</a:t>
            </a:r>
            <a:endParaRPr lang="en-US" altLang="zh-TW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確實是關鍵</a:t>
            </a:r>
          </a:p>
        </p:txBody>
      </p:sp>
      <p:sp>
        <p:nvSpPr>
          <p:cNvPr id="14" name="向右箭號 13"/>
          <p:cNvSpPr/>
          <p:nvPr/>
        </p:nvSpPr>
        <p:spPr>
          <a:xfrm rot="5400000">
            <a:off x="7206097" y="2943528"/>
            <a:ext cx="750279" cy="629488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3344690" y="3892923"/>
            <a:ext cx="750279" cy="629488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41435" y="3600072"/>
            <a:ext cx="2962413" cy="9079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Bitcoin </a:t>
            </a:r>
            <a:r>
              <a:rPr lang="zh-TW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是用</a:t>
            </a:r>
            <a:endParaRPr lang="en-US" altLang="zh-TW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Proof Of Work </a:t>
            </a:r>
            <a:r>
              <a:rPr lang="zh-TW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的方式</a:t>
            </a:r>
            <a:endParaRPr lang="zh-TW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2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2" descr="https://upload.wikimedia.org/wikipedia/commons/d/d0/BlankMap-World-1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9" y="1412776"/>
            <a:ext cx="8619199" cy="44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10" idx="2"/>
            <a:endCxn id="11" idx="0"/>
          </p:cNvCxnSpPr>
          <p:nvPr/>
        </p:nvCxnSpPr>
        <p:spPr>
          <a:xfrm>
            <a:off x="971640" y="4223368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1" idx="2"/>
            <a:endCxn id="12" idx="0"/>
          </p:cNvCxnSpPr>
          <p:nvPr/>
        </p:nvCxnSpPr>
        <p:spPr>
          <a:xfrm>
            <a:off x="971640" y="4780748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2" idx="2"/>
            <a:endCxn id="13" idx="0"/>
          </p:cNvCxnSpPr>
          <p:nvPr/>
        </p:nvCxnSpPr>
        <p:spPr>
          <a:xfrm>
            <a:off x="971640" y="5375496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3" idx="2"/>
          </p:cNvCxnSpPr>
          <p:nvPr/>
        </p:nvCxnSpPr>
        <p:spPr>
          <a:xfrm>
            <a:off x="971640" y="6009500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1640" y="3863368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40" y="4449973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640" y="501549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640" y="564950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92192" y="252890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44592" y="2276872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746616" y="3002872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627208" y="256490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779608" y="271730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71572" y="3257928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92488" y="19888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56280" y="4097117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544888" y="21412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697288" y="19888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248472" y="2276872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232248" y="252890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020784" y="3320992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92288" y="4689140"/>
            <a:ext cx="108012" cy="108012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0"/>
            <a:endCxn id="86" idx="4"/>
          </p:cNvCxnSpPr>
          <p:nvPr/>
        </p:nvCxnSpPr>
        <p:spPr>
          <a:xfrm flipH="1" flipV="1">
            <a:off x="2610288" y="4426256"/>
            <a:ext cx="36006" cy="26288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86" idx="7"/>
            <a:endCxn id="85" idx="3"/>
          </p:cNvCxnSpPr>
          <p:nvPr/>
        </p:nvCxnSpPr>
        <p:spPr>
          <a:xfrm flipV="1">
            <a:off x="2623016" y="3819768"/>
            <a:ext cx="351352" cy="57576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6" idx="0"/>
            <a:endCxn id="84" idx="4"/>
          </p:cNvCxnSpPr>
          <p:nvPr/>
        </p:nvCxnSpPr>
        <p:spPr>
          <a:xfrm flipV="1">
            <a:off x="2610288" y="3977440"/>
            <a:ext cx="8384" cy="41281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4" idx="1"/>
            <a:endCxn id="83" idx="5"/>
          </p:cNvCxnSpPr>
          <p:nvPr/>
        </p:nvCxnSpPr>
        <p:spPr>
          <a:xfrm flipH="1" flipV="1">
            <a:off x="2479000" y="3819768"/>
            <a:ext cx="126944" cy="126944"/>
          </a:xfrm>
          <a:prstGeom prst="line">
            <a:avLst/>
          </a:prstGeom>
          <a:ln w="19050">
            <a:solidFill>
              <a:srgbClr val="0000CC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5" idx="2"/>
            <a:endCxn id="84" idx="6"/>
          </p:cNvCxnSpPr>
          <p:nvPr/>
        </p:nvCxnSpPr>
        <p:spPr>
          <a:xfrm flipH="1">
            <a:off x="2636672" y="3807040"/>
            <a:ext cx="332424" cy="152400"/>
          </a:xfrm>
          <a:prstGeom prst="line">
            <a:avLst/>
          </a:prstGeom>
          <a:ln w="19050">
            <a:solidFill>
              <a:srgbClr val="0000CC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83" idx="1"/>
            <a:endCxn id="80" idx="5"/>
          </p:cNvCxnSpPr>
          <p:nvPr/>
        </p:nvCxnSpPr>
        <p:spPr>
          <a:xfrm flipH="1" flipV="1">
            <a:off x="1623288" y="2775656"/>
            <a:ext cx="830256" cy="1018656"/>
          </a:xfrm>
          <a:prstGeom prst="line">
            <a:avLst/>
          </a:prstGeom>
          <a:ln w="19050">
            <a:solidFill>
              <a:srgbClr val="0000CC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85" idx="7"/>
            <a:endCxn id="81" idx="3"/>
          </p:cNvCxnSpPr>
          <p:nvPr/>
        </p:nvCxnSpPr>
        <p:spPr>
          <a:xfrm flipV="1">
            <a:off x="2999824" y="2881200"/>
            <a:ext cx="1599664" cy="913112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6" idx="1"/>
            <a:endCxn id="81" idx="5"/>
          </p:cNvCxnSpPr>
          <p:nvPr/>
        </p:nvCxnSpPr>
        <p:spPr>
          <a:xfrm flipH="1" flipV="1">
            <a:off x="4624944" y="2881200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6" idx="2"/>
            <a:endCxn id="16" idx="5"/>
          </p:cNvCxnSpPr>
          <p:nvPr/>
        </p:nvCxnSpPr>
        <p:spPr>
          <a:xfrm flipH="1" flipV="1">
            <a:off x="4777344" y="3033600"/>
            <a:ext cx="2243440" cy="30539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0" idx="4"/>
            <a:endCxn id="26" idx="7"/>
          </p:cNvCxnSpPr>
          <p:nvPr/>
        </p:nvCxnSpPr>
        <p:spPr>
          <a:xfrm flipH="1">
            <a:off x="7051512" y="2996944"/>
            <a:ext cx="167288" cy="329320"/>
          </a:xfrm>
          <a:prstGeom prst="line">
            <a:avLst/>
          </a:prstGeom>
          <a:ln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8" idx="4"/>
            <a:endCxn id="26" idx="0"/>
          </p:cNvCxnSpPr>
          <p:nvPr/>
        </p:nvCxnSpPr>
        <p:spPr>
          <a:xfrm>
            <a:off x="6797608" y="2753304"/>
            <a:ext cx="241176" cy="5676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0" idx="5"/>
            <a:endCxn id="19" idx="0"/>
          </p:cNvCxnSpPr>
          <p:nvPr/>
        </p:nvCxnSpPr>
        <p:spPr>
          <a:xfrm>
            <a:off x="7256984" y="2981128"/>
            <a:ext cx="32588" cy="2768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6" idx="6"/>
            <a:endCxn id="19" idx="3"/>
          </p:cNvCxnSpPr>
          <p:nvPr/>
        </p:nvCxnSpPr>
        <p:spPr>
          <a:xfrm flipV="1">
            <a:off x="7056784" y="3288656"/>
            <a:ext cx="220060" cy="5033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70" idx="1"/>
            <a:endCxn id="18" idx="6"/>
          </p:cNvCxnSpPr>
          <p:nvPr/>
        </p:nvCxnSpPr>
        <p:spPr>
          <a:xfrm flipH="1" flipV="1">
            <a:off x="6815608" y="2735304"/>
            <a:ext cx="365008" cy="169456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9" idx="4"/>
            <a:endCxn id="21" idx="7"/>
          </p:cNvCxnSpPr>
          <p:nvPr/>
        </p:nvCxnSpPr>
        <p:spPr>
          <a:xfrm flipH="1">
            <a:off x="7087008" y="3293928"/>
            <a:ext cx="202564" cy="808461"/>
          </a:xfrm>
          <a:prstGeom prst="line">
            <a:avLst/>
          </a:prstGeom>
          <a:ln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6" idx="4"/>
            <a:endCxn id="21" idx="1"/>
          </p:cNvCxnSpPr>
          <p:nvPr/>
        </p:nvCxnSpPr>
        <p:spPr>
          <a:xfrm>
            <a:off x="7038784" y="3356992"/>
            <a:ext cx="22768" cy="745397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8" idx="1"/>
            <a:endCxn id="17" idx="5"/>
          </p:cNvCxnSpPr>
          <p:nvPr/>
        </p:nvCxnSpPr>
        <p:spPr>
          <a:xfrm flipH="1" flipV="1">
            <a:off x="6657936" y="2595632"/>
            <a:ext cx="126944" cy="126944"/>
          </a:xfrm>
          <a:prstGeom prst="line">
            <a:avLst/>
          </a:prstGeom>
          <a:ln w="28575">
            <a:solidFill>
              <a:srgbClr val="0000C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6" idx="1"/>
            <a:endCxn id="17" idx="4"/>
          </p:cNvCxnSpPr>
          <p:nvPr/>
        </p:nvCxnSpPr>
        <p:spPr>
          <a:xfrm flipH="1" flipV="1">
            <a:off x="6645208" y="2600904"/>
            <a:ext cx="380848" cy="72536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7"/>
            <a:endCxn id="87" idx="3"/>
          </p:cNvCxnSpPr>
          <p:nvPr/>
        </p:nvCxnSpPr>
        <p:spPr>
          <a:xfrm flipV="1">
            <a:off x="4777344" y="2387992"/>
            <a:ext cx="564904" cy="62015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81" idx="6"/>
            <a:endCxn id="87" idx="2"/>
          </p:cNvCxnSpPr>
          <p:nvPr/>
        </p:nvCxnSpPr>
        <p:spPr>
          <a:xfrm flipV="1">
            <a:off x="4630216" y="2375264"/>
            <a:ext cx="706760" cy="493208"/>
          </a:xfrm>
          <a:prstGeom prst="line">
            <a:avLst/>
          </a:prstGeom>
          <a:ln w="19050">
            <a:solidFill>
              <a:srgbClr val="0000CC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81" idx="1"/>
            <a:endCxn id="24" idx="5"/>
          </p:cNvCxnSpPr>
          <p:nvPr/>
        </p:nvCxnSpPr>
        <p:spPr>
          <a:xfrm flipH="1" flipV="1">
            <a:off x="4279200" y="2307600"/>
            <a:ext cx="320288" cy="5481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82" idx="3"/>
            <a:endCxn id="24" idx="6"/>
          </p:cNvCxnSpPr>
          <p:nvPr/>
        </p:nvCxnSpPr>
        <p:spPr>
          <a:xfrm flipH="1">
            <a:off x="4284472" y="2235592"/>
            <a:ext cx="905376" cy="592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87" idx="1"/>
            <a:endCxn id="82" idx="6"/>
          </p:cNvCxnSpPr>
          <p:nvPr/>
        </p:nvCxnSpPr>
        <p:spPr>
          <a:xfrm flipH="1" flipV="1">
            <a:off x="5220576" y="2222864"/>
            <a:ext cx="121672" cy="13967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2" idx="5"/>
            <a:endCxn id="82" idx="2"/>
          </p:cNvCxnSpPr>
          <p:nvPr/>
        </p:nvCxnSpPr>
        <p:spPr>
          <a:xfrm>
            <a:off x="4575616" y="2171968"/>
            <a:ext cx="608960" cy="508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4" idx="7"/>
            <a:endCxn id="22" idx="3"/>
          </p:cNvCxnSpPr>
          <p:nvPr/>
        </p:nvCxnSpPr>
        <p:spPr>
          <a:xfrm flipV="1">
            <a:off x="4279200" y="2171968"/>
            <a:ext cx="270960" cy="11017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81" idx="7"/>
            <a:endCxn id="82" idx="4"/>
          </p:cNvCxnSpPr>
          <p:nvPr/>
        </p:nvCxnSpPr>
        <p:spPr>
          <a:xfrm flipV="1">
            <a:off x="4624944" y="2240864"/>
            <a:ext cx="577632" cy="6148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4" idx="0"/>
            <a:endCxn id="20" idx="4"/>
          </p:cNvCxnSpPr>
          <p:nvPr/>
        </p:nvCxnSpPr>
        <p:spPr>
          <a:xfrm flipV="1">
            <a:off x="4266472" y="2024840"/>
            <a:ext cx="144016" cy="25203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22" idx="7"/>
            <a:endCxn id="23" idx="3"/>
          </p:cNvCxnSpPr>
          <p:nvPr/>
        </p:nvCxnSpPr>
        <p:spPr>
          <a:xfrm flipV="1">
            <a:off x="4575616" y="2019568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3" idx="5"/>
            <a:endCxn id="82" idx="0"/>
          </p:cNvCxnSpPr>
          <p:nvPr/>
        </p:nvCxnSpPr>
        <p:spPr>
          <a:xfrm>
            <a:off x="4728016" y="2019568"/>
            <a:ext cx="474560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3" idx="2"/>
            <a:endCxn id="20" idx="6"/>
          </p:cNvCxnSpPr>
          <p:nvPr/>
        </p:nvCxnSpPr>
        <p:spPr>
          <a:xfrm flipH="1">
            <a:off x="4428488" y="2006840"/>
            <a:ext cx="2688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7" idx="2"/>
            <a:endCxn id="87" idx="5"/>
          </p:cNvCxnSpPr>
          <p:nvPr/>
        </p:nvCxnSpPr>
        <p:spPr>
          <a:xfrm flipH="1" flipV="1">
            <a:off x="5367704" y="2387992"/>
            <a:ext cx="1259504" cy="194912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15" idx="4"/>
            <a:endCxn id="14" idx="7"/>
          </p:cNvCxnSpPr>
          <p:nvPr/>
        </p:nvCxnSpPr>
        <p:spPr>
          <a:xfrm flipH="1">
            <a:off x="1722920" y="2312872"/>
            <a:ext cx="139672" cy="22130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5" idx="1"/>
            <a:endCxn id="69" idx="7"/>
          </p:cNvCxnSpPr>
          <p:nvPr/>
        </p:nvCxnSpPr>
        <p:spPr>
          <a:xfrm flipH="1">
            <a:off x="1532344" y="2282144"/>
            <a:ext cx="317520" cy="326200"/>
          </a:xfrm>
          <a:prstGeom prst="line">
            <a:avLst/>
          </a:prstGeom>
          <a:ln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9" idx="5"/>
            <a:endCxn id="80" idx="1"/>
          </p:cNvCxnSpPr>
          <p:nvPr/>
        </p:nvCxnSpPr>
        <p:spPr>
          <a:xfrm>
            <a:off x="1532344" y="2684712"/>
            <a:ext cx="65488" cy="654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4" idx="3"/>
            <a:endCxn id="69" idx="6"/>
          </p:cNvCxnSpPr>
          <p:nvPr/>
        </p:nvCxnSpPr>
        <p:spPr>
          <a:xfrm flipH="1">
            <a:off x="1548160" y="2559632"/>
            <a:ext cx="149304" cy="86896"/>
          </a:xfrm>
          <a:prstGeom prst="line">
            <a:avLst/>
          </a:prstGeom>
          <a:ln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5" idx="6"/>
            <a:endCxn id="25" idx="1"/>
          </p:cNvCxnSpPr>
          <p:nvPr/>
        </p:nvCxnSpPr>
        <p:spPr>
          <a:xfrm>
            <a:off x="1880592" y="2294872"/>
            <a:ext cx="356928" cy="239304"/>
          </a:xfrm>
          <a:prstGeom prst="line">
            <a:avLst/>
          </a:prstGeom>
          <a:ln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" idx="6"/>
            <a:endCxn id="25" idx="2"/>
          </p:cNvCxnSpPr>
          <p:nvPr/>
        </p:nvCxnSpPr>
        <p:spPr>
          <a:xfrm>
            <a:off x="1728192" y="2546904"/>
            <a:ext cx="504056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80" idx="7"/>
            <a:endCxn id="14" idx="4"/>
          </p:cNvCxnSpPr>
          <p:nvPr/>
        </p:nvCxnSpPr>
        <p:spPr>
          <a:xfrm flipV="1">
            <a:off x="1623288" y="2564904"/>
            <a:ext cx="86904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80" idx="6"/>
            <a:endCxn id="25" idx="3"/>
          </p:cNvCxnSpPr>
          <p:nvPr/>
        </p:nvCxnSpPr>
        <p:spPr>
          <a:xfrm flipV="1">
            <a:off x="1628560" y="2559632"/>
            <a:ext cx="608960" cy="203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83" idx="7"/>
            <a:endCxn id="25" idx="4"/>
          </p:cNvCxnSpPr>
          <p:nvPr/>
        </p:nvCxnSpPr>
        <p:spPr>
          <a:xfrm flipH="1" flipV="1">
            <a:off x="2250248" y="2564904"/>
            <a:ext cx="228752" cy="12294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84" idx="0"/>
            <a:endCxn id="24" idx="3"/>
          </p:cNvCxnSpPr>
          <p:nvPr/>
        </p:nvCxnSpPr>
        <p:spPr>
          <a:xfrm flipV="1">
            <a:off x="2618672" y="2307600"/>
            <a:ext cx="1635072" cy="163384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1440160" y="2592528"/>
            <a:ext cx="108000" cy="108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164800" y="2888944"/>
            <a:ext cx="108000" cy="108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565088" y="5231480"/>
            <a:ext cx="6426784" cy="891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stCxn id="76" idx="2"/>
            <a:endCxn id="77" idx="0"/>
          </p:cNvCxnSpPr>
          <p:nvPr/>
        </p:nvCxnSpPr>
        <p:spPr>
          <a:xfrm>
            <a:off x="8244368" y="3863328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7" idx="2"/>
            <a:endCxn id="78" idx="0"/>
          </p:cNvCxnSpPr>
          <p:nvPr/>
        </p:nvCxnSpPr>
        <p:spPr>
          <a:xfrm>
            <a:off x="8244368" y="4420708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2"/>
            <a:endCxn id="79" idx="0"/>
          </p:cNvCxnSpPr>
          <p:nvPr/>
        </p:nvCxnSpPr>
        <p:spPr>
          <a:xfrm>
            <a:off x="8244368" y="5015456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2"/>
          </p:cNvCxnSpPr>
          <p:nvPr/>
        </p:nvCxnSpPr>
        <p:spPr>
          <a:xfrm>
            <a:off x="8244368" y="5649460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884368" y="3503328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84368" y="4089933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84368" y="465545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884368" y="528946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1592560" y="2744928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594216" y="2850472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184576" y="220486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2448272" y="37890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2600672" y="39414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2969096" y="3789040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592288" y="4390256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336976" y="2357264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329094" y="5552425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f</a:t>
            </a:r>
            <a:r>
              <a:rPr lang="en-US" altLang="zh-TW" b="1" i="1" dirty="0" smtClean="0">
                <a:solidFill>
                  <a:srgbClr val="FF0000"/>
                </a:solidFill>
              </a:rPr>
              <a:t>or 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657686" y="5192385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003300"/>
                </a:solidFill>
              </a:rPr>
              <a:t>f</a:t>
            </a:r>
            <a:r>
              <a:rPr lang="en-US" altLang="zh-TW" b="1" i="1" dirty="0" smtClean="0">
                <a:solidFill>
                  <a:srgbClr val="003300"/>
                </a:solidFill>
              </a:rPr>
              <a:t>or 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7544" y="247014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345521" y="27348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3300"/>
                </a:solidFill>
              </a:rPr>
              <a:t>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12544" y="555938"/>
            <a:ext cx="35189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因為沒有 </a:t>
            </a:r>
            <a:r>
              <a:rPr lang="en-US" altLang="zh-TW" sz="2000" dirty="0" smtClean="0">
                <a:ea typeface="標楷體" panose="03000509000000000000" pitchFamily="65" charset="-120"/>
              </a:rPr>
              <a:t>centralized control</a:t>
            </a: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所以沒有</a:t>
            </a:r>
            <a:r>
              <a:rPr lang="zh-TW" altLang="en-US" sz="2000" dirty="0">
                <a:ea typeface="標楷體" panose="03000509000000000000" pitchFamily="65" charset="-120"/>
              </a:rPr>
              <a:t>人知道</a:t>
            </a:r>
            <a:r>
              <a:rPr lang="zh-TW" altLang="en-US" sz="2000" dirty="0" smtClean="0">
                <a:ea typeface="標楷體" panose="03000509000000000000" pitchFamily="65" charset="-120"/>
              </a:rPr>
              <a:t>別人在</a:t>
            </a:r>
            <a:r>
              <a:rPr lang="zh-TW" altLang="en-US" sz="2000" dirty="0">
                <a:ea typeface="標楷體" panose="03000509000000000000" pitchFamily="65" charset="-120"/>
              </a:rPr>
              <a:t>做時麼</a:t>
            </a:r>
          </a:p>
        </p:txBody>
      </p:sp>
    </p:spTree>
    <p:extLst>
      <p:ext uri="{BB962C8B-B14F-4D97-AF65-F5344CB8AC3E}">
        <p14:creationId xmlns:p14="http://schemas.microsoft.com/office/powerpoint/2010/main" val="29128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2" descr="https://upload.wikimedia.org/wikipedia/commons/d/d0/BlankMap-World-1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6" y="1440160"/>
            <a:ext cx="8619199" cy="44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10" idx="2"/>
            <a:endCxn id="11" idx="0"/>
          </p:cNvCxnSpPr>
          <p:nvPr/>
        </p:nvCxnSpPr>
        <p:spPr>
          <a:xfrm>
            <a:off x="928967" y="4250752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1" idx="2"/>
            <a:endCxn id="12" idx="0"/>
          </p:cNvCxnSpPr>
          <p:nvPr/>
        </p:nvCxnSpPr>
        <p:spPr>
          <a:xfrm>
            <a:off x="928967" y="4808132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2" idx="2"/>
            <a:endCxn id="13" idx="0"/>
          </p:cNvCxnSpPr>
          <p:nvPr/>
        </p:nvCxnSpPr>
        <p:spPr>
          <a:xfrm>
            <a:off x="928967" y="5402880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3" idx="2"/>
          </p:cNvCxnSpPr>
          <p:nvPr/>
        </p:nvCxnSpPr>
        <p:spPr>
          <a:xfrm>
            <a:off x="928967" y="6036884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8967" y="3890752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967" y="4477357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967" y="504288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967" y="5676884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49519" y="25562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01919" y="2304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703943" y="3030256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84535" y="259228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736935" y="274468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28899" y="3285312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49815" y="201622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13607" y="4124501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502215" y="216862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654615" y="201622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205799" y="23042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189575" y="25562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978111" y="3348376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49615" y="4716524"/>
            <a:ext cx="108012" cy="108012"/>
          </a:xfrm>
          <a:prstGeom prst="ellipse">
            <a:avLst/>
          </a:pr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0"/>
            <a:endCxn id="90" idx="4"/>
          </p:cNvCxnSpPr>
          <p:nvPr/>
        </p:nvCxnSpPr>
        <p:spPr>
          <a:xfrm flipH="1" flipV="1">
            <a:off x="2567615" y="4453640"/>
            <a:ext cx="36006" cy="26288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0" idx="7"/>
            <a:endCxn id="89" idx="3"/>
          </p:cNvCxnSpPr>
          <p:nvPr/>
        </p:nvCxnSpPr>
        <p:spPr>
          <a:xfrm flipV="1">
            <a:off x="2580343" y="3847152"/>
            <a:ext cx="351352" cy="57576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0" idx="0"/>
            <a:endCxn id="88" idx="4"/>
          </p:cNvCxnSpPr>
          <p:nvPr/>
        </p:nvCxnSpPr>
        <p:spPr>
          <a:xfrm flipV="1">
            <a:off x="2567615" y="4004824"/>
            <a:ext cx="8384" cy="41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8" idx="1"/>
            <a:endCxn id="87" idx="5"/>
          </p:cNvCxnSpPr>
          <p:nvPr/>
        </p:nvCxnSpPr>
        <p:spPr>
          <a:xfrm flipH="1" flipV="1">
            <a:off x="2436327" y="3847152"/>
            <a:ext cx="126944" cy="126944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9" idx="2"/>
            <a:endCxn id="88" idx="6"/>
          </p:cNvCxnSpPr>
          <p:nvPr/>
        </p:nvCxnSpPr>
        <p:spPr>
          <a:xfrm flipH="1">
            <a:off x="2593999" y="3834424"/>
            <a:ext cx="332424" cy="1524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87" idx="1"/>
            <a:endCxn id="84" idx="5"/>
          </p:cNvCxnSpPr>
          <p:nvPr/>
        </p:nvCxnSpPr>
        <p:spPr>
          <a:xfrm flipH="1" flipV="1">
            <a:off x="1580615" y="2803040"/>
            <a:ext cx="830256" cy="1018656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89" idx="7"/>
            <a:endCxn id="85" idx="3"/>
          </p:cNvCxnSpPr>
          <p:nvPr/>
        </p:nvCxnSpPr>
        <p:spPr>
          <a:xfrm flipV="1">
            <a:off x="2957151" y="2908584"/>
            <a:ext cx="1599664" cy="91311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6" idx="1"/>
            <a:endCxn id="85" idx="5"/>
          </p:cNvCxnSpPr>
          <p:nvPr/>
        </p:nvCxnSpPr>
        <p:spPr>
          <a:xfrm flipH="1" flipV="1">
            <a:off x="4582271" y="2908584"/>
            <a:ext cx="126944" cy="126944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6" idx="2"/>
            <a:endCxn id="16" idx="5"/>
          </p:cNvCxnSpPr>
          <p:nvPr/>
        </p:nvCxnSpPr>
        <p:spPr>
          <a:xfrm flipH="1" flipV="1">
            <a:off x="4734671" y="3060984"/>
            <a:ext cx="2243440" cy="30539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0" idx="4"/>
            <a:endCxn id="26" idx="7"/>
          </p:cNvCxnSpPr>
          <p:nvPr/>
        </p:nvCxnSpPr>
        <p:spPr>
          <a:xfrm flipH="1">
            <a:off x="7008839" y="3024328"/>
            <a:ext cx="167288" cy="329320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8" idx="4"/>
            <a:endCxn id="26" idx="0"/>
          </p:cNvCxnSpPr>
          <p:nvPr/>
        </p:nvCxnSpPr>
        <p:spPr>
          <a:xfrm>
            <a:off x="6754935" y="2780688"/>
            <a:ext cx="241176" cy="5676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70" idx="5"/>
            <a:endCxn id="19" idx="0"/>
          </p:cNvCxnSpPr>
          <p:nvPr/>
        </p:nvCxnSpPr>
        <p:spPr>
          <a:xfrm>
            <a:off x="7214311" y="3008512"/>
            <a:ext cx="32588" cy="2768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6" idx="6"/>
            <a:endCxn id="19" idx="3"/>
          </p:cNvCxnSpPr>
          <p:nvPr/>
        </p:nvCxnSpPr>
        <p:spPr>
          <a:xfrm flipV="1">
            <a:off x="7014111" y="3316040"/>
            <a:ext cx="220060" cy="50336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70" idx="1"/>
            <a:endCxn id="18" idx="6"/>
          </p:cNvCxnSpPr>
          <p:nvPr/>
        </p:nvCxnSpPr>
        <p:spPr>
          <a:xfrm flipH="1" flipV="1">
            <a:off x="6772935" y="2762688"/>
            <a:ext cx="365008" cy="169456"/>
          </a:xfrm>
          <a:prstGeom prst="line">
            <a:avLst/>
          </a:prstGeom>
          <a:ln w="19050">
            <a:solidFill>
              <a:srgbClr val="0066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9" idx="4"/>
            <a:endCxn id="21" idx="7"/>
          </p:cNvCxnSpPr>
          <p:nvPr/>
        </p:nvCxnSpPr>
        <p:spPr>
          <a:xfrm flipH="1">
            <a:off x="7044335" y="3321312"/>
            <a:ext cx="202564" cy="808461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6" idx="4"/>
            <a:endCxn id="21" idx="1"/>
          </p:cNvCxnSpPr>
          <p:nvPr/>
        </p:nvCxnSpPr>
        <p:spPr>
          <a:xfrm>
            <a:off x="6996111" y="3384376"/>
            <a:ext cx="22768" cy="74539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8" idx="1"/>
            <a:endCxn id="17" idx="5"/>
          </p:cNvCxnSpPr>
          <p:nvPr/>
        </p:nvCxnSpPr>
        <p:spPr>
          <a:xfrm flipH="1" flipV="1">
            <a:off x="6615263" y="2623016"/>
            <a:ext cx="126944" cy="126944"/>
          </a:xfrm>
          <a:prstGeom prst="line">
            <a:avLst/>
          </a:prstGeom>
          <a:ln w="28575">
            <a:solidFill>
              <a:srgbClr val="00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6" idx="1"/>
            <a:endCxn id="17" idx="4"/>
          </p:cNvCxnSpPr>
          <p:nvPr/>
        </p:nvCxnSpPr>
        <p:spPr>
          <a:xfrm flipH="1" flipV="1">
            <a:off x="6602535" y="2628288"/>
            <a:ext cx="380848" cy="725360"/>
          </a:xfrm>
          <a:prstGeom prst="line">
            <a:avLst/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7"/>
            <a:endCxn id="91" idx="3"/>
          </p:cNvCxnSpPr>
          <p:nvPr/>
        </p:nvCxnSpPr>
        <p:spPr>
          <a:xfrm flipV="1">
            <a:off x="4734671" y="2415376"/>
            <a:ext cx="564904" cy="62015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85" idx="6"/>
            <a:endCxn id="91" idx="2"/>
          </p:cNvCxnSpPr>
          <p:nvPr/>
        </p:nvCxnSpPr>
        <p:spPr>
          <a:xfrm flipV="1">
            <a:off x="4587543" y="2402648"/>
            <a:ext cx="706760" cy="493208"/>
          </a:xfrm>
          <a:prstGeom prst="line">
            <a:avLst/>
          </a:prstGeom>
          <a:ln w="19050">
            <a:solidFill>
              <a:srgbClr val="0066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85" idx="1"/>
            <a:endCxn id="24" idx="5"/>
          </p:cNvCxnSpPr>
          <p:nvPr/>
        </p:nvCxnSpPr>
        <p:spPr>
          <a:xfrm flipH="1" flipV="1">
            <a:off x="4236527" y="2334984"/>
            <a:ext cx="320288" cy="548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86" idx="3"/>
            <a:endCxn id="24" idx="6"/>
          </p:cNvCxnSpPr>
          <p:nvPr/>
        </p:nvCxnSpPr>
        <p:spPr>
          <a:xfrm flipH="1">
            <a:off x="4241799" y="2262976"/>
            <a:ext cx="905376" cy="592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1" idx="1"/>
            <a:endCxn id="86" idx="6"/>
          </p:cNvCxnSpPr>
          <p:nvPr/>
        </p:nvCxnSpPr>
        <p:spPr>
          <a:xfrm flipH="1" flipV="1">
            <a:off x="5177903" y="2250248"/>
            <a:ext cx="121672" cy="13967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2" idx="5"/>
            <a:endCxn id="86" idx="2"/>
          </p:cNvCxnSpPr>
          <p:nvPr/>
        </p:nvCxnSpPr>
        <p:spPr>
          <a:xfrm>
            <a:off x="4532943" y="2199352"/>
            <a:ext cx="608960" cy="508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4" idx="7"/>
            <a:endCxn id="22" idx="3"/>
          </p:cNvCxnSpPr>
          <p:nvPr/>
        </p:nvCxnSpPr>
        <p:spPr>
          <a:xfrm flipV="1">
            <a:off x="4236527" y="2199352"/>
            <a:ext cx="270960" cy="11017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85" idx="7"/>
            <a:endCxn id="86" idx="4"/>
          </p:cNvCxnSpPr>
          <p:nvPr/>
        </p:nvCxnSpPr>
        <p:spPr>
          <a:xfrm flipV="1">
            <a:off x="4582271" y="2268248"/>
            <a:ext cx="577632" cy="61488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4" idx="0"/>
            <a:endCxn id="20" idx="4"/>
          </p:cNvCxnSpPr>
          <p:nvPr/>
        </p:nvCxnSpPr>
        <p:spPr>
          <a:xfrm flipV="1">
            <a:off x="4223799" y="2052224"/>
            <a:ext cx="144016" cy="25203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22" idx="7"/>
            <a:endCxn id="23" idx="3"/>
          </p:cNvCxnSpPr>
          <p:nvPr/>
        </p:nvCxnSpPr>
        <p:spPr>
          <a:xfrm flipV="1">
            <a:off x="4532943" y="2046952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23" idx="5"/>
            <a:endCxn id="86" idx="0"/>
          </p:cNvCxnSpPr>
          <p:nvPr/>
        </p:nvCxnSpPr>
        <p:spPr>
          <a:xfrm>
            <a:off x="4685343" y="2046952"/>
            <a:ext cx="474560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3" idx="2"/>
            <a:endCxn id="20" idx="6"/>
          </p:cNvCxnSpPr>
          <p:nvPr/>
        </p:nvCxnSpPr>
        <p:spPr>
          <a:xfrm flipH="1">
            <a:off x="4385815" y="2034224"/>
            <a:ext cx="2688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7" idx="2"/>
            <a:endCxn id="91" idx="5"/>
          </p:cNvCxnSpPr>
          <p:nvPr/>
        </p:nvCxnSpPr>
        <p:spPr>
          <a:xfrm flipH="1" flipV="1">
            <a:off x="5325031" y="2415376"/>
            <a:ext cx="1259504" cy="194912"/>
          </a:xfrm>
          <a:prstGeom prst="line">
            <a:avLst/>
          </a:prstGeom>
          <a:ln w="19050">
            <a:solidFill>
              <a:srgbClr val="0066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15" idx="4"/>
            <a:endCxn id="14" idx="7"/>
          </p:cNvCxnSpPr>
          <p:nvPr/>
        </p:nvCxnSpPr>
        <p:spPr>
          <a:xfrm flipH="1">
            <a:off x="1680247" y="2340256"/>
            <a:ext cx="139672" cy="22130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5" idx="1"/>
            <a:endCxn id="69" idx="7"/>
          </p:cNvCxnSpPr>
          <p:nvPr/>
        </p:nvCxnSpPr>
        <p:spPr>
          <a:xfrm flipH="1">
            <a:off x="1489671" y="2309528"/>
            <a:ext cx="317520" cy="3262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9" idx="5"/>
            <a:endCxn id="84" idx="1"/>
          </p:cNvCxnSpPr>
          <p:nvPr/>
        </p:nvCxnSpPr>
        <p:spPr>
          <a:xfrm>
            <a:off x="1489671" y="2712096"/>
            <a:ext cx="65488" cy="6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14" idx="3"/>
            <a:endCxn id="69" idx="6"/>
          </p:cNvCxnSpPr>
          <p:nvPr/>
        </p:nvCxnSpPr>
        <p:spPr>
          <a:xfrm flipH="1">
            <a:off x="1505487" y="2587016"/>
            <a:ext cx="149304" cy="8689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5" idx="6"/>
            <a:endCxn id="25" idx="1"/>
          </p:cNvCxnSpPr>
          <p:nvPr/>
        </p:nvCxnSpPr>
        <p:spPr>
          <a:xfrm>
            <a:off x="1837919" y="2322256"/>
            <a:ext cx="356928" cy="2393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" idx="6"/>
            <a:endCxn id="25" idx="2"/>
          </p:cNvCxnSpPr>
          <p:nvPr/>
        </p:nvCxnSpPr>
        <p:spPr>
          <a:xfrm>
            <a:off x="1685519" y="2574288"/>
            <a:ext cx="504056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84" idx="7"/>
            <a:endCxn id="14" idx="4"/>
          </p:cNvCxnSpPr>
          <p:nvPr/>
        </p:nvCxnSpPr>
        <p:spPr>
          <a:xfrm flipV="1">
            <a:off x="1580615" y="2592288"/>
            <a:ext cx="86904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84" idx="6"/>
            <a:endCxn id="25" idx="3"/>
          </p:cNvCxnSpPr>
          <p:nvPr/>
        </p:nvCxnSpPr>
        <p:spPr>
          <a:xfrm flipV="1">
            <a:off x="1585887" y="2587016"/>
            <a:ext cx="608960" cy="203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87" idx="7"/>
            <a:endCxn id="25" idx="4"/>
          </p:cNvCxnSpPr>
          <p:nvPr/>
        </p:nvCxnSpPr>
        <p:spPr>
          <a:xfrm flipH="1" flipV="1">
            <a:off x="2207575" y="2592288"/>
            <a:ext cx="228752" cy="12294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88" idx="0"/>
            <a:endCxn id="24" idx="3"/>
          </p:cNvCxnSpPr>
          <p:nvPr/>
        </p:nvCxnSpPr>
        <p:spPr>
          <a:xfrm flipV="1">
            <a:off x="2575999" y="2334984"/>
            <a:ext cx="1635072" cy="1633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1397487" y="261991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122127" y="2916328"/>
            <a:ext cx="108000" cy="108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8887" y="3054040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41775" y="3189311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22415" y="5258864"/>
            <a:ext cx="6426784" cy="12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/>
          <p:cNvCxnSpPr>
            <a:stCxn id="78" idx="2"/>
            <a:endCxn id="79" idx="0"/>
          </p:cNvCxnSpPr>
          <p:nvPr/>
        </p:nvCxnSpPr>
        <p:spPr>
          <a:xfrm>
            <a:off x="8201695" y="4357953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2"/>
            <a:endCxn id="80" idx="0"/>
          </p:cNvCxnSpPr>
          <p:nvPr/>
        </p:nvCxnSpPr>
        <p:spPr>
          <a:xfrm>
            <a:off x="8201695" y="4915333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80" idx="2"/>
            <a:endCxn id="81" idx="0"/>
          </p:cNvCxnSpPr>
          <p:nvPr/>
        </p:nvCxnSpPr>
        <p:spPr>
          <a:xfrm>
            <a:off x="8201695" y="5510081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81" idx="2"/>
          </p:cNvCxnSpPr>
          <p:nvPr/>
        </p:nvCxnSpPr>
        <p:spPr>
          <a:xfrm>
            <a:off x="8201695" y="6144085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41695" y="3997953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841695" y="4584558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41695" y="5150081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841695" y="5784085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直線單箭頭接點 81"/>
          <p:cNvCxnSpPr>
            <a:stCxn id="72" idx="2"/>
            <a:endCxn id="78" idx="0"/>
          </p:cNvCxnSpPr>
          <p:nvPr/>
        </p:nvCxnSpPr>
        <p:spPr>
          <a:xfrm flipH="1">
            <a:off x="8201695" y="3549311"/>
            <a:ext cx="80" cy="448642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1" idx="2"/>
            <a:endCxn id="10" idx="0"/>
          </p:cNvCxnSpPr>
          <p:nvPr/>
        </p:nvCxnSpPr>
        <p:spPr>
          <a:xfrm>
            <a:off x="928887" y="3414040"/>
            <a:ext cx="80" cy="4767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1549887" y="2772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551543" y="2877856"/>
            <a:ext cx="36000" cy="360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5141903" y="223224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405599" y="381642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557999" y="396882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26423" y="381642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2549615" y="44176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5294303" y="238464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1286421" y="5579809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i="1" dirty="0" smtClean="0">
                <a:solidFill>
                  <a:srgbClr val="C00000"/>
                </a:solidFill>
              </a:rPr>
              <a:t>or Node R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615013" y="5687010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003300"/>
                </a:solidFill>
              </a:rPr>
              <a:t>f</a:t>
            </a:r>
            <a:r>
              <a:rPr lang="en-US" altLang="zh-TW" b="1" i="1" dirty="0" smtClean="0">
                <a:solidFill>
                  <a:srgbClr val="003300"/>
                </a:solidFill>
              </a:rPr>
              <a:t>or 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24871" y="249753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302848" y="276220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3300"/>
                </a:solidFill>
              </a:rPr>
              <a:t>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289968" y="652626"/>
            <a:ext cx="4564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Node R </a:t>
            </a:r>
            <a:r>
              <a:rPr lang="zh-TW" altLang="en-US" sz="2000" dirty="0" smtClean="0">
                <a:ea typeface="標楷體" panose="03000509000000000000" pitchFamily="65" charset="-120"/>
              </a:rPr>
              <a:t>與 </a:t>
            </a:r>
            <a:r>
              <a:rPr lang="en-US" altLang="zh-TW" sz="2000" b="1" i="1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Node G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各自在挖自己的 </a:t>
            </a:r>
            <a:r>
              <a:rPr lang="en-US" altLang="zh-TW" sz="2000" dirty="0" smtClean="0">
                <a:ea typeface="標楷體" panose="03000509000000000000" pitchFamily="65" charset="-120"/>
              </a:rPr>
              <a:t>block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06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2" descr="https://upload.wikimedia.org/wikipedia/commons/d/d0/BlankMap-World-1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9" y="609832"/>
            <a:ext cx="8619199" cy="44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1692192" y="172596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44592" y="14739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46616" y="219992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627208" y="176196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79608" y="191436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71572" y="2454984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392488" y="1185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56280" y="3294173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44888" y="13382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97288" y="1185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248472" y="14739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32248" y="172596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020784" y="251804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592288" y="3886196"/>
            <a:ext cx="108012" cy="108012"/>
          </a:xfrm>
          <a:prstGeom prst="ellipse">
            <a:avLst/>
          </a:pr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19" idx="0"/>
            <a:endCxn id="70" idx="4"/>
          </p:cNvCxnSpPr>
          <p:nvPr/>
        </p:nvCxnSpPr>
        <p:spPr>
          <a:xfrm flipH="1" flipV="1">
            <a:off x="2610288" y="3623312"/>
            <a:ext cx="36006" cy="26288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0" idx="7"/>
            <a:endCxn id="69" idx="3"/>
          </p:cNvCxnSpPr>
          <p:nvPr/>
        </p:nvCxnSpPr>
        <p:spPr>
          <a:xfrm flipV="1">
            <a:off x="2623016" y="3016824"/>
            <a:ext cx="351352" cy="57576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0" idx="0"/>
            <a:endCxn id="68" idx="4"/>
          </p:cNvCxnSpPr>
          <p:nvPr/>
        </p:nvCxnSpPr>
        <p:spPr>
          <a:xfrm flipV="1">
            <a:off x="2610288" y="3174496"/>
            <a:ext cx="8384" cy="41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8" idx="1"/>
            <a:endCxn id="67" idx="5"/>
          </p:cNvCxnSpPr>
          <p:nvPr/>
        </p:nvCxnSpPr>
        <p:spPr>
          <a:xfrm flipH="1" flipV="1">
            <a:off x="2479000" y="3016824"/>
            <a:ext cx="126944" cy="126944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9" idx="2"/>
            <a:endCxn id="68" idx="6"/>
          </p:cNvCxnSpPr>
          <p:nvPr/>
        </p:nvCxnSpPr>
        <p:spPr>
          <a:xfrm flipH="1">
            <a:off x="2636672" y="3004096"/>
            <a:ext cx="332424" cy="1524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7" idx="1"/>
            <a:endCxn id="64" idx="5"/>
          </p:cNvCxnSpPr>
          <p:nvPr/>
        </p:nvCxnSpPr>
        <p:spPr>
          <a:xfrm flipH="1" flipV="1">
            <a:off x="1623288" y="1972712"/>
            <a:ext cx="830256" cy="1018656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9" idx="7"/>
            <a:endCxn id="65" idx="3"/>
          </p:cNvCxnSpPr>
          <p:nvPr/>
        </p:nvCxnSpPr>
        <p:spPr>
          <a:xfrm flipV="1">
            <a:off x="2999824" y="2139712"/>
            <a:ext cx="1610208" cy="85165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1"/>
            <a:endCxn id="65" idx="5"/>
          </p:cNvCxnSpPr>
          <p:nvPr/>
        </p:nvCxnSpPr>
        <p:spPr>
          <a:xfrm flipH="1" flipV="1">
            <a:off x="4686400" y="2139712"/>
            <a:ext cx="65488" cy="654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2"/>
            <a:endCxn id="8" idx="5"/>
          </p:cNvCxnSpPr>
          <p:nvPr/>
        </p:nvCxnSpPr>
        <p:spPr>
          <a:xfrm flipH="1" flipV="1">
            <a:off x="4777344" y="2230656"/>
            <a:ext cx="2243440" cy="30539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2" idx="4"/>
            <a:endCxn id="18" idx="7"/>
          </p:cNvCxnSpPr>
          <p:nvPr/>
        </p:nvCxnSpPr>
        <p:spPr>
          <a:xfrm flipH="1">
            <a:off x="7051512" y="2194000"/>
            <a:ext cx="167288" cy="329320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0" idx="4"/>
            <a:endCxn id="18" idx="0"/>
          </p:cNvCxnSpPr>
          <p:nvPr/>
        </p:nvCxnSpPr>
        <p:spPr>
          <a:xfrm>
            <a:off x="6797608" y="1950360"/>
            <a:ext cx="241176" cy="5676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62" idx="5"/>
            <a:endCxn id="11" idx="0"/>
          </p:cNvCxnSpPr>
          <p:nvPr/>
        </p:nvCxnSpPr>
        <p:spPr>
          <a:xfrm>
            <a:off x="7256984" y="2178184"/>
            <a:ext cx="32588" cy="2768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6"/>
            <a:endCxn id="11" idx="3"/>
          </p:cNvCxnSpPr>
          <p:nvPr/>
        </p:nvCxnSpPr>
        <p:spPr>
          <a:xfrm flipV="1">
            <a:off x="7056784" y="2485712"/>
            <a:ext cx="220060" cy="50336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2" idx="1"/>
            <a:endCxn id="10" idx="6"/>
          </p:cNvCxnSpPr>
          <p:nvPr/>
        </p:nvCxnSpPr>
        <p:spPr>
          <a:xfrm flipH="1" flipV="1">
            <a:off x="6815608" y="1932360"/>
            <a:ext cx="365008" cy="169456"/>
          </a:xfrm>
          <a:prstGeom prst="line">
            <a:avLst/>
          </a:prstGeom>
          <a:ln w="28575">
            <a:solidFill>
              <a:srgbClr val="0066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1" idx="4"/>
            <a:endCxn id="13" idx="7"/>
          </p:cNvCxnSpPr>
          <p:nvPr/>
        </p:nvCxnSpPr>
        <p:spPr>
          <a:xfrm flipH="1">
            <a:off x="7087008" y="2490984"/>
            <a:ext cx="202564" cy="808461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8" idx="4"/>
            <a:endCxn id="13" idx="1"/>
          </p:cNvCxnSpPr>
          <p:nvPr/>
        </p:nvCxnSpPr>
        <p:spPr>
          <a:xfrm>
            <a:off x="7038784" y="2554048"/>
            <a:ext cx="22768" cy="74539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0" idx="1"/>
            <a:endCxn id="9" idx="5"/>
          </p:cNvCxnSpPr>
          <p:nvPr/>
        </p:nvCxnSpPr>
        <p:spPr>
          <a:xfrm flipH="1" flipV="1">
            <a:off x="6657936" y="1792688"/>
            <a:ext cx="126944" cy="126944"/>
          </a:xfrm>
          <a:prstGeom prst="line">
            <a:avLst/>
          </a:prstGeom>
          <a:ln w="28575">
            <a:solidFill>
              <a:srgbClr val="00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8" idx="1"/>
            <a:endCxn id="9" idx="4"/>
          </p:cNvCxnSpPr>
          <p:nvPr/>
        </p:nvCxnSpPr>
        <p:spPr>
          <a:xfrm flipH="1" flipV="1">
            <a:off x="6645208" y="1797960"/>
            <a:ext cx="380848" cy="72536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7"/>
            <a:endCxn id="83" idx="3"/>
          </p:cNvCxnSpPr>
          <p:nvPr/>
        </p:nvCxnSpPr>
        <p:spPr>
          <a:xfrm flipV="1">
            <a:off x="4777344" y="1585048"/>
            <a:ext cx="564904" cy="62015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65" idx="6"/>
            <a:endCxn id="83" idx="2"/>
          </p:cNvCxnSpPr>
          <p:nvPr/>
        </p:nvCxnSpPr>
        <p:spPr>
          <a:xfrm flipV="1">
            <a:off x="4702216" y="1572320"/>
            <a:ext cx="634760" cy="529208"/>
          </a:xfrm>
          <a:prstGeom prst="line">
            <a:avLst/>
          </a:prstGeom>
          <a:ln w="28575">
            <a:solidFill>
              <a:srgbClr val="0066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65" idx="1"/>
            <a:endCxn id="16" idx="5"/>
          </p:cNvCxnSpPr>
          <p:nvPr/>
        </p:nvCxnSpPr>
        <p:spPr>
          <a:xfrm flipH="1" flipV="1">
            <a:off x="4279200" y="1504656"/>
            <a:ext cx="330832" cy="55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66" idx="3"/>
            <a:endCxn id="16" idx="6"/>
          </p:cNvCxnSpPr>
          <p:nvPr/>
        </p:nvCxnSpPr>
        <p:spPr>
          <a:xfrm flipH="1">
            <a:off x="4284472" y="1432648"/>
            <a:ext cx="905376" cy="592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83" idx="1"/>
            <a:endCxn id="66" idx="6"/>
          </p:cNvCxnSpPr>
          <p:nvPr/>
        </p:nvCxnSpPr>
        <p:spPr>
          <a:xfrm flipH="1" flipV="1">
            <a:off x="5220576" y="1419920"/>
            <a:ext cx="121672" cy="13967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5"/>
            <a:endCxn id="66" idx="2"/>
          </p:cNvCxnSpPr>
          <p:nvPr/>
        </p:nvCxnSpPr>
        <p:spPr>
          <a:xfrm>
            <a:off x="4575616" y="1369024"/>
            <a:ext cx="608960" cy="508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6" idx="7"/>
            <a:endCxn id="14" idx="3"/>
          </p:cNvCxnSpPr>
          <p:nvPr/>
        </p:nvCxnSpPr>
        <p:spPr>
          <a:xfrm flipV="1">
            <a:off x="4279200" y="1369024"/>
            <a:ext cx="270960" cy="11017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65" idx="7"/>
            <a:endCxn id="66" idx="4"/>
          </p:cNvCxnSpPr>
          <p:nvPr/>
        </p:nvCxnSpPr>
        <p:spPr>
          <a:xfrm flipV="1">
            <a:off x="4686400" y="1437920"/>
            <a:ext cx="516176" cy="625424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0"/>
            <a:endCxn id="12" idx="4"/>
          </p:cNvCxnSpPr>
          <p:nvPr/>
        </p:nvCxnSpPr>
        <p:spPr>
          <a:xfrm flipV="1">
            <a:off x="4266472" y="1221896"/>
            <a:ext cx="144016" cy="25203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4" idx="7"/>
            <a:endCxn id="15" idx="3"/>
          </p:cNvCxnSpPr>
          <p:nvPr/>
        </p:nvCxnSpPr>
        <p:spPr>
          <a:xfrm flipV="1">
            <a:off x="4575616" y="1216624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5" idx="5"/>
            <a:endCxn id="66" idx="0"/>
          </p:cNvCxnSpPr>
          <p:nvPr/>
        </p:nvCxnSpPr>
        <p:spPr>
          <a:xfrm>
            <a:off x="4728016" y="1216624"/>
            <a:ext cx="474560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5" idx="2"/>
            <a:endCxn id="12" idx="6"/>
          </p:cNvCxnSpPr>
          <p:nvPr/>
        </p:nvCxnSpPr>
        <p:spPr>
          <a:xfrm flipH="1">
            <a:off x="4428488" y="1203896"/>
            <a:ext cx="2688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" idx="2"/>
            <a:endCxn id="83" idx="5"/>
          </p:cNvCxnSpPr>
          <p:nvPr/>
        </p:nvCxnSpPr>
        <p:spPr>
          <a:xfrm flipH="1" flipV="1">
            <a:off x="5367704" y="1585048"/>
            <a:ext cx="1259504" cy="194912"/>
          </a:xfrm>
          <a:prstGeom prst="line">
            <a:avLst/>
          </a:prstGeom>
          <a:ln w="28575">
            <a:solidFill>
              <a:srgbClr val="0066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7" idx="4"/>
            <a:endCxn id="6" idx="7"/>
          </p:cNvCxnSpPr>
          <p:nvPr/>
        </p:nvCxnSpPr>
        <p:spPr>
          <a:xfrm flipH="1">
            <a:off x="1722920" y="1509928"/>
            <a:ext cx="139672" cy="22130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7" idx="1"/>
            <a:endCxn id="61" idx="7"/>
          </p:cNvCxnSpPr>
          <p:nvPr/>
        </p:nvCxnSpPr>
        <p:spPr>
          <a:xfrm flipH="1">
            <a:off x="1532344" y="1479200"/>
            <a:ext cx="317520" cy="3262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61" idx="5"/>
            <a:endCxn id="64" idx="1"/>
          </p:cNvCxnSpPr>
          <p:nvPr/>
        </p:nvCxnSpPr>
        <p:spPr>
          <a:xfrm>
            <a:off x="1532344" y="1881768"/>
            <a:ext cx="65488" cy="6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6" idx="3"/>
            <a:endCxn id="61" idx="6"/>
          </p:cNvCxnSpPr>
          <p:nvPr/>
        </p:nvCxnSpPr>
        <p:spPr>
          <a:xfrm flipH="1">
            <a:off x="1548160" y="1756688"/>
            <a:ext cx="149304" cy="8689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7" idx="6"/>
            <a:endCxn id="17" idx="1"/>
          </p:cNvCxnSpPr>
          <p:nvPr/>
        </p:nvCxnSpPr>
        <p:spPr>
          <a:xfrm>
            <a:off x="1880592" y="1491928"/>
            <a:ext cx="356928" cy="2393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6" idx="6"/>
            <a:endCxn id="17" idx="2"/>
          </p:cNvCxnSpPr>
          <p:nvPr/>
        </p:nvCxnSpPr>
        <p:spPr>
          <a:xfrm>
            <a:off x="1728192" y="1743960"/>
            <a:ext cx="504056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64" idx="7"/>
            <a:endCxn id="6" idx="4"/>
          </p:cNvCxnSpPr>
          <p:nvPr/>
        </p:nvCxnSpPr>
        <p:spPr>
          <a:xfrm flipV="1">
            <a:off x="1623288" y="1761960"/>
            <a:ext cx="86904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64" idx="6"/>
            <a:endCxn id="17" idx="3"/>
          </p:cNvCxnSpPr>
          <p:nvPr/>
        </p:nvCxnSpPr>
        <p:spPr>
          <a:xfrm flipV="1">
            <a:off x="1628560" y="1756688"/>
            <a:ext cx="608960" cy="203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7" idx="7"/>
            <a:endCxn id="17" idx="4"/>
          </p:cNvCxnSpPr>
          <p:nvPr/>
        </p:nvCxnSpPr>
        <p:spPr>
          <a:xfrm flipH="1" flipV="1">
            <a:off x="2250248" y="1761960"/>
            <a:ext cx="228752" cy="12294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8" idx="0"/>
            <a:endCxn id="16" idx="3"/>
          </p:cNvCxnSpPr>
          <p:nvPr/>
        </p:nvCxnSpPr>
        <p:spPr>
          <a:xfrm flipV="1">
            <a:off x="2618672" y="1504656"/>
            <a:ext cx="1635072" cy="163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1440160" y="17895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7164800" y="2086000"/>
            <a:ext cx="108000" cy="108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565088" y="4428536"/>
            <a:ext cx="6426784" cy="12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592560" y="19419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594216" y="204752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184576" y="140192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448272" y="298609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2600672" y="313849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969096" y="298609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592288" y="358731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75" idx="2"/>
            <a:endCxn id="76" idx="0"/>
          </p:cNvCxnSpPr>
          <p:nvPr/>
        </p:nvCxnSpPr>
        <p:spPr>
          <a:xfrm>
            <a:off x="4300228" y="4367384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6" idx="2"/>
            <a:endCxn id="77" idx="0"/>
          </p:cNvCxnSpPr>
          <p:nvPr/>
        </p:nvCxnSpPr>
        <p:spPr>
          <a:xfrm>
            <a:off x="4300228" y="4924764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7" idx="2"/>
            <a:endCxn id="78" idx="0"/>
          </p:cNvCxnSpPr>
          <p:nvPr/>
        </p:nvCxnSpPr>
        <p:spPr>
          <a:xfrm>
            <a:off x="4300228" y="5519512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2"/>
          </p:cNvCxnSpPr>
          <p:nvPr/>
        </p:nvCxnSpPr>
        <p:spPr>
          <a:xfrm>
            <a:off x="4300228" y="6153516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40228" y="4007384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40228" y="4593989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940228" y="5159512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40228" y="579351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03848" y="3213988"/>
            <a:ext cx="72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直線單箭頭接點 79"/>
          <p:cNvCxnSpPr>
            <a:stCxn id="79" idx="2"/>
            <a:endCxn id="75" idx="0"/>
          </p:cNvCxnSpPr>
          <p:nvPr/>
        </p:nvCxnSpPr>
        <p:spPr>
          <a:xfrm>
            <a:off x="3563848" y="3573988"/>
            <a:ext cx="736380" cy="4333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6642" y="3213988"/>
            <a:ext cx="720000" cy="3600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直線單箭頭接點 81"/>
          <p:cNvCxnSpPr>
            <a:stCxn id="81" idx="2"/>
            <a:endCxn id="75" idx="0"/>
          </p:cNvCxnSpPr>
          <p:nvPr/>
        </p:nvCxnSpPr>
        <p:spPr>
          <a:xfrm flipH="1">
            <a:off x="4300228" y="3573988"/>
            <a:ext cx="366414" cy="433396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5336976" y="155432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2571081" y="5695016"/>
            <a:ext cx="128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/>
              <a:t>f</a:t>
            </a:r>
            <a:r>
              <a:rPr lang="en-US" altLang="zh-TW" b="1" i="1" dirty="0" smtClean="0"/>
              <a:t>or Node W</a:t>
            </a:r>
            <a:endParaRPr lang="zh-TW" altLang="en-US" b="1" i="1" dirty="0"/>
          </a:p>
        </p:txBody>
      </p:sp>
      <p:sp>
        <p:nvSpPr>
          <p:cNvPr id="85" name="矩形 84"/>
          <p:cNvSpPr/>
          <p:nvPr/>
        </p:nvSpPr>
        <p:spPr>
          <a:xfrm>
            <a:off x="7884448" y="2334646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6" name="直線單箭頭接點 85"/>
          <p:cNvCxnSpPr>
            <a:stCxn id="90" idx="2"/>
            <a:endCxn id="91" idx="0"/>
          </p:cNvCxnSpPr>
          <p:nvPr/>
        </p:nvCxnSpPr>
        <p:spPr>
          <a:xfrm>
            <a:off x="8244368" y="3503288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91" idx="2"/>
            <a:endCxn id="92" idx="0"/>
          </p:cNvCxnSpPr>
          <p:nvPr/>
        </p:nvCxnSpPr>
        <p:spPr>
          <a:xfrm>
            <a:off x="8244368" y="4060668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92" idx="2"/>
            <a:endCxn id="93" idx="0"/>
          </p:cNvCxnSpPr>
          <p:nvPr/>
        </p:nvCxnSpPr>
        <p:spPr>
          <a:xfrm>
            <a:off x="8244368" y="4655416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93" idx="2"/>
          </p:cNvCxnSpPr>
          <p:nvPr/>
        </p:nvCxnSpPr>
        <p:spPr>
          <a:xfrm>
            <a:off x="8244368" y="5289420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884368" y="3143288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884368" y="3729893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29541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884368" y="492942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/>
          <p:cNvCxnSpPr>
            <a:stCxn id="85" idx="2"/>
            <a:endCxn id="90" idx="0"/>
          </p:cNvCxnSpPr>
          <p:nvPr/>
        </p:nvCxnSpPr>
        <p:spPr>
          <a:xfrm flipH="1">
            <a:off x="8244368" y="2694646"/>
            <a:ext cx="80" cy="448642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7524328" y="5600993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003300"/>
                </a:solidFill>
              </a:rPr>
              <a:t>f</a:t>
            </a:r>
            <a:r>
              <a:rPr lang="en-US" altLang="zh-TW" b="1" i="1" dirty="0" smtClean="0">
                <a:solidFill>
                  <a:srgbClr val="003300"/>
                </a:solidFill>
              </a:rPr>
              <a:t>or 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7345521" y="19075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3300"/>
                </a:solidFill>
              </a:rPr>
              <a:t>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cxnSp>
        <p:nvCxnSpPr>
          <p:cNvPr id="97" name="直線單箭頭接點 96"/>
          <p:cNvCxnSpPr>
            <a:stCxn id="101" idx="2"/>
            <a:endCxn id="102" idx="0"/>
          </p:cNvCxnSpPr>
          <p:nvPr/>
        </p:nvCxnSpPr>
        <p:spPr>
          <a:xfrm>
            <a:off x="971640" y="3396087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102" idx="2"/>
            <a:endCxn id="103" idx="0"/>
          </p:cNvCxnSpPr>
          <p:nvPr/>
        </p:nvCxnSpPr>
        <p:spPr>
          <a:xfrm>
            <a:off x="971640" y="3953467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03" idx="2"/>
            <a:endCxn id="104" idx="0"/>
          </p:cNvCxnSpPr>
          <p:nvPr/>
        </p:nvCxnSpPr>
        <p:spPr>
          <a:xfrm>
            <a:off x="971640" y="4548215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04" idx="2"/>
          </p:cNvCxnSpPr>
          <p:nvPr/>
        </p:nvCxnSpPr>
        <p:spPr>
          <a:xfrm>
            <a:off x="971640" y="5182219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11640" y="3036087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11640" y="3622692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1640" y="4188215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1640" y="4822219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11560" y="2199375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直線單箭頭接點 105"/>
          <p:cNvCxnSpPr>
            <a:stCxn id="105" idx="2"/>
            <a:endCxn id="101" idx="0"/>
          </p:cNvCxnSpPr>
          <p:nvPr/>
        </p:nvCxnSpPr>
        <p:spPr>
          <a:xfrm>
            <a:off x="971560" y="2559375"/>
            <a:ext cx="80" cy="4767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329094" y="4725144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i="1" dirty="0" smtClean="0">
                <a:solidFill>
                  <a:srgbClr val="C00000"/>
                </a:solidFill>
              </a:rPr>
              <a:t>or Node R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67544" y="16428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253267" y="226758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W</a:t>
            </a:r>
            <a:endParaRPr lang="zh-TW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720659" y="3870586"/>
            <a:ext cx="1723549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在 </a:t>
            </a:r>
            <a:r>
              <a:rPr lang="en-US" altLang="zh-TW" sz="2000" b="1" i="1" dirty="0" smtClean="0">
                <a:ea typeface="標楷體" panose="03000509000000000000" pitchFamily="65" charset="-120"/>
              </a:rPr>
              <a:t>Node W </a:t>
            </a: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產生</a:t>
            </a:r>
            <a:r>
              <a:rPr lang="zh-TW" altLang="en-US" sz="2000" dirty="0" smtClean="0">
                <a:ea typeface="標楷體" panose="03000509000000000000" pitchFamily="65" charset="-120"/>
              </a:rPr>
              <a:t>衝突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但是先不解決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2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2" descr="https://upload.wikimedia.org/wikipedia/commons/d/d0/BlankMap-World-1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9" y="601402"/>
            <a:ext cx="8619199" cy="44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1692192" y="171753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44592" y="146549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46616" y="219149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779608" y="190593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271572" y="2446554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392488" y="1177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56280" y="3285743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544888" y="13298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697288" y="1177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48472" y="146549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32248" y="171753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0784" y="250961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592288" y="3877766"/>
            <a:ext cx="108012" cy="108012"/>
          </a:xfrm>
          <a:prstGeom prst="ellipse">
            <a:avLst/>
          </a:pr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8" idx="0"/>
            <a:endCxn id="69" idx="4"/>
          </p:cNvCxnSpPr>
          <p:nvPr/>
        </p:nvCxnSpPr>
        <p:spPr>
          <a:xfrm flipH="1" flipV="1">
            <a:off x="2610288" y="3614882"/>
            <a:ext cx="36006" cy="26288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9" idx="7"/>
            <a:endCxn id="68" idx="3"/>
          </p:cNvCxnSpPr>
          <p:nvPr/>
        </p:nvCxnSpPr>
        <p:spPr>
          <a:xfrm flipV="1">
            <a:off x="2623016" y="3008394"/>
            <a:ext cx="351352" cy="57576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9" idx="0"/>
            <a:endCxn id="67" idx="4"/>
          </p:cNvCxnSpPr>
          <p:nvPr/>
        </p:nvCxnSpPr>
        <p:spPr>
          <a:xfrm flipV="1">
            <a:off x="2610288" y="3166066"/>
            <a:ext cx="8384" cy="41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67" idx="1"/>
            <a:endCxn id="66" idx="5"/>
          </p:cNvCxnSpPr>
          <p:nvPr/>
        </p:nvCxnSpPr>
        <p:spPr>
          <a:xfrm flipH="1" flipV="1">
            <a:off x="2479000" y="3008394"/>
            <a:ext cx="126944" cy="126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8" idx="2"/>
            <a:endCxn id="67" idx="6"/>
          </p:cNvCxnSpPr>
          <p:nvPr/>
        </p:nvCxnSpPr>
        <p:spPr>
          <a:xfrm flipH="1">
            <a:off x="2636672" y="2995666"/>
            <a:ext cx="33242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6" idx="1"/>
            <a:endCxn id="63" idx="5"/>
          </p:cNvCxnSpPr>
          <p:nvPr/>
        </p:nvCxnSpPr>
        <p:spPr>
          <a:xfrm flipH="1" flipV="1">
            <a:off x="1623288" y="1964282"/>
            <a:ext cx="830256" cy="101865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8" idx="7"/>
            <a:endCxn id="64" idx="3"/>
          </p:cNvCxnSpPr>
          <p:nvPr/>
        </p:nvCxnSpPr>
        <p:spPr>
          <a:xfrm flipV="1">
            <a:off x="2999824" y="2131282"/>
            <a:ext cx="1610208" cy="851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8" idx="1"/>
            <a:endCxn id="64" idx="5"/>
          </p:cNvCxnSpPr>
          <p:nvPr/>
        </p:nvCxnSpPr>
        <p:spPr>
          <a:xfrm flipH="1" flipV="1">
            <a:off x="4686400" y="2131282"/>
            <a:ext cx="65488" cy="654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7" idx="2"/>
            <a:endCxn id="8" idx="5"/>
          </p:cNvCxnSpPr>
          <p:nvPr/>
        </p:nvCxnSpPr>
        <p:spPr>
          <a:xfrm flipH="1" flipV="1">
            <a:off x="4777344" y="2222226"/>
            <a:ext cx="2243440" cy="30539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1" idx="4"/>
            <a:endCxn id="17" idx="7"/>
          </p:cNvCxnSpPr>
          <p:nvPr/>
        </p:nvCxnSpPr>
        <p:spPr>
          <a:xfrm flipH="1">
            <a:off x="7051512" y="2185570"/>
            <a:ext cx="167288" cy="329320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4"/>
            <a:endCxn id="17" idx="0"/>
          </p:cNvCxnSpPr>
          <p:nvPr/>
        </p:nvCxnSpPr>
        <p:spPr>
          <a:xfrm>
            <a:off x="6797608" y="1941930"/>
            <a:ext cx="241176" cy="5676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1" idx="5"/>
            <a:endCxn id="10" idx="0"/>
          </p:cNvCxnSpPr>
          <p:nvPr/>
        </p:nvCxnSpPr>
        <p:spPr>
          <a:xfrm>
            <a:off x="7256984" y="2169754"/>
            <a:ext cx="32588" cy="2768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7" idx="6"/>
            <a:endCxn id="10" idx="3"/>
          </p:cNvCxnSpPr>
          <p:nvPr/>
        </p:nvCxnSpPr>
        <p:spPr>
          <a:xfrm flipV="1">
            <a:off x="7056784" y="2477282"/>
            <a:ext cx="220060" cy="50336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61" idx="1"/>
            <a:endCxn id="9" idx="6"/>
          </p:cNvCxnSpPr>
          <p:nvPr/>
        </p:nvCxnSpPr>
        <p:spPr>
          <a:xfrm flipH="1" flipV="1">
            <a:off x="6815608" y="1923930"/>
            <a:ext cx="365008" cy="169456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0" idx="4"/>
            <a:endCxn id="12" idx="7"/>
          </p:cNvCxnSpPr>
          <p:nvPr/>
        </p:nvCxnSpPr>
        <p:spPr>
          <a:xfrm flipH="1">
            <a:off x="7087008" y="2482554"/>
            <a:ext cx="202564" cy="808461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7" idx="4"/>
            <a:endCxn id="12" idx="1"/>
          </p:cNvCxnSpPr>
          <p:nvPr/>
        </p:nvCxnSpPr>
        <p:spPr>
          <a:xfrm>
            <a:off x="7038784" y="2545618"/>
            <a:ext cx="22768" cy="74539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9" idx="1"/>
            <a:endCxn id="123" idx="5"/>
          </p:cNvCxnSpPr>
          <p:nvPr/>
        </p:nvCxnSpPr>
        <p:spPr>
          <a:xfrm flipH="1" flipV="1">
            <a:off x="6719392" y="1845714"/>
            <a:ext cx="65488" cy="654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7" idx="1"/>
            <a:endCxn id="123" idx="4"/>
          </p:cNvCxnSpPr>
          <p:nvPr/>
        </p:nvCxnSpPr>
        <p:spPr>
          <a:xfrm flipH="1" flipV="1">
            <a:off x="6681208" y="1861530"/>
            <a:ext cx="344848" cy="65336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8" idx="7"/>
            <a:endCxn id="82" idx="3"/>
          </p:cNvCxnSpPr>
          <p:nvPr/>
        </p:nvCxnSpPr>
        <p:spPr>
          <a:xfrm flipV="1">
            <a:off x="4777344" y="1576618"/>
            <a:ext cx="564904" cy="62015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64" idx="6"/>
            <a:endCxn id="82" idx="2"/>
          </p:cNvCxnSpPr>
          <p:nvPr/>
        </p:nvCxnSpPr>
        <p:spPr>
          <a:xfrm flipV="1">
            <a:off x="4702216" y="1563890"/>
            <a:ext cx="634760" cy="529208"/>
          </a:xfrm>
          <a:prstGeom prst="line">
            <a:avLst/>
          </a:prstGeom>
          <a:ln w="19050">
            <a:solidFill>
              <a:srgbClr val="0066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64" idx="1"/>
            <a:endCxn id="15" idx="5"/>
          </p:cNvCxnSpPr>
          <p:nvPr/>
        </p:nvCxnSpPr>
        <p:spPr>
          <a:xfrm flipH="1" flipV="1">
            <a:off x="4279200" y="1496226"/>
            <a:ext cx="330832" cy="55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65" idx="3"/>
            <a:endCxn id="15" idx="6"/>
          </p:cNvCxnSpPr>
          <p:nvPr/>
        </p:nvCxnSpPr>
        <p:spPr>
          <a:xfrm flipH="1">
            <a:off x="4284472" y="1424218"/>
            <a:ext cx="905376" cy="592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82" idx="1"/>
            <a:endCxn id="65" idx="6"/>
          </p:cNvCxnSpPr>
          <p:nvPr/>
        </p:nvCxnSpPr>
        <p:spPr>
          <a:xfrm flipH="1" flipV="1">
            <a:off x="5220576" y="1411490"/>
            <a:ext cx="121672" cy="13967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3" idx="5"/>
            <a:endCxn id="65" idx="2"/>
          </p:cNvCxnSpPr>
          <p:nvPr/>
        </p:nvCxnSpPr>
        <p:spPr>
          <a:xfrm>
            <a:off x="4575616" y="1360594"/>
            <a:ext cx="608960" cy="508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5" idx="7"/>
            <a:endCxn id="13" idx="3"/>
          </p:cNvCxnSpPr>
          <p:nvPr/>
        </p:nvCxnSpPr>
        <p:spPr>
          <a:xfrm flipV="1">
            <a:off x="4279200" y="1360594"/>
            <a:ext cx="270960" cy="11017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64" idx="7"/>
            <a:endCxn id="65" idx="4"/>
          </p:cNvCxnSpPr>
          <p:nvPr/>
        </p:nvCxnSpPr>
        <p:spPr>
          <a:xfrm flipV="1">
            <a:off x="4686400" y="1429490"/>
            <a:ext cx="516176" cy="625424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5" idx="0"/>
            <a:endCxn id="11" idx="4"/>
          </p:cNvCxnSpPr>
          <p:nvPr/>
        </p:nvCxnSpPr>
        <p:spPr>
          <a:xfrm flipV="1">
            <a:off x="4266472" y="1213466"/>
            <a:ext cx="144016" cy="25203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3" idx="7"/>
            <a:endCxn id="14" idx="3"/>
          </p:cNvCxnSpPr>
          <p:nvPr/>
        </p:nvCxnSpPr>
        <p:spPr>
          <a:xfrm flipV="1">
            <a:off x="4575616" y="1208194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4" idx="5"/>
            <a:endCxn id="65" idx="0"/>
          </p:cNvCxnSpPr>
          <p:nvPr/>
        </p:nvCxnSpPr>
        <p:spPr>
          <a:xfrm>
            <a:off x="4728016" y="1208194"/>
            <a:ext cx="474560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4" idx="2"/>
            <a:endCxn id="11" idx="6"/>
          </p:cNvCxnSpPr>
          <p:nvPr/>
        </p:nvCxnSpPr>
        <p:spPr>
          <a:xfrm flipH="1">
            <a:off x="4428488" y="1195466"/>
            <a:ext cx="2688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23" idx="2"/>
            <a:endCxn id="82" idx="5"/>
          </p:cNvCxnSpPr>
          <p:nvPr/>
        </p:nvCxnSpPr>
        <p:spPr>
          <a:xfrm flipH="1" flipV="1">
            <a:off x="5367704" y="1576618"/>
            <a:ext cx="1259504" cy="230912"/>
          </a:xfrm>
          <a:prstGeom prst="line">
            <a:avLst/>
          </a:prstGeom>
          <a:ln w="38100">
            <a:solidFill>
              <a:srgbClr val="9900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7" idx="4"/>
            <a:endCxn id="6" idx="7"/>
          </p:cNvCxnSpPr>
          <p:nvPr/>
        </p:nvCxnSpPr>
        <p:spPr>
          <a:xfrm flipH="1">
            <a:off x="1722920" y="1501498"/>
            <a:ext cx="139672" cy="22130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7" idx="1"/>
            <a:endCxn id="60" idx="7"/>
          </p:cNvCxnSpPr>
          <p:nvPr/>
        </p:nvCxnSpPr>
        <p:spPr>
          <a:xfrm flipH="1">
            <a:off x="1532344" y="1470770"/>
            <a:ext cx="317520" cy="3262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60" idx="5"/>
            <a:endCxn id="63" idx="1"/>
          </p:cNvCxnSpPr>
          <p:nvPr/>
        </p:nvCxnSpPr>
        <p:spPr>
          <a:xfrm>
            <a:off x="1532344" y="1873338"/>
            <a:ext cx="65488" cy="6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6" idx="3"/>
            <a:endCxn id="60" idx="6"/>
          </p:cNvCxnSpPr>
          <p:nvPr/>
        </p:nvCxnSpPr>
        <p:spPr>
          <a:xfrm flipH="1">
            <a:off x="1548160" y="1748258"/>
            <a:ext cx="149304" cy="8689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7" idx="6"/>
            <a:endCxn id="16" idx="1"/>
          </p:cNvCxnSpPr>
          <p:nvPr/>
        </p:nvCxnSpPr>
        <p:spPr>
          <a:xfrm>
            <a:off x="1880592" y="1483498"/>
            <a:ext cx="356928" cy="2393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6" idx="6"/>
            <a:endCxn id="16" idx="2"/>
          </p:cNvCxnSpPr>
          <p:nvPr/>
        </p:nvCxnSpPr>
        <p:spPr>
          <a:xfrm>
            <a:off x="1728192" y="1735530"/>
            <a:ext cx="504056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63" idx="7"/>
            <a:endCxn id="6" idx="4"/>
          </p:cNvCxnSpPr>
          <p:nvPr/>
        </p:nvCxnSpPr>
        <p:spPr>
          <a:xfrm flipV="1">
            <a:off x="1623288" y="1753530"/>
            <a:ext cx="86904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63" idx="6"/>
            <a:endCxn id="16" idx="3"/>
          </p:cNvCxnSpPr>
          <p:nvPr/>
        </p:nvCxnSpPr>
        <p:spPr>
          <a:xfrm flipV="1">
            <a:off x="1628560" y="1748258"/>
            <a:ext cx="608960" cy="203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66" idx="7"/>
            <a:endCxn id="16" idx="4"/>
          </p:cNvCxnSpPr>
          <p:nvPr/>
        </p:nvCxnSpPr>
        <p:spPr>
          <a:xfrm flipH="1" flipV="1">
            <a:off x="2250248" y="1753530"/>
            <a:ext cx="228752" cy="12294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7" idx="0"/>
            <a:endCxn id="15" idx="3"/>
          </p:cNvCxnSpPr>
          <p:nvPr/>
        </p:nvCxnSpPr>
        <p:spPr>
          <a:xfrm flipV="1">
            <a:off x="2618672" y="1496226"/>
            <a:ext cx="1635072" cy="163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1440160" y="17811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164800" y="2077570"/>
            <a:ext cx="108000" cy="108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565088" y="4420106"/>
            <a:ext cx="6426784" cy="12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592560" y="19335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4594216" y="203909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5184576" y="139349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448272" y="297766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600672" y="313006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2969096" y="297766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592288" y="35788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74" idx="2"/>
            <a:endCxn id="75" idx="0"/>
          </p:cNvCxnSpPr>
          <p:nvPr/>
        </p:nvCxnSpPr>
        <p:spPr>
          <a:xfrm>
            <a:off x="4300228" y="4358954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75" idx="2"/>
            <a:endCxn id="76" idx="0"/>
          </p:cNvCxnSpPr>
          <p:nvPr/>
        </p:nvCxnSpPr>
        <p:spPr>
          <a:xfrm>
            <a:off x="4300228" y="4916334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6" idx="2"/>
            <a:endCxn id="77" idx="0"/>
          </p:cNvCxnSpPr>
          <p:nvPr/>
        </p:nvCxnSpPr>
        <p:spPr>
          <a:xfrm>
            <a:off x="4300228" y="5511082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7" idx="2"/>
          </p:cNvCxnSpPr>
          <p:nvPr/>
        </p:nvCxnSpPr>
        <p:spPr>
          <a:xfrm>
            <a:off x="4300228" y="6145086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940228" y="3998954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940228" y="4585559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40228" y="5151082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940228" y="578508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03848" y="3205558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單箭頭接點 78"/>
          <p:cNvCxnSpPr>
            <a:stCxn id="78" idx="2"/>
            <a:endCxn id="74" idx="0"/>
          </p:cNvCxnSpPr>
          <p:nvPr/>
        </p:nvCxnSpPr>
        <p:spPr>
          <a:xfrm>
            <a:off x="3563848" y="3565558"/>
            <a:ext cx="736380" cy="4333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306642" y="3205558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直線單箭頭接點 80"/>
          <p:cNvCxnSpPr>
            <a:stCxn id="80" idx="2"/>
            <a:endCxn id="74" idx="0"/>
          </p:cNvCxnSpPr>
          <p:nvPr/>
        </p:nvCxnSpPr>
        <p:spPr>
          <a:xfrm flipH="1">
            <a:off x="4300228" y="3565558"/>
            <a:ext cx="366414" cy="43339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5336976" y="1545890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5934400" y="2761642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單箭頭接點 83"/>
          <p:cNvCxnSpPr>
            <a:stCxn id="88" idx="2"/>
            <a:endCxn id="89" idx="0"/>
          </p:cNvCxnSpPr>
          <p:nvPr/>
        </p:nvCxnSpPr>
        <p:spPr>
          <a:xfrm>
            <a:off x="6294400" y="3700983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9" idx="2"/>
            <a:endCxn id="90" idx="0"/>
          </p:cNvCxnSpPr>
          <p:nvPr/>
        </p:nvCxnSpPr>
        <p:spPr>
          <a:xfrm>
            <a:off x="6294400" y="4258363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90" idx="2"/>
            <a:endCxn id="91" idx="0"/>
          </p:cNvCxnSpPr>
          <p:nvPr/>
        </p:nvCxnSpPr>
        <p:spPr>
          <a:xfrm>
            <a:off x="6294400" y="4853111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91" idx="2"/>
          </p:cNvCxnSpPr>
          <p:nvPr/>
        </p:nvCxnSpPr>
        <p:spPr>
          <a:xfrm>
            <a:off x="6294400" y="5487115"/>
            <a:ext cx="5752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934400" y="3340983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934400" y="3927588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34400" y="4493111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934400" y="5127115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單箭頭接點 91"/>
          <p:cNvCxnSpPr>
            <a:stCxn id="83" idx="2"/>
            <a:endCxn id="88" idx="0"/>
          </p:cNvCxnSpPr>
          <p:nvPr/>
        </p:nvCxnSpPr>
        <p:spPr>
          <a:xfrm>
            <a:off x="6294400" y="3121642"/>
            <a:ext cx="0" cy="219341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5940232" y="1988880"/>
            <a:ext cx="720000" cy="360000"/>
          </a:xfrm>
          <a:prstGeom prst="rect">
            <a:avLst/>
          </a:prstGeom>
          <a:solidFill>
            <a:srgbClr val="9900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Purple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/>
          <p:cNvCxnSpPr>
            <a:stCxn id="93" idx="2"/>
            <a:endCxn id="83" idx="0"/>
          </p:cNvCxnSpPr>
          <p:nvPr/>
        </p:nvCxnSpPr>
        <p:spPr>
          <a:xfrm flipH="1">
            <a:off x="6294400" y="2348880"/>
            <a:ext cx="5832" cy="412762"/>
          </a:xfrm>
          <a:prstGeom prst="straightConnector1">
            <a:avLst/>
          </a:prstGeom>
          <a:ln w="38100">
            <a:solidFill>
              <a:srgbClr val="9900CC"/>
            </a:solidFill>
            <a:prstDash val="sysDot"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571081" y="5686586"/>
            <a:ext cx="128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/>
              <a:t>f</a:t>
            </a:r>
            <a:r>
              <a:rPr lang="en-US" altLang="zh-TW" b="1" i="1" dirty="0" smtClean="0"/>
              <a:t>or Node W</a:t>
            </a:r>
            <a:endParaRPr lang="zh-TW" altLang="en-US" b="1" i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445173" y="5734997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7030A0"/>
                </a:solidFill>
              </a:rPr>
              <a:t>f</a:t>
            </a:r>
            <a:r>
              <a:rPr lang="en-US" altLang="zh-TW" b="1" i="1" dirty="0" smtClean="0">
                <a:solidFill>
                  <a:srgbClr val="7030A0"/>
                </a:solidFill>
              </a:rPr>
              <a:t>or Node P</a:t>
            </a:r>
            <a:endParaRPr lang="zh-TW" altLang="en-US" b="1" i="1" dirty="0">
              <a:solidFill>
                <a:srgbClr val="7030A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84448" y="2334646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直線單箭頭接點 97"/>
          <p:cNvCxnSpPr>
            <a:stCxn id="102" idx="2"/>
            <a:endCxn id="103" idx="0"/>
          </p:cNvCxnSpPr>
          <p:nvPr/>
        </p:nvCxnSpPr>
        <p:spPr>
          <a:xfrm>
            <a:off x="8244368" y="3503288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03" idx="2"/>
            <a:endCxn id="104" idx="0"/>
          </p:cNvCxnSpPr>
          <p:nvPr/>
        </p:nvCxnSpPr>
        <p:spPr>
          <a:xfrm>
            <a:off x="8244368" y="4060668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04" idx="2"/>
            <a:endCxn id="105" idx="0"/>
          </p:cNvCxnSpPr>
          <p:nvPr/>
        </p:nvCxnSpPr>
        <p:spPr>
          <a:xfrm>
            <a:off x="8244368" y="4655416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105" idx="2"/>
          </p:cNvCxnSpPr>
          <p:nvPr/>
        </p:nvCxnSpPr>
        <p:spPr>
          <a:xfrm>
            <a:off x="8244368" y="5289420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884368" y="3143288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84368" y="3729893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84368" y="4295416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884368" y="492942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直線單箭頭接點 105"/>
          <p:cNvCxnSpPr>
            <a:stCxn id="97" idx="2"/>
            <a:endCxn id="102" idx="0"/>
          </p:cNvCxnSpPr>
          <p:nvPr/>
        </p:nvCxnSpPr>
        <p:spPr>
          <a:xfrm flipH="1">
            <a:off x="8244368" y="2694646"/>
            <a:ext cx="80" cy="448642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631107" y="5641143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003300"/>
                </a:solidFill>
              </a:rPr>
              <a:t>f</a:t>
            </a:r>
            <a:r>
              <a:rPr lang="en-US" altLang="zh-TW" b="1" i="1" dirty="0" smtClean="0">
                <a:solidFill>
                  <a:srgbClr val="003300"/>
                </a:solidFill>
              </a:rPr>
              <a:t>or 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7345521" y="19075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8000"/>
                </a:solidFill>
              </a:rPr>
              <a:t>Node G</a:t>
            </a:r>
            <a:endParaRPr lang="zh-TW" altLang="en-US" b="1" i="1" dirty="0">
              <a:solidFill>
                <a:srgbClr val="008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253267" y="226758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W</a:t>
            </a:r>
            <a:endParaRPr lang="zh-TW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單箭頭接點 109"/>
          <p:cNvCxnSpPr>
            <a:stCxn id="114" idx="2"/>
            <a:endCxn id="115" idx="0"/>
          </p:cNvCxnSpPr>
          <p:nvPr/>
        </p:nvCxnSpPr>
        <p:spPr>
          <a:xfrm>
            <a:off x="971640" y="3396087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15" idx="2"/>
            <a:endCxn id="116" idx="0"/>
          </p:cNvCxnSpPr>
          <p:nvPr/>
        </p:nvCxnSpPr>
        <p:spPr>
          <a:xfrm>
            <a:off x="971640" y="3953467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16" idx="2"/>
            <a:endCxn id="117" idx="0"/>
          </p:cNvCxnSpPr>
          <p:nvPr/>
        </p:nvCxnSpPr>
        <p:spPr>
          <a:xfrm>
            <a:off x="971640" y="4548215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17" idx="2"/>
          </p:cNvCxnSpPr>
          <p:nvPr/>
        </p:nvCxnSpPr>
        <p:spPr>
          <a:xfrm>
            <a:off x="971640" y="5182219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11640" y="3036087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1640" y="3622692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11640" y="4188215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1640" y="4822219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1560" y="2199375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9" name="直線單箭頭接點 118"/>
          <p:cNvCxnSpPr>
            <a:stCxn id="118" idx="2"/>
            <a:endCxn id="114" idx="0"/>
          </p:cNvCxnSpPr>
          <p:nvPr/>
        </p:nvCxnSpPr>
        <p:spPr>
          <a:xfrm>
            <a:off x="971560" y="2559375"/>
            <a:ext cx="80" cy="4767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1329094" y="4725144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i="1" dirty="0" smtClean="0">
                <a:solidFill>
                  <a:srgbClr val="C00000"/>
                </a:solidFill>
              </a:rPr>
              <a:t>or Node R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67544" y="16428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444208" y="133147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P</a:t>
            </a:r>
            <a:endParaRPr lang="zh-TW" alt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627208" y="1753530"/>
            <a:ext cx="108000" cy="108000"/>
          </a:xfrm>
          <a:prstGeom prst="ellipse">
            <a:avLst/>
          </a:prstGeom>
          <a:solidFill>
            <a:srgbClr val="9900CC"/>
          </a:solidFill>
          <a:ln w="28575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2" descr="https://upload.wikimedia.org/wikipedia/commons/d/d0/BlankMap-World-1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9" y="332656"/>
            <a:ext cx="8619199" cy="44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1692192" y="14487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44592" y="11967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46616" y="1922752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627208" y="1484784"/>
            <a:ext cx="108000" cy="108000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79608" y="1637184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271572" y="2177808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392488" y="9087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56280" y="3016997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44888" y="10611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97288" y="9087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248472" y="11967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32248" y="14487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020784" y="2240872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592288" y="3609020"/>
            <a:ext cx="108012" cy="108012"/>
          </a:xfrm>
          <a:prstGeom prst="ellipse">
            <a:avLst/>
          </a:pr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19" idx="0"/>
            <a:endCxn id="70" idx="4"/>
          </p:cNvCxnSpPr>
          <p:nvPr/>
        </p:nvCxnSpPr>
        <p:spPr>
          <a:xfrm flipH="1" flipV="1">
            <a:off x="2610288" y="3346136"/>
            <a:ext cx="36006" cy="26288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0" idx="7"/>
            <a:endCxn id="69" idx="3"/>
          </p:cNvCxnSpPr>
          <p:nvPr/>
        </p:nvCxnSpPr>
        <p:spPr>
          <a:xfrm flipV="1">
            <a:off x="2623016" y="3036110"/>
            <a:ext cx="351352" cy="27929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0" idx="0"/>
            <a:endCxn id="68" idx="4"/>
          </p:cNvCxnSpPr>
          <p:nvPr/>
        </p:nvCxnSpPr>
        <p:spPr>
          <a:xfrm flipV="1">
            <a:off x="2610288" y="2897320"/>
            <a:ext cx="8384" cy="41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8" idx="1"/>
            <a:endCxn id="67" idx="5"/>
          </p:cNvCxnSpPr>
          <p:nvPr/>
        </p:nvCxnSpPr>
        <p:spPr>
          <a:xfrm flipH="1" flipV="1">
            <a:off x="2479000" y="2739648"/>
            <a:ext cx="126944" cy="126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9" idx="2"/>
            <a:endCxn id="68" idx="6"/>
          </p:cNvCxnSpPr>
          <p:nvPr/>
        </p:nvCxnSpPr>
        <p:spPr>
          <a:xfrm flipH="1" flipV="1">
            <a:off x="2636672" y="2879320"/>
            <a:ext cx="332424" cy="144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7" idx="1"/>
            <a:endCxn id="64" idx="5"/>
          </p:cNvCxnSpPr>
          <p:nvPr/>
        </p:nvCxnSpPr>
        <p:spPr>
          <a:xfrm flipH="1" flipV="1">
            <a:off x="1623288" y="1695536"/>
            <a:ext cx="830256" cy="101865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9" idx="7"/>
            <a:endCxn id="65" idx="3"/>
          </p:cNvCxnSpPr>
          <p:nvPr/>
        </p:nvCxnSpPr>
        <p:spPr>
          <a:xfrm flipV="1">
            <a:off x="2999824" y="1862536"/>
            <a:ext cx="1610208" cy="1148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1"/>
            <a:endCxn id="65" idx="5"/>
          </p:cNvCxnSpPr>
          <p:nvPr/>
        </p:nvCxnSpPr>
        <p:spPr>
          <a:xfrm flipH="1" flipV="1">
            <a:off x="4686400" y="1862536"/>
            <a:ext cx="65488" cy="654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2"/>
            <a:endCxn id="8" idx="5"/>
          </p:cNvCxnSpPr>
          <p:nvPr/>
        </p:nvCxnSpPr>
        <p:spPr>
          <a:xfrm flipH="1" flipV="1">
            <a:off x="4777344" y="1953480"/>
            <a:ext cx="2243440" cy="30539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2" idx="4"/>
            <a:endCxn id="18" idx="7"/>
          </p:cNvCxnSpPr>
          <p:nvPr/>
        </p:nvCxnSpPr>
        <p:spPr>
          <a:xfrm flipH="1">
            <a:off x="7051512" y="1916824"/>
            <a:ext cx="167288" cy="329320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0" idx="4"/>
            <a:endCxn id="18" idx="0"/>
          </p:cNvCxnSpPr>
          <p:nvPr/>
        </p:nvCxnSpPr>
        <p:spPr>
          <a:xfrm>
            <a:off x="6797608" y="1673184"/>
            <a:ext cx="241176" cy="5676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62" idx="5"/>
            <a:endCxn id="11" idx="0"/>
          </p:cNvCxnSpPr>
          <p:nvPr/>
        </p:nvCxnSpPr>
        <p:spPr>
          <a:xfrm>
            <a:off x="7256984" y="1901008"/>
            <a:ext cx="32588" cy="27680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6"/>
            <a:endCxn id="11" idx="3"/>
          </p:cNvCxnSpPr>
          <p:nvPr/>
        </p:nvCxnSpPr>
        <p:spPr>
          <a:xfrm flipV="1">
            <a:off x="7056784" y="2208536"/>
            <a:ext cx="220060" cy="50336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2" idx="1"/>
            <a:endCxn id="10" idx="6"/>
          </p:cNvCxnSpPr>
          <p:nvPr/>
        </p:nvCxnSpPr>
        <p:spPr>
          <a:xfrm flipH="1" flipV="1">
            <a:off x="6815608" y="1655184"/>
            <a:ext cx="365008" cy="169456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1" idx="4"/>
            <a:endCxn id="13" idx="7"/>
          </p:cNvCxnSpPr>
          <p:nvPr/>
        </p:nvCxnSpPr>
        <p:spPr>
          <a:xfrm flipH="1">
            <a:off x="7087008" y="2213808"/>
            <a:ext cx="202564" cy="808461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8" idx="4"/>
            <a:endCxn id="13" idx="1"/>
          </p:cNvCxnSpPr>
          <p:nvPr/>
        </p:nvCxnSpPr>
        <p:spPr>
          <a:xfrm>
            <a:off x="7038784" y="2276872"/>
            <a:ext cx="22768" cy="745397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0" idx="1"/>
            <a:endCxn id="9" idx="5"/>
          </p:cNvCxnSpPr>
          <p:nvPr/>
        </p:nvCxnSpPr>
        <p:spPr>
          <a:xfrm flipH="1" flipV="1">
            <a:off x="6719392" y="1576968"/>
            <a:ext cx="65488" cy="65488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8" idx="1"/>
            <a:endCxn id="9" idx="4"/>
          </p:cNvCxnSpPr>
          <p:nvPr/>
        </p:nvCxnSpPr>
        <p:spPr>
          <a:xfrm flipH="1" flipV="1">
            <a:off x="6681208" y="1592784"/>
            <a:ext cx="344848" cy="65336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7"/>
            <a:endCxn id="83" idx="3"/>
          </p:cNvCxnSpPr>
          <p:nvPr/>
        </p:nvCxnSpPr>
        <p:spPr>
          <a:xfrm flipV="1">
            <a:off x="4777344" y="1307872"/>
            <a:ext cx="564904" cy="62015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65" idx="6"/>
            <a:endCxn id="83" idx="2"/>
          </p:cNvCxnSpPr>
          <p:nvPr/>
        </p:nvCxnSpPr>
        <p:spPr>
          <a:xfrm flipV="1">
            <a:off x="4702216" y="1295144"/>
            <a:ext cx="634760" cy="529208"/>
          </a:xfrm>
          <a:prstGeom prst="line">
            <a:avLst/>
          </a:prstGeom>
          <a:ln w="28575">
            <a:solidFill>
              <a:srgbClr val="9900CC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65" idx="1"/>
            <a:endCxn id="16" idx="5"/>
          </p:cNvCxnSpPr>
          <p:nvPr/>
        </p:nvCxnSpPr>
        <p:spPr>
          <a:xfrm flipH="1" flipV="1">
            <a:off x="4279200" y="1227480"/>
            <a:ext cx="330832" cy="55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66" idx="3"/>
            <a:endCxn id="16" idx="6"/>
          </p:cNvCxnSpPr>
          <p:nvPr/>
        </p:nvCxnSpPr>
        <p:spPr>
          <a:xfrm flipH="1">
            <a:off x="4284472" y="1155472"/>
            <a:ext cx="905376" cy="5928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83" idx="1"/>
            <a:endCxn id="66" idx="6"/>
          </p:cNvCxnSpPr>
          <p:nvPr/>
        </p:nvCxnSpPr>
        <p:spPr>
          <a:xfrm flipH="1" flipV="1">
            <a:off x="5220576" y="1142744"/>
            <a:ext cx="121672" cy="139672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4" idx="5"/>
            <a:endCxn id="66" idx="2"/>
          </p:cNvCxnSpPr>
          <p:nvPr/>
        </p:nvCxnSpPr>
        <p:spPr>
          <a:xfrm>
            <a:off x="4575616" y="1091848"/>
            <a:ext cx="608960" cy="508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6" idx="7"/>
            <a:endCxn id="14" idx="3"/>
          </p:cNvCxnSpPr>
          <p:nvPr/>
        </p:nvCxnSpPr>
        <p:spPr>
          <a:xfrm flipV="1">
            <a:off x="4279200" y="1091848"/>
            <a:ext cx="270960" cy="11017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65" idx="7"/>
            <a:endCxn id="66" idx="4"/>
          </p:cNvCxnSpPr>
          <p:nvPr/>
        </p:nvCxnSpPr>
        <p:spPr>
          <a:xfrm flipV="1">
            <a:off x="4686400" y="1160744"/>
            <a:ext cx="516176" cy="625424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0"/>
            <a:endCxn id="12" idx="4"/>
          </p:cNvCxnSpPr>
          <p:nvPr/>
        </p:nvCxnSpPr>
        <p:spPr>
          <a:xfrm flipV="1">
            <a:off x="4266472" y="944720"/>
            <a:ext cx="144016" cy="25203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4" idx="7"/>
            <a:endCxn id="15" idx="3"/>
          </p:cNvCxnSpPr>
          <p:nvPr/>
        </p:nvCxnSpPr>
        <p:spPr>
          <a:xfrm flipV="1">
            <a:off x="4575616" y="939448"/>
            <a:ext cx="126944" cy="12694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5" idx="5"/>
            <a:endCxn id="66" idx="0"/>
          </p:cNvCxnSpPr>
          <p:nvPr/>
        </p:nvCxnSpPr>
        <p:spPr>
          <a:xfrm>
            <a:off x="4728016" y="939448"/>
            <a:ext cx="474560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5" idx="2"/>
            <a:endCxn id="12" idx="6"/>
          </p:cNvCxnSpPr>
          <p:nvPr/>
        </p:nvCxnSpPr>
        <p:spPr>
          <a:xfrm flipH="1">
            <a:off x="4428488" y="926720"/>
            <a:ext cx="2688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" idx="2"/>
            <a:endCxn id="83" idx="5"/>
          </p:cNvCxnSpPr>
          <p:nvPr/>
        </p:nvCxnSpPr>
        <p:spPr>
          <a:xfrm flipH="1" flipV="1">
            <a:off x="5367704" y="1307872"/>
            <a:ext cx="1259504" cy="230912"/>
          </a:xfrm>
          <a:prstGeom prst="line">
            <a:avLst/>
          </a:prstGeom>
          <a:ln w="28575">
            <a:solidFill>
              <a:srgbClr val="9900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7" idx="4"/>
            <a:endCxn id="6" idx="7"/>
          </p:cNvCxnSpPr>
          <p:nvPr/>
        </p:nvCxnSpPr>
        <p:spPr>
          <a:xfrm flipH="1">
            <a:off x="1722920" y="1232752"/>
            <a:ext cx="139672" cy="22130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7" idx="1"/>
            <a:endCxn id="61" idx="7"/>
          </p:cNvCxnSpPr>
          <p:nvPr/>
        </p:nvCxnSpPr>
        <p:spPr>
          <a:xfrm flipH="1">
            <a:off x="1532344" y="1202024"/>
            <a:ext cx="317520" cy="3262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61" idx="5"/>
            <a:endCxn id="64" idx="1"/>
          </p:cNvCxnSpPr>
          <p:nvPr/>
        </p:nvCxnSpPr>
        <p:spPr>
          <a:xfrm>
            <a:off x="1532344" y="1604592"/>
            <a:ext cx="65488" cy="65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6" idx="3"/>
            <a:endCxn id="61" idx="6"/>
          </p:cNvCxnSpPr>
          <p:nvPr/>
        </p:nvCxnSpPr>
        <p:spPr>
          <a:xfrm flipH="1">
            <a:off x="1548160" y="1479512"/>
            <a:ext cx="149304" cy="8689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7" idx="6"/>
            <a:endCxn id="17" idx="1"/>
          </p:cNvCxnSpPr>
          <p:nvPr/>
        </p:nvCxnSpPr>
        <p:spPr>
          <a:xfrm>
            <a:off x="1880592" y="1214752"/>
            <a:ext cx="356928" cy="2393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6" idx="6"/>
            <a:endCxn id="17" idx="2"/>
          </p:cNvCxnSpPr>
          <p:nvPr/>
        </p:nvCxnSpPr>
        <p:spPr>
          <a:xfrm>
            <a:off x="1728192" y="1466784"/>
            <a:ext cx="504056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64" idx="7"/>
            <a:endCxn id="6" idx="4"/>
          </p:cNvCxnSpPr>
          <p:nvPr/>
        </p:nvCxnSpPr>
        <p:spPr>
          <a:xfrm flipV="1">
            <a:off x="1623288" y="1484784"/>
            <a:ext cx="86904" cy="185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64" idx="6"/>
            <a:endCxn id="17" idx="3"/>
          </p:cNvCxnSpPr>
          <p:nvPr/>
        </p:nvCxnSpPr>
        <p:spPr>
          <a:xfrm flipV="1">
            <a:off x="1628560" y="1479512"/>
            <a:ext cx="608960" cy="2032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7" idx="7"/>
            <a:endCxn id="17" idx="4"/>
          </p:cNvCxnSpPr>
          <p:nvPr/>
        </p:nvCxnSpPr>
        <p:spPr>
          <a:xfrm flipH="1" flipV="1">
            <a:off x="2250248" y="1484784"/>
            <a:ext cx="228752" cy="12294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8" idx="0"/>
            <a:endCxn id="16" idx="3"/>
          </p:cNvCxnSpPr>
          <p:nvPr/>
        </p:nvCxnSpPr>
        <p:spPr>
          <a:xfrm flipV="1">
            <a:off x="2618672" y="1227480"/>
            <a:ext cx="1635072" cy="163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1440160" y="151240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7164800" y="1808824"/>
            <a:ext cx="108000" cy="108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565088" y="4151360"/>
            <a:ext cx="6426784" cy="12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592560" y="166480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594216" y="177035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184576" y="1124744"/>
            <a:ext cx="36000" cy="3600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448272" y="270892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2600672" y="286132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969096" y="300538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2592288" y="331013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75" idx="2"/>
            <a:endCxn id="76" idx="0"/>
          </p:cNvCxnSpPr>
          <p:nvPr/>
        </p:nvCxnSpPr>
        <p:spPr>
          <a:xfrm>
            <a:off x="4300228" y="4386670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6" idx="2"/>
            <a:endCxn id="77" idx="0"/>
          </p:cNvCxnSpPr>
          <p:nvPr/>
        </p:nvCxnSpPr>
        <p:spPr>
          <a:xfrm>
            <a:off x="4300228" y="4944050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7" idx="2"/>
            <a:endCxn id="78" idx="0"/>
          </p:cNvCxnSpPr>
          <p:nvPr/>
        </p:nvCxnSpPr>
        <p:spPr>
          <a:xfrm>
            <a:off x="4300228" y="5538798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2"/>
          </p:cNvCxnSpPr>
          <p:nvPr/>
        </p:nvCxnSpPr>
        <p:spPr>
          <a:xfrm>
            <a:off x="4300228" y="6172802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40228" y="4026670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40228" y="4613275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940228" y="5178798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40228" y="5812802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03848" y="3233274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直線單箭頭接點 79"/>
          <p:cNvCxnSpPr>
            <a:stCxn id="79" idx="2"/>
            <a:endCxn id="75" idx="0"/>
          </p:cNvCxnSpPr>
          <p:nvPr/>
        </p:nvCxnSpPr>
        <p:spPr>
          <a:xfrm>
            <a:off x="3563848" y="3593274"/>
            <a:ext cx="736380" cy="4333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6642" y="3233274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直線單箭頭接點 81"/>
          <p:cNvCxnSpPr>
            <a:stCxn id="81" idx="2"/>
            <a:endCxn id="75" idx="0"/>
          </p:cNvCxnSpPr>
          <p:nvPr/>
        </p:nvCxnSpPr>
        <p:spPr>
          <a:xfrm flipH="1">
            <a:off x="4300228" y="3593274"/>
            <a:ext cx="366414" cy="43339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5336976" y="1277144"/>
            <a:ext cx="36000" cy="36000"/>
          </a:xfrm>
          <a:prstGeom prst="ellipse">
            <a:avLst/>
          </a:prstGeom>
          <a:solidFill>
            <a:srgbClr val="9900CC"/>
          </a:solidFill>
          <a:ln>
            <a:solidFill>
              <a:srgbClr val="99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290172" y="2357310"/>
            <a:ext cx="792000" cy="360000"/>
          </a:xfrm>
          <a:prstGeom prst="rect">
            <a:avLst/>
          </a:prstGeom>
          <a:solidFill>
            <a:srgbClr val="9900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Purple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" name="直線單箭頭接點 84"/>
          <p:cNvCxnSpPr>
            <a:stCxn id="84" idx="2"/>
            <a:endCxn id="81" idx="0"/>
          </p:cNvCxnSpPr>
          <p:nvPr/>
        </p:nvCxnSpPr>
        <p:spPr>
          <a:xfrm flipH="1">
            <a:off x="4666642" y="2717310"/>
            <a:ext cx="19530" cy="515964"/>
          </a:xfrm>
          <a:prstGeom prst="straightConnector1">
            <a:avLst/>
          </a:prstGeom>
          <a:ln w="38100">
            <a:solidFill>
              <a:srgbClr val="9900CC"/>
            </a:solidFill>
            <a:prstDash val="sysDot"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934400" y="2492896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直線單箭頭接點 86"/>
          <p:cNvCxnSpPr>
            <a:stCxn id="91" idx="2"/>
            <a:endCxn id="92" idx="0"/>
          </p:cNvCxnSpPr>
          <p:nvPr/>
        </p:nvCxnSpPr>
        <p:spPr>
          <a:xfrm>
            <a:off x="6294400" y="3432237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92" idx="2"/>
            <a:endCxn id="93" idx="0"/>
          </p:cNvCxnSpPr>
          <p:nvPr/>
        </p:nvCxnSpPr>
        <p:spPr>
          <a:xfrm>
            <a:off x="6294400" y="3989617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93" idx="2"/>
            <a:endCxn id="94" idx="0"/>
          </p:cNvCxnSpPr>
          <p:nvPr/>
        </p:nvCxnSpPr>
        <p:spPr>
          <a:xfrm>
            <a:off x="6294400" y="4584365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94" idx="2"/>
          </p:cNvCxnSpPr>
          <p:nvPr/>
        </p:nvCxnSpPr>
        <p:spPr>
          <a:xfrm>
            <a:off x="6294400" y="5218369"/>
            <a:ext cx="5752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934400" y="3072237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34400" y="3658842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34400" y="4224365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34400" y="4858369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/>
          <p:cNvCxnSpPr>
            <a:stCxn id="86" idx="2"/>
            <a:endCxn id="91" idx="0"/>
          </p:cNvCxnSpPr>
          <p:nvPr/>
        </p:nvCxnSpPr>
        <p:spPr>
          <a:xfrm>
            <a:off x="6294400" y="2852896"/>
            <a:ext cx="0" cy="219341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934400" y="1700808"/>
            <a:ext cx="720000" cy="360000"/>
          </a:xfrm>
          <a:prstGeom prst="rect">
            <a:avLst/>
          </a:prstGeom>
          <a:solidFill>
            <a:srgbClr val="9900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Purple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7" name="直線單箭頭接點 96"/>
          <p:cNvCxnSpPr>
            <a:stCxn id="96" idx="2"/>
            <a:endCxn id="86" idx="0"/>
          </p:cNvCxnSpPr>
          <p:nvPr/>
        </p:nvCxnSpPr>
        <p:spPr>
          <a:xfrm>
            <a:off x="6294400" y="2060808"/>
            <a:ext cx="0" cy="432088"/>
          </a:xfrm>
          <a:prstGeom prst="straightConnector1">
            <a:avLst/>
          </a:prstGeom>
          <a:ln w="38100">
            <a:solidFill>
              <a:srgbClr val="9900CC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手繪多邊形 97"/>
          <p:cNvSpPr/>
          <p:nvPr/>
        </p:nvSpPr>
        <p:spPr>
          <a:xfrm>
            <a:off x="3432517" y="2960264"/>
            <a:ext cx="704354" cy="1154200"/>
          </a:xfrm>
          <a:custGeom>
            <a:avLst/>
            <a:gdLst>
              <a:gd name="connsiteX0" fmla="*/ 407963 w 704354"/>
              <a:gd name="connsiteY0" fmla="*/ 0 h 1322364"/>
              <a:gd name="connsiteX1" fmla="*/ 689317 w 704354"/>
              <a:gd name="connsiteY1" fmla="*/ 661182 h 1322364"/>
              <a:gd name="connsiteX2" fmla="*/ 0 w 704354"/>
              <a:gd name="connsiteY2" fmla="*/ 1322364 h 132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354" h="1322364">
                <a:moveTo>
                  <a:pt x="407963" y="0"/>
                </a:moveTo>
                <a:cubicBezTo>
                  <a:pt x="582637" y="220394"/>
                  <a:pt x="757311" y="440788"/>
                  <a:pt x="689317" y="661182"/>
                </a:cubicBezTo>
                <a:cubicBezTo>
                  <a:pt x="621323" y="881576"/>
                  <a:pt x="0" y="1322364"/>
                  <a:pt x="0" y="1322364"/>
                </a:cubicBezTo>
              </a:path>
            </a:pathLst>
          </a:custGeom>
          <a:noFill/>
          <a:ln>
            <a:solidFill>
              <a:schemeClr val="tx1"/>
            </a:solidFill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9" name="Picture 2" descr="http://tw.downloadicons.net/sites/default/files/scissors_2-532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61" y="4092475"/>
            <a:ext cx="416192" cy="4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文字方塊 99"/>
          <p:cNvSpPr txBox="1"/>
          <p:nvPr/>
        </p:nvSpPr>
        <p:spPr>
          <a:xfrm>
            <a:off x="2571081" y="5417840"/>
            <a:ext cx="128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/>
              <a:t>f</a:t>
            </a:r>
            <a:r>
              <a:rPr lang="en-US" altLang="zh-TW" b="1" i="1" dirty="0" smtClean="0"/>
              <a:t>or Node W</a:t>
            </a:r>
            <a:endParaRPr lang="zh-TW" altLang="en-US" b="1" i="1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5763792" y="5466251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7030A0"/>
                </a:solidFill>
              </a:rPr>
              <a:t>f</a:t>
            </a:r>
            <a:r>
              <a:rPr lang="en-US" altLang="zh-TW" b="1" i="1" dirty="0" smtClean="0">
                <a:solidFill>
                  <a:srgbClr val="7030A0"/>
                </a:solidFill>
              </a:rPr>
              <a:t>or Node P</a:t>
            </a:r>
            <a:endParaRPr lang="zh-TW" altLang="en-US" b="1" i="1" dirty="0">
              <a:solidFill>
                <a:srgbClr val="7030A0"/>
              </a:solidFill>
            </a:endParaRPr>
          </a:p>
        </p:txBody>
      </p:sp>
      <p:cxnSp>
        <p:nvCxnSpPr>
          <p:cNvPr id="102" name="直線單箭頭接點 101"/>
          <p:cNvCxnSpPr>
            <a:stCxn id="106" idx="2"/>
            <a:endCxn id="107" idx="0"/>
          </p:cNvCxnSpPr>
          <p:nvPr/>
        </p:nvCxnSpPr>
        <p:spPr>
          <a:xfrm>
            <a:off x="971640" y="3127341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07" idx="2"/>
            <a:endCxn id="108" idx="0"/>
          </p:cNvCxnSpPr>
          <p:nvPr/>
        </p:nvCxnSpPr>
        <p:spPr>
          <a:xfrm>
            <a:off x="971640" y="3684721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08" idx="2"/>
            <a:endCxn id="109" idx="0"/>
          </p:cNvCxnSpPr>
          <p:nvPr/>
        </p:nvCxnSpPr>
        <p:spPr>
          <a:xfrm>
            <a:off x="971640" y="4279469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9" idx="2"/>
          </p:cNvCxnSpPr>
          <p:nvPr/>
        </p:nvCxnSpPr>
        <p:spPr>
          <a:xfrm>
            <a:off x="971640" y="4913473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11640" y="2767341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1640" y="3353946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1640" y="3919469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11640" y="4553473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11560" y="1930629"/>
            <a:ext cx="720000" cy="36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1" name="直線單箭頭接點 110"/>
          <p:cNvCxnSpPr>
            <a:stCxn id="110" idx="2"/>
            <a:endCxn id="106" idx="0"/>
          </p:cNvCxnSpPr>
          <p:nvPr/>
        </p:nvCxnSpPr>
        <p:spPr>
          <a:xfrm>
            <a:off x="971560" y="2290629"/>
            <a:ext cx="80" cy="4767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1329094" y="4456398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i="1" dirty="0" smtClean="0">
                <a:solidFill>
                  <a:srgbClr val="C00000"/>
                </a:solidFill>
              </a:rPr>
              <a:t>or Node R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67544" y="13741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Node 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884448" y="2065900"/>
            <a:ext cx="720000" cy="36000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單箭頭接點 114"/>
          <p:cNvCxnSpPr>
            <a:stCxn id="119" idx="2"/>
            <a:endCxn id="120" idx="0"/>
          </p:cNvCxnSpPr>
          <p:nvPr/>
        </p:nvCxnSpPr>
        <p:spPr>
          <a:xfrm>
            <a:off x="8244368" y="3234542"/>
            <a:ext cx="0" cy="2266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20" idx="2"/>
            <a:endCxn id="121" idx="0"/>
          </p:cNvCxnSpPr>
          <p:nvPr/>
        </p:nvCxnSpPr>
        <p:spPr>
          <a:xfrm>
            <a:off x="8244368" y="3791922"/>
            <a:ext cx="0" cy="2347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21" idx="2"/>
            <a:endCxn id="122" idx="0"/>
          </p:cNvCxnSpPr>
          <p:nvPr/>
        </p:nvCxnSpPr>
        <p:spPr>
          <a:xfrm>
            <a:off x="8244368" y="4386670"/>
            <a:ext cx="0" cy="2740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22" idx="2"/>
          </p:cNvCxnSpPr>
          <p:nvPr/>
        </p:nvCxnSpPr>
        <p:spPr>
          <a:xfrm>
            <a:off x="8244368" y="5020674"/>
            <a:ext cx="0" cy="227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884368" y="2874542"/>
            <a:ext cx="720000" cy="3600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84368" y="3461147"/>
            <a:ext cx="720000" cy="330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884368" y="4026670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84368" y="4660674"/>
            <a:ext cx="7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單箭頭接點 122"/>
          <p:cNvCxnSpPr>
            <a:stCxn id="114" idx="2"/>
            <a:endCxn id="119" idx="0"/>
          </p:cNvCxnSpPr>
          <p:nvPr/>
        </p:nvCxnSpPr>
        <p:spPr>
          <a:xfrm flipH="1">
            <a:off x="8244368" y="2425900"/>
            <a:ext cx="80" cy="448642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7631107" y="5352634"/>
            <a:ext cx="122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Blockchain</a:t>
            </a:r>
            <a:endParaRPr lang="en-US" altLang="zh-TW" dirty="0" smtClean="0"/>
          </a:p>
          <a:p>
            <a:pPr algn="ctr"/>
            <a:r>
              <a:rPr lang="en-US" altLang="zh-TW" b="1" i="1" dirty="0">
                <a:solidFill>
                  <a:srgbClr val="003300"/>
                </a:solidFill>
              </a:rPr>
              <a:t>f</a:t>
            </a:r>
            <a:r>
              <a:rPr lang="en-US" altLang="zh-TW" b="1" i="1" dirty="0" smtClean="0">
                <a:solidFill>
                  <a:srgbClr val="003300"/>
                </a:solidFill>
              </a:rPr>
              <a:t>or 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45521" y="163879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3300"/>
                </a:solidFill>
              </a:rPr>
              <a:t>Node G</a:t>
            </a:r>
            <a:endParaRPr lang="zh-TW" altLang="en-US" b="1" i="1" dirty="0">
              <a:solidFill>
                <a:srgbClr val="0033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4253267" y="200812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W</a:t>
            </a:r>
            <a:endParaRPr lang="zh-TW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444208" y="10627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P</a:t>
            </a:r>
            <a:endParaRPr lang="zh-TW" alt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1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86811" y="1736970"/>
            <a:ext cx="994115" cy="81638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034269" y="4443203"/>
            <a:ext cx="994115" cy="86105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產生衝突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479045" y="4443203"/>
            <a:ext cx="994115" cy="86105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解決衝突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74027" y="1709012"/>
            <a:ext cx="994115" cy="8723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</a:p>
        </p:txBody>
      </p:sp>
      <p:cxnSp>
        <p:nvCxnSpPr>
          <p:cNvPr id="9" name="直線單箭頭接點 8"/>
          <p:cNvCxnSpPr>
            <a:stCxn id="5" idx="3"/>
            <a:endCxn id="8" idx="1"/>
          </p:cNvCxnSpPr>
          <p:nvPr/>
        </p:nvCxnSpPr>
        <p:spPr>
          <a:xfrm>
            <a:off x="2080926" y="2145162"/>
            <a:ext cx="2693101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3"/>
            <a:endCxn id="6" idx="0"/>
          </p:cNvCxnSpPr>
          <p:nvPr/>
        </p:nvCxnSpPr>
        <p:spPr>
          <a:xfrm>
            <a:off x="5768142" y="2145163"/>
            <a:ext cx="1763185" cy="229804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1"/>
            <a:endCxn id="7" idx="3"/>
          </p:cNvCxnSpPr>
          <p:nvPr/>
        </p:nvCxnSpPr>
        <p:spPr>
          <a:xfrm flipH="1">
            <a:off x="3473160" y="4873729"/>
            <a:ext cx="3561109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0"/>
            <a:endCxn id="8" idx="1"/>
          </p:cNvCxnSpPr>
          <p:nvPr/>
        </p:nvCxnSpPr>
        <p:spPr>
          <a:xfrm flipV="1">
            <a:off x="2976103" y="2145163"/>
            <a:ext cx="1797924" cy="229804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951559" y="3483005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需要多久時間？</a:t>
            </a:r>
            <a:endParaRPr lang="en-US" altLang="zh-TW" sz="2800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2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(Scalability)</a:t>
            </a:r>
            <a:endParaRPr lang="zh-TW" altLang="en-US" sz="28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86811" y="548680"/>
            <a:ext cx="409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Proof Of Work </a:t>
            </a:r>
            <a:r>
              <a:rPr lang="zh-TW" altLang="en-US" sz="2400" dirty="0" smtClean="0">
                <a:ea typeface="標楷體" panose="03000509000000000000" pitchFamily="65" charset="-120"/>
              </a:rPr>
              <a:t>的基本概念是</a:t>
            </a:r>
            <a:r>
              <a:rPr lang="en-US" altLang="zh-TW" sz="2400" dirty="0" smtClean="0">
                <a:ea typeface="標楷體" panose="03000509000000000000" pitchFamily="65" charset="-120"/>
              </a:rPr>
              <a:t>…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5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55872" y="692696"/>
            <a:ext cx="3108016" cy="5328592"/>
          </a:xfrm>
          <a:prstGeom prst="roundRect">
            <a:avLst>
              <a:gd name="adj" fmla="val 4012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457200" indent="-457200">
              <a:lnSpc>
                <a:spcPct val="250000"/>
              </a:lnSpc>
              <a:buFont typeface="+mj-lt"/>
              <a:buAutoNum type="arabicPeriod" startAt="3"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這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lvl="1">
              <a:lnSpc>
                <a:spcPct val="250000"/>
              </a:lnSpc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需要具備的功能有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…</a:t>
            </a:r>
          </a:p>
          <a:p>
            <a:pPr marL="914400" lvl="1" indent="-457200">
              <a:lnSpc>
                <a:spcPct val="2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所有權的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確認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2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支配權的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行使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2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清算結算的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運作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2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資訊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記錄的信任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3635896" y="2919607"/>
            <a:ext cx="432048" cy="1112851"/>
          </a:xfrm>
          <a:prstGeom prst="rightBrace">
            <a:avLst/>
          </a:prstGeom>
          <a:ln w="28575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9952" y="3097096"/>
            <a:ext cx="4217821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使用電子加解密簽驗章機制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>
              <a:spcBef>
                <a:spcPts val="3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以公鑰做</a:t>
            </a:r>
            <a:r>
              <a:rPr lang="zh-TW" altLang="en-US" sz="2000" dirty="0" smtClean="0">
                <a:ea typeface="標楷體" panose="03000509000000000000" pitchFamily="65" charset="-120"/>
              </a:rPr>
              <a:t>帳戶</a:t>
            </a:r>
            <a:r>
              <a:rPr lang="en-US" altLang="zh-TW" sz="2000" dirty="0" smtClean="0"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ea typeface="標楷體" panose="03000509000000000000" pitchFamily="65" charset="-120"/>
              </a:rPr>
              <a:t>以私鑰進行交易簽章</a:t>
            </a:r>
            <a:r>
              <a:rPr lang="en-US" altLang="zh-TW" sz="2000" dirty="0" smtClean="0">
                <a:ea typeface="標楷體" panose="03000509000000000000" pitchFamily="65" charset="-120"/>
              </a:rPr>
              <a:t>.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17809" y="5116367"/>
            <a:ext cx="2978127" cy="486941"/>
          </a:xfrm>
          <a:prstGeom prst="roundRect">
            <a:avLst>
              <a:gd name="adj" fmla="val 7862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39952" y="5119150"/>
            <a:ext cx="4572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2563"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使用</a:t>
            </a:r>
            <a:r>
              <a:rPr lang="en-US" altLang="zh-TW" sz="2000" dirty="0" smtClean="0">
                <a:ea typeface="標楷體" panose="03000509000000000000" pitchFamily="65" charset="-120"/>
              </a:rPr>
              <a:t>		</a:t>
            </a:r>
            <a:r>
              <a:rPr lang="en-US" altLang="zh-TW" sz="2000" dirty="0">
                <a:ea typeface="標楷體" panose="03000509000000000000" pitchFamily="65" charset="-120"/>
              </a:rPr>
              <a:t>Conditional </a:t>
            </a:r>
            <a:r>
              <a:rPr lang="en-US" altLang="zh-TW" sz="2000" dirty="0" smtClean="0">
                <a:ea typeface="標楷體" panose="03000509000000000000" pitchFamily="65" charset="-120"/>
              </a:rPr>
              <a:t>Hashing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defTabSz="182563">
              <a:spcBef>
                <a:spcPts val="300"/>
              </a:spcBef>
            </a:pPr>
            <a:r>
              <a:rPr lang="en-US" altLang="zh-TW" sz="2000" dirty="0" smtClean="0">
                <a:ea typeface="標楷體" panose="03000509000000000000" pitchFamily="65" charset="-120"/>
              </a:rPr>
              <a:t>		+ 	</a:t>
            </a:r>
            <a:r>
              <a:rPr lang="en-US" altLang="zh-TW" sz="2000" dirty="0">
                <a:ea typeface="標楷體" panose="03000509000000000000" pitchFamily="65" charset="-120"/>
              </a:rPr>
              <a:t>Bootstrapping </a:t>
            </a:r>
            <a:r>
              <a:rPr lang="en-US" altLang="zh-TW" sz="2000" dirty="0" smtClean="0">
                <a:ea typeface="標楷體" panose="03000509000000000000" pitchFamily="65" charset="-120"/>
              </a:rPr>
              <a:t>Hashing 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</a:t>
            </a:r>
            <a:r>
              <a:rPr lang="zh-TW" altLang="en-US" sz="2000" dirty="0">
                <a:ea typeface="標楷體" panose="03000509000000000000" pitchFamily="65" charset="-120"/>
              </a:rPr>
              <a:t>技術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defTabSz="182563">
              <a:spcBef>
                <a:spcPts val="3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建構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Block </a:t>
            </a:r>
            <a:r>
              <a:rPr lang="en-US" altLang="zh-TW" sz="2000" dirty="0">
                <a:ea typeface="標楷體" panose="03000509000000000000" pitchFamily="65" charset="-120"/>
              </a:rPr>
              <a:t>+ Chain </a:t>
            </a:r>
            <a:r>
              <a:rPr lang="zh-TW" altLang="en-US" sz="2000" dirty="0">
                <a:ea typeface="標楷體" panose="03000509000000000000" pitchFamily="65" charset="-120"/>
              </a:rPr>
              <a:t>機制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017809" y="4354083"/>
            <a:ext cx="2978127" cy="486941"/>
          </a:xfrm>
          <a:prstGeom prst="roundRect">
            <a:avLst>
              <a:gd name="adj" fmla="val 7862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4266818"/>
            <a:ext cx="4572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2563"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使用</a:t>
            </a:r>
            <a:r>
              <a:rPr lang="en-US" altLang="zh-TW" sz="2000" dirty="0" smtClean="0">
                <a:ea typeface="標楷體" panose="03000509000000000000" pitchFamily="65" charset="-120"/>
              </a:rPr>
              <a:t>		Distributed Ledger + Proof </a:t>
            </a:r>
            <a:r>
              <a:rPr lang="en-US" altLang="zh-TW" sz="2000" dirty="0">
                <a:ea typeface="標楷體" panose="03000509000000000000" pitchFamily="65" charset="-120"/>
              </a:rPr>
              <a:t>O</a:t>
            </a:r>
            <a:r>
              <a:rPr lang="en-US" altLang="zh-TW" sz="2000" dirty="0" smtClean="0">
                <a:ea typeface="標楷體" panose="03000509000000000000" pitchFamily="65" charset="-120"/>
              </a:rPr>
              <a:t>f Work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defTabSz="182563"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建</a:t>
            </a:r>
            <a:r>
              <a:rPr lang="zh-TW" altLang="en-US" sz="2000" dirty="0">
                <a:ea typeface="標楷體" panose="03000509000000000000" pitchFamily="65" charset="-120"/>
              </a:rPr>
              <a:t>構 </a:t>
            </a:r>
            <a:r>
              <a:rPr lang="en-US" altLang="zh-TW" sz="2000" dirty="0">
                <a:ea typeface="標楷體" panose="03000509000000000000" pitchFamily="65" charset="-120"/>
              </a:rPr>
              <a:t>Block + Chain </a:t>
            </a:r>
            <a:r>
              <a:rPr lang="zh-TW" altLang="en-US" sz="2000" dirty="0">
                <a:ea typeface="標楷體" panose="03000509000000000000" pitchFamily="65" charset="-120"/>
              </a:rPr>
              <a:t>機制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775443"/>
            <a:ext cx="3239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Bitcoin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烏托邦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(Utopia </a:t>
            </a:r>
            <a:r>
              <a:rPr lang="el-G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ουτοπία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52003" y="1467941"/>
            <a:ext cx="3239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Bitcoin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烏托邦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(Utopia </a:t>
            </a:r>
            <a:r>
              <a:rPr lang="el-G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ουτοπία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06990" y="3462099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幾個 「為什麼」</a:t>
            </a:r>
            <a:endParaRPr lang="zh-TW" altLang="en-US" sz="48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0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78931" y="2427988"/>
            <a:ext cx="438613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Bitcoin 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烏托邦</a:t>
            </a:r>
            <a:endParaRPr lang="en-US" altLang="zh-TW" sz="4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(Utopia </a:t>
            </a:r>
            <a:r>
              <a:rPr lang="el-G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ουτοπία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1600" y="1758146"/>
            <a:ext cx="4521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為什麼選擇使用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「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公鑰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私鑰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Key-pair 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技術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為什麼只使用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「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半套的電子憑證機制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48680"/>
            <a:ext cx="3923928" cy="5760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幾個 「為什麼」之一</a:t>
            </a:r>
          </a:p>
        </p:txBody>
      </p:sp>
    </p:spTree>
    <p:extLst>
      <p:ext uri="{BB962C8B-B14F-4D97-AF65-F5344CB8AC3E}">
        <p14:creationId xmlns:p14="http://schemas.microsoft.com/office/powerpoint/2010/main" val="8931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17316" y="1844824"/>
            <a:ext cx="5281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為什麼需要「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Block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為什麼需要「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Chain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為什麼</a:t>
            </a:r>
            <a:r>
              <a:rPr lang="zh-TW" altLang="en-US" sz="2400" dirty="0" smtClean="0">
                <a:ea typeface="標楷體" panose="03000509000000000000" pitchFamily="65" charset="-120"/>
              </a:rPr>
              <a:t>需要「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Consensus Algorithm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為什麼採用「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Proof Of Work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48680"/>
            <a:ext cx="3923928" cy="5760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幾個 「為什麼」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之二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6347" y="1844824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為什麼「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每</a:t>
            </a:r>
            <a:r>
              <a:rPr lang="zh-TW" altLang="en-US" sz="2400" dirty="0">
                <a:solidFill>
                  <a:srgbClr val="C00000"/>
                </a:solidFill>
                <a:ea typeface="標楷體" panose="03000509000000000000" pitchFamily="65" charset="-120"/>
              </a:rPr>
              <a:t>一個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參與者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手頭</a:t>
            </a:r>
            <a:r>
              <a:rPr lang="zh-TW" altLang="en-US" sz="2400" dirty="0">
                <a:ea typeface="標楷體" panose="03000509000000000000" pitchFamily="65" charset="-120"/>
              </a:rPr>
              <a:t>上都必須要有一</a:t>
            </a:r>
            <a:r>
              <a:rPr lang="zh-TW" altLang="en-US" sz="2400" dirty="0" smtClean="0">
                <a:ea typeface="標楷體" panose="03000509000000000000" pitchFamily="65" charset="-120"/>
              </a:rPr>
              <a:t>份「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記錄所有交易明細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」的帳簿？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而每個人的帳簿還都</a:t>
            </a:r>
            <a:r>
              <a:rPr lang="zh-TW" altLang="en-US" sz="2400" dirty="0" smtClean="0">
                <a:ea typeface="標楷體" panose="03000509000000000000" pitchFamily="65" charset="-120"/>
              </a:rPr>
              <a:t>必須「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時時刻刻完全一致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</a:t>
            </a:r>
            <a:r>
              <a:rPr lang="zh-TW" altLang="en-US" sz="2400" dirty="0" smtClean="0">
                <a:latin typeface="新細明體"/>
                <a:ea typeface="新細明體"/>
              </a:rPr>
              <a:t>？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48680"/>
            <a:ext cx="3923928" cy="5760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幾個 「為什麼」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之三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2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59722" y="1700808"/>
            <a:ext cx="50400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講了這麼多「為什麼」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其實大家</a:t>
            </a:r>
            <a:r>
              <a:rPr lang="zh-TW" altLang="en-US" sz="2400" dirty="0" smtClean="0">
                <a:ea typeface="標楷體" panose="03000509000000000000" pitchFamily="65" charset="-120"/>
              </a:rPr>
              <a:t>最</a:t>
            </a:r>
            <a:r>
              <a:rPr lang="zh-TW" altLang="en-US" sz="2400" dirty="0">
                <a:ea typeface="標楷體" panose="03000509000000000000" pitchFamily="65" charset="-120"/>
              </a:rPr>
              <a:t>想問的問題</a:t>
            </a:r>
            <a:r>
              <a:rPr lang="zh-TW" altLang="en-US" sz="2400" dirty="0" smtClean="0">
                <a:ea typeface="標楷體" panose="03000509000000000000" pitchFamily="65" charset="-120"/>
              </a:rPr>
              <a:t>是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2400" dirty="0" smtClean="0">
                <a:ea typeface="標楷體" panose="03000509000000000000" pitchFamily="65" charset="-120"/>
              </a:rPr>
              <a:t>到底是「</a:t>
            </a:r>
            <a:r>
              <a:rPr lang="zh-TW" altLang="en-US" sz="2400" dirty="0">
                <a:solidFill>
                  <a:srgbClr val="C00000"/>
                </a:solidFill>
                <a:ea typeface="標楷體" panose="03000509000000000000" pitchFamily="65" charset="-120"/>
              </a:rPr>
              <a:t>甚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麼樣的 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Business Model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</a:t>
            </a:r>
            <a:endParaRPr lang="en-US" altLang="zh-TW" sz="2400" dirty="0" smtClean="0">
              <a:ea typeface="標楷體" panose="03000509000000000000" pitchFamily="65" charset="-120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smtClean="0">
                <a:ea typeface="標楷體" panose="03000509000000000000" pitchFamily="65" charset="-120"/>
              </a:rPr>
              <a:t> 	</a:t>
            </a:r>
            <a:r>
              <a:rPr lang="zh-TW" altLang="en-US" sz="2400" dirty="0" smtClean="0">
                <a:ea typeface="標楷體" panose="03000509000000000000" pitchFamily="65" charset="-120"/>
              </a:rPr>
              <a:t>「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一定得要 </a:t>
            </a:r>
            <a:r>
              <a:rPr lang="en-US" altLang="zh-TW" sz="2400" dirty="0">
                <a:solidFill>
                  <a:srgbClr val="C00000"/>
                </a:solidFill>
                <a:ea typeface="標楷體" panose="03000509000000000000" pitchFamily="65" charset="-120"/>
              </a:rPr>
              <a:t>D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ecentralized</a:t>
            </a:r>
            <a:r>
              <a:rPr lang="zh-TW" altLang="en-US" sz="2400" dirty="0" smtClean="0">
                <a:ea typeface="標楷體" panose="03000509000000000000" pitchFamily="65" charset="-120"/>
              </a:rPr>
              <a:t>」？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48680"/>
            <a:ext cx="3923928" cy="5760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幾個 「為什麼」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之四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88274" y="3801234"/>
            <a:ext cx="6367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務實  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Blockchain</a:t>
            </a:r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 </a:t>
            </a:r>
            <a:r>
              <a:rPr lang="zh-TW" altLang="en-US" sz="4000" dirty="0" smtClean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實務</a:t>
            </a:r>
            <a:endParaRPr lang="zh-TW" altLang="en-US" sz="40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44227" y="1467941"/>
            <a:ext cx="38555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Bitcoin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烏托邦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(Utopia </a:t>
            </a:r>
            <a:r>
              <a:rPr lang="el-GR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ουτοπία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</a:p>
        </p:txBody>
      </p:sp>
    </p:spTree>
    <p:extLst>
      <p:ext uri="{BB962C8B-B14F-4D97-AF65-F5344CB8AC3E}">
        <p14:creationId xmlns:p14="http://schemas.microsoft.com/office/powerpoint/2010/main" val="8773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560" y="548680"/>
            <a:ext cx="6176050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如果</a:t>
            </a:r>
            <a:r>
              <a:rPr lang="zh-TW" altLang="en-US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 err="1" smtClean="0">
                <a:ea typeface="標楷體" panose="03000509000000000000" pitchFamily="65" charset="-120"/>
                <a:cs typeface="Arial" panose="020B0604020202020204" pitchFamily="34" charset="0"/>
              </a:rPr>
              <a:t>Blockchain</a:t>
            </a:r>
            <a:r>
              <a:rPr lang="en-US" altLang="zh-TW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真的是一個    </a:t>
            </a:r>
            <a:r>
              <a:rPr lang="en-US" altLang="zh-TW" sz="2400" b="1" i="1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Trust     Machine</a:t>
            </a:r>
            <a:endParaRPr lang="zh-TW" altLang="en-US" sz="2400" b="1" i="1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1812" y="1412776"/>
            <a:ext cx="522816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為什麼在金融服務的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實務上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我們還會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需要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准許制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Permissioned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實名制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Rea-name / Non-anonymous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法規尊崇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Regulatory Compliance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究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責與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賠償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Accountability &amp; Liability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1812" y="42841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99"/>
                </a:solidFill>
                <a:ea typeface="標楷體" panose="03000509000000000000" pitchFamily="65" charset="-120"/>
              </a:rPr>
              <a:t>只有兩種可能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15193" y="5059597"/>
            <a:ext cx="3266087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TW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可能一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Blockchain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根本不是一個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 Machine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55976" y="5059597"/>
            <a:ext cx="422032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TW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可能二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：所謂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 Machine</a:t>
            </a:r>
            <a:r>
              <a:rPr lang="zh-TW" altLang="en-US" sz="2000" dirty="0" smtClean="0">
                <a:ea typeface="標楷體" panose="03000509000000000000" pitchFamily="65" charset="-120"/>
              </a:rPr>
              <a:t> 的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Trust,</a:t>
            </a:r>
          </a:p>
          <a:p>
            <a:pPr>
              <a:spcBef>
                <a:spcPts val="3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並不包括這些我們所需要的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9552" y="2046780"/>
            <a:ext cx="5472608" cy="1844918"/>
          </a:xfrm>
          <a:prstGeom prst="roundRect">
            <a:avLst>
              <a:gd name="adj" fmla="val 9042"/>
            </a:avLst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4309658" y="4216592"/>
            <a:ext cx="792088" cy="596691"/>
          </a:xfrm>
          <a:prstGeom prst="stripedRightArrow">
            <a:avLst>
              <a:gd name="adj1" fmla="val 50000"/>
              <a:gd name="adj2" fmla="val 73576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539552" y="2046780"/>
            <a:ext cx="5472608" cy="1844918"/>
          </a:xfrm>
          <a:prstGeom prst="roundRect">
            <a:avLst>
              <a:gd name="adj" fmla="val 9042"/>
            </a:avLst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560" y="548680"/>
            <a:ext cx="6176050" cy="587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如果</a:t>
            </a:r>
            <a:r>
              <a:rPr lang="zh-TW" altLang="en-US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 err="1" smtClean="0">
                <a:ea typeface="標楷體" panose="03000509000000000000" pitchFamily="65" charset="-120"/>
                <a:cs typeface="Arial" panose="020B0604020202020204" pitchFamily="34" charset="0"/>
              </a:rPr>
              <a:t>Blockchain</a:t>
            </a:r>
            <a:r>
              <a:rPr lang="en-US" altLang="zh-TW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ea typeface="標楷體" panose="03000509000000000000" pitchFamily="65" charset="-120"/>
                <a:cs typeface="Arial" panose="020B0604020202020204" pitchFamily="34" charset="0"/>
              </a:rPr>
              <a:t>真的是一個    </a:t>
            </a:r>
            <a:r>
              <a:rPr lang="en-US" altLang="zh-TW" sz="2400" b="1" i="1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Trust     Machine</a:t>
            </a:r>
            <a:endParaRPr lang="zh-TW" altLang="en-US" sz="2400" b="1" i="1" dirty="0">
              <a:solidFill>
                <a:srgbClr val="C00000"/>
              </a:solidFill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1812" y="428410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99"/>
                </a:solidFill>
                <a:ea typeface="標楷體" panose="03000509000000000000" pitchFamily="65" charset="-120"/>
              </a:rPr>
              <a:t>只有兩種可能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15193" y="5059597"/>
            <a:ext cx="3266087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TW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可能一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Blockchain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根本不是一個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 Machine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55976" y="5059597"/>
            <a:ext cx="422032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TW" alt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可能二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：所謂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 Machine</a:t>
            </a:r>
            <a:r>
              <a:rPr lang="zh-TW" altLang="en-US" sz="2000" dirty="0" smtClean="0">
                <a:ea typeface="標楷體" panose="03000509000000000000" pitchFamily="65" charset="-120"/>
              </a:rPr>
              <a:t> 的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Trust,</a:t>
            </a:r>
          </a:p>
          <a:p>
            <a:pPr>
              <a:spcBef>
                <a:spcPts val="3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並不包括這些我們所需要的 </a:t>
            </a:r>
            <a:r>
              <a:rPr lang="en-US" altLang="zh-TW" sz="2000" dirty="0" smtClean="0">
                <a:ea typeface="標楷體" panose="03000509000000000000" pitchFamily="65" charset="-120"/>
              </a:rPr>
              <a:t>Trust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16200000">
            <a:off x="4309658" y="4216592"/>
            <a:ext cx="792088" cy="596691"/>
          </a:xfrm>
          <a:prstGeom prst="stripedRightArrow">
            <a:avLst>
              <a:gd name="adj1" fmla="val 50000"/>
              <a:gd name="adj2" fmla="val 73576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332656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1812" y="1412776"/>
            <a:ext cx="522816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為什麼在金融服務的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  <a:cs typeface="Arial" panose="020B0604020202020204" pitchFamily="34" charset="0"/>
              </a:rPr>
              <a:t>實務上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我們還會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需要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准許制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Permissioned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實名制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Rea-name / Non-anonymous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法規尊崇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Regulatory Compliance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究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責與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賠償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Accountability &amp; Liability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9689" y="1373287"/>
            <a:ext cx="7195368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我們要如何將這些功能植入 </a:t>
            </a:r>
            <a:r>
              <a:rPr lang="en-US" altLang="zh-TW" sz="2400" dirty="0" err="1" smtClean="0">
                <a:solidFill>
                  <a:srgbClr val="C00000"/>
                </a:solidFill>
                <a:ea typeface="標楷體" panose="03000509000000000000" pitchFamily="65" charset="-120"/>
              </a:rPr>
              <a:t>Blockchain</a:t>
            </a:r>
            <a:r>
              <a:rPr lang="en-US" altLang="zh-TW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的系統中呢？</a:t>
            </a:r>
            <a:endParaRPr lang="en-US" altLang="zh-TW" sz="1000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endParaRPr lang="zh-TW" altLang="en-US" sz="10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3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611560" y="3140968"/>
            <a:ext cx="4968552" cy="3528392"/>
          </a:xfrm>
          <a:prstGeom prst="ellipse">
            <a:avLst/>
          </a:prstGeom>
          <a:solidFill>
            <a:srgbClr val="0033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Management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各項報告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記錄統計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…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12160" y="259432"/>
            <a:ext cx="3131840" cy="5355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6" name="橢圓 5"/>
          <p:cNvSpPr/>
          <p:nvPr/>
        </p:nvSpPr>
        <p:spPr>
          <a:xfrm>
            <a:off x="546695" y="2060848"/>
            <a:ext cx="4968552" cy="3528392"/>
          </a:xfrm>
          <a:prstGeom prst="ellipse">
            <a:avLst/>
          </a:prstGeom>
          <a:solidFill>
            <a:schemeClr val="tx2">
              <a:lumMod val="5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Data-Sync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endParaRPr lang="en-US" altLang="zh-TW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Ledgers </a:t>
            </a:r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完整一致</a:t>
            </a:r>
          </a:p>
        </p:txBody>
      </p:sp>
      <p:sp>
        <p:nvSpPr>
          <p:cNvPr id="7" name="橢圓 6"/>
          <p:cNvSpPr/>
          <p:nvPr/>
        </p:nvSpPr>
        <p:spPr>
          <a:xfrm>
            <a:off x="546695" y="944724"/>
            <a:ext cx="4968552" cy="3528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Block &amp; Chain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確保資料的安全性</a:t>
            </a:r>
            <a:endParaRPr lang="en-US" altLang="zh-TW" sz="24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Hashing + </a:t>
            </a:r>
            <a:r>
              <a:rPr lang="en-US" altLang="zh-TW" sz="24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eSigning</a:t>
            </a:r>
            <a:endParaRPr lang="zh-TW" altLang="en-US" sz="2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39552" y="-99392"/>
            <a:ext cx="4968552" cy="3528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Auth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ID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參與者</a:t>
            </a:r>
            <a:endParaRPr lang="en-US" altLang="zh-TW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身分的</a:t>
            </a: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核准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身分識別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權限與責任</a:t>
            </a:r>
            <a:endParaRPr lang="zh-TW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0112" y="3771617"/>
            <a:ext cx="2898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ea typeface="標楷體" panose="03000509000000000000" pitchFamily="65" charset="-120"/>
              </a:rPr>
              <a:t>Data-Sync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確保所有 </a:t>
            </a:r>
            <a:r>
              <a:rPr lang="en-US" altLang="zh-TW" sz="2000" dirty="0" smtClean="0">
                <a:ea typeface="標楷體" panose="03000509000000000000" pitchFamily="65" charset="-120"/>
              </a:rPr>
              <a:t>Ledgers </a:t>
            </a:r>
            <a:r>
              <a:rPr lang="zh-TW" altLang="en-US" sz="2000" dirty="0" smtClean="0">
                <a:ea typeface="標楷體" panose="03000509000000000000" pitchFamily="65" charset="-120"/>
              </a:rPr>
              <a:t>資料的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一致性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80112" y="2376173"/>
            <a:ext cx="22894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Block &amp; Chain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確保資料的安全性</a:t>
            </a:r>
            <a:endParaRPr lang="en-US" altLang="zh-TW" sz="2000" dirty="0" smtClean="0">
              <a:solidFill>
                <a:srgbClr val="000099"/>
              </a:solidFill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Hashing + </a:t>
            </a:r>
            <a:r>
              <a:rPr lang="en-US" altLang="zh-TW" sz="2000" dirty="0" err="1" smtClean="0">
                <a:solidFill>
                  <a:srgbClr val="000099"/>
                </a:solidFill>
                <a:ea typeface="標楷體" panose="03000509000000000000" pitchFamily="65" charset="-120"/>
              </a:rPr>
              <a:t>eSigning</a:t>
            </a:r>
            <a:endParaRPr lang="zh-TW" altLang="en-US" sz="20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80112" y="980728"/>
            <a:ext cx="2678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err="1" smtClean="0">
                <a:solidFill>
                  <a:srgbClr val="C00000"/>
                </a:solidFill>
                <a:ea typeface="標楷體" panose="03000509000000000000" pitchFamily="65" charset="-120"/>
              </a:rPr>
              <a:t>Auth</a:t>
            </a:r>
            <a:r>
              <a:rPr lang="en-US" altLang="zh-TW" sz="2000" b="1" i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 &amp; ID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身分的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核准</a:t>
            </a:r>
            <a:r>
              <a:rPr lang="en-US" altLang="zh-TW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身分識別</a:t>
            </a:r>
            <a:r>
              <a:rPr lang="en-US" altLang="zh-TW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權限與責任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80112" y="5164450"/>
            <a:ext cx="26725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Management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各項報告</a:t>
            </a:r>
            <a:r>
              <a:rPr lang="en-US" altLang="zh-TW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記錄統計</a:t>
            </a:r>
            <a:r>
              <a:rPr lang="en-US" altLang="zh-TW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, …</a:t>
            </a:r>
            <a:endParaRPr lang="zh-TW" altLang="en-US" sz="2000" dirty="0">
              <a:solidFill>
                <a:srgbClr val="0033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5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46695" y="2060848"/>
            <a:ext cx="4968552" cy="3528392"/>
          </a:xfrm>
          <a:prstGeom prst="ellipse">
            <a:avLst/>
          </a:prstGeom>
          <a:solidFill>
            <a:schemeClr val="tx2">
              <a:lumMod val="5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Data-Sync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Ledgers 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完整一致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580112" y="3771617"/>
            <a:ext cx="2898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ea typeface="標楷體" panose="03000509000000000000" pitchFamily="65" charset="-120"/>
              </a:rPr>
              <a:t>Data-Sync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ea typeface="標楷體" panose="03000509000000000000" pitchFamily="65" charset="-120"/>
              </a:rPr>
              <a:t>確保所有 </a:t>
            </a:r>
            <a:r>
              <a:rPr lang="en-US" altLang="zh-TW" sz="2000" dirty="0" smtClean="0">
                <a:ea typeface="標楷體" panose="03000509000000000000" pitchFamily="65" charset="-120"/>
              </a:rPr>
              <a:t>Ledgers </a:t>
            </a:r>
            <a:r>
              <a:rPr lang="zh-TW" altLang="en-US" sz="2000" dirty="0" smtClean="0">
                <a:ea typeface="標楷體" panose="03000509000000000000" pitchFamily="65" charset="-120"/>
              </a:rPr>
              <a:t>資料的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ea typeface="標楷體" panose="03000509000000000000" pitchFamily="65" charset="-120"/>
              </a:rPr>
              <a:t>一致性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9822" y="851520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我們要採用哪一種 </a:t>
            </a:r>
            <a:r>
              <a:rPr lang="en-US" altLang="zh-TW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Consensus Algorithm </a:t>
            </a: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？</a:t>
            </a:r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44834" y="1628800"/>
            <a:ext cx="2823209" cy="14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POW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適合我們使用嗎？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我們還需要 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“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挖礦</a:t>
            </a:r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”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嗎？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拜占庭演算法 </a:t>
            </a:r>
            <a:r>
              <a:rPr lang="en-US" altLang="zh-TW" sz="2000" dirty="0">
                <a:ea typeface="標楷體" panose="03000509000000000000" pitchFamily="65" charset="-120"/>
                <a:cs typeface="Arial" panose="020B0604020202020204" pitchFamily="34" charset="0"/>
              </a:rPr>
              <a:t>OK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嗎？</a:t>
            </a:r>
            <a:endParaRPr lang="zh-TW" altLang="en-US" sz="2000" dirty="0"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46695" y="944724"/>
            <a:ext cx="4968552" cy="35283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Block &amp; Chain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確保資料的安全性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Hashing +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eSigning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80112" y="2376173"/>
            <a:ext cx="22894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Block &amp; Chain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確保資料的安全性</a:t>
            </a:r>
            <a:endParaRPr lang="en-US" altLang="zh-TW" sz="2000" dirty="0" smtClean="0">
              <a:solidFill>
                <a:srgbClr val="000099"/>
              </a:solidFill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solidFill>
                  <a:srgbClr val="000099"/>
                </a:solidFill>
                <a:ea typeface="標楷體" panose="03000509000000000000" pitchFamily="65" charset="-120"/>
              </a:rPr>
              <a:t>Hashing + </a:t>
            </a:r>
            <a:r>
              <a:rPr lang="en-US" altLang="zh-TW" sz="2000" dirty="0" err="1" smtClean="0">
                <a:solidFill>
                  <a:srgbClr val="000099"/>
                </a:solidFill>
                <a:ea typeface="標楷體" panose="03000509000000000000" pitchFamily="65" charset="-120"/>
              </a:rPr>
              <a:t>eSigning</a:t>
            </a:r>
            <a:endParaRPr lang="zh-TW" altLang="en-US" sz="20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60313" y="4149080"/>
            <a:ext cx="4047903" cy="1134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這些事我們其實都會做</a:t>
            </a:r>
            <a:r>
              <a:rPr lang="en-US" altLang="zh-TW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而且已經行之有年</a:t>
            </a:r>
            <a:r>
              <a:rPr lang="en-US" altLang="zh-TW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不是嗎</a:t>
            </a:r>
            <a:r>
              <a:rPr lang="zh-TW" altLang="en-US" sz="2400" dirty="0" smtClean="0">
                <a:latin typeface="新細明體"/>
                <a:ea typeface="新細明體"/>
                <a:cs typeface="Arial" panose="020B0604020202020204" pitchFamily="34" charset="0"/>
              </a:rPr>
              <a:t>？</a:t>
            </a:r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雲朵形圖說文字 7"/>
          <p:cNvSpPr/>
          <p:nvPr/>
        </p:nvSpPr>
        <p:spPr>
          <a:xfrm>
            <a:off x="251520" y="260648"/>
            <a:ext cx="7056784" cy="2448272"/>
          </a:xfrm>
          <a:prstGeom prst="cloudCallout">
            <a:avLst>
              <a:gd name="adj1" fmla="val -29775"/>
              <a:gd name="adj2" fmla="val 1238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只要</a:t>
            </a:r>
            <a:r>
              <a:rPr lang="zh-TW" altLang="en-US" sz="24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「大家都認可」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我有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100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塊錢</a:t>
            </a:r>
            <a:endParaRPr lang="en-US" altLang="zh-TW" sz="2400" dirty="0" smtClean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我就</a:t>
            </a:r>
            <a:r>
              <a:rPr lang="zh-TW" altLang="en-US" sz="24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「真的」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有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100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塊錢</a:t>
            </a:r>
            <a:endParaRPr lang="zh-TW" altLang="en-US" sz="2400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32061" y="1493495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0099"/>
                </a:solidFill>
              </a:rPr>
              <a:t>But How?</a:t>
            </a:r>
            <a:endParaRPr lang="zh-TW" altLang="en-US" sz="3200" dirty="0">
              <a:solidFill>
                <a:srgbClr val="000099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5508104" y="1588086"/>
            <a:ext cx="1008112" cy="395591"/>
          </a:xfrm>
          <a:prstGeom prst="stripedRightArrow">
            <a:avLst>
              <a:gd name="adj1" fmla="val 50000"/>
              <a:gd name="adj2" fmla="val 9267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455876" y="2348880"/>
            <a:ext cx="5112568" cy="3816424"/>
          </a:xfrm>
          <a:prstGeom prst="roundRect">
            <a:avLst>
              <a:gd name="adj" fmla="val 624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需要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有一套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「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大家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都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能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接受的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協定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需要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有一套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「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」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讓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協定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能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「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落實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這套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機制需要具備的功能有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所有權的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確認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支配權的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行使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清算結算的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運作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資訊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記錄的信任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4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uiExpand="1" build="p" bldLvl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39552" y="-99392"/>
            <a:ext cx="4968552" cy="3528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endParaRPr lang="en-US" altLang="zh-TW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Auth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ID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參與者</a:t>
            </a:r>
            <a:endParaRPr lang="en-US" altLang="zh-TW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身分的</a:t>
            </a: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核准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身分識別</a:t>
            </a:r>
            <a:r>
              <a:rPr lang="en-US" altLang="zh-TW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權限與責任</a:t>
            </a:r>
            <a:endParaRPr lang="zh-TW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80112" y="980728"/>
            <a:ext cx="2678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err="1" smtClean="0">
                <a:solidFill>
                  <a:srgbClr val="C00000"/>
                </a:solidFill>
                <a:ea typeface="標楷體" panose="03000509000000000000" pitchFamily="65" charset="-120"/>
              </a:rPr>
              <a:t>Auth</a:t>
            </a:r>
            <a:r>
              <a:rPr lang="en-US" altLang="zh-TW" sz="2000" b="1" i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 &amp; ID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身分的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核准</a:t>
            </a:r>
            <a:r>
              <a:rPr lang="en-US" altLang="zh-TW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身分識別</a:t>
            </a:r>
            <a:r>
              <a:rPr lang="en-US" altLang="zh-TW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C00000"/>
                </a:solidFill>
                <a:ea typeface="標楷體" panose="03000509000000000000" pitchFamily="65" charset="-120"/>
              </a:rPr>
              <a:t>權限與責任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16016" y="28288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 </a:t>
            </a:r>
            <a:r>
              <a:rPr lang="en-US" altLang="zh-TW" sz="2400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Blockchain</a:t>
            </a:r>
            <a:r>
              <a:rPr lang="en-US" altLang="zh-TW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的生態圈中</a:t>
            </a:r>
            <a:endParaRPr lang="en-US" altLang="zh-TW" sz="2400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需要有一些人來替大家服務</a:t>
            </a:r>
          </a:p>
        </p:txBody>
      </p:sp>
      <p:sp>
        <p:nvSpPr>
          <p:cNvPr id="8" name="橢圓 7"/>
          <p:cNvSpPr/>
          <p:nvPr/>
        </p:nvSpPr>
        <p:spPr>
          <a:xfrm>
            <a:off x="611560" y="3140968"/>
            <a:ext cx="4968552" cy="3528392"/>
          </a:xfrm>
          <a:prstGeom prst="ellipse">
            <a:avLst/>
          </a:prstGeom>
          <a:solidFill>
            <a:srgbClr val="0033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Management Layer</a:t>
            </a:r>
          </a:p>
          <a:p>
            <a:pPr algn="ctr"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各項報告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記錄統計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…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0112" y="5164450"/>
            <a:ext cx="26725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Management Layer</a:t>
            </a:r>
          </a:p>
          <a:p>
            <a:pPr>
              <a:spcBef>
                <a:spcPts val="600"/>
              </a:spcBef>
            </a:pPr>
            <a:r>
              <a:rPr lang="zh-TW" altLang="en-US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各項報告</a:t>
            </a:r>
            <a:r>
              <a:rPr lang="en-US" altLang="zh-TW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記錄統計</a:t>
            </a:r>
            <a:r>
              <a:rPr lang="en-US" altLang="zh-TW" sz="2000" dirty="0" smtClean="0">
                <a:solidFill>
                  <a:srgbClr val="003300"/>
                </a:solidFill>
                <a:ea typeface="標楷體" panose="03000509000000000000" pitchFamily="65" charset="-120"/>
              </a:rPr>
              <a:t>, …</a:t>
            </a:r>
            <a:endParaRPr lang="zh-TW" altLang="en-US" sz="2000" dirty="0">
              <a:solidFill>
                <a:srgbClr val="0033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0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00497" y="351121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i="1" dirty="0" smtClean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准許制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Permissioned </a:t>
            </a:r>
            <a:r>
              <a:rPr lang="en-US" altLang="zh-TW" sz="2000" dirty="0">
                <a:ea typeface="標楷體" panose="03000509000000000000" pitchFamily="65" charset="-120"/>
                <a:cs typeface="Arial" panose="020B0604020202020204" pitchFamily="34" charset="0"/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i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實名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制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Rea-name </a:t>
            </a:r>
            <a:r>
              <a:rPr lang="en-US" altLang="zh-TW" sz="2000" dirty="0">
                <a:ea typeface="標楷體" panose="03000509000000000000" pitchFamily="65" charset="-120"/>
                <a:cs typeface="Arial" panose="020B0604020202020204" pitchFamily="34" charset="0"/>
              </a:rPr>
              <a:t>/ Non-anonymous System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i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法規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尊崇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Regulatory </a:t>
            </a:r>
            <a:r>
              <a:rPr lang="en-US" altLang="zh-TW" sz="2000" dirty="0">
                <a:ea typeface="標楷體" panose="03000509000000000000" pitchFamily="65" charset="-120"/>
                <a:cs typeface="Arial" panose="020B0604020202020204" pitchFamily="34" charset="0"/>
              </a:rPr>
              <a:t>Compliance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i="1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  <a:cs typeface="Arial" panose="020B0604020202020204" pitchFamily="34" charset="0"/>
              </a:rPr>
              <a:t>究責與</a:t>
            </a:r>
            <a:r>
              <a:rPr lang="zh-TW" altLang="en-US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賠償</a:t>
            </a:r>
            <a:endParaRPr lang="en-US" altLang="zh-TW" sz="2000" dirty="0" smtClean="0"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ea typeface="標楷體" panose="03000509000000000000" pitchFamily="65" charset="-120"/>
                <a:cs typeface="Arial" panose="020B0604020202020204" pitchFamily="34" charset="0"/>
              </a:rPr>
              <a:t>Accountability </a:t>
            </a:r>
            <a:r>
              <a:rPr lang="en-US" altLang="zh-TW" sz="2000" dirty="0">
                <a:ea typeface="標楷體" panose="03000509000000000000" pitchFamily="65" charset="-120"/>
                <a:cs typeface="Arial" panose="020B0604020202020204" pitchFamily="34" charset="0"/>
              </a:rPr>
              <a:t>&amp; Liability</a:t>
            </a:r>
          </a:p>
        </p:txBody>
      </p:sp>
      <p:sp>
        <p:nvSpPr>
          <p:cNvPr id="13" name="橢圓 12"/>
          <p:cNvSpPr/>
          <p:nvPr/>
        </p:nvSpPr>
        <p:spPr>
          <a:xfrm>
            <a:off x="3707904" y="1425340"/>
            <a:ext cx="4644516" cy="317665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12160" y="1209340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228232" y="4351036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8028384" y="3213024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19685" y="1305840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092280" y="1484784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068679" y="1772816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956376" y="2132856"/>
            <a:ext cx="432000" cy="43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32016" y="4293144"/>
            <a:ext cx="648096" cy="432000"/>
          </a:xfrm>
          <a:prstGeom prst="ellipse">
            <a:avLst/>
          </a:prstGeom>
          <a:solidFill>
            <a:srgbClr val="003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39522" y="357301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380312" y="382957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020272" y="400673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8" name="橢圓 17"/>
          <p:cNvSpPr/>
          <p:nvPr/>
        </p:nvSpPr>
        <p:spPr>
          <a:xfrm>
            <a:off x="3852583" y="3717032"/>
            <a:ext cx="648096" cy="432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45132"/>
            <a:ext cx="3131840" cy="5355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角色扮演</a:t>
            </a:r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6012160" y="599221"/>
            <a:ext cx="1584176" cy="4535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350"/>
              <a:gd name="adj6" fmla="val -4888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ea typeface="標楷體" panose="03000509000000000000" pitchFamily="65" charset="-120"/>
              </a:rPr>
              <a:t>N </a:t>
            </a:r>
            <a:r>
              <a:rPr lang="zh-TW" altLang="en-US" sz="2000" dirty="0" smtClean="0">
                <a:ea typeface="標楷體" panose="03000509000000000000" pitchFamily="65" charset="-120"/>
              </a:rPr>
              <a:t>個參與者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420583" y="2781024"/>
            <a:ext cx="648096" cy="43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endParaRPr lang="zh-TW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單箭頭接點 22"/>
          <p:cNvCxnSpPr>
            <a:stCxn id="14" idx="1"/>
            <a:endCxn id="11" idx="5"/>
          </p:cNvCxnSpPr>
          <p:nvPr/>
        </p:nvCxnSpPr>
        <p:spPr>
          <a:xfrm flipH="1" flipV="1">
            <a:off x="4437414" y="2141551"/>
            <a:ext cx="589513" cy="2214858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1"/>
            <a:endCxn id="13" idx="3"/>
          </p:cNvCxnSpPr>
          <p:nvPr/>
        </p:nvCxnSpPr>
        <p:spPr>
          <a:xfrm flipH="1" flipV="1">
            <a:off x="4388078" y="4136781"/>
            <a:ext cx="638849" cy="219628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6"/>
            <a:endCxn id="7" idx="2"/>
          </p:cNvCxnSpPr>
          <p:nvPr/>
        </p:nvCxnSpPr>
        <p:spPr>
          <a:xfrm>
            <a:off x="5580112" y="4509144"/>
            <a:ext cx="648120" cy="57892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4" idx="6"/>
            <a:endCxn id="8" idx="3"/>
          </p:cNvCxnSpPr>
          <p:nvPr/>
        </p:nvCxnSpPr>
        <p:spPr>
          <a:xfrm flipV="1">
            <a:off x="5580112" y="3581759"/>
            <a:ext cx="2511537" cy="927385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7"/>
            <a:endCxn id="12" idx="3"/>
          </p:cNvCxnSpPr>
          <p:nvPr/>
        </p:nvCxnSpPr>
        <p:spPr>
          <a:xfrm flipV="1">
            <a:off x="5485201" y="2501591"/>
            <a:ext cx="2534440" cy="1854818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7"/>
            <a:endCxn id="10" idx="3"/>
          </p:cNvCxnSpPr>
          <p:nvPr/>
        </p:nvCxnSpPr>
        <p:spPr>
          <a:xfrm flipV="1">
            <a:off x="5485201" y="1853519"/>
            <a:ext cx="1670344" cy="2502890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0"/>
            <a:endCxn id="6" idx="4"/>
          </p:cNvCxnSpPr>
          <p:nvPr/>
        </p:nvCxnSpPr>
        <p:spPr>
          <a:xfrm flipV="1">
            <a:off x="5256064" y="1641340"/>
            <a:ext cx="972096" cy="2651804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4" idx="0"/>
            <a:endCxn id="9" idx="4"/>
          </p:cNvCxnSpPr>
          <p:nvPr/>
        </p:nvCxnSpPr>
        <p:spPr>
          <a:xfrm flipH="1" flipV="1">
            <a:off x="5135685" y="1737840"/>
            <a:ext cx="120379" cy="2555304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816235" y="5116542"/>
            <a:ext cx="3506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rgbClr val="003300"/>
                </a:solidFill>
                <a:ea typeface="微軟正黑體" panose="020B0604030504040204" pitchFamily="34" charset="-120"/>
              </a:rPr>
              <a:t>連結拓樸圖 </a:t>
            </a:r>
            <a:r>
              <a:rPr lang="en-US" altLang="zh-TW" dirty="0" smtClean="0">
                <a:solidFill>
                  <a:srgbClr val="003300"/>
                </a:solidFill>
                <a:ea typeface="微軟正黑體" panose="020B0604030504040204" pitchFamily="34" charset="-120"/>
              </a:rPr>
              <a:t>(Connection Topology)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003300"/>
                </a:solidFill>
                <a:ea typeface="微軟正黑體" panose="020B0604030504040204" pitchFamily="34" charset="-120"/>
              </a:rPr>
              <a:t>完全</a:t>
            </a:r>
            <a:r>
              <a:rPr lang="zh-TW" altLang="en-US" dirty="0" smtClean="0">
                <a:solidFill>
                  <a:srgbClr val="003300"/>
                </a:solidFill>
                <a:ea typeface="微軟正黑體" panose="020B0604030504040204" pitchFamily="34" charset="-120"/>
              </a:rPr>
              <a:t>連結 </a:t>
            </a:r>
            <a:r>
              <a:rPr lang="en-US" altLang="zh-TW" dirty="0" smtClean="0">
                <a:solidFill>
                  <a:srgbClr val="003300"/>
                </a:solidFill>
                <a:ea typeface="微軟正黑體" panose="020B0604030504040204" pitchFamily="34" charset="-120"/>
              </a:rPr>
              <a:t>(Complete Graph)</a:t>
            </a:r>
            <a:endParaRPr lang="zh-TW" altLang="en-US" dirty="0">
              <a:solidFill>
                <a:srgbClr val="0033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718692" y="2766191"/>
            <a:ext cx="1519968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ea typeface="微軟正黑體" panose="020B0604030504040204" pitchFamily="34" charset="-120"/>
              </a:rPr>
              <a:t>N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+ </a:t>
            </a:r>
            <a:r>
              <a:rPr lang="en-US" altLang="zh-TW" sz="2400" i="1" dirty="0" smtClean="0">
                <a:ea typeface="微軟正黑體" panose="020B0604030504040204" pitchFamily="34" charset="-120"/>
              </a:rPr>
              <a:t>X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模式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0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5" grpId="0" animBg="1"/>
      <p:bldP spid="21" grpId="0" animBg="1"/>
      <p:bldP spid="49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3136612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務實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Blockchain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 </a:t>
            </a:r>
            <a:r>
              <a:rPr lang="zh-TW" altLang="en-US" sz="3200" dirty="0" smtClean="0">
                <a:solidFill>
                  <a:srgbClr val="00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實務</a:t>
            </a:r>
            <a:endParaRPr lang="zh-TW" altLang="en-US" sz="32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18509" y="764704"/>
            <a:ext cx="38555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Bitcoin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烏托邦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(Utopia </a:t>
            </a:r>
            <a:r>
              <a:rPr lang="el-GR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ουτοπία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</a:p>
        </p:txBody>
      </p:sp>
      <p:sp>
        <p:nvSpPr>
          <p:cNvPr id="8" name="矩形 7"/>
          <p:cNvSpPr/>
          <p:nvPr/>
        </p:nvSpPr>
        <p:spPr>
          <a:xfrm>
            <a:off x="3453745" y="4227185"/>
            <a:ext cx="2164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Times New Roman" panose="02020603050405020304" pitchFamily="18" charset="0"/>
              </a:rPr>
              <a:t>關鍵是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78921" y="4867419"/>
            <a:ext cx="3937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u="sng" dirty="0" smtClean="0">
                <a:solidFill>
                  <a:srgbClr val="0000CC"/>
                </a:solidFill>
                <a:ea typeface="標楷體" panose="03000509000000000000" pitchFamily="65" charset="-120"/>
              </a:rPr>
              <a:t>規範</a:t>
            </a:r>
            <a:r>
              <a:rPr lang="zh-TW" altLang="en-US" sz="3600" dirty="0" smtClean="0">
                <a:ea typeface="標楷體" panose="03000509000000000000" pitchFamily="65" charset="-120"/>
              </a:rPr>
              <a:t>  的   實</a:t>
            </a:r>
            <a:r>
              <a:rPr lang="zh-TW" altLang="en-US" sz="3600" dirty="0">
                <a:ea typeface="標楷體" panose="03000509000000000000" pitchFamily="65" charset="-120"/>
              </a:rPr>
              <a:t>作經驗</a:t>
            </a:r>
          </a:p>
        </p:txBody>
      </p:sp>
      <p:sp>
        <p:nvSpPr>
          <p:cNvPr id="6" name="矩形 5"/>
          <p:cNvSpPr/>
          <p:nvPr/>
        </p:nvSpPr>
        <p:spPr>
          <a:xfrm>
            <a:off x="2578920" y="1988840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u="sng" dirty="0" smtClean="0">
                <a:solidFill>
                  <a:srgbClr val="0000CC"/>
                </a:solidFill>
                <a:ea typeface="標楷體" panose="03000509000000000000" pitchFamily="65" charset="-120"/>
              </a:rPr>
              <a:t>技術</a:t>
            </a:r>
            <a:r>
              <a:rPr lang="zh-TW" altLang="en-US" sz="3600" dirty="0"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ea typeface="標楷體" panose="03000509000000000000" pitchFamily="65" charset="-120"/>
              </a:rPr>
              <a:t> 的   實</a:t>
            </a:r>
            <a:r>
              <a:rPr lang="zh-TW" altLang="en-US" sz="3600" dirty="0">
                <a:ea typeface="標楷體" panose="03000509000000000000" pitchFamily="65" charset="-120"/>
              </a:rPr>
              <a:t>作經驗</a:t>
            </a:r>
          </a:p>
        </p:txBody>
      </p:sp>
      <p:sp>
        <p:nvSpPr>
          <p:cNvPr id="7" name="矩形 6"/>
          <p:cNvSpPr/>
          <p:nvPr/>
        </p:nvSpPr>
        <p:spPr>
          <a:xfrm>
            <a:off x="2578921" y="3931315"/>
            <a:ext cx="3937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u="sng" dirty="0" smtClean="0">
                <a:solidFill>
                  <a:srgbClr val="0000CC"/>
                </a:solidFill>
                <a:ea typeface="標楷體" panose="03000509000000000000" pitchFamily="65" charset="-120"/>
              </a:rPr>
              <a:t>管理</a:t>
            </a:r>
            <a:r>
              <a:rPr lang="zh-TW" altLang="en-US" sz="3600" dirty="0" smtClean="0">
                <a:ea typeface="標楷體" panose="03000509000000000000" pitchFamily="65" charset="-120"/>
              </a:rPr>
              <a:t>  的   實</a:t>
            </a:r>
            <a:r>
              <a:rPr lang="zh-TW" altLang="en-US" sz="3600" dirty="0">
                <a:ea typeface="標楷體" panose="03000509000000000000" pitchFamily="65" charset="-120"/>
              </a:rPr>
              <a:t>作經驗</a:t>
            </a:r>
          </a:p>
        </p:txBody>
      </p:sp>
      <p:sp>
        <p:nvSpPr>
          <p:cNvPr id="8" name="矩形 7"/>
          <p:cNvSpPr/>
          <p:nvPr/>
        </p:nvSpPr>
        <p:spPr>
          <a:xfrm>
            <a:off x="1691400" y="2996952"/>
            <a:ext cx="486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u="sng" dirty="0">
                <a:solidFill>
                  <a:srgbClr val="0000CC"/>
                </a:solidFill>
                <a:ea typeface="標楷體" panose="03000509000000000000" pitchFamily="65" charset="-120"/>
              </a:rPr>
              <a:t>業務</a:t>
            </a:r>
            <a:r>
              <a:rPr lang="zh-TW" altLang="en-US" sz="3600" b="1" u="sng" dirty="0" smtClean="0">
                <a:solidFill>
                  <a:srgbClr val="0000CC"/>
                </a:solidFill>
                <a:ea typeface="標楷體" panose="03000509000000000000" pitchFamily="65" charset="-120"/>
              </a:rPr>
              <a:t>模式</a:t>
            </a:r>
            <a:r>
              <a:rPr lang="zh-TW" altLang="en-US" sz="3600" dirty="0" smtClean="0">
                <a:solidFill>
                  <a:srgbClr val="0000CC"/>
                </a:solidFill>
                <a:ea typeface="標楷體" panose="03000509000000000000" pitchFamily="65" charset="-120"/>
              </a:rPr>
              <a:t>  </a:t>
            </a:r>
            <a:r>
              <a:rPr lang="zh-TW" altLang="en-US" sz="3600" dirty="0" smtClean="0">
                <a:ea typeface="標楷體" panose="03000509000000000000" pitchFamily="65" charset="-120"/>
              </a:rPr>
              <a:t>的   實</a:t>
            </a:r>
            <a:r>
              <a:rPr lang="zh-TW" altLang="en-US" sz="3600" dirty="0">
                <a:ea typeface="標楷體" panose="03000509000000000000" pitchFamily="65" charset="-120"/>
              </a:rPr>
              <a:t>作經驗</a:t>
            </a:r>
          </a:p>
        </p:txBody>
      </p:sp>
      <p:sp>
        <p:nvSpPr>
          <p:cNvPr id="9" name="矩形 8"/>
          <p:cNvSpPr/>
          <p:nvPr/>
        </p:nvSpPr>
        <p:spPr>
          <a:xfrm>
            <a:off x="695843" y="620688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如何學習、累積</a:t>
            </a:r>
            <a:r>
              <a:rPr lang="en-US" altLang="zh-TW" sz="36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…</a:t>
            </a:r>
            <a:endParaRPr lang="zh-TW" altLang="en-US" sz="36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3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朵形圖說文字 5"/>
          <p:cNvSpPr/>
          <p:nvPr/>
        </p:nvSpPr>
        <p:spPr>
          <a:xfrm>
            <a:off x="3995936" y="692696"/>
            <a:ext cx="4176464" cy="2448272"/>
          </a:xfrm>
          <a:prstGeom prst="cloudCallout">
            <a:avLst>
              <a:gd name="adj1" fmla="val -41564"/>
              <a:gd name="adj2" fmla="val 7904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從哪兒下手</a:t>
            </a:r>
            <a:r>
              <a:rPr lang="zh-TW" altLang="en-US" sz="3200" dirty="0" smtClean="0">
                <a:solidFill>
                  <a:schemeClr val="tx1"/>
                </a:solidFill>
                <a:latin typeface="新細明體"/>
                <a:ea typeface="新細明體"/>
              </a:rPr>
              <a:t>？</a:t>
            </a:r>
            <a:endParaRPr lang="en-US" altLang="zh-TW" sz="3200" dirty="0" smtClean="0">
              <a:solidFill>
                <a:schemeClr val="tx1"/>
              </a:solidFill>
              <a:latin typeface="新細明體"/>
              <a:ea typeface="新細明體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如何開始呢</a:t>
            </a:r>
            <a:r>
              <a:rPr lang="zh-TW" altLang="en-US" sz="3200" dirty="0" smtClean="0">
                <a:solidFill>
                  <a:schemeClr val="tx1"/>
                </a:solidFill>
                <a:latin typeface="新細明體"/>
                <a:ea typeface="新細明體"/>
              </a:rPr>
              <a:t>？</a:t>
            </a:r>
            <a:endParaRPr lang="zh-TW" altLang="en-US" sz="3200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3600" i="1" dirty="0" err="1">
                <a:solidFill>
                  <a:srgbClr val="C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Blockchain</a:t>
            </a:r>
            <a:r>
              <a:rPr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的原始理念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看未來的發展趨勢</a:t>
            </a:r>
            <a:endParaRPr lang="zh-TW" altLang="en-US" sz="3600" dirty="0">
              <a:solidFill>
                <a:srgbClr val="00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792088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杜宏毅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臺灣網路認證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 策略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51153" y="278092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006600"/>
                </a:solidFill>
              </a:rPr>
              <a:t>敬請指教</a:t>
            </a:r>
            <a:endParaRPr lang="zh-TW" altLang="en-US" sz="4400" dirty="0">
              <a:solidFill>
                <a:srgbClr val="0066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8670" y="3861048"/>
            <a:ext cx="77029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/>
              <a:t>相關資料可參考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公開社團 </a:t>
            </a:r>
            <a:r>
              <a:rPr lang="zh-TW" altLang="en-US" dirty="0" smtClean="0">
                <a:latin typeface="新細明體"/>
                <a:ea typeface="新細明體"/>
              </a:rPr>
              <a:t>「</a:t>
            </a:r>
            <a:r>
              <a:rPr lang="en-US" altLang="zh-TW" sz="2000" b="1" dirty="0" err="1" smtClean="0">
                <a:ea typeface="標楷體" panose="03000509000000000000" pitchFamily="65" charset="-120"/>
              </a:rPr>
              <a:t>Blockchain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的前世今生與未來</a:t>
            </a:r>
            <a:r>
              <a:rPr lang="zh-TW" altLang="en-US" dirty="0" smtClean="0">
                <a:latin typeface="新細明體"/>
                <a:ea typeface="新細明體"/>
              </a:rPr>
              <a:t>」</a:t>
            </a:r>
            <a:endParaRPr lang="en-US" altLang="zh-TW" dirty="0" smtClean="0"/>
          </a:p>
          <a:p>
            <a:pPr algn="ctr"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https://www.facebook.com/groups/1635383210119188</a:t>
            </a:r>
            <a:r>
              <a:rPr lang="en-US" altLang="zh-TW" dirty="0" smtClean="0">
                <a:hlinkClick r:id="rId2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27354"/>
              </p:ext>
            </p:extLst>
          </p:nvPr>
        </p:nvGraphicFramePr>
        <p:xfrm>
          <a:off x="431540" y="980728"/>
          <a:ext cx="2016223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79"/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誠心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明賢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屁孩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lady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ADSL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7788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欣欣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330158" y="431034"/>
            <a:ext cx="1664367" cy="1151936"/>
            <a:chOff x="3238861" y="476672"/>
            <a:chExt cx="1664367" cy="1151936"/>
          </a:xfrm>
        </p:grpSpPr>
        <p:pic>
          <p:nvPicPr>
            <p:cNvPr id="2053" name="Picture 5" descr="https://cdn2.iconfinder.com/data/icons/people-diversity-portraits/32/i1-01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61" y="548488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81" y="476672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/>
          <p:cNvGrpSpPr/>
          <p:nvPr/>
        </p:nvGrpSpPr>
        <p:grpSpPr>
          <a:xfrm>
            <a:off x="3894768" y="5190955"/>
            <a:ext cx="1519061" cy="1008112"/>
            <a:chOff x="4860032" y="5109978"/>
            <a:chExt cx="1519061" cy="1008112"/>
          </a:xfrm>
        </p:grpSpPr>
        <p:pic>
          <p:nvPicPr>
            <p:cNvPr id="2057" name="Picture 9" descr="http://image.flaticon.com/icons/png/512/53/53117.pn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109978"/>
              <a:ext cx="900000" cy="97200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46" y="5109978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6724262" y="5136323"/>
            <a:ext cx="1370502" cy="1530224"/>
            <a:chOff x="7391745" y="4587866"/>
            <a:chExt cx="1370502" cy="1530224"/>
          </a:xfrm>
        </p:grpSpPr>
        <p:pic>
          <p:nvPicPr>
            <p:cNvPr id="2050" name="Picture 2" descr="https://cdn2.iconfinder.com/data/icons/people-diversity-portraits/32/i28-01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5010631"/>
              <a:ext cx="963671" cy="110745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000" y="458786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7016386" y="656692"/>
            <a:ext cx="1618438" cy="1224136"/>
            <a:chOff x="7391745" y="332656"/>
            <a:chExt cx="1618438" cy="1224136"/>
          </a:xfrm>
        </p:grpSpPr>
        <p:pic>
          <p:nvPicPr>
            <p:cNvPr id="2055" name="Picture 7" descr="https://cdn2.iconfinder.com/data/icons/people-diversity-portraits/32/i35-01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063" y="476672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33265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3419872" y="2204864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如果所有參與者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手頭上都有一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份帳簿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記錄所有發生過的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2" y="3883114"/>
            <a:ext cx="45448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所有參與者的帳簿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「</a:t>
            </a:r>
            <a:r>
              <a:rPr lang="zh-TW" altLang="en-US" sz="2000" b="1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都完全相同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」</a:t>
            </a:r>
            <a:endParaRPr lang="zh-TW" altLang="en-US" sz="20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5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08025"/>
              </p:ext>
            </p:extLst>
          </p:nvPr>
        </p:nvGraphicFramePr>
        <p:xfrm>
          <a:off x="431540" y="980728"/>
          <a:ext cx="2016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誠心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明賢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屁孩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lady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ADSL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7788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欣欣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330158" y="431034"/>
            <a:ext cx="1664367" cy="1151936"/>
            <a:chOff x="3238861" y="476672"/>
            <a:chExt cx="1664367" cy="1151936"/>
          </a:xfrm>
        </p:grpSpPr>
        <p:pic>
          <p:nvPicPr>
            <p:cNvPr id="2053" name="Picture 5" descr="https://cdn2.iconfinder.com/data/icons/people-diversity-portraits/32/i1-01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61" y="548488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81" y="476672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/>
          <p:cNvGrpSpPr/>
          <p:nvPr/>
        </p:nvGrpSpPr>
        <p:grpSpPr>
          <a:xfrm>
            <a:off x="3894768" y="5190955"/>
            <a:ext cx="1519061" cy="1008112"/>
            <a:chOff x="4860032" y="5109978"/>
            <a:chExt cx="1519061" cy="1008112"/>
          </a:xfrm>
        </p:grpSpPr>
        <p:pic>
          <p:nvPicPr>
            <p:cNvPr id="2057" name="Picture 9" descr="http://image.flaticon.com/icons/png/512/53/53117.pn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109978"/>
              <a:ext cx="900000" cy="97200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46" y="5109978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6724262" y="5136323"/>
            <a:ext cx="1370502" cy="1530224"/>
            <a:chOff x="7391745" y="4587866"/>
            <a:chExt cx="1370502" cy="1530224"/>
          </a:xfrm>
        </p:grpSpPr>
        <p:pic>
          <p:nvPicPr>
            <p:cNvPr id="2050" name="Picture 2" descr="https://cdn2.iconfinder.com/data/icons/people-diversity-portraits/32/i28-01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5010631"/>
              <a:ext cx="963671" cy="110745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000" y="458786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7016386" y="656692"/>
            <a:ext cx="1618438" cy="1224136"/>
            <a:chOff x="7391745" y="332656"/>
            <a:chExt cx="1618438" cy="1224136"/>
          </a:xfrm>
        </p:grpSpPr>
        <p:pic>
          <p:nvPicPr>
            <p:cNvPr id="2055" name="Picture 7" descr="https://cdn2.iconfinder.com/data/icons/people-diversity-portraits/32/i35-01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063" y="476672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33265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3419872" y="2204864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所有參與者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手頭上都有一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份帳簿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記錄所有發生過的</a:t>
            </a: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endParaRPr lang="en-US" altLang="zh-TW" sz="2000" dirty="0" smtClean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2" y="3883114"/>
            <a:ext cx="40318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所有參與者的帳簿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「</a:t>
            </a:r>
            <a:r>
              <a:rPr lang="zh-TW" altLang="en-US" sz="2000" b="1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都完全相同</a:t>
            </a:r>
            <a:r>
              <a:rPr lang="zh-TW" altLang="en-US" sz="2000" dirty="0">
                <a:solidFill>
                  <a:srgbClr val="000099"/>
                </a:solidFill>
                <a:latin typeface="新細明體"/>
              </a:rPr>
              <a:t>」</a:t>
            </a:r>
            <a:endParaRPr lang="zh-TW" altLang="en-US" sz="2000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455876" y="1880828"/>
            <a:ext cx="4144757" cy="2842075"/>
          </a:xfrm>
          <a:prstGeom prst="roundRect">
            <a:avLst>
              <a:gd name="adj" fmla="val 624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這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機制需要具備的功能有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所有權的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確認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支配權的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行使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清算結算的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運作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資訊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記錄的信任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84813" y="3606087"/>
            <a:ext cx="2644982" cy="3906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129684" y="1699558"/>
            <a:ext cx="720080" cy="3906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97670" y="2449024"/>
            <a:ext cx="720080" cy="3906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97670" y="3576847"/>
            <a:ext cx="720080" cy="3906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86485" y="4067780"/>
            <a:ext cx="20185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300 – 30 – 20 = 250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5654" y="264436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？</a:t>
            </a:r>
            <a:endParaRPr lang="zh-TW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69392" y="3115449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？</a:t>
            </a:r>
            <a:endParaRPr lang="zh-TW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44208" y="4005064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？</a:t>
            </a:r>
            <a:endParaRPr lang="zh-TW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  <p:bldP spid="23" grpId="0" animBg="1"/>
      <p:bldP spid="24" grpId="0" animBg="1"/>
      <p:bldP spid="25" grpId="0" animBg="1"/>
      <p:bldP spid="13" grpId="0" animBg="1"/>
      <p:bldP spid="14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3894768" y="5190955"/>
            <a:ext cx="1519061" cy="1008112"/>
            <a:chOff x="4860032" y="5109978"/>
            <a:chExt cx="1519061" cy="1008112"/>
          </a:xfrm>
        </p:grpSpPr>
        <p:pic>
          <p:nvPicPr>
            <p:cNvPr id="2057" name="Picture 9" descr="http://image.flaticon.com/icons/png/512/53/53117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109978"/>
              <a:ext cx="900000" cy="97200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46" y="5109978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6724262" y="5136323"/>
            <a:ext cx="1370502" cy="1530224"/>
            <a:chOff x="7391745" y="4587866"/>
            <a:chExt cx="1370502" cy="1530224"/>
          </a:xfrm>
        </p:grpSpPr>
        <p:pic>
          <p:nvPicPr>
            <p:cNvPr id="2050" name="Picture 2" descr="https://cdn2.iconfinder.com/data/icons/people-diversity-portraits/32/i28-01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5010631"/>
              <a:ext cx="963671" cy="110745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000" y="458786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7016386" y="656692"/>
            <a:ext cx="1618438" cy="1224136"/>
            <a:chOff x="7391745" y="332656"/>
            <a:chExt cx="1618438" cy="1224136"/>
          </a:xfrm>
        </p:grpSpPr>
        <p:pic>
          <p:nvPicPr>
            <p:cNvPr id="2055" name="Picture 7" descr="https://cdn2.iconfinder.com/data/icons/people-diversity-portraits/32/i35-01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063" y="476672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33265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矩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3455876" y="1880828"/>
            <a:ext cx="4144757" cy="2842075"/>
          </a:xfrm>
          <a:prstGeom prst="roundRect">
            <a:avLst>
              <a:gd name="adj" fmla="val 624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這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機制需要具備的功能有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所有權的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確認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支配權的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行使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清算結算的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運作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資訊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記錄的信任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84813" y="2659684"/>
            <a:ext cx="2644982" cy="92119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47865"/>
              </p:ext>
            </p:extLst>
          </p:nvPr>
        </p:nvGraphicFramePr>
        <p:xfrm>
          <a:off x="431540" y="980728"/>
          <a:ext cx="2016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誠心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明賢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屁孩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lady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ADSL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7788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欣欣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330158" y="431034"/>
            <a:ext cx="1664367" cy="1151936"/>
            <a:chOff x="3238861" y="476672"/>
            <a:chExt cx="1664367" cy="1151936"/>
          </a:xfrm>
        </p:grpSpPr>
        <p:pic>
          <p:nvPicPr>
            <p:cNvPr id="2053" name="Picture 5" descr="https://cdn2.iconfinder.com/data/icons/people-diversity-portraits/32/i1-01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61" y="548488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81" y="476672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圓角矩形 22"/>
          <p:cNvSpPr/>
          <p:nvPr/>
        </p:nvSpPr>
        <p:spPr>
          <a:xfrm>
            <a:off x="1129684" y="1699558"/>
            <a:ext cx="720080" cy="390675"/>
          </a:xfrm>
          <a:prstGeom prst="roundRect">
            <a:avLst/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97670" y="2449024"/>
            <a:ext cx="720080" cy="390675"/>
          </a:xfrm>
          <a:prstGeom prst="roundRect">
            <a:avLst/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97670" y="3576847"/>
            <a:ext cx="720080" cy="390675"/>
          </a:xfrm>
          <a:prstGeom prst="roundRect">
            <a:avLst/>
          </a:prstGeom>
          <a:noFill/>
          <a:ln>
            <a:solidFill>
              <a:srgbClr val="00009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5255270" y="432145"/>
            <a:ext cx="1677062" cy="1062655"/>
            <a:chOff x="5983474" y="2139288"/>
            <a:chExt cx="1677062" cy="1062655"/>
          </a:xfrm>
        </p:grpSpPr>
        <p:grpSp>
          <p:nvGrpSpPr>
            <p:cNvPr id="33" name="群組 32"/>
            <p:cNvGrpSpPr/>
            <p:nvPr/>
          </p:nvGrpSpPr>
          <p:grpSpPr>
            <a:xfrm>
              <a:off x="5983474" y="2204864"/>
              <a:ext cx="1677062" cy="997079"/>
              <a:chOff x="5122761" y="5138409"/>
              <a:chExt cx="1677062" cy="997079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5134053" y="5138409"/>
                <a:ext cx="1575496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TW" altLang="en-US" sz="1600" dirty="0" smtClean="0"/>
                  <a:t>阿花的  </a:t>
                </a:r>
                <a:endParaRPr lang="en-US" altLang="zh-TW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zh-TW" altLang="en-US" sz="1600" b="1" dirty="0" smtClean="0">
                    <a:solidFill>
                      <a:srgbClr val="FF0000"/>
                    </a:solidFill>
                  </a:rPr>
                  <a:t>私鑰 </a:t>
                </a:r>
                <a:r>
                  <a:rPr lang="en-US" altLang="zh-TW" sz="1600" b="1" dirty="0" smtClean="0">
                    <a:solidFill>
                      <a:srgbClr val="FF0000"/>
                    </a:solidFill>
                  </a:rPr>
                  <a:t>Private key</a:t>
                </a:r>
                <a:endParaRPr lang="zh-TW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5122761" y="5858489"/>
                <a:ext cx="16770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1011001010110100011</a:t>
                </a:r>
                <a:endParaRPr lang="zh-TW" altLang="en-US" sz="1200" dirty="0"/>
              </a:p>
            </p:txBody>
          </p:sp>
        </p:grpSp>
        <p:pic>
          <p:nvPicPr>
            <p:cNvPr id="34" name="Picture 2" descr="http://www.iconsdb.com/icons/preview/red/key-xx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126" y="2139288"/>
              <a:ext cx="511273" cy="511273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群組 36"/>
          <p:cNvGrpSpPr/>
          <p:nvPr/>
        </p:nvGrpSpPr>
        <p:grpSpPr>
          <a:xfrm>
            <a:off x="7091850" y="414948"/>
            <a:ext cx="1598515" cy="1056939"/>
            <a:chOff x="3955005" y="2145004"/>
            <a:chExt cx="1598515" cy="1056939"/>
          </a:xfrm>
        </p:grpSpPr>
        <p:grpSp>
          <p:nvGrpSpPr>
            <p:cNvPr id="38" name="群組 37"/>
            <p:cNvGrpSpPr/>
            <p:nvPr/>
          </p:nvGrpSpPr>
          <p:grpSpPr>
            <a:xfrm>
              <a:off x="3955005" y="2204864"/>
              <a:ext cx="1598515" cy="997079"/>
              <a:chOff x="5122761" y="5138409"/>
              <a:chExt cx="1598515" cy="997079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5134053" y="5138409"/>
                <a:ext cx="1494768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TW" altLang="en-US" sz="1600" dirty="0" smtClean="0"/>
                  <a:t>阿花的  </a:t>
                </a:r>
                <a:endParaRPr lang="en-US" altLang="zh-TW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zh-TW" altLang="en-US" sz="1600" b="1" dirty="0">
                    <a:solidFill>
                      <a:srgbClr val="000099"/>
                    </a:solidFill>
                  </a:rPr>
                  <a:t>公</a:t>
                </a:r>
                <a:r>
                  <a:rPr lang="zh-TW" altLang="en-US" sz="1600" b="1" dirty="0" smtClean="0">
                    <a:solidFill>
                      <a:srgbClr val="000099"/>
                    </a:solidFill>
                  </a:rPr>
                  <a:t>鑰 </a:t>
                </a:r>
                <a:r>
                  <a:rPr lang="en-US" altLang="zh-TW" sz="1600" b="1" dirty="0" smtClean="0">
                    <a:solidFill>
                      <a:srgbClr val="000099"/>
                    </a:solidFill>
                  </a:rPr>
                  <a:t>Public key</a:t>
                </a:r>
                <a:endParaRPr lang="zh-TW" altLang="en-US" sz="1600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5122761" y="5858489"/>
                <a:ext cx="15985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100000101010101111</a:t>
                </a:r>
                <a:endParaRPr lang="zh-TW" altLang="en-US" sz="1200" dirty="0"/>
              </a:p>
            </p:txBody>
          </p:sp>
        </p:grpSp>
        <p:pic>
          <p:nvPicPr>
            <p:cNvPr id="39" name="Picture 4" descr="http://www.iconsdb.com/icons/preview/blue/key-xxl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536" y="2145004"/>
              <a:ext cx="490832" cy="49083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文字方塊 41"/>
          <p:cNvSpPr txBox="1"/>
          <p:nvPr/>
        </p:nvSpPr>
        <p:spPr>
          <a:xfrm>
            <a:off x="1159453" y="1725618"/>
            <a:ext cx="660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100000101010101111</a:t>
            </a:r>
            <a:endParaRPr lang="zh-TW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27439" y="2475084"/>
            <a:ext cx="660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100000101010101111</a:t>
            </a:r>
            <a:endParaRPr lang="zh-TW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27439" y="3602907"/>
            <a:ext cx="660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100000101010101111</a:t>
            </a:r>
            <a:endParaRPr lang="zh-TW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2058" y="2659685"/>
            <a:ext cx="1792766" cy="93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0" bIns="0" rtlCol="0" anchor="ctr"/>
          <a:lstStyle/>
          <a:p>
            <a:r>
              <a:rPr lang="zh-TW" altLang="en-US" dirty="0" smtClean="0">
                <a:solidFill>
                  <a:srgbClr val="000099"/>
                </a:solidFill>
                <a:latin typeface="+mn-ea"/>
              </a:rPr>
              <a:t>使用</a:t>
            </a:r>
            <a:endParaRPr lang="en-US" altLang="zh-TW" dirty="0" smtClean="0">
              <a:solidFill>
                <a:srgbClr val="000099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000099"/>
                </a:solidFill>
                <a:latin typeface="+mn-ea"/>
              </a:rPr>
              <a:t>電子簽章加密</a:t>
            </a:r>
            <a:endParaRPr lang="en-US" altLang="zh-TW" dirty="0" smtClean="0">
              <a:solidFill>
                <a:srgbClr val="000099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000099"/>
                </a:solidFill>
                <a:latin typeface="+mn-ea"/>
              </a:rPr>
              <a:t>機制</a:t>
            </a:r>
            <a:endParaRPr lang="zh-TW" altLang="en-US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4218" y="4356183"/>
            <a:ext cx="2291012" cy="1338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000099"/>
                </a:solidFill>
              </a:rPr>
              <a:t>使用 公鑰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000099"/>
                </a:solidFill>
              </a:rPr>
              <a:t>100000101010101111</a:t>
            </a:r>
            <a:endParaRPr lang="zh-TW" altLang="en-US" dirty="0" smtClean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0099"/>
                </a:solidFill>
              </a:rPr>
              <a:t>做</a:t>
            </a:r>
            <a:r>
              <a:rPr lang="zh-TW" altLang="en-US" dirty="0" smtClean="0">
                <a:solidFill>
                  <a:srgbClr val="000099"/>
                </a:solidFill>
              </a:rPr>
              <a:t>為帳戶號碼</a:t>
            </a:r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323528" y="2409541"/>
            <a:ext cx="2185935" cy="47271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323528" y="3532347"/>
            <a:ext cx="2185935" cy="47271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2870989" y="4915034"/>
            <a:ext cx="329128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每一筆支出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C00000"/>
                </a:solidFill>
              </a:rPr>
              <a:t>都</a:t>
            </a:r>
            <a:r>
              <a:rPr lang="zh-TW" altLang="en-US" dirty="0" smtClean="0">
                <a:solidFill>
                  <a:srgbClr val="C00000"/>
                </a:solidFill>
              </a:rPr>
              <a:t>使用 私鑰 簽章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C00000"/>
                </a:solidFill>
              </a:rPr>
              <a:t>1011001010110100011</a:t>
            </a:r>
            <a:endParaRPr lang="zh-TW" alt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以備他人以 公鑰 查驗其正確性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2" grpId="0" animBg="1"/>
      <p:bldP spid="43" grpId="0" animBg="1"/>
      <p:bldP spid="44" grpId="0" animBg="1"/>
      <p:bldP spid="26" grpId="0" animBg="1"/>
      <p:bldP spid="2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d30y9cdsu7xlg0.cloudfront.net/png/19222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00826"/>
            <a:ext cx="1512168" cy="151216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3894768" y="5190955"/>
            <a:ext cx="1519061" cy="1008112"/>
            <a:chOff x="4860032" y="5109978"/>
            <a:chExt cx="1519061" cy="1008112"/>
          </a:xfrm>
        </p:grpSpPr>
        <p:pic>
          <p:nvPicPr>
            <p:cNvPr id="2057" name="Picture 9" descr="http://image.flaticon.com/icons/png/512/53/53117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109978"/>
              <a:ext cx="900000" cy="97200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46" y="5109978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6724262" y="5136323"/>
            <a:ext cx="1370502" cy="1530224"/>
            <a:chOff x="7391745" y="4587866"/>
            <a:chExt cx="1370502" cy="1530224"/>
          </a:xfrm>
        </p:grpSpPr>
        <p:pic>
          <p:nvPicPr>
            <p:cNvPr id="2050" name="Picture 2" descr="https://cdn2.iconfinder.com/data/icons/people-diversity-portraits/32/i28-01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5010631"/>
              <a:ext cx="963671" cy="110745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000" y="458786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7016386" y="656692"/>
            <a:ext cx="1618438" cy="1224136"/>
            <a:chOff x="7391745" y="332656"/>
            <a:chExt cx="1618438" cy="1224136"/>
          </a:xfrm>
        </p:grpSpPr>
        <p:pic>
          <p:nvPicPr>
            <p:cNvPr id="2055" name="Picture 7" descr="https://cdn2.iconfinder.com/data/icons/people-diversity-portraits/32/i35-01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063" y="476672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745" y="332656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矩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3455876" y="1880828"/>
            <a:ext cx="4144757" cy="2842075"/>
          </a:xfrm>
          <a:prstGeom prst="roundRect">
            <a:avLst>
              <a:gd name="adj" fmla="val 624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這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套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機制需要具備的功能有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所有權的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確認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支配權的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行使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清算結算的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運作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資訊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rPr>
              <a:t>記錄的信任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984813" y="4035505"/>
            <a:ext cx="2644982" cy="42974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15108"/>
              </p:ext>
            </p:extLst>
          </p:nvPr>
        </p:nvGraphicFramePr>
        <p:xfrm>
          <a:off x="431540" y="980728"/>
          <a:ext cx="2016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誠心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明賢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屁孩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lady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小明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ADSL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7788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阿花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欣欣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……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330158" y="431034"/>
            <a:ext cx="1664367" cy="1151936"/>
            <a:chOff x="3238861" y="476672"/>
            <a:chExt cx="1664367" cy="1151936"/>
          </a:xfrm>
        </p:grpSpPr>
        <p:pic>
          <p:nvPicPr>
            <p:cNvPr id="2053" name="Picture 5" descr="https://cdn2.iconfinder.com/data/icons/people-diversity-portraits/32/i1-01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61" y="548488"/>
              <a:ext cx="1080120" cy="10801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tonytu\Desktop\2016-09-20 財金演講\圖片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81" y="476672"/>
              <a:ext cx="584247" cy="100811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2699792" y="4600824"/>
            <a:ext cx="5760640" cy="1598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0" bIns="0" rtlCol="0" anchor="ctr"/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rgbClr val="000099"/>
                </a:solidFill>
              </a:rPr>
              <a:t>使用 </a:t>
            </a:r>
            <a:r>
              <a:rPr lang="en-US" altLang="zh-TW" dirty="0" smtClean="0">
                <a:solidFill>
                  <a:srgbClr val="000099"/>
                </a:solidFill>
              </a:rPr>
              <a:t>Bootstrapping </a:t>
            </a:r>
            <a:r>
              <a:rPr lang="en-US" altLang="zh-TW" dirty="0">
                <a:solidFill>
                  <a:srgbClr val="000099"/>
                </a:solidFill>
              </a:rPr>
              <a:t>H</a:t>
            </a:r>
            <a:r>
              <a:rPr lang="en-US" altLang="zh-TW" dirty="0" smtClean="0">
                <a:solidFill>
                  <a:srgbClr val="000099"/>
                </a:solidFill>
              </a:rPr>
              <a:t>ashing + Conditional Hashing </a:t>
            </a:r>
            <a:r>
              <a:rPr lang="zh-TW" altLang="en-US" dirty="0" smtClean="0">
                <a:solidFill>
                  <a:srgbClr val="000099"/>
                </a:solidFill>
              </a:rPr>
              <a:t>的技術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rgbClr val="000099"/>
                </a:solidFill>
              </a:rPr>
              <a:t>建構 </a:t>
            </a:r>
            <a:r>
              <a:rPr lang="en-US" altLang="zh-TW" dirty="0" smtClean="0">
                <a:solidFill>
                  <a:srgbClr val="000099"/>
                </a:solidFill>
              </a:rPr>
              <a:t>Block + Chain </a:t>
            </a:r>
            <a:r>
              <a:rPr lang="zh-TW" altLang="en-US" dirty="0" smtClean="0">
                <a:solidFill>
                  <a:srgbClr val="000099"/>
                </a:solidFill>
              </a:rPr>
              <a:t>機制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rgbClr val="000099"/>
                </a:solidFill>
              </a:rPr>
              <a:t>使所有被寫入帳簿的資料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rgbClr val="000099"/>
                </a:solidFill>
              </a:rPr>
              <a:t>都</a:t>
            </a:r>
            <a:r>
              <a:rPr lang="zh-TW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「</a:t>
            </a:r>
            <a:r>
              <a:rPr lang="zh-TW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很難</a:t>
            </a:r>
            <a:r>
              <a:rPr lang="zh-TW" alt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」</a:t>
            </a:r>
            <a:r>
              <a:rPr lang="zh-TW" altLang="en-US" dirty="0" smtClean="0">
                <a:solidFill>
                  <a:srgbClr val="000099"/>
                </a:solidFill>
              </a:rPr>
              <a:t>被更改</a:t>
            </a:r>
            <a:endParaRPr lang="en-US" altLang="zh-TW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D92E-7E37-4A93-8AE3-DE1EFDE4D112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486926" y="2388714"/>
            <a:ext cx="3868198" cy="2035298"/>
            <a:chOff x="2920280" y="2388714"/>
            <a:chExt cx="3868198" cy="2035298"/>
          </a:xfrm>
        </p:grpSpPr>
        <p:sp>
          <p:nvSpPr>
            <p:cNvPr id="38" name="圓角矩形 37"/>
            <p:cNvSpPr/>
            <p:nvPr/>
          </p:nvSpPr>
          <p:spPr>
            <a:xfrm>
              <a:off x="2920280" y="2388714"/>
              <a:ext cx="3868198" cy="2035298"/>
            </a:xfrm>
            <a:prstGeom prst="roundRect">
              <a:avLst>
                <a:gd name="adj" fmla="val 973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012144" y="2498479"/>
              <a:ext cx="368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Previous Hash value = </a:t>
              </a:r>
              <a:r>
                <a:rPr lang="en-US" altLang="zh-TW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045982453452</a:t>
              </a:r>
              <a:endParaRPr lang="zh-TW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3266469" y="2916223"/>
              <a:ext cx="3175821" cy="4610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transactions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3266469" y="3455512"/>
              <a:ext cx="3175821" cy="4610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Meta-data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2578790" y="2470343"/>
            <a:ext cx="3684470" cy="1562110"/>
          </a:xfrm>
          <a:prstGeom prst="roundRect">
            <a:avLst>
              <a:gd name="adj" fmla="val 6761"/>
            </a:avLst>
          </a:prstGeom>
          <a:noFill/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/>
          <p:cNvGrpSpPr/>
          <p:nvPr/>
        </p:nvGrpSpPr>
        <p:grpSpPr>
          <a:xfrm>
            <a:off x="2934744" y="271403"/>
            <a:ext cx="3868198" cy="2035298"/>
            <a:chOff x="1953825" y="2329853"/>
            <a:chExt cx="3868198" cy="2035298"/>
          </a:xfrm>
        </p:grpSpPr>
        <p:sp>
          <p:nvSpPr>
            <p:cNvPr id="49" name="圓角矩形 48"/>
            <p:cNvSpPr/>
            <p:nvPr/>
          </p:nvSpPr>
          <p:spPr>
            <a:xfrm>
              <a:off x="1953825" y="2329853"/>
              <a:ext cx="3868198" cy="2035298"/>
            </a:xfrm>
            <a:prstGeom prst="roundRect">
              <a:avLst>
                <a:gd name="adj" fmla="val 973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472409" y="3995772"/>
              <a:ext cx="283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Hash value = </a:t>
              </a:r>
              <a:r>
                <a:rPr lang="en-US" altLang="zh-TW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045982453452</a:t>
              </a:r>
              <a:endParaRPr lang="zh-TW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045689" y="2439618"/>
              <a:ext cx="368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Previous Hash value = 978012385644</a:t>
              </a:r>
              <a:endParaRPr lang="zh-TW" altLang="en-US" dirty="0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2300014" y="2857362"/>
              <a:ext cx="3175821" cy="4610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transactions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2300014" y="3396651"/>
              <a:ext cx="3175821" cy="4610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Meta-data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2045689" y="2411482"/>
              <a:ext cx="3684470" cy="1562110"/>
            </a:xfrm>
            <a:prstGeom prst="roundRect">
              <a:avLst>
                <a:gd name="adj" fmla="val 6761"/>
              </a:avLst>
            </a:prstGeom>
            <a:noFill/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2070648" y="4509120"/>
            <a:ext cx="3868198" cy="2035298"/>
            <a:chOff x="1953825" y="2329853"/>
            <a:chExt cx="3868198" cy="2035298"/>
          </a:xfrm>
        </p:grpSpPr>
        <p:sp>
          <p:nvSpPr>
            <p:cNvPr id="56" name="圓角矩形 55"/>
            <p:cNvSpPr/>
            <p:nvPr/>
          </p:nvSpPr>
          <p:spPr>
            <a:xfrm>
              <a:off x="1953825" y="2329853"/>
              <a:ext cx="3868198" cy="2035298"/>
            </a:xfrm>
            <a:prstGeom prst="roundRect">
              <a:avLst>
                <a:gd name="adj" fmla="val 973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472409" y="3995772"/>
              <a:ext cx="283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Hash value = 875923001232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045689" y="2439618"/>
              <a:ext cx="368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Previous Hash value = </a:t>
              </a:r>
              <a:r>
                <a:rPr lang="en-US" altLang="zh-TW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230492341502</a:t>
              </a:r>
              <a:endParaRPr lang="zh-TW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2300014" y="2857362"/>
              <a:ext cx="3175821" cy="4610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transactions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圓角矩形 59"/>
            <p:cNvSpPr/>
            <p:nvPr/>
          </p:nvSpPr>
          <p:spPr>
            <a:xfrm>
              <a:off x="2300014" y="3396651"/>
              <a:ext cx="3175821" cy="4610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Meta-data</a:t>
              </a:r>
              <a:endParaRPr lang="zh-TW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2045689" y="2411482"/>
              <a:ext cx="3684470" cy="1562110"/>
            </a:xfrm>
            <a:prstGeom prst="roundRect">
              <a:avLst>
                <a:gd name="adj" fmla="val 6761"/>
              </a:avLst>
            </a:prstGeom>
            <a:noFill/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手繪多邊形 45"/>
          <p:cNvSpPr/>
          <p:nvPr/>
        </p:nvSpPr>
        <p:spPr>
          <a:xfrm>
            <a:off x="6154870" y="2124222"/>
            <a:ext cx="1152128" cy="562707"/>
          </a:xfrm>
          <a:custGeom>
            <a:avLst/>
            <a:gdLst>
              <a:gd name="connsiteX0" fmla="*/ 42203 w 984816"/>
              <a:gd name="connsiteY0" fmla="*/ 0 h 562707"/>
              <a:gd name="connsiteX1" fmla="*/ 984739 w 984816"/>
              <a:gd name="connsiteY1" fmla="*/ 239150 h 562707"/>
              <a:gd name="connsiteX2" fmla="*/ 0 w 984816"/>
              <a:gd name="connsiteY2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816" h="562707">
                <a:moveTo>
                  <a:pt x="42203" y="0"/>
                </a:moveTo>
                <a:cubicBezTo>
                  <a:pt x="516988" y="72683"/>
                  <a:pt x="991773" y="145366"/>
                  <a:pt x="984739" y="239150"/>
                </a:cubicBezTo>
                <a:cubicBezTo>
                  <a:pt x="977705" y="332935"/>
                  <a:pt x="488852" y="447821"/>
                  <a:pt x="0" y="562707"/>
                </a:cubicBezTo>
              </a:path>
            </a:pathLst>
          </a:custGeom>
          <a:noFill/>
          <a:ln>
            <a:solidFill>
              <a:srgbClr val="0033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7340163" y="214026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</a:t>
            </a:r>
            <a:endParaRPr lang="zh-TW" altLang="en-US" sz="2400" b="1" i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834390" y="2498479"/>
            <a:ext cx="652536" cy="417744"/>
          </a:xfrm>
          <a:prstGeom prst="stripedRightArrow">
            <a:avLst>
              <a:gd name="adj1" fmla="val 50000"/>
              <a:gd name="adj2" fmla="val 7694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56593" y="2453987"/>
            <a:ext cx="869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</a:p>
          <a:p>
            <a:pPr algn="ctr"/>
            <a:r>
              <a:rPr lang="en-US" altLang="zh-TW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名詞</a:t>
            </a:r>
            <a:r>
              <a:rPr lang="en-US" altLang="zh-TW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603759" y="4054633"/>
            <a:ext cx="283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Hash value =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230492341502</a:t>
            </a:r>
            <a:endParaRPr lang="zh-TW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2302" y="3770456"/>
            <a:ext cx="877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</a:p>
          <a:p>
            <a:pPr algn="ctr"/>
            <a:r>
              <a:rPr lang="en-US" altLang="zh-TW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</a:t>
            </a:r>
            <a:r>
              <a:rPr lang="en-US" altLang="zh-TW" dirty="0" smtClean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009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弧形向右箭號 7"/>
          <p:cNvSpPr/>
          <p:nvPr/>
        </p:nvSpPr>
        <p:spPr>
          <a:xfrm>
            <a:off x="2052615" y="3623155"/>
            <a:ext cx="582447" cy="783787"/>
          </a:xfrm>
          <a:prstGeom prst="curved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5404738" y="4220308"/>
            <a:ext cx="1256904" cy="562707"/>
          </a:xfrm>
          <a:custGeom>
            <a:avLst/>
            <a:gdLst>
              <a:gd name="connsiteX0" fmla="*/ 0 w 1256904"/>
              <a:gd name="connsiteY0" fmla="*/ 0 h 562707"/>
              <a:gd name="connsiteX1" fmla="*/ 1252025 w 1256904"/>
              <a:gd name="connsiteY1" fmla="*/ 154744 h 562707"/>
              <a:gd name="connsiteX2" fmla="*/ 351693 w 1256904"/>
              <a:gd name="connsiteY2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904" h="562707">
                <a:moveTo>
                  <a:pt x="0" y="0"/>
                </a:moveTo>
                <a:cubicBezTo>
                  <a:pt x="596705" y="30480"/>
                  <a:pt x="1193410" y="60960"/>
                  <a:pt x="1252025" y="154744"/>
                </a:cubicBezTo>
                <a:cubicBezTo>
                  <a:pt x="1310641" y="248529"/>
                  <a:pt x="831167" y="405618"/>
                  <a:pt x="351693" y="562707"/>
                </a:cubicBezTo>
              </a:path>
            </a:pathLst>
          </a:custGeom>
          <a:noFill/>
          <a:ln>
            <a:solidFill>
              <a:srgbClr val="003300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6276" y="4139788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</a:t>
            </a:r>
            <a:endParaRPr lang="zh-TW" altLang="en-US" sz="2400" b="1" i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79512" y="2098369"/>
            <a:ext cx="144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i="1" dirty="0" smtClean="0">
                <a:solidFill>
                  <a:srgbClr val="000099"/>
                </a:solidFill>
              </a:rPr>
              <a:t>Block</a:t>
            </a:r>
            <a:r>
              <a:rPr lang="zh-TW" altLang="en-US" sz="2000" i="1" dirty="0" smtClean="0">
                <a:solidFill>
                  <a:srgbClr val="000099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99"/>
                </a:solidFill>
              </a:rPr>
              <a:t>27764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329499" y="381106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i="1" dirty="0" smtClean="0">
                <a:solidFill>
                  <a:srgbClr val="000099"/>
                </a:solidFill>
              </a:rPr>
              <a:t>Block</a:t>
            </a:r>
            <a:r>
              <a:rPr lang="zh-TW" altLang="en-US" sz="2000" i="1" dirty="0" smtClean="0">
                <a:solidFill>
                  <a:srgbClr val="000099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99"/>
                </a:solidFill>
              </a:rPr>
              <a:t>27763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581094" y="4601453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i="1" dirty="0" smtClean="0">
                <a:solidFill>
                  <a:srgbClr val="000099"/>
                </a:solidFill>
              </a:rPr>
              <a:t>Block</a:t>
            </a:r>
            <a:r>
              <a:rPr lang="zh-TW" altLang="en-US" sz="2000" i="1" dirty="0" smtClean="0">
                <a:solidFill>
                  <a:srgbClr val="000099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99"/>
                </a:solidFill>
              </a:rPr>
              <a:t>27765</a:t>
            </a:r>
          </a:p>
        </p:txBody>
      </p:sp>
      <p:sp>
        <p:nvSpPr>
          <p:cNvPr id="6" name="矩形 5"/>
          <p:cNvSpPr/>
          <p:nvPr/>
        </p:nvSpPr>
        <p:spPr>
          <a:xfrm>
            <a:off x="6434614" y="5082191"/>
            <a:ext cx="19938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Bootstrapping</a:t>
            </a:r>
          </a:p>
          <a:p>
            <a:r>
              <a:rPr lang="en-US" altLang="zh-TW" sz="2400" b="1" i="1" u="sng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Hashing </a:t>
            </a:r>
            <a:endParaRPr lang="zh-TW" altLang="en-US" sz="2400" b="1" i="1" u="sng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4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/>
      <p:bldP spid="5" grpId="0" animBg="1"/>
      <p:bldP spid="33" grpId="0"/>
      <p:bldP spid="34" grpId="0"/>
      <p:bldP spid="35" grpId="0"/>
      <p:bldP spid="8" grpId="0" animBg="1"/>
      <p:bldP spid="9" grpId="0" animBg="1"/>
      <p:bldP spid="40" grpId="0"/>
      <p:bldP spid="64" grpId="0"/>
      <p:bldP spid="65" grpId="0"/>
      <p:bldP spid="6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2016/11/28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of TWCA Inc.  (COSA </a:t>
            </a:r>
            <a:r>
              <a:rPr lang="zh-TW" altLang="en-US" smtClean="0"/>
              <a:t>專題演講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F3C8-588D-432A-96A3-9E7537FE36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79512" y="324807"/>
            <a:ext cx="89644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000" dirty="0"/>
              <a:t>{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previousblockhash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400" dirty="0"/>
              <a:t>"0000000000000002a7bbd25a417c0374cc55261021e8a9ca74442b01284f0569",</a:t>
            </a:r>
            <a:endParaRPr lang="zh-TW" altLang="zh-TW" sz="1400" dirty="0"/>
          </a:p>
          <a:p>
            <a:pPr>
              <a:spcBef>
                <a:spcPts val="300"/>
              </a:spcBef>
            </a:pPr>
            <a:r>
              <a:rPr lang="en-US" altLang="zh-TW" sz="2000" b="1" dirty="0" smtClean="0"/>
              <a:t>    "</a:t>
            </a:r>
            <a:r>
              <a:rPr lang="en-US" altLang="zh-TW" sz="2000" b="1" dirty="0"/>
              <a:t>confirmations"</a:t>
            </a:r>
            <a:r>
              <a:rPr lang="en-US" altLang="zh-TW" sz="2000" dirty="0"/>
              <a:t> : 35561,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"size"</a:t>
            </a:r>
            <a:r>
              <a:rPr lang="en-US" altLang="zh-TW" sz="2000" dirty="0"/>
              <a:t> : 218629,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"height"</a:t>
            </a:r>
            <a:r>
              <a:rPr lang="en-US" altLang="zh-TW" sz="2000" dirty="0"/>
              <a:t> : 277316,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"version"</a:t>
            </a:r>
            <a:r>
              <a:rPr lang="en-US" altLang="zh-TW" sz="2000" dirty="0"/>
              <a:t> : 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merkleroot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600" dirty="0"/>
              <a:t>"c91c008c26e50763e9f548bb8b2fc323735f73577effbc55502c51eb4cc7cf2e",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tx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[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"d5ada064c6417ca25c4308bd158c34b77e1c0eca2a73cda16c737e7424afba2f",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"b268b45c59b39d759614757718b9918caf0ba9d97c56f3b91956ff877c503fbe</a:t>
            </a:r>
            <a:r>
              <a:rPr lang="en-US" altLang="zh-TW" sz="1600" dirty="0" smtClean="0"/>
              <a:t>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1600" dirty="0"/>
              <a:t>        ... 417 more transactions </a:t>
            </a:r>
            <a:r>
              <a:rPr lang="en-US" altLang="zh-TW" sz="1600" dirty="0" smtClean="0"/>
              <a:t>...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   ],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"time"</a:t>
            </a:r>
            <a:r>
              <a:rPr lang="en-US" altLang="zh-TW" sz="2000" dirty="0"/>
              <a:t> : 1388185914,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"nonce"</a:t>
            </a:r>
            <a:r>
              <a:rPr lang="en-US" altLang="zh-TW" sz="2000" dirty="0"/>
              <a:t> : 924591752,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"bits"</a:t>
            </a:r>
            <a:r>
              <a:rPr lang="en-US" altLang="zh-TW" sz="2000" dirty="0"/>
              <a:t> : "1903a30c",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"difficulty"</a:t>
            </a:r>
            <a:r>
              <a:rPr lang="en-US" altLang="zh-TW" sz="2000" dirty="0"/>
              <a:t> : 1180923195.25802612,</a:t>
            </a:r>
            <a:endParaRPr lang="zh-TW" altLang="zh-TW" sz="2000" dirty="0"/>
          </a:p>
          <a:p>
            <a:pPr>
              <a:spcBef>
                <a:spcPts val="300"/>
              </a:spcBef>
            </a:pPr>
            <a:r>
              <a:rPr lang="en-US" altLang="zh-TW" sz="2000" dirty="0"/>
              <a:t>    </a:t>
            </a:r>
            <a:r>
              <a:rPr lang="en-US" altLang="zh-TW" sz="2000" b="1" dirty="0"/>
              <a:t>"</a:t>
            </a:r>
            <a:r>
              <a:rPr lang="en-US" altLang="zh-TW" sz="2000" b="1" dirty="0" err="1"/>
              <a:t>chainwork</a:t>
            </a:r>
            <a:r>
              <a:rPr lang="en-US" altLang="zh-TW" sz="2000" b="1" dirty="0"/>
              <a:t>"</a:t>
            </a:r>
            <a:r>
              <a:rPr lang="en-US" altLang="zh-TW" sz="2000" dirty="0"/>
              <a:t> : </a:t>
            </a:r>
            <a:r>
              <a:rPr lang="en-US" altLang="zh-TW" sz="1600" dirty="0"/>
              <a:t>"000000000000000000000000000000000000000000000934695e92aaf53afa1a",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"</a:t>
            </a:r>
            <a:r>
              <a:rPr lang="en-US" altLang="zh-TW" sz="2000" b="1" dirty="0"/>
              <a:t>hash"</a:t>
            </a:r>
            <a:r>
              <a:rPr lang="en-US" altLang="zh-TW" sz="2000" dirty="0"/>
              <a:t> : </a:t>
            </a:r>
            <a:r>
              <a:rPr lang="en-US" altLang="zh-TW" sz="1600" dirty="0"/>
              <a:t>"0000000000000001b6b9a13b095e96db41c4a928b97ef2d944a9b31b2cc7bdc4",</a:t>
            </a:r>
            <a:endParaRPr lang="zh-TW" altLang="zh-TW" sz="1600" dirty="0"/>
          </a:p>
          <a:p>
            <a:pPr>
              <a:spcBef>
                <a:spcPts val="300"/>
              </a:spcBef>
            </a:pPr>
            <a:r>
              <a:rPr lang="en-US" altLang="zh-TW" sz="2000" dirty="0" smtClean="0"/>
              <a:t>}</a:t>
            </a:r>
            <a:endParaRPr lang="zh-TW" altLang="zh-TW" sz="2000" dirty="0"/>
          </a:p>
        </p:txBody>
      </p:sp>
      <p:sp>
        <p:nvSpPr>
          <p:cNvPr id="45" name="圓角矩形 44"/>
          <p:cNvSpPr/>
          <p:nvPr/>
        </p:nvSpPr>
        <p:spPr>
          <a:xfrm>
            <a:off x="395536" y="2780928"/>
            <a:ext cx="7272808" cy="1512168"/>
          </a:xfrm>
          <a:prstGeom prst="roundRect">
            <a:avLst>
              <a:gd name="adj" fmla="val 7862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021915" y="188640"/>
            <a:ext cx="376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ea typeface="標楷體" panose="03000509000000000000" pitchFamily="65" charset="-120"/>
              </a:rPr>
              <a:t>區塊 </a:t>
            </a:r>
            <a:r>
              <a:rPr lang="en-US" altLang="zh-TW" sz="2400" dirty="0">
                <a:solidFill>
                  <a:srgbClr val="C00000"/>
                </a:solidFill>
                <a:ea typeface="標楷體" panose="03000509000000000000" pitchFamily="65" charset="-120"/>
              </a:rPr>
              <a:t>Block </a:t>
            </a:r>
            <a:r>
              <a:rPr lang="zh-TW" altLang="en-US" sz="2400" dirty="0">
                <a:solidFill>
                  <a:srgbClr val="C00000"/>
                </a:solidFill>
                <a:ea typeface="標楷體" panose="03000509000000000000" pitchFamily="65" charset="-120"/>
              </a:rPr>
              <a:t>包含哪些欄位？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395536" y="650305"/>
            <a:ext cx="8496944" cy="402431"/>
          </a:xfrm>
          <a:prstGeom prst="roundRect">
            <a:avLst>
              <a:gd name="adj" fmla="val 7862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371233" y="6014006"/>
            <a:ext cx="8496944" cy="332587"/>
          </a:xfrm>
          <a:prstGeom prst="roundRect">
            <a:avLst>
              <a:gd name="adj" fmla="val 7862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37" grpId="0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2090</Words>
  <Application>Microsoft Office PowerPoint</Application>
  <PresentationFormat>如螢幕大小 (4:3)</PresentationFormat>
  <Paragraphs>625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從 Blockchain 的原始理念 看未來的發展趨勢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從 Blockchain 的原始理念 看未來的發展趨勢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務實的 Blockchain 的實務</dc:title>
  <dc:creator>杜宏毅(tonytu)</dc:creator>
  <cp:lastModifiedBy>杜宏毅(tonytu)</cp:lastModifiedBy>
  <cp:revision>52</cp:revision>
  <dcterms:created xsi:type="dcterms:W3CDTF">2016-09-15T01:57:11Z</dcterms:created>
  <dcterms:modified xsi:type="dcterms:W3CDTF">2016-11-22T01:42:56Z</dcterms:modified>
</cp:coreProperties>
</file>