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1" r:id="rId4"/>
    <p:sldId id="290" r:id="rId5"/>
    <p:sldId id="262" r:id="rId6"/>
    <p:sldId id="292" r:id="rId7"/>
    <p:sldId id="306" r:id="rId8"/>
    <p:sldId id="293" r:id="rId9"/>
    <p:sldId id="294" r:id="rId10"/>
    <p:sldId id="258" r:id="rId11"/>
    <p:sldId id="301" r:id="rId12"/>
    <p:sldId id="302" r:id="rId13"/>
    <p:sldId id="303" r:id="rId14"/>
    <p:sldId id="259" r:id="rId15"/>
    <p:sldId id="299" r:id="rId16"/>
    <p:sldId id="291" r:id="rId17"/>
    <p:sldId id="307" r:id="rId18"/>
    <p:sldId id="304" r:id="rId19"/>
    <p:sldId id="305" r:id="rId20"/>
    <p:sldId id="298" r:id="rId2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660066"/>
    <a:srgbClr val="C4F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600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A00F-0161-4A7C-99F1-51826D5A8175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E9752-8811-4F86-B9C7-A3871400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98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95A38-DF67-4FB7-9548-F56BE6C017CB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EA006-725E-4312-897C-EF66B6CE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6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E09F44C-BB30-4F97-89F8-7F77A04FBC1C}" type="datetime1">
              <a:rPr lang="en-US" smtClean="0"/>
              <a:t>11/25/2016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46F78-CCD4-4203-AC16-DA6EB21789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5FDB-E23F-48B6-AEEE-93086E71CAE9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F78-CCD4-4203-AC16-DA6EB2178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E2344F6-79BD-4DD3-8632-1E7ABD42A4F3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F46F78-CCD4-4203-AC16-DA6EB21789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B797-6122-449B-AEC9-90B32EE7FE8F}" type="datetime1">
              <a:rPr lang="en-US" smtClean="0"/>
              <a:t>11/25/2016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F46F78-CCD4-4203-AC16-DA6EB2178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1E91-1939-467C-9050-461AE67407E8}" type="datetime1">
              <a:rPr lang="en-US" smtClean="0"/>
              <a:t>11/25/2016</a:t>
            </a:fld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F46F78-CCD4-4203-AC16-DA6EB21789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E733C1-D232-4AB6-A9BA-73619B3FBF4B}" type="datetime1">
              <a:rPr lang="en-US" smtClean="0"/>
              <a:t>11/25/2016</a:t>
            </a:fld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F46F78-CCD4-4203-AC16-DA6EB21789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11C01B-5C31-419C-898B-1DC10A598FCC}" type="datetime1">
              <a:rPr lang="en-US" smtClean="0"/>
              <a:t>11/25/2016</a:t>
            </a:fld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F46F78-CCD4-4203-AC16-DA6EB21789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E7A7-C8CE-4364-AB63-E3EAEC899799}" type="datetime1">
              <a:rPr lang="en-US" smtClean="0"/>
              <a:t>11/25/2016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F46F78-CCD4-4203-AC16-DA6EB2178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669D-1BCA-4CCC-8D06-9B622C532576}" type="datetime1">
              <a:rPr lang="en-US" smtClean="0"/>
              <a:t>11/25/2016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46F78-CCD4-4203-AC16-DA6EB2178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FC5-0703-4A1B-9460-2FDABA15867C}" type="datetime1">
              <a:rPr lang="en-US" smtClean="0"/>
              <a:t>11/25/2016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F46F78-CCD4-4203-AC16-DA6EB21789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2A5785E-BBD6-47D3-AB0F-5F259594AE9F}" type="datetime1">
              <a:rPr lang="en-US" smtClean="0"/>
              <a:t>11/25/2016</a:t>
            </a:fld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F46F78-CCD4-4203-AC16-DA6EB21789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0A3EF0-AED0-4D00-A305-3266F43C12B0}" type="datetime1">
              <a:rPr lang="en-US" smtClean="0"/>
              <a:t>11/25/2016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9F46F78-CCD4-4203-AC16-DA6EB21789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51720" y="3789040"/>
            <a:ext cx="6787480" cy="207836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金融科技與區塊鏈的一些迷思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陳明義 </a:t>
            </a:r>
            <a:r>
              <a:rPr lang="en-US" altLang="zh-CN" dirty="0" smtClean="0"/>
              <a:t>(</a:t>
            </a:r>
            <a:r>
              <a:rPr lang="zh-CN" altLang="en-US" dirty="0" smtClean="0"/>
              <a:t>資策會）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F78-CCD4-4203-AC16-DA6EB21789A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6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Myths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chain’s close association with Fintech</a:t>
            </a:r>
          </a:p>
          <a:p>
            <a:r>
              <a:rPr lang="en-US" dirty="0" smtClean="0"/>
              <a:t>Block chain to fundamentally change the world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Myth1: Block Chain and Fintech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1756792"/>
          </a:xfrm>
        </p:spPr>
        <p:txBody>
          <a:bodyPr>
            <a:normAutofit/>
          </a:bodyPr>
          <a:lstStyle/>
          <a:p>
            <a:r>
              <a:rPr lang="en-US" dirty="0" smtClean="0"/>
              <a:t>Block chain is a specific technology</a:t>
            </a:r>
          </a:p>
          <a:p>
            <a:r>
              <a:rPr lang="en-US" dirty="0" smtClean="0"/>
              <a:t>Fintech can use any technology</a:t>
            </a:r>
          </a:p>
          <a:p>
            <a:r>
              <a:rPr lang="en-US" dirty="0" smtClean="0"/>
              <a:t>Block chain can be used in other applications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11</a:t>
            </a:fld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75656" y="3933056"/>
            <a:ext cx="1008112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 A  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43808" y="3933056"/>
            <a:ext cx="1008112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Fintech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139952" y="3933056"/>
            <a:ext cx="1008112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 B 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436096" y="3933056"/>
            <a:ext cx="1008112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 C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04248" y="3933056"/>
            <a:ext cx="1008112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 D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826386" y="5532397"/>
            <a:ext cx="1008112" cy="64633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Tech</a:t>
            </a:r>
            <a:br>
              <a:rPr lang="en-US" dirty="0" smtClean="0"/>
            </a:br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57691" y="5543308"/>
            <a:ext cx="1008112" cy="64633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Tech</a:t>
            </a:r>
            <a:br>
              <a:rPr lang="en-US" dirty="0" smtClean="0"/>
            </a:b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77483" y="5522087"/>
            <a:ext cx="1008112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 Chain 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00192" y="5512476"/>
            <a:ext cx="1008112" cy="64633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Tech</a:t>
            </a:r>
            <a:br>
              <a:rPr lang="en-US" dirty="0" smtClean="0"/>
            </a:br>
            <a:r>
              <a:rPr lang="en-US" dirty="0" smtClean="0"/>
              <a:t>3 </a:t>
            </a:r>
            <a:endParaRPr lang="en-US" dirty="0"/>
          </a:p>
        </p:txBody>
      </p:sp>
      <p:cxnSp>
        <p:nvCxnSpPr>
          <p:cNvPr id="18" name="直線單箭頭接點 17"/>
          <p:cNvCxnSpPr>
            <a:stCxn id="8" idx="2"/>
            <a:endCxn id="14" idx="0"/>
          </p:cNvCxnSpPr>
          <p:nvPr/>
        </p:nvCxnSpPr>
        <p:spPr>
          <a:xfrm>
            <a:off x="3347864" y="4579387"/>
            <a:ext cx="2033675" cy="94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2"/>
            <a:endCxn id="12" idx="0"/>
          </p:cNvCxnSpPr>
          <p:nvPr/>
        </p:nvCxnSpPr>
        <p:spPr>
          <a:xfrm flipH="1">
            <a:off x="2330442" y="4579387"/>
            <a:ext cx="1017422" cy="95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2"/>
            <a:endCxn id="13" idx="0"/>
          </p:cNvCxnSpPr>
          <p:nvPr/>
        </p:nvCxnSpPr>
        <p:spPr>
          <a:xfrm>
            <a:off x="3347864" y="4579387"/>
            <a:ext cx="513883" cy="963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2"/>
            <a:endCxn id="15" idx="0"/>
          </p:cNvCxnSpPr>
          <p:nvPr/>
        </p:nvCxnSpPr>
        <p:spPr>
          <a:xfrm>
            <a:off x="3347864" y="4579387"/>
            <a:ext cx="3456384" cy="933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2"/>
            <a:endCxn id="14" idx="0"/>
          </p:cNvCxnSpPr>
          <p:nvPr/>
        </p:nvCxnSpPr>
        <p:spPr>
          <a:xfrm>
            <a:off x="1979712" y="4579387"/>
            <a:ext cx="3401827" cy="94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9" idx="2"/>
            <a:endCxn id="14" idx="0"/>
          </p:cNvCxnSpPr>
          <p:nvPr/>
        </p:nvCxnSpPr>
        <p:spPr>
          <a:xfrm>
            <a:off x="4644008" y="4579387"/>
            <a:ext cx="737531" cy="94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0" idx="2"/>
            <a:endCxn id="14" idx="0"/>
          </p:cNvCxnSpPr>
          <p:nvPr/>
        </p:nvCxnSpPr>
        <p:spPr>
          <a:xfrm flipH="1">
            <a:off x="5381539" y="4579387"/>
            <a:ext cx="558613" cy="94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1" idx="2"/>
            <a:endCxn id="14" idx="0"/>
          </p:cNvCxnSpPr>
          <p:nvPr/>
        </p:nvCxnSpPr>
        <p:spPr>
          <a:xfrm flipH="1">
            <a:off x="5381539" y="4579387"/>
            <a:ext cx="1926765" cy="94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Myth 2: Block Chain Revolution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Block Chain is just another technology</a:t>
            </a:r>
          </a:p>
          <a:p>
            <a:pPr lvl="1"/>
            <a:r>
              <a:rPr lang="en-US" dirty="0" smtClean="0"/>
              <a:t>Useful in some applications, but not in others</a:t>
            </a:r>
          </a:p>
          <a:p>
            <a:pPr lvl="0"/>
            <a:r>
              <a:rPr lang="en-US" dirty="0" smtClean="0"/>
              <a:t>Its impact is overblown</a:t>
            </a:r>
          </a:p>
          <a:p>
            <a:pPr lvl="1"/>
            <a:r>
              <a:rPr lang="en-US" dirty="0" smtClean="0"/>
              <a:t>It has limitation</a:t>
            </a:r>
          </a:p>
          <a:p>
            <a:r>
              <a:rPr lang="en-US" dirty="0" smtClean="0"/>
              <a:t>2 case study</a:t>
            </a:r>
          </a:p>
          <a:p>
            <a:pPr lvl="1"/>
            <a:r>
              <a:rPr lang="en-US" dirty="0" smtClean="0"/>
              <a:t>Bitcoin</a:t>
            </a:r>
          </a:p>
          <a:p>
            <a:pPr lvl="1"/>
            <a:r>
              <a:rPr lang="en-US" dirty="0" smtClean="0"/>
              <a:t>Smart contract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2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The most successful block-chain application so far</a:t>
            </a:r>
          </a:p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$11.4</a:t>
            </a:r>
            <a:r>
              <a:rPr lang="en-US" dirty="0" smtClean="0"/>
              <a:t>B market capitalization (#1)</a:t>
            </a:r>
          </a:p>
          <a:p>
            <a:pPr lvl="0"/>
            <a:r>
              <a:rPr lang="en-US" dirty="0" smtClean="0"/>
              <a:t>5300+ nodes</a:t>
            </a:r>
          </a:p>
          <a:p>
            <a:pPr lvl="1"/>
            <a:r>
              <a:rPr lang="en-US" dirty="0" smtClean="0"/>
              <a:t>US (1480), Germany (917), France (439), Netherlands (308), Canada (237),  UK (235), …</a:t>
            </a:r>
          </a:p>
          <a:p>
            <a:pPr lvl="1"/>
            <a:r>
              <a:rPr lang="en-US" dirty="0" smtClean="0"/>
              <a:t>China (176), Taiwan (22)</a:t>
            </a:r>
          </a:p>
          <a:p>
            <a:r>
              <a:rPr lang="en-US" dirty="0" smtClean="0"/>
              <a:t>100K – 1M users/coin owners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0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Currencies</a:t>
            </a:r>
            <a:endParaRPr 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36072332"/>
              </p:ext>
            </p:extLst>
          </p:nvPr>
        </p:nvGraphicFramePr>
        <p:xfrm>
          <a:off x="539552" y="1700808"/>
          <a:ext cx="8153400" cy="47193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04056"/>
                <a:gridCol w="1728192"/>
                <a:gridCol w="1296144"/>
                <a:gridCol w="1296144"/>
                <a:gridCol w="1008112"/>
                <a:gridCol w="1080120"/>
                <a:gridCol w="124063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Market Cap (M)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 (M/day)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11,429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100K – 1M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Ethereum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6,470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Ripple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Litecoin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4,380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Ethereum</a:t>
                      </a:r>
                      <a:r>
                        <a:rPr lang="en-US" dirty="0" smtClean="0"/>
                        <a:t> 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4,150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13,642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Source: https://coinmarketcap.com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Actualization of Value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Exchange with the real world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ard currency (through exchanger)</a:t>
            </a:r>
          </a:p>
          <a:p>
            <a:pPr lvl="1"/>
            <a:r>
              <a:rPr lang="en-US" sz="2000" dirty="0"/>
              <a:t>g</a:t>
            </a:r>
            <a:r>
              <a:rPr lang="en-US" sz="2000" dirty="0" smtClean="0"/>
              <a:t>oods/services</a:t>
            </a:r>
            <a:endParaRPr lang="en-US" sz="2000" dirty="0"/>
          </a:p>
          <a:p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15</a:t>
            </a:fld>
            <a:endParaRPr lang="en-US"/>
          </a:p>
        </p:txBody>
      </p:sp>
      <p:sp>
        <p:nvSpPr>
          <p:cNvPr id="5" name="橢圓 4"/>
          <p:cNvSpPr/>
          <p:nvPr/>
        </p:nvSpPr>
        <p:spPr>
          <a:xfrm>
            <a:off x="1187624" y="2924944"/>
            <a:ext cx="4752528" cy="30243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60" y="3994828"/>
            <a:ext cx="720080" cy="5400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096270"/>
            <a:ext cx="864684" cy="61208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26" y="5085184"/>
            <a:ext cx="1021655" cy="679865"/>
          </a:xfrm>
          <a:prstGeom prst="rect">
            <a:avLst/>
          </a:prstGeom>
        </p:spPr>
      </p:pic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757140" y="3573016"/>
            <a:ext cx="1983212" cy="691842"/>
          </a:xfrm>
          <a:prstGeom prst="straightConnector1">
            <a:avLst/>
          </a:prstGeom>
          <a:ln w="88900" cmpd="sng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14" y="3370111"/>
            <a:ext cx="914944" cy="914944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>
            <a:off x="5652120" y="4437112"/>
            <a:ext cx="1096626" cy="792088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483768" y="30962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Bitcoin world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10243" y="3002468"/>
            <a:ext cx="127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exchanger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984253" y="4833156"/>
            <a:ext cx="162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oods/service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intrinsic value</a:t>
            </a:r>
          </a:p>
          <a:p>
            <a:pPr lvl="1"/>
            <a:r>
              <a:rPr lang="en-US" dirty="0"/>
              <a:t>Value subject to supply and demand</a:t>
            </a:r>
          </a:p>
          <a:p>
            <a:pPr lvl="2"/>
            <a:r>
              <a:rPr lang="en-US" dirty="0"/>
              <a:t>Underground/illegal </a:t>
            </a:r>
            <a:r>
              <a:rPr lang="en-US" dirty="0" smtClean="0"/>
              <a:t>economy</a:t>
            </a:r>
          </a:p>
          <a:p>
            <a:pPr lvl="3"/>
            <a:r>
              <a:rPr lang="en-US" dirty="0" smtClean="0"/>
              <a:t>Silk Road, ransomware</a:t>
            </a:r>
            <a:endParaRPr lang="en-US" dirty="0"/>
          </a:p>
          <a:p>
            <a:pPr lvl="2"/>
            <a:r>
              <a:rPr lang="en-US" dirty="0"/>
              <a:t>Speculation </a:t>
            </a:r>
          </a:p>
          <a:p>
            <a:r>
              <a:rPr lang="en-US" dirty="0" smtClean="0"/>
              <a:t>No central authority </a:t>
            </a:r>
            <a:r>
              <a:rPr lang="en-US" dirty="0" smtClean="0">
                <a:sym typeface="Wingdings" panose="05000000000000000000" pitchFamily="2" charset="2"/>
              </a:rPr>
              <a:t> no recourse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rogram bugs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acker attack (mostly on exchangers)</a:t>
            </a:r>
          </a:p>
          <a:p>
            <a:pPr lvl="2"/>
            <a:r>
              <a:rPr lang="en-US" dirty="0" smtClean="0"/>
              <a:t>Mt </a:t>
            </a:r>
            <a:r>
              <a:rPr lang="en-US" dirty="0" err="1" smtClean="0"/>
              <a:t>Gox</a:t>
            </a:r>
            <a:r>
              <a:rPr lang="en-US" dirty="0" smtClean="0"/>
              <a:t> (2014) – 744,408 BTC ($350 millions)</a:t>
            </a:r>
          </a:p>
          <a:p>
            <a:pPr lvl="2"/>
            <a:r>
              <a:rPr lang="en-US" dirty="0" err="1" smtClean="0"/>
              <a:t>Bitfinex</a:t>
            </a:r>
            <a:r>
              <a:rPr lang="en-US" dirty="0" smtClean="0"/>
              <a:t> (2016) – 119,756 BTC ($65 millions)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2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 </a:t>
            </a:r>
            <a:r>
              <a:rPr lang="en-US" dirty="0" smtClean="0"/>
              <a:t>Issues (continued)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erformance/scalability</a:t>
            </a:r>
            <a:endParaRPr lang="en-US" dirty="0" smtClean="0"/>
          </a:p>
          <a:p>
            <a:pPr lvl="1"/>
            <a:r>
              <a:rPr lang="en-US" dirty="0" smtClean="0"/>
              <a:t>Block-chain data increases 4.7Mbytes/hour</a:t>
            </a:r>
          </a:p>
          <a:p>
            <a:pPr lvl="2"/>
            <a:r>
              <a:rPr lang="en-US" dirty="0" smtClean="0"/>
              <a:t>91.3 </a:t>
            </a:r>
            <a:r>
              <a:rPr lang="en-US" dirty="0" err="1" smtClean="0"/>
              <a:t>Gbytes</a:t>
            </a:r>
            <a:r>
              <a:rPr lang="en-US" dirty="0" smtClean="0"/>
              <a:t> (as of 11/24/2016)</a:t>
            </a:r>
          </a:p>
          <a:p>
            <a:pPr lvl="1"/>
            <a:r>
              <a:rPr lang="en-US" dirty="0" smtClean="0"/>
              <a:t>Transaction time can take 15 minutes to hours</a:t>
            </a:r>
            <a:endParaRPr lang="en-US" dirty="0"/>
          </a:p>
          <a:p>
            <a:r>
              <a:rPr lang="en-US" dirty="0" smtClean="0"/>
              <a:t>security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ey lost/forgotten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ey stolen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omputer hacked</a:t>
            </a:r>
          </a:p>
          <a:p>
            <a:pPr lvl="3"/>
            <a:r>
              <a:rPr lang="en-US" dirty="0" smtClean="0"/>
              <a:t>Sheep Marketplace ($100 millions)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allet provider hacked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9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protocols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acilitate, verify, </a:t>
            </a:r>
            <a:r>
              <a:rPr lang="en-US" dirty="0" smtClean="0">
                <a:solidFill>
                  <a:srgbClr val="FF0000"/>
                </a:solidFill>
              </a:rPr>
              <a:t>enforce</a:t>
            </a:r>
            <a:r>
              <a:rPr lang="en-US" dirty="0" smtClean="0"/>
              <a:t> a contract   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wikipedia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b="1" dirty="0" smtClean="0"/>
              <a:t>DAO</a:t>
            </a:r>
            <a:r>
              <a:rPr lang="en-US" dirty="0" smtClean="0"/>
              <a:t> (Distributed Autonomous Organization)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uilt on top of </a:t>
            </a:r>
            <a:r>
              <a:rPr lang="en-US" dirty="0" err="1" smtClean="0"/>
              <a:t>Ethereum</a:t>
            </a:r>
            <a:endParaRPr lang="en-US" dirty="0" smtClean="0"/>
          </a:p>
          <a:p>
            <a:pPr lvl="1"/>
            <a:r>
              <a:rPr lang="en-US" dirty="0"/>
              <a:t>v</a:t>
            </a:r>
            <a:r>
              <a:rPr lang="en-US" dirty="0" smtClean="0"/>
              <a:t>enture capital fund (investment fund)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iggest </a:t>
            </a:r>
            <a:r>
              <a:rPr lang="en-US" dirty="0" err="1" smtClean="0"/>
              <a:t>croudfunded</a:t>
            </a:r>
            <a:r>
              <a:rPr lang="en-US" dirty="0"/>
              <a:t> </a:t>
            </a:r>
            <a:r>
              <a:rPr lang="en-US" dirty="0" smtClean="0"/>
              <a:t>virtual company (</a:t>
            </a:r>
            <a:r>
              <a:rPr lang="en-US" dirty="0" smtClean="0">
                <a:latin typeface="Calibri" panose="020F0502020204030204" pitchFamily="34" charset="0"/>
              </a:rPr>
              <a:t>$150 </a:t>
            </a:r>
            <a:r>
              <a:rPr lang="en-US" dirty="0" smtClean="0"/>
              <a:t>millions)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embers vote to fund projects (</a:t>
            </a:r>
            <a:r>
              <a:rPr lang="en-US" dirty="0" smtClean="0">
                <a:solidFill>
                  <a:srgbClr val="0070C0"/>
                </a:solidFill>
              </a:rPr>
              <a:t>Slock.it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Mobotiq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 issues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Enforcement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enforceable?</a:t>
            </a:r>
          </a:p>
          <a:p>
            <a:pPr lvl="2"/>
            <a:r>
              <a:rPr lang="en-US" dirty="0" smtClean="0"/>
              <a:t>only actions inside the block-chain ecosystem</a:t>
            </a:r>
          </a:p>
          <a:p>
            <a:pPr lvl="3"/>
            <a:r>
              <a:rPr lang="en-US" dirty="0" smtClean="0"/>
              <a:t>Slock.it (smart locks payable with </a:t>
            </a:r>
            <a:r>
              <a:rPr lang="en-US" dirty="0" err="1" smtClean="0"/>
              <a:t>Ethereum</a:t>
            </a:r>
            <a:r>
              <a:rPr lang="en-US" dirty="0" smtClean="0"/>
              <a:t> Ether)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sually transfer of crypto currency</a:t>
            </a:r>
          </a:p>
          <a:p>
            <a:r>
              <a:rPr lang="en-US" dirty="0" smtClean="0"/>
              <a:t>Hacker attack</a:t>
            </a:r>
          </a:p>
          <a:p>
            <a:pPr lvl="1"/>
            <a:r>
              <a:rPr lang="en-US" dirty="0" smtClean="0"/>
              <a:t>DAO hacked (</a:t>
            </a:r>
            <a:r>
              <a:rPr lang="en-US" dirty="0" smtClean="0">
                <a:latin typeface="Calibri" panose="020F0502020204030204" pitchFamily="34" charset="0"/>
              </a:rPr>
              <a:t>2016</a:t>
            </a:r>
            <a:r>
              <a:rPr lang="en-US" dirty="0" smtClean="0"/>
              <a:t>) – </a:t>
            </a:r>
            <a:r>
              <a:rPr lang="en-US" dirty="0" smtClean="0">
                <a:latin typeface="Calibri" panose="020F0502020204030204" pitchFamily="34" charset="0"/>
              </a:rPr>
              <a:t>1/3</a:t>
            </a:r>
            <a:r>
              <a:rPr lang="en-US" dirty="0" smtClean="0"/>
              <a:t> crypto currency stolen</a:t>
            </a:r>
          </a:p>
          <a:p>
            <a:r>
              <a:rPr lang="en-US" dirty="0" smtClean="0"/>
              <a:t>Legal implication unclear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685800" lvl="2" indent="0">
              <a:buNone/>
            </a:pPr>
            <a:endParaRPr lang="en-US" sz="13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is Fintech?</a:t>
            </a:r>
          </a:p>
          <a:p>
            <a:r>
              <a:rPr lang="en-US" dirty="0" smtClean="0"/>
              <a:t>What is Block Chain?</a:t>
            </a:r>
          </a:p>
          <a:p>
            <a:r>
              <a:rPr lang="en-US" dirty="0" smtClean="0"/>
              <a:t>Common </a:t>
            </a:r>
            <a:r>
              <a:rPr lang="en-US" dirty="0" smtClean="0"/>
              <a:t>Misconceptions</a:t>
            </a:r>
            <a:endParaRPr lang="en-US" dirty="0" smtClean="0"/>
          </a:p>
          <a:p>
            <a:r>
              <a:rPr lang="en-US" dirty="0" smtClean="0"/>
              <a:t>Bitcoin and its issues</a:t>
            </a:r>
          </a:p>
          <a:p>
            <a:r>
              <a:rPr lang="en-US" dirty="0" smtClean="0"/>
              <a:t>Smart contract and its myths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81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elationship between Fintech and Block Chain exaggerated</a:t>
            </a:r>
          </a:p>
          <a:p>
            <a:r>
              <a:rPr lang="en-US" dirty="0" smtClean="0"/>
              <a:t>Block Chain technology potentially useful in many applications</a:t>
            </a:r>
          </a:p>
          <a:p>
            <a:r>
              <a:rPr lang="en-US" dirty="0" smtClean="0"/>
              <a:t>Block Chain’s revolutionary power over-hyped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Fintech?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Companies that use technology to make financial services more efficient. </a:t>
            </a:r>
          </a:p>
          <a:p>
            <a:r>
              <a:rPr lang="en-US" dirty="0" smtClean="0"/>
              <a:t>Usually startups trying to disintermediate incumbent financial systems and challenge traditional corporations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3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516216" y="62044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Source -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Wikipedia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4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Types of </a:t>
            </a:r>
            <a:r>
              <a:rPr lang="en-US" sz="3600" dirty="0" err="1" smtClean="0"/>
              <a:t>FinTech</a:t>
            </a:r>
            <a:endParaRPr 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4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Payments</a:t>
            </a:r>
          </a:p>
          <a:p>
            <a:pPr lvl="1"/>
            <a:r>
              <a:rPr lang="en-US" sz="3800" dirty="0"/>
              <a:t>d</a:t>
            </a:r>
            <a:r>
              <a:rPr lang="en-US" sz="3800" dirty="0" smtClean="0"/>
              <a:t>igital wallet, peer-to-peer payment</a:t>
            </a:r>
          </a:p>
          <a:p>
            <a:r>
              <a:rPr lang="en-US" sz="5100" dirty="0" smtClean="0"/>
              <a:t>Investments</a:t>
            </a:r>
          </a:p>
          <a:p>
            <a:pPr lvl="1"/>
            <a:r>
              <a:rPr lang="en-US" sz="3800" dirty="0"/>
              <a:t>p</a:t>
            </a:r>
            <a:r>
              <a:rPr lang="en-US" sz="3800" dirty="0" smtClean="0"/>
              <a:t>eer-to-peer lending</a:t>
            </a:r>
          </a:p>
          <a:p>
            <a:r>
              <a:rPr lang="en-US" sz="5100" dirty="0" smtClean="0"/>
              <a:t>Financing</a:t>
            </a:r>
          </a:p>
          <a:p>
            <a:pPr lvl="1"/>
            <a:r>
              <a:rPr lang="en-US" sz="3800" dirty="0" smtClean="0"/>
              <a:t>crowdfunding,</a:t>
            </a:r>
          </a:p>
          <a:p>
            <a:r>
              <a:rPr lang="en-US" sz="5100" dirty="0" smtClean="0"/>
              <a:t>Insurance</a:t>
            </a:r>
          </a:p>
          <a:p>
            <a:pPr lvl="1"/>
            <a:r>
              <a:rPr lang="en-US" sz="3800" dirty="0"/>
              <a:t>r</a:t>
            </a:r>
            <a:r>
              <a:rPr lang="en-US" sz="3800" dirty="0" smtClean="0"/>
              <a:t>isk management</a:t>
            </a:r>
          </a:p>
          <a:p>
            <a:r>
              <a:rPr lang="en-US" sz="5100" dirty="0" smtClean="0"/>
              <a:t>Advisory</a:t>
            </a:r>
          </a:p>
          <a:p>
            <a:r>
              <a:rPr lang="en-US" sz="5100" dirty="0" smtClean="0"/>
              <a:t>Cross-Process</a:t>
            </a:r>
          </a:p>
          <a:p>
            <a:pPr lvl="1"/>
            <a:r>
              <a:rPr lang="en-US" sz="3800" dirty="0"/>
              <a:t>b</a:t>
            </a:r>
            <a:r>
              <a:rPr lang="en-US" sz="3800" dirty="0" smtClean="0"/>
              <a:t>ig data analytics, predictive modeling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88224" y="625821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Source -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Wikipedia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FinTech</a:t>
            </a:r>
            <a:r>
              <a:rPr lang="en-US" dirty="0" smtClean="0"/>
              <a:t> Companies (US)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Paypal</a:t>
            </a:r>
            <a:r>
              <a:rPr lang="en-US" dirty="0"/>
              <a:t> : online </a:t>
            </a:r>
            <a:r>
              <a:rPr lang="en-US" dirty="0" smtClean="0"/>
              <a:t>payment (1998)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E-loan</a:t>
            </a:r>
            <a:r>
              <a:rPr lang="en-US" dirty="0" smtClean="0"/>
              <a:t> : online mortgage lender (1997)</a:t>
            </a:r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Square</a:t>
            </a:r>
            <a:r>
              <a:rPr lang="en-US" dirty="0" smtClean="0"/>
              <a:t> </a:t>
            </a:r>
            <a:r>
              <a:rPr lang="en-US" dirty="0"/>
              <a:t>: mobile payment, financing, </a:t>
            </a:r>
            <a:r>
              <a:rPr lang="en-US" dirty="0" smtClean="0"/>
              <a:t>payroll (2009)</a:t>
            </a:r>
            <a:endParaRPr lang="en-US" dirty="0"/>
          </a:p>
          <a:p>
            <a:r>
              <a:rPr lang="en-US" b="1" dirty="0"/>
              <a:t>Stripe</a:t>
            </a:r>
            <a:r>
              <a:rPr lang="en-US" dirty="0"/>
              <a:t> : online payment</a:t>
            </a:r>
          </a:p>
          <a:p>
            <a:r>
              <a:rPr lang="en-US" b="1" dirty="0" smtClean="0"/>
              <a:t>Affirm</a:t>
            </a:r>
            <a:r>
              <a:rPr lang="en-US" dirty="0" smtClean="0"/>
              <a:t> : financial loan with instant decision</a:t>
            </a:r>
          </a:p>
          <a:p>
            <a:r>
              <a:rPr lang="en-US" b="1" dirty="0" smtClean="0"/>
              <a:t>Behalf</a:t>
            </a:r>
            <a:r>
              <a:rPr lang="en-US" dirty="0" smtClean="0"/>
              <a:t> : short-term financing with flexible </a:t>
            </a:r>
            <a:r>
              <a:rPr lang="en-US" dirty="0" smtClean="0"/>
              <a:t>repayment (2011)</a:t>
            </a:r>
            <a:endParaRPr lang="en-US" dirty="0" smtClean="0"/>
          </a:p>
          <a:p>
            <a:r>
              <a:rPr lang="en-US" b="1" dirty="0" smtClean="0"/>
              <a:t>Clearwater Analytics </a:t>
            </a:r>
            <a:r>
              <a:rPr lang="en-US" dirty="0" smtClean="0"/>
              <a:t>: investment accounting, performance, compliance, risk </a:t>
            </a:r>
            <a:r>
              <a:rPr lang="en-US" dirty="0" smtClean="0"/>
              <a:t>reporting (2004)</a:t>
            </a:r>
            <a:endParaRPr lang="en-US" dirty="0" smtClean="0"/>
          </a:p>
          <a:p>
            <a:r>
              <a:rPr lang="en-US" b="1" dirty="0" err="1" smtClean="0"/>
              <a:t>Fundera</a:t>
            </a:r>
            <a:r>
              <a:rPr lang="en-US" dirty="0" smtClean="0"/>
              <a:t> : small business lending </a:t>
            </a:r>
            <a:r>
              <a:rPr lang="en-US" dirty="0" smtClean="0"/>
              <a:t>marketplace (2014)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Lending Club</a:t>
            </a:r>
            <a:r>
              <a:rPr lang="en-US" b="1" dirty="0" smtClean="0"/>
              <a:t> </a:t>
            </a:r>
            <a:r>
              <a:rPr lang="en-US" dirty="0" smtClean="0"/>
              <a:t>: peer-to-peer </a:t>
            </a:r>
            <a:r>
              <a:rPr lang="en-US" dirty="0" smtClean="0"/>
              <a:t>lending (2006)</a:t>
            </a:r>
            <a:endParaRPr lang="en-US" dirty="0" smtClean="0"/>
          </a:p>
          <a:p>
            <a:r>
              <a:rPr lang="en-US" b="1" dirty="0" smtClean="0"/>
              <a:t>IEX</a:t>
            </a:r>
            <a:r>
              <a:rPr lang="en-US" dirty="0" smtClean="0"/>
              <a:t> : stock </a:t>
            </a:r>
            <a:r>
              <a:rPr lang="en-US" dirty="0" smtClean="0"/>
              <a:t>exchange (2012)</a:t>
            </a:r>
            <a:endParaRPr lang="en-US" dirty="0" smtClean="0"/>
          </a:p>
          <a:p>
            <a:r>
              <a:rPr lang="en-US" b="1" dirty="0" err="1" smtClean="0"/>
              <a:t>Nomis</a:t>
            </a:r>
            <a:r>
              <a:rPr lang="en-US" b="1" dirty="0" smtClean="0"/>
              <a:t> Solutions </a:t>
            </a:r>
            <a:r>
              <a:rPr lang="en-US" dirty="0" smtClean="0"/>
              <a:t>: market </a:t>
            </a:r>
            <a:r>
              <a:rPr lang="en-US" dirty="0" smtClean="0"/>
              <a:t>forecast (2002)</a:t>
            </a:r>
            <a:endParaRPr lang="en-US" dirty="0" smtClean="0"/>
          </a:p>
          <a:p>
            <a:r>
              <a:rPr lang="en-US" b="1" dirty="0" smtClean="0"/>
              <a:t>Social Finance </a:t>
            </a:r>
            <a:r>
              <a:rPr lang="en-US" dirty="0" smtClean="0"/>
              <a:t>: pay-for-success </a:t>
            </a:r>
            <a:r>
              <a:rPr lang="en-US" dirty="0" smtClean="0"/>
              <a:t>financing (2007)</a:t>
            </a:r>
            <a:endParaRPr lang="en-US" dirty="0" smtClean="0"/>
          </a:p>
          <a:p>
            <a:r>
              <a:rPr lang="en-US" b="1" dirty="0" err="1" smtClean="0"/>
              <a:t>Robinhood</a:t>
            </a:r>
            <a:r>
              <a:rPr lang="en-US" b="1" dirty="0" smtClean="0"/>
              <a:t> Markets </a:t>
            </a:r>
            <a:r>
              <a:rPr lang="en-US" dirty="0" smtClean="0"/>
              <a:t>: no-commission </a:t>
            </a:r>
            <a:r>
              <a:rPr lang="en-US" dirty="0" smtClean="0"/>
              <a:t>trading (2013)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Block Chain?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distributed database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growing chain of blocks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smtClean="0"/>
              <a:t>block contains a list of transactions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ransactions </a:t>
            </a:r>
            <a:r>
              <a:rPr lang="en-US" dirty="0" smtClean="0"/>
              <a:t>are serialized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 smtClean="0"/>
              <a:t>be rolled back </a:t>
            </a:r>
          </a:p>
          <a:p>
            <a:r>
              <a:rPr lang="en-US" dirty="0"/>
              <a:t>s</a:t>
            </a:r>
            <a:r>
              <a:rPr lang="en-US" dirty="0" smtClean="0"/>
              <a:t>tate transition machine</a:t>
            </a:r>
            <a:endParaRPr lang="en-US" dirty="0" smtClean="0"/>
          </a:p>
          <a:p>
            <a:pPr lvl="1"/>
            <a:r>
              <a:rPr lang="en-US" dirty="0" smtClean="0"/>
              <a:t>State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escription of ownership of all crypto currencies (bitcoins)</a:t>
            </a:r>
            <a:endParaRPr lang="en-US" dirty="0" smtClean="0"/>
          </a:p>
          <a:p>
            <a:pPr lvl="1"/>
            <a:r>
              <a:rPr lang="en-US" dirty="0" smtClean="0"/>
              <a:t>Transition</a:t>
            </a:r>
          </a:p>
          <a:p>
            <a:pPr lvl="2"/>
            <a:r>
              <a:rPr lang="en-US" dirty="0" smtClean="0"/>
              <a:t>The execution of a number of transactions 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Unique Properties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 </a:t>
            </a:r>
          </a:p>
          <a:p>
            <a:pPr lvl="1"/>
            <a:r>
              <a:rPr lang="en-US" dirty="0" smtClean="0"/>
              <a:t>anyone </a:t>
            </a:r>
            <a:r>
              <a:rPr lang="en-US" dirty="0" smtClean="0"/>
              <a:t>can </a:t>
            </a:r>
            <a:r>
              <a:rPr lang="en-US" dirty="0" smtClean="0"/>
              <a:t>participate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ecentralized</a:t>
            </a:r>
          </a:p>
          <a:p>
            <a:pPr lvl="1"/>
            <a:r>
              <a:rPr lang="en-US" dirty="0" smtClean="0"/>
              <a:t> no </a:t>
            </a:r>
            <a:r>
              <a:rPr lang="en-US" dirty="0" smtClean="0"/>
              <a:t>central </a:t>
            </a:r>
            <a:r>
              <a:rPr lang="en-US" dirty="0" smtClean="0"/>
              <a:t>authority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nonymous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wners identified as addresses (crypto keys) : e.g. </a:t>
            </a:r>
            <a:r>
              <a:rPr lang="en-US" sz="2400" dirty="0" smtClean="0">
                <a:solidFill>
                  <a:srgbClr val="0070C0"/>
                </a:solidFill>
                <a:latin typeface="Courier" pitchFamily="49" charset="0"/>
              </a:rPr>
              <a:t>185S1BU8qrxKN1iGSYQB1YW71YNw5U4oAo</a:t>
            </a:r>
            <a:endParaRPr lang="en-US" sz="2400" dirty="0">
              <a:solidFill>
                <a:srgbClr val="0070C0"/>
              </a:solidFill>
              <a:latin typeface="Courier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Chain Applications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 </a:t>
            </a:r>
            <a:r>
              <a:rPr lang="en-US" sz="3200" dirty="0" smtClean="0"/>
              <a:t>main </a:t>
            </a:r>
            <a:r>
              <a:rPr lang="en-US" sz="3200" dirty="0" smtClean="0"/>
              <a:t>area</a:t>
            </a:r>
            <a:r>
              <a:rPr lang="en-US" sz="3200" dirty="0" smtClean="0"/>
              <a:t>s </a:t>
            </a:r>
            <a:r>
              <a:rPr lang="en-US" sz="3200" dirty="0"/>
              <a:t>of </a:t>
            </a:r>
            <a:r>
              <a:rPr lang="en-US" sz="3200" dirty="0" smtClean="0"/>
              <a:t>applications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(source: The Economist)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sset </a:t>
            </a:r>
            <a:r>
              <a:rPr lang="en-US" sz="2800" dirty="0" smtClean="0"/>
              <a:t>transfer</a:t>
            </a:r>
          </a:p>
          <a:p>
            <a:pPr lvl="2"/>
            <a:r>
              <a:rPr lang="en-US" sz="2400" dirty="0"/>
              <a:t>Crypto </a:t>
            </a:r>
            <a:r>
              <a:rPr lang="en-US" sz="2400" dirty="0" smtClean="0"/>
              <a:t>currencies</a:t>
            </a:r>
          </a:p>
          <a:p>
            <a:pPr lvl="1"/>
            <a:r>
              <a:rPr lang="en-US" sz="2800" dirty="0"/>
              <a:t>t</a:t>
            </a:r>
            <a:r>
              <a:rPr lang="en-US" sz="2800" dirty="0" smtClean="0"/>
              <a:t>ruth machine</a:t>
            </a:r>
          </a:p>
          <a:p>
            <a:pPr lvl="2"/>
            <a:r>
              <a:rPr lang="en-US" sz="2500" dirty="0" smtClean="0"/>
              <a:t>Property registration</a:t>
            </a:r>
          </a:p>
          <a:p>
            <a:pPr lvl="2"/>
            <a:r>
              <a:rPr lang="en-US" sz="2500" dirty="0" smtClean="0"/>
              <a:t>Identify verification</a:t>
            </a:r>
            <a:endParaRPr lang="en-US" sz="2500" dirty="0" smtClean="0"/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mart </a:t>
            </a:r>
            <a:r>
              <a:rPr lang="en-US" sz="2800" dirty="0" smtClean="0"/>
              <a:t>contracts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9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Chain Platforms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Bitcoin </a:t>
            </a:r>
          </a:p>
          <a:p>
            <a:pPr lvl="1"/>
            <a:r>
              <a:rPr lang="en-US" dirty="0" smtClean="0"/>
              <a:t>Bitcoin crypto currency</a:t>
            </a:r>
          </a:p>
          <a:p>
            <a:r>
              <a:rPr lang="en-US" dirty="0" err="1" smtClean="0"/>
              <a:t>Ethereum</a:t>
            </a:r>
            <a:endParaRPr lang="en-US" dirty="0" smtClean="0"/>
          </a:p>
          <a:p>
            <a:pPr lvl="1"/>
            <a:r>
              <a:rPr lang="en-US" dirty="0" smtClean="0"/>
              <a:t>Smart contract</a:t>
            </a:r>
          </a:p>
          <a:p>
            <a:r>
              <a:rPr lang="en-US" dirty="0" smtClean="0"/>
              <a:t>G-Coin (NTU)</a:t>
            </a:r>
          </a:p>
          <a:p>
            <a:r>
              <a:rPr lang="en-US" dirty="0" smtClean="0"/>
              <a:t>… 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9F46F78-CCD4-4203-AC16-DA6EB21789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38148</TotalTime>
  <Words>808</Words>
  <Application>Microsoft Office PowerPoint</Application>
  <PresentationFormat>如螢幕大小 (4:3)</PresentationFormat>
  <Paragraphs>245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中庸</vt:lpstr>
      <vt:lpstr>金融科技與區塊鏈的一些迷思  </vt:lpstr>
      <vt:lpstr>Outline</vt:lpstr>
      <vt:lpstr>What is Fintech?</vt:lpstr>
      <vt:lpstr>Types of FinTech</vt:lpstr>
      <vt:lpstr>FinTech Companies (US)</vt:lpstr>
      <vt:lpstr>What is Block Chain?</vt:lpstr>
      <vt:lpstr>Unique Properties</vt:lpstr>
      <vt:lpstr>Block Chain Applications</vt:lpstr>
      <vt:lpstr>Block Chain Platforms</vt:lpstr>
      <vt:lpstr>Myths</vt:lpstr>
      <vt:lpstr>Myth1: Block Chain and Fintech</vt:lpstr>
      <vt:lpstr>Myth 2: Block Chain Revolution</vt:lpstr>
      <vt:lpstr>Bitcoin</vt:lpstr>
      <vt:lpstr>Crypto Currencies</vt:lpstr>
      <vt:lpstr>Actualization of Value</vt:lpstr>
      <vt:lpstr>Bitcoin Issues</vt:lpstr>
      <vt:lpstr>Bitcoin Issues (continued)</vt:lpstr>
      <vt:lpstr>Smart Contract</vt:lpstr>
      <vt:lpstr>Smart Contract issues</vt:lpstr>
      <vt:lpstr>Conclusion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Common-Sense Economics</dc:title>
  <dc:creator>陳明義</dc:creator>
  <cp:lastModifiedBy>陳明義</cp:lastModifiedBy>
  <cp:revision>208</cp:revision>
  <cp:lastPrinted>2015-09-07T10:14:53Z</cp:lastPrinted>
  <dcterms:created xsi:type="dcterms:W3CDTF">2015-04-24T06:07:40Z</dcterms:created>
  <dcterms:modified xsi:type="dcterms:W3CDTF">2016-11-25T07:13:46Z</dcterms:modified>
</cp:coreProperties>
</file>