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jU7baAs65fDFfVM6+Mh3Zr1wq6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CD2594-9271-415C-A443-D199C99B1134}">
  <a:tblStyle styleId="{1CCD2594-9271-415C-A443-D199C99B11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2-bit flip errors, NOT OK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ancilla measures to 0, it means U|psi&gt;=+|psi&gt;.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Over time: memory/storage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Over space-time: communication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error, OK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 bit flip error, OK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error, OK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4069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to Error Correction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50"/>
            <a:ext cx="81231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Yi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Syndrome decoding of (7, 4) Hamming code</a:t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129890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951375" y="15096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244905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2668200" y="20501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772850" y="322522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3412500" y="3307575"/>
            <a:ext cx="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221340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99685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2601575" y="2825025"/>
            <a:ext cx="4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601575" y="34060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338" y="2195213"/>
            <a:ext cx="1800825" cy="18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5423650" y="1679500"/>
            <a:ext cx="171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Decoder error!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Coding theory terminology</a:t>
            </a:r>
            <a:endParaRPr/>
          </a:p>
        </p:txBody>
      </p:sp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[n, k, d] classical linear codes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length </a:t>
            </a:r>
            <a:r>
              <a:rPr b="1"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/>
              <a:t>: # of physical 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dimension </a:t>
            </a:r>
            <a:r>
              <a:rPr b="1"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"/>
              <a:t>: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# of logical 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rate: </a:t>
            </a:r>
            <a:r>
              <a:rPr b="1"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k/n</a:t>
            </a:r>
            <a:endParaRPr b="1"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distance </a:t>
            </a:r>
            <a:r>
              <a:rPr b="1"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: # of single bit errors the code can correct, i.e. min weight of a logical operator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(n-k) x n parity check matrix </a:t>
            </a:r>
            <a:r>
              <a:rPr b="1" lang="en" sz="1600">
                <a:solidFill>
                  <a:schemeClr val="dk2"/>
                </a:solidFill>
              </a:rPr>
              <a:t>H</a:t>
            </a:r>
            <a:endParaRPr b="1" sz="16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Codespace C = ker H = {x | Hx = 0 (mod 2)}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Low-density parity-check (LDPC) codes</a:t>
            </a:r>
            <a:endParaRPr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5750"/>
            <a:ext cx="4247049" cy="24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2599" y="1945325"/>
            <a:ext cx="4204103" cy="181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Decoding of LDPC codes</a:t>
            </a:r>
            <a:endParaRPr/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525" y="1453874"/>
            <a:ext cx="2907900" cy="29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300" y="1368950"/>
            <a:ext cx="5104102" cy="313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II. Stabilizer codes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Parity measurement</a:t>
            </a:r>
            <a:endParaRPr/>
          </a:p>
        </p:txBody>
      </p:sp>
      <p:pic>
        <p:nvPicPr>
          <p:cNvPr id="235" name="Google Shape;2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200" y="1843200"/>
            <a:ext cx="8047600" cy="19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5-qubit code</a:t>
            </a:r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388" y="1635549"/>
            <a:ext cx="7743227" cy="23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8070150" y="1542250"/>
            <a:ext cx="817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XZZXI</a:t>
            </a:r>
            <a:endParaRPr/>
          </a:p>
        </p:txBody>
      </p:sp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8070150" y="1784875"/>
            <a:ext cx="817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IXZZX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8070150" y="2035150"/>
            <a:ext cx="817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XIXZZ</a:t>
            </a:r>
            <a:endParaRPr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8070150" y="2325300"/>
            <a:ext cx="817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ZXIXZ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5-qubit code syndrome decoding</a:t>
            </a:r>
            <a:endParaRPr/>
          </a:p>
        </p:txBody>
      </p:sp>
      <p:graphicFrame>
        <p:nvGraphicFramePr>
          <p:cNvPr id="251" name="Google Shape;251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{1CCD2594-9271-415C-A443-D199C99B1134}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0001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0101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0010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0110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0011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0100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0111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Toric code Hamiltonian</a:t>
            </a:r>
            <a:endParaRPr/>
          </a:p>
        </p:txBody>
      </p:sp>
      <p:pic>
        <p:nvPicPr>
          <p:cNvPr descr="{&quot;font&quot;:{&quot;color&quot;:&quot;#000000&quot;,&quot;size&quot;:12,&quot;family&quot;:&quot;Arial&quot;},&quot;code&quot;:&quot;$$H=-\\sum_{v}^{}A_{v}-\\sum_{p}^{}B_{p}$$&quot;,&quot;aid&quot;:null,&quot;type&quot;:&quot;$$&quot;,&quot;id&quot;:&quot;2&quot;,&quot;backgroundColor&quot;:&quot;#FFFFFF&quot;,&quot;ts&quot;:1685852128782,&quot;cs&quot;:&quot;+VulkHIiK2VysAke9FDNiQ==&quot;,&quot;size&quot;:{&quot;width&quot;:184.66666666666666,&quot;height&quot;:40.333333333333336}}"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825" y="1188825"/>
            <a:ext cx="262211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200" y="1823450"/>
            <a:ext cx="4715381" cy="307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Toric code ground state</a:t>
            </a:r>
            <a:endParaRPr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150" y="2000277"/>
            <a:ext cx="6425272" cy="86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150" y="1017725"/>
            <a:ext cx="6472177" cy="86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7150" y="2974989"/>
            <a:ext cx="6401946" cy="86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7150" y="3949695"/>
            <a:ext cx="6425267" cy="85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Classical error correction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Stabilizer codes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Quantum LDPC codes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Excitations, errors and syndromes</a:t>
            </a:r>
            <a:endParaRPr/>
          </a:p>
        </p:txBody>
      </p:sp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824" y="1213100"/>
            <a:ext cx="4571950" cy="33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Minimum-weight perfect matching decoding</a:t>
            </a:r>
            <a:endParaRPr/>
          </a:p>
        </p:txBody>
      </p:sp>
      <p:pic>
        <p:nvPicPr>
          <p:cNvPr id="279" name="Google Shape;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75" y="1017725"/>
            <a:ext cx="445403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Surface code</a:t>
            </a:r>
            <a:endParaRPr/>
          </a:p>
        </p:txBody>
      </p:sp>
      <p:pic>
        <p:nvPicPr>
          <p:cNvPr id="285" name="Google Shape;285;p22"/>
          <p:cNvPicPr preferRelativeResize="0"/>
          <p:nvPr/>
        </p:nvPicPr>
        <p:blipFill rotWithShape="1">
          <a:blip r:embed="rId3">
            <a:alphaModFix/>
          </a:blip>
          <a:srcRect b="0" l="3408" r="0" t="4760"/>
          <a:stretch/>
        </p:blipFill>
        <p:spPr>
          <a:xfrm>
            <a:off x="1323375" y="969200"/>
            <a:ext cx="5932001" cy="39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III. Quantum LDPC codes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Verdana"/>
                <a:ea typeface="Verdana"/>
                <a:cs typeface="Verdana"/>
                <a:sym typeface="Verdana"/>
              </a:rPr>
              <a:t>Coding theory terminology</a:t>
            </a:r>
            <a:endParaRPr sz="202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6" name="Google Shape;296;p24"/>
          <p:cNvSpPr txBox="1"/>
          <p:nvPr>
            <p:ph idx="1" type="body"/>
          </p:nvPr>
        </p:nvSpPr>
        <p:spPr>
          <a:xfrm>
            <a:off x="311700" y="771475"/>
            <a:ext cx="85206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[n, k, d] classical linear codes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length n: # of physical 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dimension k</a:t>
            </a:r>
            <a:r>
              <a:rPr lang="en"/>
              <a:t>: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# of logical 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rate: k/n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distance d: # of single bit errors the code can correct, i.e. min weight of a logical operator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(n-k) x n parity check matrix 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Codespace C = ker H = {x | Hx = 0 (mod 2)}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Low-Density Parity-Check (LDPC) codes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 has sparse rows -&gt; each check operates on O(1) 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 has sparse columns -&gt; each bit participates in O(1) checks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LDPC codes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encoding rate k = O(n)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code distance d = O(n)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sparse H gives a good LDPC code whp</a:t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6242350" y="2476200"/>
            <a:ext cx="2656900" cy="1280700"/>
            <a:chOff x="6547150" y="2552400"/>
            <a:chExt cx="2656900" cy="1280700"/>
          </a:xfrm>
        </p:grpSpPr>
        <p:sp>
          <p:nvSpPr>
            <p:cNvPr id="298" name="Google Shape;298;p24"/>
            <p:cNvSpPr/>
            <p:nvPr/>
          </p:nvSpPr>
          <p:spPr>
            <a:xfrm>
              <a:off x="6547150" y="2552400"/>
              <a:ext cx="2648100" cy="1280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24"/>
            <p:cNvGrpSpPr/>
            <p:nvPr/>
          </p:nvGrpSpPr>
          <p:grpSpPr>
            <a:xfrm>
              <a:off x="6598775" y="2571750"/>
              <a:ext cx="2605275" cy="1200900"/>
              <a:chOff x="6598775" y="2495550"/>
              <a:chExt cx="2605275" cy="1200900"/>
            </a:xfrm>
          </p:grpSpPr>
          <p:pic>
            <p:nvPicPr>
              <p:cNvPr id="300" name="Google Shape;300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598775" y="2827925"/>
                <a:ext cx="1845225" cy="824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1" name="Google Shape;301;p24"/>
              <p:cNvSpPr txBox="1"/>
              <p:nvPr/>
            </p:nvSpPr>
            <p:spPr>
              <a:xfrm>
                <a:off x="8367800" y="2827925"/>
                <a:ext cx="691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 bits</a:t>
                </a:r>
                <a:endParaRPr b="0" i="0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2" name="Google Shape;302;p24"/>
              <p:cNvSpPr txBox="1"/>
              <p:nvPr/>
            </p:nvSpPr>
            <p:spPr>
              <a:xfrm>
                <a:off x="8151350" y="3327150"/>
                <a:ext cx="105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n-k checks</a:t>
                </a:r>
                <a:endParaRPr b="0" i="0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3" name="Google Shape;303;p24"/>
              <p:cNvSpPr txBox="1"/>
              <p:nvPr/>
            </p:nvSpPr>
            <p:spPr>
              <a:xfrm>
                <a:off x="6789875" y="2495550"/>
                <a:ext cx="2076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[7,4,3] Hamming code</a:t>
                </a:r>
                <a:endParaRPr b="0" i="0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11700" y="771475"/>
            <a:ext cx="87375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/>
              <a:t>[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[n, k, d]] </a:t>
            </a:r>
            <a:r>
              <a:rPr lang="en"/>
              <a:t>quantum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codes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length n: # of physical (data) qubits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dimension k</a:t>
            </a:r>
            <a:r>
              <a:rPr lang="en"/>
              <a:t>: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# of logical qubits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rate: k/n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Code distance d: # of single qubit errors the code can correct, i.e. min weight of a logical operator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types of error X and Z =&gt; (CSS) two check matrixes H</a:t>
            </a:r>
            <a:r>
              <a:rPr baseline="-25000" lang="en"/>
              <a:t>x</a:t>
            </a:r>
            <a:r>
              <a:rPr lang="en"/>
              <a:t> and H</a:t>
            </a:r>
            <a:r>
              <a:rPr baseline="-25000" lang="en"/>
              <a:t>z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Commutativity condition: H</a:t>
            </a:r>
            <a:r>
              <a:rPr baseline="-25000" lang="en"/>
              <a:t>x</a:t>
            </a:r>
            <a:r>
              <a:rPr lang="en"/>
              <a:t>H</a:t>
            </a:r>
            <a:r>
              <a:rPr baseline="-25000" lang="en"/>
              <a:t>z</a:t>
            </a:r>
            <a:r>
              <a:rPr baseline="30000" lang="en"/>
              <a:t>T</a:t>
            </a:r>
            <a:r>
              <a:rPr lang="en"/>
              <a:t>=0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Codespace C = +1 eigenspace of all checks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Low-Density Parity-Check (qLDPC) codes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/>
              <a:t>H</a:t>
            </a:r>
            <a:r>
              <a:rPr baseline="-25000" lang="en"/>
              <a:t>x</a:t>
            </a:r>
            <a:r>
              <a:rPr lang="en"/>
              <a:t> , H</a:t>
            </a:r>
            <a:r>
              <a:rPr baseline="-25000" lang="en"/>
              <a:t>z</a:t>
            </a:r>
            <a:r>
              <a:rPr lang="en"/>
              <a:t>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ha</a:t>
            </a:r>
            <a:r>
              <a:rPr lang="en"/>
              <a:t>ve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sparse rows -&gt; each check operates on O(1) qubits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/>
              <a:t>H</a:t>
            </a:r>
            <a:r>
              <a:rPr baseline="-25000" lang="en"/>
              <a:t>x</a:t>
            </a:r>
            <a:r>
              <a:rPr lang="en"/>
              <a:t> , H</a:t>
            </a:r>
            <a:r>
              <a:rPr baseline="-25000" lang="en"/>
              <a:t>z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have sparse columns -&gt; each qubit participates in O(1) checks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Toric (surface) code</a:t>
            </a:r>
            <a:endParaRPr/>
          </a:p>
        </p:txBody>
      </p:sp>
      <p:sp>
        <p:nvSpPr>
          <p:cNvPr id="309" name="Google Shape;30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Verdana"/>
                <a:ea typeface="Verdana"/>
                <a:cs typeface="Verdana"/>
                <a:sym typeface="Verdana"/>
              </a:rPr>
              <a:t>Coding theory terminology</a:t>
            </a:r>
            <a:endParaRPr sz="202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0" name="Google Shape;3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112" y="2433500"/>
            <a:ext cx="1733729" cy="11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1200" y="3691412"/>
            <a:ext cx="1834647" cy="132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5"/>
          <p:cNvGrpSpPr/>
          <p:nvPr/>
        </p:nvGrpSpPr>
        <p:grpSpPr>
          <a:xfrm>
            <a:off x="5479425" y="411250"/>
            <a:ext cx="2995270" cy="1442125"/>
            <a:chOff x="6072525" y="431900"/>
            <a:chExt cx="2995270" cy="1442125"/>
          </a:xfrm>
        </p:grpSpPr>
        <p:sp>
          <p:nvSpPr>
            <p:cNvPr id="313" name="Google Shape;313;p25"/>
            <p:cNvSpPr/>
            <p:nvPr/>
          </p:nvSpPr>
          <p:spPr>
            <a:xfrm>
              <a:off x="6072525" y="431900"/>
              <a:ext cx="2845800" cy="1442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" name="Google Shape;31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2309" y="695275"/>
              <a:ext cx="1984248" cy="1133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5"/>
            <p:cNvSpPr txBox="1"/>
            <p:nvPr/>
          </p:nvSpPr>
          <p:spPr>
            <a:xfrm>
              <a:off x="8100775" y="1102050"/>
              <a:ext cx="82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 qubits</a:t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6" name="Google Shape;316;p25"/>
            <p:cNvSpPr txBox="1"/>
            <p:nvPr/>
          </p:nvSpPr>
          <p:spPr>
            <a:xfrm>
              <a:off x="8084395" y="669595"/>
              <a:ext cx="983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Z-checks</a:t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7767000" y="1520025"/>
              <a:ext cx="1052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X-checks</a:t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18" name="Google Shape;318;p25"/>
          <p:cNvSpPr txBox="1"/>
          <p:nvPr/>
        </p:nvSpPr>
        <p:spPr>
          <a:xfrm>
            <a:off x="5862850" y="411250"/>
            <a:ext cx="207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[[9,1,3]] Shor code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Quantum LDPC codes</a:t>
            </a:r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311700" y="3368350"/>
            <a:ext cx="86613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“Good quantum LDPC codes”</a:t>
            </a:r>
            <a:r>
              <a:rPr lang="en" sz="1200"/>
              <a:t>: [[n, k=O(n), d=O(n)]]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Why do we care?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Surface codes have low encoding rate (1 logical qubit) -&gt; large overhead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Bravyi-Poulin-Terhal: Planar (local) stabilizer codes can’t have both high rate and large distance,         i.e. kd</a:t>
            </a:r>
            <a:r>
              <a:rPr baseline="30000" lang="en"/>
              <a:t>2</a:t>
            </a:r>
            <a:r>
              <a:rPr lang="en"/>
              <a:t> = O(n) in 2D</a:t>
            </a: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2162450" y="644200"/>
            <a:ext cx="5667875" cy="2482613"/>
            <a:chOff x="2427175" y="835350"/>
            <a:chExt cx="5667875" cy="2482613"/>
          </a:xfrm>
        </p:grpSpPr>
        <p:sp>
          <p:nvSpPr>
            <p:cNvPr id="326" name="Google Shape;326;p26"/>
            <p:cNvSpPr/>
            <p:nvPr/>
          </p:nvSpPr>
          <p:spPr>
            <a:xfrm>
              <a:off x="2427175" y="983963"/>
              <a:ext cx="4038600" cy="2334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060925" y="1137525"/>
              <a:ext cx="2771100" cy="17046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331925" y="1483375"/>
              <a:ext cx="918000" cy="9228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393475" y="1333625"/>
              <a:ext cx="777900" cy="760500"/>
            </a:xfrm>
            <a:prstGeom prst="ellipse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729450" y="1766925"/>
              <a:ext cx="777900" cy="760500"/>
            </a:xfrm>
            <a:prstGeom prst="ellipse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3845075" y="2894625"/>
              <a:ext cx="125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Quantum Codes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2" name="Google Shape;332;p26"/>
            <p:cNvSpPr txBox="1"/>
            <p:nvPr/>
          </p:nvSpPr>
          <p:spPr>
            <a:xfrm>
              <a:off x="3897625" y="2406175"/>
              <a:ext cx="125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qLDPC Codes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3165875" y="1609925"/>
              <a:ext cx="1250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Toric Code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Surface Code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Color Code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4" name="Google Shape;334;p26"/>
            <p:cNvSpPr txBox="1"/>
            <p:nvPr/>
          </p:nvSpPr>
          <p:spPr>
            <a:xfrm>
              <a:off x="4393475" y="1468325"/>
              <a:ext cx="125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high rate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5" name="Google Shape;335;p26"/>
            <p:cNvSpPr txBox="1"/>
            <p:nvPr/>
          </p:nvSpPr>
          <p:spPr>
            <a:xfrm>
              <a:off x="4817075" y="1986575"/>
              <a:ext cx="849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large distance</a:t>
              </a:r>
              <a:endPara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 rot="-2101018">
              <a:off x="5174705" y="1366741"/>
              <a:ext cx="1185740" cy="65915"/>
            </a:xfrm>
            <a:prstGeom prst="rightArrow">
              <a:avLst>
                <a:gd fmla="val 15535" name="adj1"/>
                <a:gd fmla="val 84446" name="adj2"/>
              </a:avLst>
            </a:prstGeom>
            <a:solidFill>
              <a:srgbClr val="3D85C6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 txBox="1"/>
            <p:nvPr/>
          </p:nvSpPr>
          <p:spPr>
            <a:xfrm>
              <a:off x="6211650" y="835350"/>
              <a:ext cx="188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What people refer to</a:t>
              </a:r>
              <a:endPara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Search for good qLDPC codes</a:t>
            </a:r>
            <a:endParaRPr/>
          </a:p>
        </p:txBody>
      </p:sp>
      <p:sp>
        <p:nvSpPr>
          <p:cNvPr id="343" name="Google Shape;343;p27"/>
          <p:cNvSpPr txBox="1"/>
          <p:nvPr>
            <p:ph idx="1" type="body"/>
          </p:nvPr>
        </p:nvSpPr>
        <p:spPr>
          <a:xfrm>
            <a:off x="311700" y="887600"/>
            <a:ext cx="85206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                                                                                                        k               d                 Year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D85C6"/>
              </a:buClr>
              <a:buSzPts val="1200"/>
              <a:buChar char="➔"/>
            </a:pPr>
            <a:r>
              <a:rPr lang="en" sz="1200">
                <a:solidFill>
                  <a:srgbClr val="3D85C6"/>
                </a:solidFill>
              </a:rPr>
              <a:t>Topological Codes</a:t>
            </a:r>
            <a:endParaRPr sz="1200">
              <a:solidFill>
                <a:srgbClr val="3D85C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Kitaev Toric code                                                                       2             √n                1997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Freedman-Meyer-Luo                                                                 2         √n [log(n)]</a:t>
            </a:r>
            <a:r>
              <a:rPr baseline="30000" lang="en"/>
              <a:t>1/4</a:t>
            </a:r>
            <a:r>
              <a:rPr lang="en"/>
              <a:t>     2002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➔"/>
            </a:pPr>
            <a:r>
              <a:rPr lang="en" sz="1200">
                <a:solidFill>
                  <a:srgbClr val="3D85C6"/>
                </a:solidFill>
              </a:rPr>
              <a:t>Tensor/Hypergraph products</a:t>
            </a:r>
            <a:endParaRPr sz="1200">
              <a:solidFill>
                <a:srgbClr val="3D85C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Tillich-Zemor                                                                             n             √n                2009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➔"/>
            </a:pPr>
            <a:r>
              <a:rPr lang="en" sz="1200">
                <a:solidFill>
                  <a:srgbClr val="3D85C6"/>
                </a:solidFill>
              </a:rPr>
              <a:t>High dimensional expanders + distance balancing techniques</a:t>
            </a:r>
            <a:endParaRPr sz="1200">
              <a:solidFill>
                <a:srgbClr val="3D85C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Evra-Kaufman-Zemor                                                              √n         √n log(n)          2020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Kaufman-Tesla                                                                        √n       √n polylog(n)      2020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➔"/>
            </a:pPr>
            <a:r>
              <a:rPr lang="en" sz="1200">
                <a:solidFill>
                  <a:srgbClr val="3D85C6"/>
                </a:solidFill>
              </a:rPr>
              <a:t>Tensor products with twist</a:t>
            </a:r>
            <a:endParaRPr sz="1200">
              <a:solidFill>
                <a:srgbClr val="3D85C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Hastings-Haah-O’Donnell Fiber Bundle codes                 n</a:t>
            </a:r>
            <a:r>
              <a:rPr baseline="30000" lang="en"/>
              <a:t>3/5</a:t>
            </a:r>
            <a:r>
              <a:rPr lang="en"/>
              <a:t>/polylog(n)   n</a:t>
            </a:r>
            <a:r>
              <a:rPr baseline="30000" lang="en"/>
              <a:t>3/5</a:t>
            </a:r>
            <a:r>
              <a:rPr lang="en"/>
              <a:t>/polylog(n)    2020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➔"/>
            </a:pPr>
            <a:r>
              <a:rPr lang="en" sz="1200">
                <a:solidFill>
                  <a:srgbClr val="3D85C6"/>
                </a:solidFill>
              </a:rPr>
              <a:t>More complicated product constructions…!</a:t>
            </a:r>
            <a:endParaRPr sz="1200">
              <a:solidFill>
                <a:srgbClr val="3D85C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Pantaleev-Kalachev                                                                  n               n                 2021</a:t>
            </a:r>
            <a:endParaRPr/>
          </a:p>
        </p:txBody>
      </p:sp>
      <p:cxnSp>
        <p:nvCxnSpPr>
          <p:cNvPr id="344" name="Google Shape;344;p27"/>
          <p:cNvCxnSpPr/>
          <p:nvPr/>
        </p:nvCxnSpPr>
        <p:spPr>
          <a:xfrm rot="10800000">
            <a:off x="383550" y="1291775"/>
            <a:ext cx="83454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311700" y="771475"/>
            <a:ext cx="8520600" cy="4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 insight: Toric code = “product” of two repetition codes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                                               [n, 1, n] ⊗ [n, 1, n] → [[2n</a:t>
            </a:r>
            <a:r>
              <a:rPr baseline="30000" lang="en" sz="1300"/>
              <a:t>2</a:t>
            </a:r>
            <a:r>
              <a:rPr lang="en" sz="1300"/>
              <a:t>, 2, n]]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Hypergraph product code = product of two arbitrary classical codes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                                         [n, k, d] ⊗ [n, k, d] → [[O(n</a:t>
            </a:r>
            <a:r>
              <a:rPr baseline="30000" lang="en" sz="1300"/>
              <a:t>2</a:t>
            </a:r>
            <a:r>
              <a:rPr lang="en" sz="1300"/>
              <a:t>), O(k</a:t>
            </a:r>
            <a:r>
              <a:rPr baseline="30000" lang="en" sz="1300"/>
              <a:t>2</a:t>
            </a:r>
            <a:r>
              <a:rPr lang="en" sz="1300"/>
              <a:t>), O(d)]]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                                               LDPC  ⊗  LDPC  →  quantum LDPC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CC4125"/>
                </a:solidFill>
              </a:rPr>
              <a:t>          Product of two good LDPC codes: [[n, O(n), O(√n)]]</a:t>
            </a:r>
            <a:endParaRPr sz="1300">
              <a:solidFill>
                <a:srgbClr val="CC4125"/>
              </a:solidFill>
            </a:endParaRPr>
          </a:p>
        </p:txBody>
      </p:sp>
      <p:sp>
        <p:nvSpPr>
          <p:cNvPr id="350" name="Google Shape;3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Obtaining qLDPC codes: product constructions</a:t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6478150" y="1547200"/>
            <a:ext cx="254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Length-3 repetition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1, 1, 0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=    0, 1,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1, 0, 1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28"/>
          <p:cNvGrpSpPr/>
          <p:nvPr/>
        </p:nvGrpSpPr>
        <p:grpSpPr>
          <a:xfrm>
            <a:off x="131950" y="1706275"/>
            <a:ext cx="6107771" cy="1218783"/>
            <a:chOff x="131950" y="1646975"/>
            <a:chExt cx="6441438" cy="1293139"/>
          </a:xfrm>
        </p:grpSpPr>
        <p:pic>
          <p:nvPicPr>
            <p:cNvPr id="353" name="Google Shape;35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6613" y="1646975"/>
              <a:ext cx="5526775" cy="12931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4" name="Google Shape;354;p28"/>
            <p:cNvCxnSpPr/>
            <p:nvPr/>
          </p:nvCxnSpPr>
          <p:spPr>
            <a:xfrm flipH="1" rot="10800000">
              <a:off x="788750" y="2497873"/>
              <a:ext cx="361500" cy="16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5" name="Google Shape;355;p28"/>
            <p:cNvSpPr txBox="1"/>
            <p:nvPr/>
          </p:nvSpPr>
          <p:spPr>
            <a:xfrm>
              <a:off x="294287" y="1728849"/>
              <a:ext cx="517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 txBox="1"/>
            <p:nvPr/>
          </p:nvSpPr>
          <p:spPr>
            <a:xfrm>
              <a:off x="131950" y="2497873"/>
              <a:ext cx="836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28"/>
            <p:cNvCxnSpPr/>
            <p:nvPr/>
          </p:nvCxnSpPr>
          <p:spPr>
            <a:xfrm>
              <a:off x="801525" y="1973343"/>
              <a:ext cx="317700" cy="9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58" name="Google Shape;358;p28"/>
          <p:cNvSpPr/>
          <p:nvPr/>
        </p:nvSpPr>
        <p:spPr>
          <a:xfrm>
            <a:off x="7389550" y="2090900"/>
            <a:ext cx="771300" cy="635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418550" y="4404400"/>
            <a:ext cx="347400" cy="1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311700" y="771475"/>
            <a:ext cx="8520600" cy="4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300"/>
              <a:buAutoNum type="arabicParenR"/>
            </a:pPr>
            <a:r>
              <a:rPr lang="en" sz="1300">
                <a:solidFill>
                  <a:srgbClr val="3D85C6"/>
                </a:solidFill>
              </a:rPr>
              <a:t>Take ANY two classical codes</a:t>
            </a:r>
            <a:endParaRPr sz="1300">
              <a:solidFill>
                <a:srgbClr val="3D85C6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</a:t>
            </a:r>
            <a:r>
              <a:rPr baseline="-25000" lang="en" sz="1300"/>
              <a:t>1</a:t>
            </a:r>
            <a:r>
              <a:rPr lang="en" sz="1300"/>
              <a:t> x n</a:t>
            </a:r>
            <a:r>
              <a:rPr baseline="-25000" lang="en" sz="1300"/>
              <a:t>1</a:t>
            </a:r>
            <a:r>
              <a:rPr lang="en" sz="1300"/>
              <a:t> parity check matrix H</a:t>
            </a:r>
            <a:r>
              <a:rPr baseline="-25000" lang="en" sz="1300"/>
              <a:t>1</a:t>
            </a:r>
            <a:r>
              <a:rPr lang="en" sz="1300"/>
              <a:t> with parameters [n</a:t>
            </a:r>
            <a:r>
              <a:rPr baseline="-25000" lang="en" sz="1300"/>
              <a:t>1</a:t>
            </a:r>
            <a:r>
              <a:rPr lang="en" sz="1300"/>
              <a:t>, k</a:t>
            </a:r>
            <a:r>
              <a:rPr baseline="-25000" lang="en" sz="1300"/>
              <a:t>1</a:t>
            </a:r>
            <a:r>
              <a:rPr lang="en" sz="1300"/>
              <a:t>, d</a:t>
            </a:r>
            <a:r>
              <a:rPr baseline="-25000" lang="en" sz="1300"/>
              <a:t>1</a:t>
            </a:r>
            <a:r>
              <a:rPr lang="en" sz="1300"/>
              <a:t>]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</a:t>
            </a:r>
            <a:r>
              <a:rPr baseline="-25000" lang="en" sz="1300"/>
              <a:t>2</a:t>
            </a:r>
            <a:r>
              <a:rPr lang="en" sz="1300"/>
              <a:t> x n</a:t>
            </a:r>
            <a:r>
              <a:rPr baseline="-25000" lang="en" sz="1300"/>
              <a:t>2</a:t>
            </a:r>
            <a:r>
              <a:rPr lang="en" sz="1300"/>
              <a:t> parity check matrix H</a:t>
            </a:r>
            <a:r>
              <a:rPr baseline="-25000" lang="en" sz="1300"/>
              <a:t>2</a:t>
            </a:r>
            <a:r>
              <a:rPr lang="en" sz="1300"/>
              <a:t> with parameters [n</a:t>
            </a:r>
            <a:r>
              <a:rPr baseline="-25000" lang="en" sz="1300"/>
              <a:t>2</a:t>
            </a:r>
            <a:r>
              <a:rPr lang="en" sz="1300"/>
              <a:t>, k</a:t>
            </a:r>
            <a:r>
              <a:rPr baseline="-25000" lang="en" sz="1300"/>
              <a:t>2</a:t>
            </a:r>
            <a:r>
              <a:rPr lang="en" sz="1300"/>
              <a:t>, d</a:t>
            </a:r>
            <a:r>
              <a:rPr baseline="-25000" lang="en" sz="1300"/>
              <a:t>2</a:t>
            </a:r>
            <a:r>
              <a:rPr lang="en" sz="1300"/>
              <a:t>]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300"/>
              <a:buAutoNum type="arabicParenR"/>
            </a:pPr>
            <a:r>
              <a:rPr lang="en" sz="1300">
                <a:solidFill>
                  <a:srgbClr val="3D85C6"/>
                </a:solidFill>
              </a:rPr>
              <a:t>Define X and Z parity check matrices</a:t>
            </a:r>
            <a:r>
              <a:rPr lang="en" sz="1300"/>
              <a:t> 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</a:t>
            </a:r>
            <a:r>
              <a:rPr baseline="-25000" lang="en" sz="1300"/>
              <a:t>x</a:t>
            </a:r>
            <a:r>
              <a:rPr lang="en" sz="1300"/>
              <a:t>=   H</a:t>
            </a:r>
            <a:r>
              <a:rPr baseline="-25000" lang="en" sz="1300"/>
              <a:t>1</a:t>
            </a:r>
            <a:r>
              <a:rPr lang="en" sz="1300"/>
              <a:t>⊗ I</a:t>
            </a:r>
            <a:r>
              <a:rPr baseline="-25000" lang="en" sz="1300"/>
              <a:t>n2</a:t>
            </a:r>
            <a:r>
              <a:rPr lang="en" sz="1300"/>
              <a:t>     I</a:t>
            </a:r>
            <a:r>
              <a:rPr baseline="-25000" lang="en" sz="1300"/>
              <a:t>m1</a:t>
            </a:r>
            <a:r>
              <a:rPr lang="en" sz="1300"/>
              <a:t>⊗ H</a:t>
            </a:r>
            <a:r>
              <a:rPr baseline="-25000" lang="en" sz="1300"/>
              <a:t>2</a:t>
            </a:r>
            <a:r>
              <a:rPr baseline="30000" lang="en" sz="1300"/>
              <a:t>T</a:t>
            </a:r>
            <a:r>
              <a:rPr lang="en" sz="1300"/>
              <a:t>         dim: m</a:t>
            </a:r>
            <a:r>
              <a:rPr baseline="-25000" lang="en" sz="1300"/>
              <a:t>1</a:t>
            </a:r>
            <a:r>
              <a:rPr lang="en" sz="1300"/>
              <a:t>n</a:t>
            </a:r>
            <a:r>
              <a:rPr baseline="-25000" lang="en" sz="1300"/>
              <a:t>2</a:t>
            </a:r>
            <a:r>
              <a:rPr lang="en" sz="1300"/>
              <a:t> x (n</a:t>
            </a:r>
            <a:r>
              <a:rPr baseline="-25000" lang="en" sz="1300"/>
              <a:t>1</a:t>
            </a:r>
            <a:r>
              <a:rPr lang="en" sz="1300"/>
              <a:t>n</a:t>
            </a:r>
            <a:r>
              <a:rPr baseline="-25000" lang="en" sz="1300"/>
              <a:t>2</a:t>
            </a:r>
            <a:r>
              <a:rPr lang="en" sz="1300"/>
              <a:t> + m</a:t>
            </a:r>
            <a:r>
              <a:rPr baseline="-25000" lang="en" sz="1300"/>
              <a:t>1</a:t>
            </a:r>
            <a:r>
              <a:rPr lang="en" sz="1300"/>
              <a:t>m</a:t>
            </a:r>
            <a:r>
              <a:rPr baseline="-25000" lang="en" sz="1300"/>
              <a:t>2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</a:t>
            </a:r>
            <a:r>
              <a:rPr baseline="-25000" lang="en" sz="1300"/>
              <a:t>z</a:t>
            </a:r>
            <a:r>
              <a:rPr lang="en" sz="1300"/>
              <a:t>=   I</a:t>
            </a:r>
            <a:r>
              <a:rPr baseline="-25000" lang="en" sz="1300"/>
              <a:t>n1</a:t>
            </a:r>
            <a:r>
              <a:rPr lang="en" sz="1300"/>
              <a:t>⊗ H</a:t>
            </a:r>
            <a:r>
              <a:rPr baseline="-25000" lang="en" sz="1300"/>
              <a:t>2</a:t>
            </a:r>
            <a:r>
              <a:rPr lang="en" sz="1300"/>
              <a:t>     H</a:t>
            </a:r>
            <a:r>
              <a:rPr baseline="-25000" lang="en" sz="1300"/>
              <a:t>1</a:t>
            </a:r>
            <a:r>
              <a:rPr baseline="30000" lang="en" sz="1300"/>
              <a:t>T</a:t>
            </a:r>
            <a:r>
              <a:rPr lang="en" sz="1300"/>
              <a:t>⊗ I</a:t>
            </a:r>
            <a:r>
              <a:rPr baseline="-25000" lang="en" sz="1300"/>
              <a:t>m2</a:t>
            </a:r>
            <a:r>
              <a:rPr lang="en" sz="1300"/>
              <a:t>         dim: n</a:t>
            </a:r>
            <a:r>
              <a:rPr baseline="-25000" lang="en" sz="1300"/>
              <a:t>1</a:t>
            </a:r>
            <a:r>
              <a:rPr lang="en" sz="1300"/>
              <a:t>m</a:t>
            </a:r>
            <a:r>
              <a:rPr baseline="-25000" lang="en" sz="1300"/>
              <a:t>2</a:t>
            </a:r>
            <a:r>
              <a:rPr lang="en" sz="1300"/>
              <a:t> x (n</a:t>
            </a:r>
            <a:r>
              <a:rPr baseline="-25000" lang="en" sz="1300"/>
              <a:t>1</a:t>
            </a:r>
            <a:r>
              <a:rPr lang="en" sz="1300"/>
              <a:t>n</a:t>
            </a:r>
            <a:r>
              <a:rPr baseline="-25000" lang="en" sz="1300"/>
              <a:t>2</a:t>
            </a:r>
            <a:r>
              <a:rPr lang="en" sz="1300"/>
              <a:t> + m</a:t>
            </a:r>
            <a:r>
              <a:rPr baseline="-25000" lang="en" sz="1300"/>
              <a:t>1</a:t>
            </a:r>
            <a:r>
              <a:rPr lang="en" sz="1300"/>
              <a:t>m</a:t>
            </a:r>
            <a:r>
              <a:rPr baseline="-25000" lang="en" sz="1300"/>
              <a:t>2</a:t>
            </a:r>
            <a:r>
              <a:rPr lang="en" sz="1300"/>
              <a:t>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Can easily verify H</a:t>
            </a:r>
            <a:r>
              <a:rPr baseline="-25000" lang="en" sz="1300"/>
              <a:t>x</a:t>
            </a:r>
            <a:r>
              <a:rPr lang="en" sz="1300"/>
              <a:t>H</a:t>
            </a:r>
            <a:r>
              <a:rPr baseline="-25000" lang="en" sz="1300"/>
              <a:t>z</a:t>
            </a:r>
            <a:r>
              <a:rPr baseline="30000" lang="en" sz="1300"/>
              <a:t>T</a:t>
            </a:r>
            <a:r>
              <a:rPr lang="en" sz="1300"/>
              <a:t>=   H</a:t>
            </a:r>
            <a:r>
              <a:rPr baseline="-25000" lang="en" sz="1300"/>
              <a:t>1</a:t>
            </a:r>
            <a:r>
              <a:rPr lang="en" sz="1300"/>
              <a:t>⊗ H</a:t>
            </a:r>
            <a:r>
              <a:rPr baseline="-25000" lang="en" sz="1300"/>
              <a:t>2</a:t>
            </a:r>
            <a:r>
              <a:rPr baseline="30000" lang="en" sz="1300"/>
              <a:t>T</a:t>
            </a:r>
            <a:r>
              <a:rPr lang="en" sz="1300"/>
              <a:t> + H</a:t>
            </a:r>
            <a:r>
              <a:rPr baseline="-25000" lang="en" sz="1300"/>
              <a:t>1</a:t>
            </a:r>
            <a:r>
              <a:rPr lang="en" sz="1300"/>
              <a:t>⊗ H</a:t>
            </a:r>
            <a:r>
              <a:rPr baseline="-25000" lang="en" sz="1300"/>
              <a:t>2</a:t>
            </a:r>
            <a:r>
              <a:rPr baseline="30000" lang="en" sz="1300"/>
              <a:t>T</a:t>
            </a:r>
            <a:r>
              <a:rPr lang="en" sz="1300"/>
              <a:t>   = 0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k = n</a:t>
            </a:r>
            <a:r>
              <a:rPr baseline="-25000" lang="en" sz="1300"/>
              <a:t>1</a:t>
            </a:r>
            <a:r>
              <a:rPr lang="en" sz="1300"/>
              <a:t>n</a:t>
            </a:r>
            <a:r>
              <a:rPr baseline="-25000" lang="en" sz="1300"/>
              <a:t>2</a:t>
            </a:r>
            <a:r>
              <a:rPr lang="en" sz="1300"/>
              <a:t> + m</a:t>
            </a:r>
            <a:r>
              <a:rPr baseline="-25000" lang="en" sz="1300"/>
              <a:t>1</a:t>
            </a:r>
            <a:r>
              <a:rPr lang="en" sz="1300"/>
              <a:t>m</a:t>
            </a:r>
            <a:r>
              <a:rPr baseline="-25000" lang="en" sz="1300"/>
              <a:t>2</a:t>
            </a:r>
            <a:r>
              <a:rPr lang="en" sz="1300"/>
              <a:t>- m</a:t>
            </a:r>
            <a:r>
              <a:rPr baseline="-25000" lang="en" sz="1300"/>
              <a:t>1</a:t>
            </a:r>
            <a:r>
              <a:rPr lang="en" sz="1300"/>
              <a:t>n</a:t>
            </a:r>
            <a:r>
              <a:rPr baseline="-25000" lang="en" sz="1300"/>
              <a:t>2</a:t>
            </a:r>
            <a:r>
              <a:rPr lang="en" sz="1300"/>
              <a:t> - n</a:t>
            </a:r>
            <a:r>
              <a:rPr baseline="-25000" lang="en" sz="1300"/>
              <a:t>1</a:t>
            </a:r>
            <a:r>
              <a:rPr lang="en" sz="1300"/>
              <a:t>m</a:t>
            </a:r>
            <a:r>
              <a:rPr baseline="-25000" lang="en" sz="1300"/>
              <a:t>2</a:t>
            </a:r>
            <a:r>
              <a:rPr lang="en" sz="1300"/>
              <a:t> = n</a:t>
            </a:r>
            <a:r>
              <a:rPr baseline="-25000" lang="en" sz="1300"/>
              <a:t>1</a:t>
            </a:r>
            <a:r>
              <a:rPr lang="en" sz="1300"/>
              <a:t>(n</a:t>
            </a:r>
            <a:r>
              <a:rPr baseline="-25000" lang="en" sz="1300"/>
              <a:t>2</a:t>
            </a:r>
            <a:r>
              <a:rPr lang="en" sz="1300"/>
              <a:t>-m</a:t>
            </a:r>
            <a:r>
              <a:rPr baseline="-25000" lang="en" sz="1300"/>
              <a:t>2</a:t>
            </a:r>
            <a:r>
              <a:rPr lang="en" sz="1300"/>
              <a:t>) - m</a:t>
            </a:r>
            <a:r>
              <a:rPr baseline="-25000" lang="en" sz="1300"/>
              <a:t>1</a:t>
            </a:r>
            <a:r>
              <a:rPr lang="en" sz="1300"/>
              <a:t>(n</a:t>
            </a:r>
            <a:r>
              <a:rPr baseline="-25000" lang="en" sz="1300"/>
              <a:t>2</a:t>
            </a:r>
            <a:r>
              <a:rPr lang="en" sz="1300"/>
              <a:t>-m</a:t>
            </a:r>
            <a:r>
              <a:rPr baseline="-25000" lang="en" sz="1300"/>
              <a:t>2</a:t>
            </a:r>
            <a:r>
              <a:rPr lang="en" sz="1300"/>
              <a:t>) = (n</a:t>
            </a:r>
            <a:r>
              <a:rPr baseline="-25000" lang="en" sz="1300"/>
              <a:t>1</a:t>
            </a:r>
            <a:r>
              <a:rPr lang="en" sz="1300"/>
              <a:t>-m</a:t>
            </a:r>
            <a:r>
              <a:rPr baseline="-25000" lang="en" sz="1300"/>
              <a:t>1</a:t>
            </a:r>
            <a:r>
              <a:rPr lang="en" sz="1300"/>
              <a:t>)(n</a:t>
            </a:r>
            <a:r>
              <a:rPr baseline="-25000" lang="en" sz="1300"/>
              <a:t>2</a:t>
            </a:r>
            <a:r>
              <a:rPr lang="en" sz="1300"/>
              <a:t>-m</a:t>
            </a:r>
            <a:r>
              <a:rPr baseline="-25000" lang="en" sz="1300"/>
              <a:t>2</a:t>
            </a:r>
            <a:r>
              <a:rPr lang="en" sz="1300"/>
              <a:t>) = k</a:t>
            </a:r>
            <a:r>
              <a:rPr baseline="-25000" lang="en" sz="1300"/>
              <a:t>1</a:t>
            </a:r>
            <a:r>
              <a:rPr lang="en" sz="1300"/>
              <a:t>k</a:t>
            </a:r>
            <a:r>
              <a:rPr baseline="-25000" lang="en" sz="1300"/>
              <a:t>2</a:t>
            </a:r>
            <a:r>
              <a:rPr lang="en" sz="1300"/>
              <a:t>  </a:t>
            </a:r>
            <a:endParaRPr sz="1300">
              <a:solidFill>
                <a:srgbClr val="CC4125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365" name="Google Shape;365;p29"/>
          <p:cNvSpPr/>
          <p:nvPr/>
        </p:nvSpPr>
        <p:spPr>
          <a:xfrm>
            <a:off x="1602400" y="2312825"/>
            <a:ext cx="1479300" cy="2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Hypergraph product codes: matrix picture</a:t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1602400" y="2732475"/>
            <a:ext cx="1479300" cy="2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2161050" y="3283925"/>
            <a:ext cx="1479300" cy="258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1873650" y="4255025"/>
            <a:ext cx="53967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Result:  [[n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m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k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min(d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)]]   CSS code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romanUcPeriod"/>
            </a:pPr>
            <a:r>
              <a:rPr lang="en"/>
              <a:t>Classical error correction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Hypergraph product codes: homology picture</a:t>
            </a:r>
            <a:endParaRPr/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311700" y="771475"/>
            <a:ext cx="464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Classical codes: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Length-1 chain complex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Boundary map defines parity check matrix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Quantum codes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Length-2 chain complex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Two parity check matrices define two boundary maps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/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 b="0" l="0" r="0" t="80547"/>
          <a:stretch/>
        </p:blipFill>
        <p:spPr>
          <a:xfrm>
            <a:off x="3420450" y="3771125"/>
            <a:ext cx="4967648" cy="6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 rotWithShape="1">
          <a:blip r:embed="rId3">
            <a:alphaModFix/>
          </a:blip>
          <a:srcRect b="18811" l="17110" r="17878" t="0"/>
          <a:stretch/>
        </p:blipFill>
        <p:spPr>
          <a:xfrm>
            <a:off x="5217325" y="930300"/>
            <a:ext cx="3170775" cy="25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Starting point: planar surface code</a:t>
            </a:r>
            <a:endParaRPr/>
          </a:p>
        </p:txBody>
      </p:sp>
      <p:pic>
        <p:nvPicPr>
          <p:cNvPr id="383" name="Google Shape;3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4143947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 txBox="1"/>
          <p:nvPr/>
        </p:nvSpPr>
        <p:spPr>
          <a:xfrm>
            <a:off x="387900" y="789125"/>
            <a:ext cx="15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 blue: X checks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blue: Z checks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7625" y="1341725"/>
            <a:ext cx="4040250" cy="31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Simulation of threshold</a:t>
            </a:r>
            <a:endParaRPr/>
          </a:p>
        </p:txBody>
      </p:sp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50" y="1489225"/>
            <a:ext cx="3848600" cy="29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50" y="1582600"/>
            <a:ext cx="3798600" cy="28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of information transmission</a:t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rot="-5400000">
            <a:off x="1754375" y="2476650"/>
            <a:ext cx="1857300" cy="839400"/>
          </a:xfrm>
          <a:prstGeom prst="trapezoid">
            <a:avLst>
              <a:gd fmla="val 728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 rot="5400000">
            <a:off x="4647325" y="2482350"/>
            <a:ext cx="1857300" cy="828000"/>
          </a:xfrm>
          <a:prstGeom prst="trapezoid">
            <a:avLst>
              <a:gd fmla="val 7285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3465850" y="1967700"/>
            <a:ext cx="1332900" cy="18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>
            <a:stCxn id="77" idx="2"/>
            <a:endCxn id="79" idx="1"/>
          </p:cNvCxnSpPr>
          <p:nvPr/>
        </p:nvCxnSpPr>
        <p:spPr>
          <a:xfrm>
            <a:off x="3102725" y="2896350"/>
            <a:ext cx="363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4"/>
          <p:cNvCxnSpPr/>
          <p:nvPr/>
        </p:nvCxnSpPr>
        <p:spPr>
          <a:xfrm>
            <a:off x="4798750" y="2896350"/>
            <a:ext cx="363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4"/>
          <p:cNvSpPr txBox="1"/>
          <p:nvPr/>
        </p:nvSpPr>
        <p:spPr>
          <a:xfrm>
            <a:off x="2260450" y="26962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encoder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679900" y="26962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channel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5161875" y="269625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861225" y="2696250"/>
            <a:ext cx="24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160688" y="2419350"/>
            <a:ext cx="24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4856730" y="2419350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4"/>
          <p:cNvCxnSpPr>
            <a:stCxn id="85" idx="2"/>
          </p:cNvCxnSpPr>
          <p:nvPr/>
        </p:nvCxnSpPr>
        <p:spPr>
          <a:xfrm flipH="1">
            <a:off x="1978525" y="3188850"/>
            <a:ext cx="63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4"/>
          <p:cNvSpPr txBox="1"/>
          <p:nvPr/>
        </p:nvSpPr>
        <p:spPr>
          <a:xfrm>
            <a:off x="1638850" y="4187475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 bits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2973425" y="4313575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 bits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1" name="Google Shape;91;p4"/>
          <p:cNvCxnSpPr>
            <a:stCxn id="86" idx="2"/>
            <a:endCxn id="90" idx="0"/>
          </p:cNvCxnSpPr>
          <p:nvPr/>
        </p:nvCxnSpPr>
        <p:spPr>
          <a:xfrm>
            <a:off x="3284288" y="2911950"/>
            <a:ext cx="0" cy="14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{&quot;font&quot;:{&quot;size&quot;:12,&quot;color&quot;:&quot;#000000&quot;,&quot;family&quot;:&quot;Arial&quot;},&quot;id&quot;:&quot;4&quot;,&quot;backgroundColor&quot;:&quot;#FFFFFF&quot;,&quot;type&quot;:&quot;$$&quot;,&quot;code&quot;:&quot;$$\\hat{s}$$&quot;,&quot;aid&quot;:null,&quot;ts&quot;:1685888211737,&quot;cs&quot;:&quot;1PIbuJsX8xbKUDjAhf1YPQ==&quot;,&quot;size&quot;:{&quot;width&quot;:7.166666666666667,&quot;height&quot;:12.666666666666666}}"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6675" y="2743802"/>
            <a:ext cx="172675" cy="3051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3718300" y="2265150"/>
            <a:ext cx="82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noise </a:t>
            </a: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4"/>
          <p:cNvCxnSpPr/>
          <p:nvPr/>
        </p:nvCxnSpPr>
        <p:spPr>
          <a:xfrm>
            <a:off x="3718313" y="2665650"/>
            <a:ext cx="82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Classical repetition code</a:t>
            </a:r>
            <a:endParaRPr/>
          </a:p>
        </p:txBody>
      </p:sp>
      <p:cxnSp>
        <p:nvCxnSpPr>
          <p:cNvPr id="100" name="Google Shape;100;p5"/>
          <p:cNvCxnSpPr/>
          <p:nvPr/>
        </p:nvCxnSpPr>
        <p:spPr>
          <a:xfrm>
            <a:off x="1416125" y="2788300"/>
            <a:ext cx="1690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5"/>
          <p:cNvSpPr/>
          <p:nvPr/>
        </p:nvSpPr>
        <p:spPr>
          <a:xfrm>
            <a:off x="3106925" y="25019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843425" y="25019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5"/>
          <p:cNvCxnSpPr/>
          <p:nvPr/>
        </p:nvCxnSpPr>
        <p:spPr>
          <a:xfrm>
            <a:off x="3679625" y="2788300"/>
            <a:ext cx="1690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5"/>
          <p:cNvSpPr/>
          <p:nvPr/>
        </p:nvSpPr>
        <p:spPr>
          <a:xfrm>
            <a:off x="5370425" y="25019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id&quot;:&quot;1&quot;,&quot;type&quot;:&quot;$$&quot;,&quot;aid&quot;:null,&quot;backgroundColor&quot;:&quot;#FFFFFF&quot;,&quot;font&quot;:{&quot;family&quot;:&quot;Arial&quot;,&quot;color&quot;:&quot;#000000&quot;,&quot;size&quot;:14},&quot;code&quot;:&quot;$$H=\\begin{bmatrix}\n{1}&amp;{1}&amp;{0}\\\\\n{0}&amp;{1}&amp;{1}\\\\\n\\end{bmatrix}$$&quot;,&quot;ts&quot;:1685886554427,&quot;cs&quot;:&quot;quJfldtHdbtr+CKcHSuqPw==&quot;,&quot;size&quot;:{&quot;width&quot;:142.33333333333334,&quot;height&quot;:52.666666666666664}}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4603" y="2515792"/>
            <a:ext cx="1690800" cy="625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6876600" y="1858375"/>
            <a:ext cx="14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check matrix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2104650" y="2572750"/>
            <a:ext cx="4311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4356450" y="2572750"/>
            <a:ext cx="4311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984125" y="2572750"/>
            <a:ext cx="2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3247625" y="2572750"/>
            <a:ext cx="2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511125" y="2572750"/>
            <a:ext cx="2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{&quot;aid&quot;:null,&quot;font&quot;:{&quot;color&quot;:&quot;#000000&quot;,&quot;size&quot;:12,&quot;family&quot;:&quot;Arial&quot;},&quot;code&quot;:&quot;$$0\\oplus0$$&quot;,&quot;id&quot;:&quot;3&quot;,&quot;type&quot;:&quot;$$&quot;,&quot;backgroundColor&quot;:&quot;#FFFFFF&quot;,&quot;ts&quot;:1685886851094,&quot;cs&quot;:&quot;SZWBNZJrrsAG2mw791/FwA==&quot;,&quot;size&quot;:{&quot;width&quot;:40.333333333333336,&quot;height&quot;:14.333333333333334}}"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9788" y="2720025"/>
            <a:ext cx="384175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000000&quot;},&quot;aid&quot;:null,&quot;id&quot;:&quot;3&quot;,&quot;type&quot;:&quot;$$&quot;,&quot;backgroundColor&quot;:&quot;#FFFFFF&quot;,&quot;code&quot;:&quot;$$0\\oplus1$$&quot;,&quot;ts&quot;:1685886893221,&quot;cs&quot;:&quot;RoUSFHCxX6F7AvXqmOuuZg==&quot;,&quot;size&quot;:{&quot;width&quot;:39.666666666666664,&quot;height&quot;:14.333333333333334}}" id="113" name="Google Shape;11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6450" y="2720025"/>
            <a:ext cx="377825" cy="1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(7, 4) Hamming code</a:t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129890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1951375" y="15096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244905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2668200" y="205012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t5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1772850" y="322522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t6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3412500" y="3307575"/>
            <a:ext cx="11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t7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221340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299685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601575" y="282502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s3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2601575" y="34060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s4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{&quot;backgroundColor&quot;:&quot;#FFFFFF&quot;,&quot;aid&quot;:null,&quot;id&quot;:&quot;1&quot;,&quot;code&quot;:&quot;$$t=\\begin{bmatrix}\n{1}&amp;{0}&amp;{0}&amp;{0}\\\\\n{0}&amp;{1}&amp;{0}&amp;{0}\\\\\n{0}&amp;{0}&amp;{1}&amp;{0}\\\\\n{0}&amp;{0}&amp;{0}&amp;{1}\\\\\n{1}&amp;{1}&amp;{1}&amp;{0}\\\\\n{0}&amp;{1}&amp;{1}&amp;{1}\\\\\n{1}&amp;{0}&amp;{1}&amp;{1}\\\\\n\\end{bmatrix}s$$&quot;,&quot;type&quot;:&quot;$$&quot;,&quot;font&quot;:{&quot;size&quot;:14,&quot;color&quot;:&quot;#000000&quot;,&quot;family&quot;:&quot;Arial&quot;},&quot;ts&quot;:1685595627364,&quot;cs&quot;:&quot;Qncd+BZiEq3qvS88IvhFmQ==&quot;,&quot;size&quot;:{&quot;width&quot;:184.66666666666666,&quot;height&quot;:205.83333333333334}}"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7588" y="1857488"/>
            <a:ext cx="1758950" cy="1960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6333450" y="1333825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Generating matrix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641225" y="1063600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s=s1s2s3s4 -&gt; t=s1s2s3s4t5t6t7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Syndrome decoding of (7, 4) Hamming code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29890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951375" y="15096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244905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668200" y="20501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772850" y="32252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3412500" y="3307575"/>
            <a:ext cx="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221340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299685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2601575" y="28250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2601575" y="34060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Syndrome decoding of (7, 4) Hamming code</a:t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>
            <a:off x="129890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1951375" y="15096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244905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2668200" y="20501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1772850" y="32252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3412500" y="3307575"/>
            <a:ext cx="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221340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299685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2601575" y="2825025"/>
            <a:ext cx="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2601575" y="34060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2" name="Google Shape;162;p8"/>
          <p:cNvCxnSpPr/>
          <p:nvPr/>
        </p:nvCxnSpPr>
        <p:spPr>
          <a:xfrm flipH="1" rot="10800000">
            <a:off x="3287275" y="2216775"/>
            <a:ext cx="16668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8"/>
          <p:cNvSpPr txBox="1"/>
          <p:nvPr/>
        </p:nvSpPr>
        <p:spPr>
          <a:xfrm>
            <a:off x="5025725" y="2022600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4" name="Google Shape;164;p8"/>
          <p:cNvCxnSpPr>
            <a:stCxn id="153" idx="7"/>
          </p:cNvCxnSpPr>
          <p:nvPr/>
        </p:nvCxnSpPr>
        <p:spPr>
          <a:xfrm flipH="1" rot="10800000">
            <a:off x="3485979" y="1335871"/>
            <a:ext cx="9561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8"/>
          <p:cNvCxnSpPr/>
          <p:nvPr/>
        </p:nvCxnSpPr>
        <p:spPr>
          <a:xfrm flipH="1" rot="10800000">
            <a:off x="4168325" y="1490400"/>
            <a:ext cx="309600" cy="14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8"/>
          <p:cNvSpPr txBox="1"/>
          <p:nvPr/>
        </p:nvSpPr>
        <p:spPr>
          <a:xfrm>
            <a:off x="4477925" y="1178575"/>
            <a:ext cx="11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syndrome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Syndrome decoding of (7, 4) Hamming code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129890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951375" y="15096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2449050" y="2526375"/>
            <a:ext cx="1797900" cy="179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2668200" y="20501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1772850" y="3225225"/>
            <a:ext cx="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3412500" y="3307575"/>
            <a:ext cx="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221340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2996850" y="2637675"/>
            <a:ext cx="6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601575" y="2825025"/>
            <a:ext cx="3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2601575" y="34060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" name="Google Shape;182;p9"/>
          <p:cNvCxnSpPr/>
          <p:nvPr/>
        </p:nvCxnSpPr>
        <p:spPr>
          <a:xfrm flipH="1" rot="10800000">
            <a:off x="3485979" y="1335871"/>
            <a:ext cx="9561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9"/>
          <p:cNvCxnSpPr/>
          <p:nvPr/>
        </p:nvCxnSpPr>
        <p:spPr>
          <a:xfrm flipH="1" rot="10800000">
            <a:off x="4037350" y="1488225"/>
            <a:ext cx="557100" cy="13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9"/>
          <p:cNvCxnSpPr/>
          <p:nvPr/>
        </p:nvCxnSpPr>
        <p:spPr>
          <a:xfrm flipH="1" rot="10800000">
            <a:off x="1298904" y="1442771"/>
            <a:ext cx="3190800" cy="18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9"/>
          <p:cNvSpPr txBox="1"/>
          <p:nvPr/>
        </p:nvSpPr>
        <p:spPr>
          <a:xfrm>
            <a:off x="4477925" y="1178575"/>
            <a:ext cx="11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syndrome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6" name="Google Shape;186;p9"/>
          <p:cNvCxnSpPr>
            <a:endCxn id="187" idx="1"/>
          </p:cNvCxnSpPr>
          <p:nvPr/>
        </p:nvCxnSpPr>
        <p:spPr>
          <a:xfrm flipH="1" rot="10800000">
            <a:off x="2937150" y="2375175"/>
            <a:ext cx="17073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9"/>
          <p:cNvSpPr txBox="1"/>
          <p:nvPr/>
        </p:nvSpPr>
        <p:spPr>
          <a:xfrm>
            <a:off x="4644450" y="2175075"/>
            <a:ext cx="11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