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8BB2B5-8D9D-4154-9484-23175DE3F885}"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413113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BB2B5-8D9D-4154-9484-23175DE3F885}"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219600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BB2B5-8D9D-4154-9484-23175DE3F885}"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288604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BB2B5-8D9D-4154-9484-23175DE3F885}"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168712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BB2B5-8D9D-4154-9484-23175DE3F885}"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245394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8BB2B5-8D9D-4154-9484-23175DE3F885}"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135258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8BB2B5-8D9D-4154-9484-23175DE3F885}"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50929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8BB2B5-8D9D-4154-9484-23175DE3F885}"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69172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BB2B5-8D9D-4154-9484-23175DE3F885}" type="datetimeFigureOut">
              <a:rPr lang="en-US" smtClean="0"/>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70093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BB2B5-8D9D-4154-9484-23175DE3F885}"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334153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BB2B5-8D9D-4154-9484-23175DE3F885}"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C78CA-2D9B-45FB-BE7B-4552FD2DFEBB}" type="slidenum">
              <a:rPr lang="en-US" smtClean="0"/>
              <a:t>‹#›</a:t>
            </a:fld>
            <a:endParaRPr lang="en-US"/>
          </a:p>
        </p:txBody>
      </p:sp>
    </p:spTree>
    <p:extLst>
      <p:ext uri="{BB962C8B-B14F-4D97-AF65-F5344CB8AC3E}">
        <p14:creationId xmlns:p14="http://schemas.microsoft.com/office/powerpoint/2010/main" val="222761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BB2B5-8D9D-4154-9484-23175DE3F885}" type="datetimeFigureOut">
              <a:rPr lang="en-US" smtClean="0"/>
              <a:t>10/12/2016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C78CA-2D9B-45FB-BE7B-4552FD2DFEBB}" type="slidenum">
              <a:rPr lang="en-US" smtClean="0"/>
              <a:t>‹#›</a:t>
            </a:fld>
            <a:endParaRPr lang="en-US"/>
          </a:p>
        </p:txBody>
      </p:sp>
    </p:spTree>
    <p:extLst>
      <p:ext uri="{BB962C8B-B14F-4D97-AF65-F5344CB8AC3E}">
        <p14:creationId xmlns:p14="http://schemas.microsoft.com/office/powerpoint/2010/main" val="111828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141" y="2547694"/>
            <a:ext cx="10664041" cy="1754326"/>
          </a:xfrm>
          <a:prstGeom prst="rect">
            <a:avLst/>
          </a:prstGeom>
        </p:spPr>
        <p:txBody>
          <a:bodyPr wrap="square">
            <a:spAutoFit/>
          </a:bodyPr>
          <a:lstStyle/>
          <a:p>
            <a:pPr algn="ctr"/>
            <a:r>
              <a:rPr lang="en-US" sz="36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DIFFERENT COUNTRY'S FLAGS </a:t>
            </a:r>
          </a:p>
          <a:p>
            <a:pPr algn="ctr"/>
            <a:r>
              <a:rPr lang="en-US" sz="36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AND </a:t>
            </a:r>
          </a:p>
          <a:p>
            <a:pPr algn="ctr"/>
            <a:r>
              <a:rPr lang="en-US" sz="36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OTHER OBJECTS WITH 3 DIFFERENT COLORS.</a:t>
            </a:r>
            <a:endParaRPr lang="en-US" sz="3600" b="1" dirty="0">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380254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665" y="2524082"/>
            <a:ext cx="9535886" cy="2554545"/>
          </a:xfrm>
          <a:prstGeom prst="rect">
            <a:avLst/>
          </a:prstGeom>
        </p:spPr>
        <p:txBody>
          <a:bodyPr wrap="square">
            <a:spAutoFit/>
          </a:bodyPr>
          <a:lstStyle/>
          <a:p>
            <a:pPr algn="ctr" fontAlgn="base"/>
            <a:r>
              <a:rPr lang="en-US" sz="4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OLYMPIC SIGN</a:t>
            </a:r>
            <a:r>
              <a:rPr lang="en-US" sz="4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algn="ctr" fontAlgn="base"/>
            <a:endParaRPr lang="en-US" sz="2000"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endParaRP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This also represent the 3 types of colors in the whole world. </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There are more than the 3 colors but the 3 primary colors can </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clearly be seen and mixed together, makes 2 more colors. </a:t>
            </a:r>
          </a:p>
          <a:p>
            <a:pPr algn="ctr" fontAlgn="base"/>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Which is to represent all people, tongues and nations.</a:t>
            </a:r>
            <a:endParaRPr lang="en-US" sz="2000" b="1" i="0" dirty="0">
              <a:solidFill>
                <a:srgbClr val="00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244001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56311" y="1555705"/>
            <a:ext cx="7567685" cy="4971702"/>
          </a:xfrm>
          <a:prstGeom prst="rect">
            <a:avLst/>
          </a:prstGeom>
        </p:spPr>
      </p:pic>
    </p:spTree>
    <p:extLst>
      <p:ext uri="{BB962C8B-B14F-4D97-AF65-F5344CB8AC3E}">
        <p14:creationId xmlns:p14="http://schemas.microsoft.com/office/powerpoint/2010/main" val="130412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4" y="2551837"/>
            <a:ext cx="8411688" cy="2554545"/>
          </a:xfrm>
          <a:prstGeom prst="rect">
            <a:avLst/>
          </a:prstGeom>
        </p:spPr>
        <p:txBody>
          <a:bodyPr wrap="square">
            <a:spAutoFit/>
          </a:bodyPr>
          <a:lstStyle/>
          <a:p>
            <a:pPr algn="ctr" fontAlgn="base"/>
            <a:r>
              <a:rPr lang="en-US" sz="4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 BOXING RING.</a:t>
            </a:r>
            <a:r>
              <a:rPr lang="en-US" sz="4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There are 3 colors for the Ropes. </a:t>
            </a:r>
          </a:p>
          <a:p>
            <a:pPr algn="ctr" fontAlgn="base"/>
            <a:r>
              <a:rPr lang="en-US" sz="2000" b="1" i="0" u="none" strike="noStrike" dirty="0" smtClean="0">
                <a:solidFill>
                  <a:srgbClr val="FF0000"/>
                </a:solidFill>
                <a:effectLst>
                  <a:outerShdw blurRad="38100" dist="38100" dir="2700000" algn="tl">
                    <a:srgbClr val="000000">
                      <a:alpha val="43137"/>
                    </a:srgbClr>
                  </a:outerShdw>
                </a:effectLst>
                <a:latin typeface="Trebuchet MS" panose="020B0603020202020204" pitchFamily="34" charset="0"/>
              </a:rPr>
              <a:t>Red</a:t>
            </a:r>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 White and </a:t>
            </a:r>
            <a:r>
              <a:rPr lang="en-US" sz="2000" b="1" i="0" u="none" strike="noStrike" dirty="0" smtClean="0">
                <a:solidFill>
                  <a:srgbClr val="00B0F0"/>
                </a:solidFill>
                <a:effectLst>
                  <a:outerShdw blurRad="38100" dist="38100" dir="2700000" algn="tl">
                    <a:srgbClr val="000000">
                      <a:alpha val="43137"/>
                    </a:srgbClr>
                  </a:outerShdw>
                </a:effectLst>
                <a:latin typeface="Trebuchet MS" panose="020B0603020202020204" pitchFamily="34" charset="0"/>
              </a:rPr>
              <a:t>Blue</a:t>
            </a:r>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There are 2 colored corners, </a:t>
            </a: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one is called the Red corner and one is called the Blue corner.</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Notice again the same 3 colors.</a:t>
            </a:r>
          </a:p>
          <a:p>
            <a:pPr algn="ct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 And here, the Red brother fights with the Black brother.</a:t>
            </a:r>
            <a:endParaRPr lang="en-US" sz="2000" b="1" i="0" dirty="0">
              <a:solidFill>
                <a:srgbClr val="00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325884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421195" y="0"/>
            <a:ext cx="8449007" cy="6751121"/>
          </a:xfrm>
          <a:prstGeom prst="rect">
            <a:avLst/>
          </a:prstGeom>
        </p:spPr>
      </p:pic>
    </p:spTree>
    <p:extLst>
      <p:ext uri="{BB962C8B-B14F-4D97-AF65-F5344CB8AC3E}">
        <p14:creationId xmlns:p14="http://schemas.microsoft.com/office/powerpoint/2010/main" val="294066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3791" y="755486"/>
            <a:ext cx="9666515" cy="5940088"/>
          </a:xfrm>
          <a:prstGeom prst="rect">
            <a:avLst/>
          </a:prstGeom>
        </p:spPr>
        <p:txBody>
          <a:bodyPr wrap="square">
            <a:spAutoFit/>
          </a:bodyPr>
          <a:lstStyle/>
          <a:p>
            <a:pPr fontAlgn="base"/>
            <a:r>
              <a:rPr lang="en-US" sz="2000" b="1" i="0" u="none" strike="noStrike" dirty="0" smtClean="0">
                <a:solidFill>
                  <a:srgbClr val="000000"/>
                </a:solidFill>
                <a:effectLst/>
                <a:latin typeface="Trebuchet MS" panose="020B0603020202020204" pitchFamily="34" charset="0"/>
              </a:rPr>
              <a:t>MOST FLAGS OF THE WORLD ARE MADE OF 3 DIFFERENT COLORS.</a:t>
            </a:r>
            <a:r>
              <a:rPr lang="en-US" sz="2000" b="1" i="0" dirty="0" smtClean="0">
                <a:solidFill>
                  <a:srgbClr val="000000"/>
                </a:solidFill>
                <a:effectLst/>
                <a:latin typeface="Trebuchet MS" panose="020B0603020202020204" pitchFamily="34" charset="0"/>
              </a:rPr>
              <a:t> </a:t>
            </a:r>
          </a:p>
          <a:p>
            <a:pPr fontAlgn="base"/>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000000"/>
                </a:solidFill>
                <a:effectLst/>
                <a:latin typeface="Trebuchet MS" panose="020B0603020202020204" pitchFamily="34" charset="0"/>
              </a:rPr>
              <a:t>The 3 different colors are our Ancestors way to remind us that we are from Noah 3 sons who are 3 different colors.</a:t>
            </a:r>
            <a:r>
              <a:rPr lang="en-US" sz="2000" b="1" i="0" dirty="0" smtClean="0">
                <a:solidFill>
                  <a:srgbClr val="000000"/>
                </a:solidFill>
                <a:effectLst/>
                <a:latin typeface="Trebuchet MS" panose="020B0603020202020204" pitchFamily="34" charset="0"/>
              </a:rPr>
              <a:t> </a:t>
            </a:r>
          </a:p>
          <a:p>
            <a:pPr fontAlgn="base"/>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000000"/>
                </a:solidFill>
                <a:effectLst/>
                <a:latin typeface="Trebuchet MS" panose="020B0603020202020204" pitchFamily="34" charset="0"/>
              </a:rPr>
              <a:t>Most are comprised of </a:t>
            </a:r>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FF0000"/>
                </a:solidFill>
                <a:effectLst/>
                <a:latin typeface="Trebuchet MS" panose="020B0603020202020204" pitchFamily="34" charset="0"/>
              </a:rPr>
              <a:t>Red</a:t>
            </a:r>
            <a:r>
              <a:rPr lang="en-US" sz="2000" b="1" i="0" u="none" strike="noStrike" dirty="0" smtClean="0">
                <a:solidFill>
                  <a:srgbClr val="000000"/>
                </a:solidFill>
                <a:effectLst/>
                <a:latin typeface="Trebuchet MS" panose="020B0603020202020204" pitchFamily="34" charset="0"/>
              </a:rPr>
              <a:t> = Noah's eldest son Japheth.</a:t>
            </a:r>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FFFF00"/>
                </a:solidFill>
                <a:effectLst/>
                <a:latin typeface="Trebuchet MS" panose="020B0603020202020204" pitchFamily="34" charset="0"/>
              </a:rPr>
              <a:t>Yellow</a:t>
            </a:r>
            <a:r>
              <a:rPr lang="en-US" sz="2000" b="1" i="0" u="none" strike="noStrike" dirty="0" smtClean="0">
                <a:solidFill>
                  <a:srgbClr val="000000"/>
                </a:solidFill>
                <a:effectLst/>
                <a:latin typeface="Trebuchet MS" panose="020B0603020202020204" pitchFamily="34" charset="0"/>
              </a:rPr>
              <a:t> or White = Noah's 2nd son Shem where the Messiah came from.</a:t>
            </a:r>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000000"/>
                </a:solidFill>
                <a:effectLst/>
                <a:latin typeface="Trebuchet MS" panose="020B0603020202020204" pitchFamily="34" charset="0"/>
              </a:rPr>
              <a:t>Black, </a:t>
            </a:r>
            <a:r>
              <a:rPr lang="en-US" sz="2000" b="1" i="0" u="none" strike="noStrike" dirty="0" smtClean="0">
                <a:solidFill>
                  <a:schemeClr val="accent1">
                    <a:lumMod val="75000"/>
                  </a:schemeClr>
                </a:solidFill>
                <a:effectLst/>
                <a:latin typeface="Trebuchet MS" panose="020B0603020202020204" pitchFamily="34" charset="0"/>
              </a:rPr>
              <a:t>Blue</a:t>
            </a:r>
            <a:r>
              <a:rPr lang="en-US" sz="2000" b="1" i="0" u="none" strike="noStrike" dirty="0" smtClean="0">
                <a:solidFill>
                  <a:srgbClr val="000000"/>
                </a:solidFill>
                <a:effectLst/>
                <a:latin typeface="Trebuchet MS" panose="020B0603020202020204" pitchFamily="34" charset="0"/>
              </a:rPr>
              <a:t>, </a:t>
            </a:r>
            <a:r>
              <a:rPr lang="en-US" sz="2000" b="1" i="0" u="none" strike="noStrike" dirty="0" smtClean="0">
                <a:solidFill>
                  <a:srgbClr val="00B050"/>
                </a:solidFill>
                <a:effectLst/>
                <a:latin typeface="Trebuchet MS" panose="020B0603020202020204" pitchFamily="34" charset="0"/>
              </a:rPr>
              <a:t>Green</a:t>
            </a:r>
            <a:r>
              <a:rPr lang="en-US" sz="2000" b="1" i="0" u="none" strike="noStrike" dirty="0" smtClean="0">
                <a:solidFill>
                  <a:srgbClr val="000000"/>
                </a:solidFill>
                <a:effectLst/>
                <a:latin typeface="Trebuchet MS" panose="020B0603020202020204" pitchFamily="34" charset="0"/>
              </a:rPr>
              <a:t> = Noah's 3rd son Ham.</a:t>
            </a:r>
            <a:r>
              <a:rPr lang="en-US" sz="2000" b="1" i="0" dirty="0" smtClean="0">
                <a:solidFill>
                  <a:srgbClr val="000000"/>
                </a:solidFill>
                <a:effectLst/>
                <a:latin typeface="Trebuchet MS" panose="020B0603020202020204" pitchFamily="34" charset="0"/>
              </a:rPr>
              <a:t> </a:t>
            </a:r>
          </a:p>
          <a:p>
            <a:pPr fontAlgn="base"/>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000000"/>
                </a:solidFill>
                <a:effectLst/>
                <a:latin typeface="Trebuchet MS" panose="020B0603020202020204" pitchFamily="34" charset="0"/>
              </a:rPr>
              <a:t>China's Flag is Red only because the </a:t>
            </a:r>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MAIN REASON </a:t>
            </a:r>
            <a:r>
              <a:rPr lang="en-US" sz="2000" b="1" i="0" u="none" strike="noStrike" dirty="0" smtClean="0">
                <a:solidFill>
                  <a:srgbClr val="000000"/>
                </a:solidFill>
                <a:effectLst/>
                <a:latin typeface="Trebuchet MS" panose="020B0603020202020204" pitchFamily="34" charset="0"/>
              </a:rPr>
              <a:t>is because they want to be covered by the blood of the lamb. That is why all Chinese temple is red and all Door and Door Posts are RED.</a:t>
            </a:r>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000000"/>
                </a:solidFill>
                <a:effectLst/>
                <a:latin typeface="Trebuchet MS" panose="020B0603020202020204" pitchFamily="34" charset="0"/>
              </a:rPr>
              <a:t>Because being Protected by the Blood of the Lamb in Satan's world is very important, so that they will not be deceived or enslaved.</a:t>
            </a:r>
            <a:r>
              <a:rPr lang="en-US" sz="2000" b="1" i="0" dirty="0" smtClean="0">
                <a:solidFill>
                  <a:srgbClr val="000000"/>
                </a:solidFill>
                <a:effectLst/>
                <a:latin typeface="Trebuchet MS" panose="020B0603020202020204" pitchFamily="34" charset="0"/>
              </a:rPr>
              <a:t> </a:t>
            </a:r>
          </a:p>
          <a:p>
            <a:pPr fontAlgn="base"/>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000000"/>
                </a:solidFill>
                <a:effectLst/>
                <a:latin typeface="Trebuchet MS" panose="020B0603020202020204" pitchFamily="34" charset="0"/>
              </a:rPr>
              <a:t>Exodus 12:12-13 God will Passover and strike dead all the 1st Born.</a:t>
            </a:r>
            <a:r>
              <a:rPr lang="en-US" sz="2000" b="1" i="0" dirty="0" smtClean="0">
                <a:solidFill>
                  <a:srgbClr val="000000"/>
                </a:solidFill>
                <a:effectLst/>
                <a:latin typeface="Trebuchet MS" panose="020B0603020202020204" pitchFamily="34" charset="0"/>
              </a:rPr>
              <a:t> </a:t>
            </a:r>
          </a:p>
          <a:p>
            <a:pPr fontAlgn="base"/>
            <a:r>
              <a:rPr lang="en-US" sz="2000" b="1" i="0" u="none" strike="noStrike" dirty="0" smtClean="0">
                <a:solidFill>
                  <a:srgbClr val="000000"/>
                </a:solidFill>
                <a:effectLst/>
                <a:latin typeface="Trebuchet MS" panose="020B0603020202020204" pitchFamily="34" charset="0"/>
              </a:rPr>
              <a:t>Exodus 12:22 Paint the blood of the Lamb over your door post.</a:t>
            </a:r>
            <a:r>
              <a:rPr lang="en-US" sz="2000" b="1" i="0" dirty="0" smtClean="0">
                <a:solidFill>
                  <a:srgbClr val="000000"/>
                </a:solidFill>
                <a:effectLst/>
                <a:latin typeface="Trebuchet MS" panose="020B0603020202020204" pitchFamily="34" charset="0"/>
              </a:rPr>
              <a:t> </a:t>
            </a:r>
          </a:p>
          <a:p>
            <a:pPr fontAlgn="base"/>
            <a:r>
              <a:rPr lang="en-US" sz="2000" b="1" i="0" dirty="0" smtClean="0">
                <a:solidFill>
                  <a:srgbClr val="000000"/>
                </a:solidFill>
                <a:effectLst/>
                <a:latin typeface="Trebuchet MS" panose="020B0603020202020204" pitchFamily="34" charset="0"/>
              </a:rPr>
              <a:t> </a:t>
            </a:r>
            <a:endParaRPr lang="en-US" sz="2000" b="1" i="0" dirty="0">
              <a:solidFill>
                <a:srgbClr val="000000"/>
              </a:solidFill>
              <a:effectLst/>
              <a:latin typeface="Trebuchet MS" panose="020B0603020202020204" pitchFamily="34" charset="0"/>
            </a:endParaRPr>
          </a:p>
        </p:txBody>
      </p:sp>
    </p:spTree>
    <p:extLst>
      <p:ext uri="{BB962C8B-B14F-4D97-AF65-F5344CB8AC3E}">
        <p14:creationId xmlns:p14="http://schemas.microsoft.com/office/powerpoint/2010/main" val="170026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077" y="2998957"/>
            <a:ext cx="9314213" cy="1200329"/>
          </a:xfrm>
          <a:prstGeom prst="rect">
            <a:avLst/>
          </a:prstGeom>
        </p:spPr>
        <p:txBody>
          <a:bodyPr wrap="square">
            <a:spAutoFit/>
          </a:bodyPr>
          <a:lstStyle/>
          <a:p>
            <a:pPr algn="ctr"/>
            <a:r>
              <a:rPr lang="en-US" sz="36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OTHER OBJECTS WITH COLORS IN THIS WORLD ALSO REPRESENT NOAH'S 3 SONS.</a:t>
            </a:r>
            <a:endParaRPr lang="en-US" sz="3600" dirty="0">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238503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962" y="962395"/>
            <a:ext cx="5722118" cy="5583039"/>
          </a:xfrm>
          <a:prstGeom prst="rect">
            <a:avLst/>
          </a:prstGeom>
        </p:spPr>
      </p:pic>
      <p:sp>
        <p:nvSpPr>
          <p:cNvPr id="3" name="Rectangle 2"/>
          <p:cNvSpPr/>
          <p:nvPr/>
        </p:nvSpPr>
        <p:spPr>
          <a:xfrm>
            <a:off x="4203788" y="441758"/>
            <a:ext cx="3268844" cy="646331"/>
          </a:xfrm>
          <a:prstGeom prst="rect">
            <a:avLst/>
          </a:prstGeom>
        </p:spPr>
        <p:txBody>
          <a:bodyPr wrap="none">
            <a:spAutoFit/>
          </a:bodyPr>
          <a:lstStyle/>
          <a:p>
            <a:r>
              <a:rPr lang="en-US" sz="36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CHESS PIECES.</a:t>
            </a:r>
            <a:endParaRPr lang="en-US" sz="3600" dirty="0">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43389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1284" y="545597"/>
            <a:ext cx="10224655" cy="5632311"/>
          </a:xfrm>
          <a:prstGeom prst="rect">
            <a:avLst/>
          </a:prstGeom>
        </p:spPr>
        <p:txBody>
          <a:bodyPr wrap="square">
            <a:spAutoFit/>
          </a:bodyPr>
          <a:lstStyle/>
          <a:p>
            <a:pP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 8 Pieces in the Western Chess Pieces represents the 8 people in Noah's Arch.</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 King and Queen is definitely Noah and his wife.</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 Bishop represents the 1st Born or Eldest Son, Japheth for the eldest son is the spokes man for the family. He is the Pastor or Bishop of the family. </a:t>
            </a:r>
            <a:b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br>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Travel in Diagonals.</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b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br>
            <a:endPar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endParaRPr>
          </a:p>
          <a:p>
            <a:pP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 Horse is the Ma word in Chinese though the Westerners do not have this word. Ma is also the sound for the horse, but it is not the horse that is important but the Ma sound, for the Ma sound represents all of God's workers. The hardest working of all is the Messiah. The True Ma that we are all waiting for. For other Ma words, See the Ma word section. The horse represents Shen the 2nd Child. Travel in L shapes and can jump over others.</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b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br>
            <a:endPar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endParaRPr>
          </a:p>
          <a:p>
            <a:pP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The Rook mean black and is the 3rd Son, Ham and travels in a straight line.</a:t>
            </a:r>
            <a:r>
              <a:rPr lang="en-US" sz="2000" b="1" i="0" dirty="0" smtClean="0">
                <a:solidFill>
                  <a:srgbClr val="000000"/>
                </a:solidFill>
                <a:effectLst>
                  <a:outerShdw blurRad="38100" dist="38100" dir="2700000" algn="tl">
                    <a:srgbClr val="000000">
                      <a:alpha val="43137"/>
                    </a:srgbClr>
                  </a:outerShdw>
                </a:effectLst>
                <a:latin typeface="Trebuchet MS" panose="020B0603020202020204" pitchFamily="34" charset="0"/>
              </a:rPr>
              <a:t> </a:t>
            </a:r>
          </a:p>
          <a:p>
            <a:pPr fontAlgn="base"/>
            <a:r>
              <a:rPr lang="en-US" sz="2000" b="1" i="0" u="none" strike="noStrike" dirty="0" smtClean="0">
                <a:solidFill>
                  <a:srgbClr val="000000"/>
                </a:solidFill>
                <a:effectLst>
                  <a:outerShdw blurRad="38100" dist="38100" dir="2700000" algn="tl">
                    <a:srgbClr val="000000">
                      <a:alpha val="43137"/>
                    </a:srgbClr>
                  </a:outerShdw>
                </a:effectLst>
                <a:latin typeface="Trebuchet MS" panose="020B0603020202020204" pitchFamily="34" charset="0"/>
              </a:rPr>
              <a:t>From the color of the Chess pieces we can tell which color represents which brother and his family. The Red Brother uses his white Brother to fight against the Black brother. And Vice Versa for the White Brother as can be seen in the Chinese Chess Pieces.</a:t>
            </a:r>
            <a:endParaRPr lang="en-US" sz="2000" b="1" i="0" dirty="0">
              <a:solidFill>
                <a:srgbClr val="00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325877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850079" y="96411"/>
            <a:ext cx="5937662" cy="6610484"/>
          </a:xfrm>
          <a:prstGeom prst="rect">
            <a:avLst/>
          </a:prstGeom>
        </p:spPr>
      </p:pic>
    </p:spTree>
    <p:extLst>
      <p:ext uri="{BB962C8B-B14F-4D97-AF65-F5344CB8AC3E}">
        <p14:creationId xmlns:p14="http://schemas.microsoft.com/office/powerpoint/2010/main" val="2037454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2534" y="2422566"/>
            <a:ext cx="9904021" cy="2554545"/>
          </a:xfrm>
          <a:prstGeom prst="rect">
            <a:avLst/>
          </a:prstGeom>
        </p:spPr>
        <p:txBody>
          <a:bodyPr wrap="square">
            <a:spAutoFit/>
          </a:bodyPr>
          <a:lstStyle/>
          <a:p>
            <a:pPr fontAlgn="base"/>
            <a:r>
              <a:rPr lang="en-US" sz="2000" b="1" i="0" u="none" strike="noStrike" dirty="0" smtClean="0">
                <a:solidFill>
                  <a:srgbClr val="000000"/>
                </a:solidFill>
                <a:effectLst/>
                <a:latin typeface="Trebuchet MS" panose="020B0603020202020204" pitchFamily="34" charset="0"/>
              </a:rPr>
              <a:t>The 9 Pieces in the Chinese Chess Pieces definitely have been altered compared to the Western Chess Pieces. The extra Piece is God but then there are 2 Kings and no Queen. But Generally all the Main Pieces are the same and move in the same ways. As can be seen from the colors of the Chess pieces, the white brother (Chinese People) use the Red brother to fight against the Black brother.</a:t>
            </a:r>
            <a:r>
              <a:rPr lang="en-US" sz="2000" b="1" i="0" dirty="0" smtClean="0">
                <a:solidFill>
                  <a:srgbClr val="000000"/>
                </a:solidFill>
                <a:effectLst/>
                <a:latin typeface="Trebuchet MS" panose="020B0603020202020204" pitchFamily="34" charset="0"/>
              </a:rPr>
              <a:t> </a:t>
            </a:r>
          </a:p>
          <a:p>
            <a:pPr fontAlgn="base"/>
            <a:endParaRPr lang="en-US" sz="2000" b="1" i="0" dirty="0" smtClean="0">
              <a:solidFill>
                <a:srgbClr val="000000"/>
              </a:solidFill>
              <a:effectLst/>
              <a:latin typeface="Trebuchet MS" panose="020B0603020202020204" pitchFamily="34" charset="0"/>
            </a:endParaRPr>
          </a:p>
          <a:p>
            <a:pPr fontAlgn="base"/>
            <a:r>
              <a:rPr lang="en-US" sz="2000" b="1" i="0" u="none" strike="noStrike" dirty="0" smtClean="0">
                <a:solidFill>
                  <a:srgbClr val="000000"/>
                </a:solidFill>
                <a:effectLst/>
                <a:latin typeface="Trebuchet MS" panose="020B0603020202020204" pitchFamily="34" charset="0"/>
              </a:rPr>
              <a:t>From the Chess pieces, it further confirms that the 3 main colors are the 3 colors of Noah's sons.</a:t>
            </a:r>
            <a:endParaRPr lang="en-US" sz="2000" b="1" i="0" dirty="0">
              <a:solidFill>
                <a:srgbClr val="000000"/>
              </a:solidFill>
              <a:effectLst/>
              <a:latin typeface="Trebuchet MS" panose="020B0603020202020204" pitchFamily="34" charset="0"/>
            </a:endParaRPr>
          </a:p>
        </p:txBody>
      </p:sp>
    </p:spTree>
    <p:extLst>
      <p:ext uri="{BB962C8B-B14F-4D97-AF65-F5344CB8AC3E}">
        <p14:creationId xmlns:p14="http://schemas.microsoft.com/office/powerpoint/2010/main" val="6022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792" y="1622290"/>
            <a:ext cx="5742322" cy="3841236"/>
          </a:xfrm>
          <a:prstGeom prst="rect">
            <a:avLst/>
          </a:prstGeom>
        </p:spPr>
      </p:pic>
    </p:spTree>
    <p:extLst>
      <p:ext uri="{BB962C8B-B14F-4D97-AF65-F5344CB8AC3E}">
        <p14:creationId xmlns:p14="http://schemas.microsoft.com/office/powerpoint/2010/main" val="105917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141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mafia</dc:creator>
  <cp:lastModifiedBy>mafia</cp:lastModifiedBy>
  <cp:revision>3</cp:revision>
  <dcterms:created xsi:type="dcterms:W3CDTF">2016-10-11T17:03:09Z</dcterms:created>
  <dcterms:modified xsi:type="dcterms:W3CDTF">2016-10-11T17:13:15Z</dcterms:modified>
</cp:coreProperties>
</file>