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30275213" cy="42803763"/>
  <p:notesSz cx="6858000" cy="9144000"/>
  <p:defaultTextStyle>
    <a:defPPr>
      <a:defRPr lang="en-US"/>
    </a:defPPr>
    <a:lvl1pPr marL="0" algn="l" defTabSz="1873788" rtl="0" eaLnBrk="1" latinLnBrk="0" hangingPunct="1">
      <a:defRPr sz="7377" kern="1200">
        <a:solidFill>
          <a:schemeClr val="tx1"/>
        </a:solidFill>
        <a:latin typeface="+mn-lt"/>
        <a:ea typeface="+mn-ea"/>
        <a:cs typeface="+mn-cs"/>
      </a:defRPr>
    </a:lvl1pPr>
    <a:lvl2pPr marL="1873788" algn="l" defTabSz="1873788" rtl="0" eaLnBrk="1" latinLnBrk="0" hangingPunct="1">
      <a:defRPr sz="7377" kern="1200">
        <a:solidFill>
          <a:schemeClr val="tx1"/>
        </a:solidFill>
        <a:latin typeface="+mn-lt"/>
        <a:ea typeface="+mn-ea"/>
        <a:cs typeface="+mn-cs"/>
      </a:defRPr>
    </a:lvl2pPr>
    <a:lvl3pPr marL="3747577" algn="l" defTabSz="1873788" rtl="0" eaLnBrk="1" latinLnBrk="0" hangingPunct="1">
      <a:defRPr sz="7377" kern="1200">
        <a:solidFill>
          <a:schemeClr val="tx1"/>
        </a:solidFill>
        <a:latin typeface="+mn-lt"/>
        <a:ea typeface="+mn-ea"/>
        <a:cs typeface="+mn-cs"/>
      </a:defRPr>
    </a:lvl3pPr>
    <a:lvl4pPr marL="5621365" algn="l" defTabSz="1873788" rtl="0" eaLnBrk="1" latinLnBrk="0" hangingPunct="1">
      <a:defRPr sz="7377" kern="1200">
        <a:solidFill>
          <a:schemeClr val="tx1"/>
        </a:solidFill>
        <a:latin typeface="+mn-lt"/>
        <a:ea typeface="+mn-ea"/>
        <a:cs typeface="+mn-cs"/>
      </a:defRPr>
    </a:lvl4pPr>
    <a:lvl5pPr marL="7495154" algn="l" defTabSz="1873788" rtl="0" eaLnBrk="1" latinLnBrk="0" hangingPunct="1">
      <a:defRPr sz="7377" kern="1200">
        <a:solidFill>
          <a:schemeClr val="tx1"/>
        </a:solidFill>
        <a:latin typeface="+mn-lt"/>
        <a:ea typeface="+mn-ea"/>
        <a:cs typeface="+mn-cs"/>
      </a:defRPr>
    </a:lvl5pPr>
    <a:lvl6pPr marL="9368942" algn="l" defTabSz="1873788" rtl="0" eaLnBrk="1" latinLnBrk="0" hangingPunct="1">
      <a:defRPr sz="7377" kern="1200">
        <a:solidFill>
          <a:schemeClr val="tx1"/>
        </a:solidFill>
        <a:latin typeface="+mn-lt"/>
        <a:ea typeface="+mn-ea"/>
        <a:cs typeface="+mn-cs"/>
      </a:defRPr>
    </a:lvl6pPr>
    <a:lvl7pPr marL="11242731" algn="l" defTabSz="1873788" rtl="0" eaLnBrk="1" latinLnBrk="0" hangingPunct="1">
      <a:defRPr sz="7377" kern="1200">
        <a:solidFill>
          <a:schemeClr val="tx1"/>
        </a:solidFill>
        <a:latin typeface="+mn-lt"/>
        <a:ea typeface="+mn-ea"/>
        <a:cs typeface="+mn-cs"/>
      </a:defRPr>
    </a:lvl7pPr>
    <a:lvl8pPr marL="13116519" algn="l" defTabSz="1873788" rtl="0" eaLnBrk="1" latinLnBrk="0" hangingPunct="1">
      <a:defRPr sz="7377" kern="1200">
        <a:solidFill>
          <a:schemeClr val="tx1"/>
        </a:solidFill>
        <a:latin typeface="+mn-lt"/>
        <a:ea typeface="+mn-ea"/>
        <a:cs typeface="+mn-cs"/>
      </a:defRPr>
    </a:lvl8pPr>
    <a:lvl9pPr marL="14990308" algn="l" defTabSz="1873788" rtl="0" eaLnBrk="1" latinLnBrk="0" hangingPunct="1">
      <a:defRPr sz="737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8C8"/>
    <a:srgbClr val="8EB8DE"/>
    <a:srgbClr val="EAEAF6"/>
    <a:srgbClr val="80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30" d="100"/>
          <a:sy n="30" d="100"/>
        </p:scale>
        <p:origin x="21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58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104ED7-C171-4668-AEE7-B3AEBA5DB6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35E4C-2379-4E45-B9B2-E43EC6131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6B3A9-68BD-4D54-A0BB-B455B6E4AFF4}" type="datetimeFigureOut">
              <a:rPr lang="en-US" smtClean="0"/>
              <a:t>3/1/23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A3918-8F7A-4B64-907B-42E48B5ECB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8035E-8EB8-4C2B-9094-10B4CFAE37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0AA0A-5135-415D-A092-FA0C46B8AC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14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816F1-3F18-45AF-B31A-ADFF417588A1}" type="datetimeFigureOut">
              <a:rPr lang="en-US" smtClean="0"/>
              <a:t>3/1/23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1861C-5139-457C-970B-278F1608A4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6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747577" rtl="0" eaLnBrk="1" latinLnBrk="0" hangingPunct="1">
      <a:defRPr sz="4918" kern="1200">
        <a:solidFill>
          <a:schemeClr val="tx1"/>
        </a:solidFill>
        <a:latin typeface="+mn-lt"/>
        <a:ea typeface="+mn-ea"/>
        <a:cs typeface="+mn-cs"/>
      </a:defRPr>
    </a:lvl1pPr>
    <a:lvl2pPr marL="1873788" algn="l" defTabSz="3747577" rtl="0" eaLnBrk="1" latinLnBrk="0" hangingPunct="1">
      <a:defRPr sz="4918" kern="1200">
        <a:solidFill>
          <a:schemeClr val="tx1"/>
        </a:solidFill>
        <a:latin typeface="+mn-lt"/>
        <a:ea typeface="+mn-ea"/>
        <a:cs typeface="+mn-cs"/>
      </a:defRPr>
    </a:lvl2pPr>
    <a:lvl3pPr marL="3747577" algn="l" defTabSz="3747577" rtl="0" eaLnBrk="1" latinLnBrk="0" hangingPunct="1">
      <a:defRPr sz="4918" kern="1200">
        <a:solidFill>
          <a:schemeClr val="tx1"/>
        </a:solidFill>
        <a:latin typeface="+mn-lt"/>
        <a:ea typeface="+mn-ea"/>
        <a:cs typeface="+mn-cs"/>
      </a:defRPr>
    </a:lvl3pPr>
    <a:lvl4pPr marL="5621365" algn="l" defTabSz="3747577" rtl="0" eaLnBrk="1" latinLnBrk="0" hangingPunct="1">
      <a:defRPr sz="4918" kern="1200">
        <a:solidFill>
          <a:schemeClr val="tx1"/>
        </a:solidFill>
        <a:latin typeface="+mn-lt"/>
        <a:ea typeface="+mn-ea"/>
        <a:cs typeface="+mn-cs"/>
      </a:defRPr>
    </a:lvl4pPr>
    <a:lvl5pPr marL="7495154" algn="l" defTabSz="3747577" rtl="0" eaLnBrk="1" latinLnBrk="0" hangingPunct="1">
      <a:defRPr sz="4918" kern="1200">
        <a:solidFill>
          <a:schemeClr val="tx1"/>
        </a:solidFill>
        <a:latin typeface="+mn-lt"/>
        <a:ea typeface="+mn-ea"/>
        <a:cs typeface="+mn-cs"/>
      </a:defRPr>
    </a:lvl5pPr>
    <a:lvl6pPr marL="9368942" algn="l" defTabSz="3747577" rtl="0" eaLnBrk="1" latinLnBrk="0" hangingPunct="1">
      <a:defRPr sz="4918" kern="1200">
        <a:solidFill>
          <a:schemeClr val="tx1"/>
        </a:solidFill>
        <a:latin typeface="+mn-lt"/>
        <a:ea typeface="+mn-ea"/>
        <a:cs typeface="+mn-cs"/>
      </a:defRPr>
    </a:lvl6pPr>
    <a:lvl7pPr marL="11242731" algn="l" defTabSz="3747577" rtl="0" eaLnBrk="1" latinLnBrk="0" hangingPunct="1">
      <a:defRPr sz="4918" kern="1200">
        <a:solidFill>
          <a:schemeClr val="tx1"/>
        </a:solidFill>
        <a:latin typeface="+mn-lt"/>
        <a:ea typeface="+mn-ea"/>
        <a:cs typeface="+mn-cs"/>
      </a:defRPr>
    </a:lvl7pPr>
    <a:lvl8pPr marL="13116519" algn="l" defTabSz="3747577" rtl="0" eaLnBrk="1" latinLnBrk="0" hangingPunct="1">
      <a:defRPr sz="4918" kern="1200">
        <a:solidFill>
          <a:schemeClr val="tx1"/>
        </a:solidFill>
        <a:latin typeface="+mn-lt"/>
        <a:ea typeface="+mn-ea"/>
        <a:cs typeface="+mn-cs"/>
      </a:defRPr>
    </a:lvl8pPr>
    <a:lvl9pPr marL="14990308" algn="l" defTabSz="3747577" rtl="0" eaLnBrk="1" latinLnBrk="0" hangingPunct="1">
      <a:defRPr sz="491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081423" y="39672761"/>
            <a:ext cx="6811923" cy="2278901"/>
          </a:xfrm>
          <a:prstGeom prst="rect">
            <a:avLst/>
          </a:prstGeom>
        </p:spPr>
        <p:txBody>
          <a:bodyPr/>
          <a:lstStyle/>
          <a:p>
            <a:fld id="{A8FAED0E-297D-480F-9176-00B6D6CDE081}" type="datetimeFigureOut">
              <a:rPr lang="en-US" noProof="0" smtClean="0"/>
              <a:t>3/1/23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028672" y="39672761"/>
            <a:ext cx="10217884" cy="2278901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310CCD-5E5B-4F7B-B7B1-EE3E23F3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246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CBEDFA-5BC0-4184-8A10-AED13FD3EA6E}"/>
              </a:ext>
            </a:extLst>
          </p:cNvPr>
          <p:cNvSpPr/>
          <p:nvPr userDrawn="1"/>
        </p:nvSpPr>
        <p:spPr>
          <a:xfrm>
            <a:off x="939527" y="1026433"/>
            <a:ext cx="28396159" cy="407508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35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9" y="2278923"/>
            <a:ext cx="26112371" cy="414164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9" y="7597668"/>
            <a:ext cx="26112371" cy="320750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193794" y="40849863"/>
            <a:ext cx="1059632" cy="110180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3856">
                <a:solidFill>
                  <a:schemeClr val="bg1"/>
                </a:solidFill>
              </a:defRPr>
            </a:lvl1pPr>
          </a:lstStyle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069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2938461" rtl="0" eaLnBrk="1" latinLnBrk="0" hangingPunct="1">
        <a:lnSpc>
          <a:spcPct val="90000"/>
        </a:lnSpc>
        <a:spcBef>
          <a:spcPct val="0"/>
        </a:spcBef>
        <a:buNone/>
        <a:defRPr sz="14140" b="1" kern="1200" spc="-584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734615" indent="-734615" algn="l" defTabSz="2938461" rtl="0" eaLnBrk="1" latinLnBrk="0" hangingPunct="1">
        <a:lnSpc>
          <a:spcPct val="90000"/>
        </a:lnSpc>
        <a:spcBef>
          <a:spcPts val="3214"/>
        </a:spcBef>
        <a:buClr>
          <a:schemeClr val="accent3"/>
        </a:buClr>
        <a:buFont typeface="Arial" panose="020B0604020202020204" pitchFamily="34" charset="0"/>
        <a:buChar char="•"/>
        <a:defRPr sz="8998" kern="1200">
          <a:solidFill>
            <a:schemeClr val="accent2"/>
          </a:solidFill>
          <a:latin typeface="+mn-lt"/>
          <a:ea typeface="+mn-ea"/>
          <a:cs typeface="+mn-cs"/>
        </a:defRPr>
      </a:lvl1pPr>
      <a:lvl2pPr marL="2203846" indent="-734615" algn="l" defTabSz="2938461" rtl="0" eaLnBrk="1" latinLnBrk="0" hangingPunct="1">
        <a:lnSpc>
          <a:spcPct val="90000"/>
        </a:lnSpc>
        <a:spcBef>
          <a:spcPts val="1609"/>
        </a:spcBef>
        <a:buClr>
          <a:schemeClr val="accent3"/>
        </a:buClr>
        <a:buFont typeface="Arial" panose="020B0604020202020204" pitchFamily="34" charset="0"/>
        <a:buChar char="•"/>
        <a:defRPr sz="7712" kern="1200">
          <a:solidFill>
            <a:schemeClr val="accent2"/>
          </a:solidFill>
          <a:latin typeface="+mn-lt"/>
          <a:ea typeface="+mn-ea"/>
          <a:cs typeface="+mn-cs"/>
        </a:defRPr>
      </a:lvl2pPr>
      <a:lvl3pPr marL="3673076" indent="-734615" algn="l" defTabSz="2938461" rtl="0" eaLnBrk="1" latinLnBrk="0" hangingPunct="1">
        <a:lnSpc>
          <a:spcPct val="90000"/>
        </a:lnSpc>
        <a:spcBef>
          <a:spcPts val="1609"/>
        </a:spcBef>
        <a:buClr>
          <a:schemeClr val="accent3"/>
        </a:buClr>
        <a:buFont typeface="Arial" panose="020B0604020202020204" pitchFamily="34" charset="0"/>
        <a:buChar char="•"/>
        <a:defRPr sz="6427" kern="1200">
          <a:solidFill>
            <a:schemeClr val="accent2"/>
          </a:solidFill>
          <a:latin typeface="+mn-lt"/>
          <a:ea typeface="+mn-ea"/>
          <a:cs typeface="+mn-cs"/>
        </a:defRPr>
      </a:lvl3pPr>
      <a:lvl4pPr marL="5142307" indent="-734615" algn="l" defTabSz="2938461" rtl="0" eaLnBrk="1" latinLnBrk="0" hangingPunct="1">
        <a:lnSpc>
          <a:spcPct val="90000"/>
        </a:lnSpc>
        <a:spcBef>
          <a:spcPts val="1609"/>
        </a:spcBef>
        <a:buClr>
          <a:schemeClr val="accent3"/>
        </a:buClr>
        <a:buFont typeface="Arial" panose="020B0604020202020204" pitchFamily="34" charset="0"/>
        <a:buChar char="•"/>
        <a:defRPr sz="5784" kern="1200">
          <a:solidFill>
            <a:schemeClr val="accent2"/>
          </a:solidFill>
          <a:latin typeface="+mn-lt"/>
          <a:ea typeface="+mn-ea"/>
          <a:cs typeface="+mn-cs"/>
        </a:defRPr>
      </a:lvl4pPr>
      <a:lvl5pPr marL="6611537" indent="-734615" algn="l" defTabSz="2938461" rtl="0" eaLnBrk="1" latinLnBrk="0" hangingPunct="1">
        <a:lnSpc>
          <a:spcPct val="90000"/>
        </a:lnSpc>
        <a:spcBef>
          <a:spcPts val="1609"/>
        </a:spcBef>
        <a:buClr>
          <a:schemeClr val="accent3"/>
        </a:buClr>
        <a:buFont typeface="Arial" panose="020B0604020202020204" pitchFamily="34" charset="0"/>
        <a:buChar char="•"/>
        <a:defRPr sz="5784" kern="1200">
          <a:solidFill>
            <a:schemeClr val="accent2"/>
          </a:solidFill>
          <a:latin typeface="+mn-lt"/>
          <a:ea typeface="+mn-ea"/>
          <a:cs typeface="+mn-cs"/>
        </a:defRPr>
      </a:lvl5pPr>
      <a:lvl6pPr marL="8080768" indent="-734615" algn="l" defTabSz="2938461" rtl="0" eaLnBrk="1" latinLnBrk="0" hangingPunct="1">
        <a:lnSpc>
          <a:spcPct val="90000"/>
        </a:lnSpc>
        <a:spcBef>
          <a:spcPts val="1609"/>
        </a:spcBef>
        <a:buFont typeface="Arial" panose="020B0604020202020204" pitchFamily="34" charset="0"/>
        <a:buChar char="•"/>
        <a:defRPr sz="5784" kern="1200">
          <a:solidFill>
            <a:schemeClr val="tx1"/>
          </a:solidFill>
          <a:latin typeface="+mn-lt"/>
          <a:ea typeface="+mn-ea"/>
          <a:cs typeface="+mn-cs"/>
        </a:defRPr>
      </a:lvl6pPr>
      <a:lvl7pPr marL="9549998" indent="-734615" algn="l" defTabSz="2938461" rtl="0" eaLnBrk="1" latinLnBrk="0" hangingPunct="1">
        <a:lnSpc>
          <a:spcPct val="90000"/>
        </a:lnSpc>
        <a:spcBef>
          <a:spcPts val="1609"/>
        </a:spcBef>
        <a:buFont typeface="Arial" panose="020B0604020202020204" pitchFamily="34" charset="0"/>
        <a:buChar char="•"/>
        <a:defRPr sz="5784" kern="1200">
          <a:solidFill>
            <a:schemeClr val="tx1"/>
          </a:solidFill>
          <a:latin typeface="+mn-lt"/>
          <a:ea typeface="+mn-ea"/>
          <a:cs typeface="+mn-cs"/>
        </a:defRPr>
      </a:lvl7pPr>
      <a:lvl8pPr marL="11019229" indent="-734615" algn="l" defTabSz="2938461" rtl="0" eaLnBrk="1" latinLnBrk="0" hangingPunct="1">
        <a:lnSpc>
          <a:spcPct val="90000"/>
        </a:lnSpc>
        <a:spcBef>
          <a:spcPts val="1609"/>
        </a:spcBef>
        <a:buFont typeface="Arial" panose="020B0604020202020204" pitchFamily="34" charset="0"/>
        <a:buChar char="•"/>
        <a:defRPr sz="5784" kern="1200">
          <a:solidFill>
            <a:schemeClr val="tx1"/>
          </a:solidFill>
          <a:latin typeface="+mn-lt"/>
          <a:ea typeface="+mn-ea"/>
          <a:cs typeface="+mn-cs"/>
        </a:defRPr>
      </a:lvl8pPr>
      <a:lvl9pPr marL="12488459" indent="-734615" algn="l" defTabSz="2938461" rtl="0" eaLnBrk="1" latinLnBrk="0" hangingPunct="1">
        <a:lnSpc>
          <a:spcPct val="90000"/>
        </a:lnSpc>
        <a:spcBef>
          <a:spcPts val="1609"/>
        </a:spcBef>
        <a:buFont typeface="Arial" panose="020B0604020202020204" pitchFamily="34" charset="0"/>
        <a:buChar char="•"/>
        <a:defRPr sz="57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38461" rtl="0" eaLnBrk="1" latinLnBrk="0" hangingPunct="1">
        <a:defRPr sz="5784" kern="1200">
          <a:solidFill>
            <a:schemeClr val="tx1"/>
          </a:solidFill>
          <a:latin typeface="+mn-lt"/>
          <a:ea typeface="+mn-ea"/>
          <a:cs typeface="+mn-cs"/>
        </a:defRPr>
      </a:lvl1pPr>
      <a:lvl2pPr marL="1469230" algn="l" defTabSz="2938461" rtl="0" eaLnBrk="1" latinLnBrk="0" hangingPunct="1">
        <a:defRPr sz="5784" kern="1200">
          <a:solidFill>
            <a:schemeClr val="tx1"/>
          </a:solidFill>
          <a:latin typeface="+mn-lt"/>
          <a:ea typeface="+mn-ea"/>
          <a:cs typeface="+mn-cs"/>
        </a:defRPr>
      </a:lvl2pPr>
      <a:lvl3pPr marL="2938461" algn="l" defTabSz="2938461" rtl="0" eaLnBrk="1" latinLnBrk="0" hangingPunct="1">
        <a:defRPr sz="5784" kern="1200">
          <a:solidFill>
            <a:schemeClr val="tx1"/>
          </a:solidFill>
          <a:latin typeface="+mn-lt"/>
          <a:ea typeface="+mn-ea"/>
          <a:cs typeface="+mn-cs"/>
        </a:defRPr>
      </a:lvl3pPr>
      <a:lvl4pPr marL="4407691" algn="l" defTabSz="2938461" rtl="0" eaLnBrk="1" latinLnBrk="0" hangingPunct="1">
        <a:defRPr sz="5784" kern="1200">
          <a:solidFill>
            <a:schemeClr val="tx1"/>
          </a:solidFill>
          <a:latin typeface="+mn-lt"/>
          <a:ea typeface="+mn-ea"/>
          <a:cs typeface="+mn-cs"/>
        </a:defRPr>
      </a:lvl4pPr>
      <a:lvl5pPr marL="5876922" algn="l" defTabSz="2938461" rtl="0" eaLnBrk="1" latinLnBrk="0" hangingPunct="1">
        <a:defRPr sz="5784" kern="1200">
          <a:solidFill>
            <a:schemeClr val="tx1"/>
          </a:solidFill>
          <a:latin typeface="+mn-lt"/>
          <a:ea typeface="+mn-ea"/>
          <a:cs typeface="+mn-cs"/>
        </a:defRPr>
      </a:lvl5pPr>
      <a:lvl6pPr marL="7346152" algn="l" defTabSz="2938461" rtl="0" eaLnBrk="1" latinLnBrk="0" hangingPunct="1">
        <a:defRPr sz="5784" kern="1200">
          <a:solidFill>
            <a:schemeClr val="tx1"/>
          </a:solidFill>
          <a:latin typeface="+mn-lt"/>
          <a:ea typeface="+mn-ea"/>
          <a:cs typeface="+mn-cs"/>
        </a:defRPr>
      </a:lvl6pPr>
      <a:lvl7pPr marL="8815383" algn="l" defTabSz="2938461" rtl="0" eaLnBrk="1" latinLnBrk="0" hangingPunct="1">
        <a:defRPr sz="5784" kern="1200">
          <a:solidFill>
            <a:schemeClr val="tx1"/>
          </a:solidFill>
          <a:latin typeface="+mn-lt"/>
          <a:ea typeface="+mn-ea"/>
          <a:cs typeface="+mn-cs"/>
        </a:defRPr>
      </a:lvl7pPr>
      <a:lvl8pPr marL="10284613" algn="l" defTabSz="2938461" rtl="0" eaLnBrk="1" latinLnBrk="0" hangingPunct="1">
        <a:defRPr sz="5784" kern="1200">
          <a:solidFill>
            <a:schemeClr val="tx1"/>
          </a:solidFill>
          <a:latin typeface="+mn-lt"/>
          <a:ea typeface="+mn-ea"/>
          <a:cs typeface="+mn-cs"/>
        </a:defRPr>
      </a:lvl8pPr>
      <a:lvl9pPr marL="11753844" algn="l" defTabSz="2938461" rtl="0" eaLnBrk="1" latinLnBrk="0" hangingPunct="1">
        <a:defRPr sz="57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28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1471827" y="1848568"/>
            <a:ext cx="27941372" cy="4003592"/>
          </a:xfrm>
        </p:spPr>
        <p:txBody>
          <a:bodyPr/>
          <a:lstStyle/>
          <a:p>
            <a:r>
              <a:rPr lang="en-US" sz="10800" b="0" dirty="0"/>
              <a:t>Misdemeanors detected in the course of traffic control in Estonia during 20</a:t>
            </a:r>
            <a:r>
              <a:rPr lang="et-EE" sz="10800" b="0" dirty="0"/>
              <a:t>12</a:t>
            </a:r>
            <a:r>
              <a:rPr lang="en-US" sz="10800" b="0" dirty="0"/>
              <a:t>-201</a:t>
            </a:r>
            <a:r>
              <a:rPr lang="et-EE" sz="10800" b="0" dirty="0"/>
              <a:t>8</a:t>
            </a:r>
            <a:br>
              <a:rPr lang="en-US" sz="11800" b="0" dirty="0"/>
            </a:br>
            <a:br>
              <a:rPr lang="en-US" sz="11800" dirty="0"/>
            </a:br>
            <a:endParaRPr lang="et-EE" sz="1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BA89D9-904A-44AB-80FD-E6C54B15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4400" y="6957106"/>
            <a:ext cx="28498801" cy="347448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3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28C549-367E-47B2-8B68-E461B27C9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49908" y="7722524"/>
            <a:ext cx="13676732" cy="1072342"/>
          </a:xfrm>
          <a:prstGeom prst="rect">
            <a:avLst/>
          </a:prstGeom>
          <a:solidFill>
            <a:srgbClr val="428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3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773A46-22A1-4C54-9217-E08B956AF547}"/>
              </a:ext>
            </a:extLst>
          </p:cNvPr>
          <p:cNvSpPr txBox="1"/>
          <p:nvPr/>
        </p:nvSpPr>
        <p:spPr>
          <a:xfrm>
            <a:off x="1471828" y="7487369"/>
            <a:ext cx="13554812" cy="7828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/>
            <a:r>
              <a:rPr lang="et-EE" sz="9600" spc="-584" dirty="0" err="1">
                <a:solidFill>
                  <a:srgbClr val="FAED10"/>
                </a:solidFill>
                <a:latin typeface="Rockwell"/>
                <a:ea typeface="+mj-ea"/>
                <a:cs typeface="+mj-cs"/>
              </a:rPr>
              <a:t>About</a:t>
            </a:r>
            <a:endParaRPr lang="et-EE" sz="5400" dirty="0">
              <a:solidFill>
                <a:srgbClr val="002060"/>
              </a:solidFill>
            </a:endParaRPr>
          </a:p>
          <a:p>
            <a:pPr algn="just"/>
            <a:endParaRPr lang="et-EE" sz="3506" dirty="0">
              <a:solidFill>
                <a:srgbClr val="002060"/>
              </a:solidFill>
            </a:endParaRPr>
          </a:p>
          <a:p>
            <a:pPr algn="just"/>
            <a:r>
              <a:rPr lang="en-US" sz="3506" dirty="0">
                <a:solidFill>
                  <a:srgbClr val="002060"/>
                </a:solidFill>
              </a:rPr>
              <a:t>Over the years the number of accidents in traffic has risen. Only this year over 51 people have died and 1562 have injured due to an accident.</a:t>
            </a:r>
          </a:p>
          <a:p>
            <a:pPr algn="just"/>
            <a:r>
              <a:rPr lang="en-US" sz="3506" dirty="0">
                <a:solidFill>
                  <a:srgbClr val="002060"/>
                </a:solidFill>
              </a:rPr>
              <a:t>The government has changed the speed limit on many roads but still there are a lot of misdemeanors- speeding, driving while drunk, driving without a driving license etc. </a:t>
            </a:r>
          </a:p>
          <a:p>
            <a:pPr algn="just"/>
            <a:r>
              <a:rPr lang="en-US" sz="3506" dirty="0">
                <a:solidFill>
                  <a:srgbClr val="002060"/>
                </a:solidFill>
              </a:rPr>
              <a:t>There are different awareness campaigns to draw attention to these problems, but people still decide to break the law and put in danger themselves and others.</a:t>
            </a:r>
            <a:endParaRPr lang="et-EE" sz="3506" dirty="0">
              <a:solidFill>
                <a:srgbClr val="002060"/>
              </a:solidFill>
            </a:endParaRPr>
          </a:p>
          <a:p>
            <a:pPr algn="just"/>
            <a:r>
              <a:rPr lang="en-US" sz="3506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28C549-367E-47B2-8B68-E461B27C9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8732" y="14567748"/>
            <a:ext cx="13554812" cy="1072342"/>
          </a:xfrm>
          <a:prstGeom prst="rect">
            <a:avLst/>
          </a:prstGeom>
          <a:solidFill>
            <a:srgbClr val="428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35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28C549-367E-47B2-8B68-E461B27C9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92194" y="28052536"/>
            <a:ext cx="13554812" cy="1273278"/>
          </a:xfrm>
          <a:prstGeom prst="rect">
            <a:avLst/>
          </a:prstGeom>
          <a:solidFill>
            <a:srgbClr val="428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35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68" y="20768568"/>
            <a:ext cx="13773233" cy="678066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928C549-367E-47B2-8B68-E461B27C9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92627" y="15205919"/>
            <a:ext cx="13554812" cy="1216245"/>
          </a:xfrm>
          <a:prstGeom prst="rect">
            <a:avLst/>
          </a:prstGeom>
          <a:solidFill>
            <a:srgbClr val="428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35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773A46-22A1-4C54-9217-E08B956AF547}"/>
              </a:ext>
            </a:extLst>
          </p:cNvPr>
          <p:cNvSpPr txBox="1"/>
          <p:nvPr/>
        </p:nvSpPr>
        <p:spPr>
          <a:xfrm>
            <a:off x="1502308" y="14355983"/>
            <a:ext cx="13432461" cy="7828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/>
            <a:r>
              <a:rPr lang="et-EE" sz="9600" spc="-584" dirty="0" err="1">
                <a:solidFill>
                  <a:srgbClr val="FAED10"/>
                </a:solidFill>
                <a:latin typeface="Rockwell"/>
                <a:ea typeface="+mj-ea"/>
                <a:cs typeface="+mj-cs"/>
              </a:rPr>
              <a:t>Misdemeanors</a:t>
            </a:r>
            <a:r>
              <a:rPr lang="et-EE" sz="9600" spc="-584" dirty="0">
                <a:solidFill>
                  <a:srgbClr val="FAED10"/>
                </a:solidFill>
                <a:latin typeface="Rockwell"/>
                <a:ea typeface="+mj-ea"/>
                <a:cs typeface="+mj-cs"/>
              </a:rPr>
              <a:t> in 2018</a:t>
            </a:r>
            <a:endParaRPr lang="et-EE" sz="3506" dirty="0">
              <a:solidFill>
                <a:srgbClr val="002060"/>
              </a:solidFill>
            </a:endParaRPr>
          </a:p>
          <a:p>
            <a:pPr algn="just"/>
            <a:endParaRPr lang="et-EE" sz="3506" dirty="0">
              <a:solidFill>
                <a:srgbClr val="002060"/>
              </a:solidFill>
            </a:endParaRPr>
          </a:p>
          <a:p>
            <a:pPr algn="just"/>
            <a:r>
              <a:rPr lang="en-US" sz="3506" dirty="0">
                <a:solidFill>
                  <a:srgbClr val="002060"/>
                </a:solidFill>
              </a:rPr>
              <a:t>The infographic map shows us the number of </a:t>
            </a:r>
            <a:r>
              <a:rPr lang="en-US" sz="3506" dirty="0" err="1">
                <a:solidFill>
                  <a:srgbClr val="002060"/>
                </a:solidFill>
              </a:rPr>
              <a:t>misdemeanours</a:t>
            </a:r>
            <a:r>
              <a:rPr lang="en-US" sz="3506" dirty="0">
                <a:solidFill>
                  <a:srgbClr val="002060"/>
                </a:solidFill>
              </a:rPr>
              <a:t> per person from 5 biggest counties in Estonia in the last year.</a:t>
            </a:r>
            <a:endParaRPr lang="et-EE" sz="3506" dirty="0">
              <a:solidFill>
                <a:srgbClr val="002060"/>
              </a:solidFill>
            </a:endParaRPr>
          </a:p>
          <a:p>
            <a:pPr algn="just"/>
            <a:r>
              <a:rPr lang="en-US" sz="3506" dirty="0">
                <a:solidFill>
                  <a:srgbClr val="002060"/>
                </a:solidFill>
              </a:rPr>
              <a:t> As we can see the least amount of </a:t>
            </a:r>
            <a:r>
              <a:rPr lang="en-US" sz="3506" dirty="0" err="1">
                <a:solidFill>
                  <a:srgbClr val="002060"/>
                </a:solidFill>
              </a:rPr>
              <a:t>misdemeanours</a:t>
            </a:r>
            <a:r>
              <a:rPr lang="en-US" sz="3506" dirty="0">
                <a:solidFill>
                  <a:srgbClr val="002060"/>
                </a:solidFill>
              </a:rPr>
              <a:t> happen in Harju county and the most happen in </a:t>
            </a:r>
            <a:r>
              <a:rPr lang="en-US" sz="3506" dirty="0" err="1">
                <a:solidFill>
                  <a:srgbClr val="002060"/>
                </a:solidFill>
              </a:rPr>
              <a:t>Pärnu</a:t>
            </a:r>
            <a:r>
              <a:rPr lang="en-US" sz="3506" dirty="0">
                <a:solidFill>
                  <a:srgbClr val="002060"/>
                </a:solidFill>
              </a:rPr>
              <a:t> county. Our hypothesis was that Tallinn and Tartu have the most </a:t>
            </a:r>
            <a:r>
              <a:rPr lang="en-US" sz="3506" dirty="0" err="1">
                <a:solidFill>
                  <a:srgbClr val="002060"/>
                </a:solidFill>
              </a:rPr>
              <a:t>misdemeanours</a:t>
            </a:r>
            <a:r>
              <a:rPr lang="en-US" sz="3506" dirty="0">
                <a:solidFill>
                  <a:srgbClr val="002060"/>
                </a:solidFill>
              </a:rPr>
              <a:t> per person in 2018 but it is not correct as we can see. Other counties are represented by gray scatter dots.</a:t>
            </a:r>
            <a:endParaRPr lang="et-EE" sz="3506" dirty="0">
              <a:solidFill>
                <a:srgbClr val="00206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773A46-22A1-4C54-9217-E08B956AF547}"/>
              </a:ext>
            </a:extLst>
          </p:cNvPr>
          <p:cNvSpPr txBox="1"/>
          <p:nvPr/>
        </p:nvSpPr>
        <p:spPr>
          <a:xfrm>
            <a:off x="15688620" y="14932965"/>
            <a:ext cx="13432461" cy="7828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/>
            <a:r>
              <a:rPr lang="et-EE" sz="9600" spc="-584" dirty="0" err="1">
                <a:solidFill>
                  <a:srgbClr val="FAED10"/>
                </a:solidFill>
                <a:latin typeface="Rockwell"/>
                <a:ea typeface="+mj-ea"/>
                <a:cs typeface="+mj-cs"/>
              </a:rPr>
              <a:t>Speed</a:t>
            </a:r>
            <a:r>
              <a:rPr lang="et-EE" sz="9600" spc="-584" dirty="0">
                <a:solidFill>
                  <a:srgbClr val="FAED10"/>
                </a:solidFill>
                <a:latin typeface="Rockwell"/>
                <a:ea typeface="+mj-ea"/>
                <a:cs typeface="+mj-cs"/>
              </a:rPr>
              <a:t> </a:t>
            </a:r>
            <a:r>
              <a:rPr lang="et-EE" sz="9600" spc="-584" dirty="0" err="1">
                <a:solidFill>
                  <a:srgbClr val="FAED10"/>
                </a:solidFill>
                <a:latin typeface="Rockwell"/>
                <a:ea typeface="+mj-ea"/>
                <a:cs typeface="+mj-cs"/>
              </a:rPr>
              <a:t>cameras</a:t>
            </a:r>
            <a:endParaRPr lang="et-EE" sz="3506" dirty="0">
              <a:solidFill>
                <a:srgbClr val="002060"/>
              </a:solidFill>
            </a:endParaRPr>
          </a:p>
          <a:p>
            <a:pPr algn="just"/>
            <a:endParaRPr lang="et-EE" sz="3506" dirty="0">
              <a:solidFill>
                <a:srgbClr val="002060"/>
              </a:solidFill>
            </a:endParaRPr>
          </a:p>
          <a:p>
            <a:pPr algn="just"/>
            <a:r>
              <a:rPr lang="en-US" sz="3506" dirty="0">
                <a:solidFill>
                  <a:srgbClr val="002060"/>
                </a:solidFill>
              </a:rPr>
              <a:t>From the graph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above</a:t>
            </a:r>
            <a:r>
              <a:rPr lang="en-US" sz="3506" dirty="0">
                <a:solidFill>
                  <a:srgbClr val="002060"/>
                </a:solidFill>
              </a:rPr>
              <a:t>, we can see that overall the number of speeding misdemeanors in Estonia is decreasing. However, on the Tallinn-Tartu highway it’s the opposite.</a:t>
            </a:r>
            <a:endParaRPr lang="et-EE" sz="3506" dirty="0">
              <a:solidFill>
                <a:srgbClr val="002060"/>
              </a:solidFill>
            </a:endParaRPr>
          </a:p>
          <a:p>
            <a:pPr algn="just"/>
            <a:endParaRPr lang="et-EE" sz="3506" dirty="0">
              <a:solidFill>
                <a:srgbClr val="002060"/>
              </a:solidFill>
            </a:endParaRPr>
          </a:p>
          <a:p>
            <a:pPr algn="just"/>
            <a:r>
              <a:rPr lang="en-US" sz="3506" dirty="0">
                <a:solidFill>
                  <a:srgbClr val="002060"/>
                </a:solidFill>
              </a:rPr>
              <a:t>Although, the number of speeding misdemeanors decreased in the years 2012-2015, after the speed cameras were installed, overall the number has stayed the same.</a:t>
            </a:r>
            <a:endParaRPr lang="et-EE" sz="3506" dirty="0">
              <a:solidFill>
                <a:srgbClr val="002060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4876" y="21348957"/>
            <a:ext cx="12648769" cy="58099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1773A46-22A1-4C54-9217-E08B956AF547}"/>
              </a:ext>
            </a:extLst>
          </p:cNvPr>
          <p:cNvSpPr txBox="1"/>
          <p:nvPr/>
        </p:nvSpPr>
        <p:spPr>
          <a:xfrm>
            <a:off x="15614547" y="27801954"/>
            <a:ext cx="13401981" cy="7828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/>
            <a:r>
              <a:rPr lang="et-EE" sz="9600" spc="-584" dirty="0" err="1">
                <a:solidFill>
                  <a:srgbClr val="FAED10"/>
                </a:solidFill>
                <a:latin typeface="Rockwell"/>
                <a:ea typeface="+mj-ea"/>
                <a:cs typeface="+mj-cs"/>
              </a:rPr>
              <a:t>Did</a:t>
            </a:r>
            <a:r>
              <a:rPr lang="et-EE" sz="9600" spc="-584" dirty="0">
                <a:solidFill>
                  <a:srgbClr val="FAED10"/>
                </a:solidFill>
                <a:latin typeface="Rockwell"/>
                <a:ea typeface="+mj-ea"/>
                <a:cs typeface="+mj-cs"/>
              </a:rPr>
              <a:t> </a:t>
            </a:r>
            <a:r>
              <a:rPr lang="et-EE" sz="9600" spc="-584" dirty="0" err="1">
                <a:solidFill>
                  <a:srgbClr val="FAED10"/>
                </a:solidFill>
                <a:latin typeface="Rockwell"/>
                <a:ea typeface="+mj-ea"/>
                <a:cs typeface="+mj-cs"/>
              </a:rPr>
              <a:t>you</a:t>
            </a:r>
            <a:r>
              <a:rPr lang="et-EE" sz="9600" spc="-584" dirty="0">
                <a:solidFill>
                  <a:srgbClr val="FAED10"/>
                </a:solidFill>
                <a:latin typeface="Rockwell"/>
                <a:ea typeface="+mj-ea"/>
                <a:cs typeface="+mj-cs"/>
              </a:rPr>
              <a:t> </a:t>
            </a:r>
            <a:r>
              <a:rPr lang="et-EE" sz="9600" spc="-584" dirty="0" err="1">
                <a:solidFill>
                  <a:srgbClr val="FAED10"/>
                </a:solidFill>
                <a:latin typeface="Rockwell"/>
                <a:ea typeface="+mj-ea"/>
                <a:cs typeface="+mj-cs"/>
              </a:rPr>
              <a:t>know</a:t>
            </a:r>
            <a:r>
              <a:rPr lang="et-EE" sz="9600" spc="-584" dirty="0">
                <a:solidFill>
                  <a:srgbClr val="FAED10"/>
                </a:solidFill>
                <a:latin typeface="Rockwell"/>
                <a:ea typeface="+mj-ea"/>
                <a:cs typeface="+mj-cs"/>
              </a:rPr>
              <a:t> …</a:t>
            </a:r>
            <a:endParaRPr lang="et-EE" sz="5400" dirty="0">
              <a:solidFill>
                <a:srgbClr val="002060"/>
              </a:solidFill>
            </a:endParaRPr>
          </a:p>
          <a:p>
            <a:pPr algn="just"/>
            <a:r>
              <a:rPr lang="et-EE" sz="3506" dirty="0">
                <a:solidFill>
                  <a:srgbClr val="002060"/>
                </a:solidFill>
              </a:rPr>
              <a:t>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t-EE" sz="3506" dirty="0" err="1">
                <a:solidFill>
                  <a:srgbClr val="002060"/>
                </a:solidFill>
              </a:rPr>
              <a:t>that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the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highest</a:t>
            </a:r>
            <a:r>
              <a:rPr lang="et-EE" sz="3506" dirty="0">
                <a:solidFill>
                  <a:srgbClr val="002060"/>
                </a:solidFill>
              </a:rPr>
              <a:t> number of </a:t>
            </a:r>
            <a:r>
              <a:rPr lang="et-EE" sz="3506" dirty="0" err="1">
                <a:solidFill>
                  <a:srgbClr val="002060"/>
                </a:solidFill>
              </a:rPr>
              <a:t>misdemeanors</a:t>
            </a:r>
            <a:r>
              <a:rPr lang="et-EE" sz="3506" dirty="0">
                <a:solidFill>
                  <a:srgbClr val="002060"/>
                </a:solidFill>
              </a:rPr>
              <a:t> (2012-2018) </a:t>
            </a:r>
            <a:r>
              <a:rPr lang="et-EE" sz="3506" dirty="0" err="1">
                <a:solidFill>
                  <a:srgbClr val="002060"/>
                </a:solidFill>
              </a:rPr>
              <a:t>happened</a:t>
            </a:r>
            <a:r>
              <a:rPr lang="et-EE" sz="3506" dirty="0">
                <a:solidFill>
                  <a:srgbClr val="002060"/>
                </a:solidFill>
              </a:rPr>
              <a:t> on </a:t>
            </a:r>
            <a:r>
              <a:rPr lang="et-EE" sz="3506" dirty="0" err="1">
                <a:solidFill>
                  <a:srgbClr val="002060"/>
                </a:solidFill>
              </a:rPr>
              <a:t>the</a:t>
            </a:r>
            <a:r>
              <a:rPr lang="et-EE" sz="3506" dirty="0">
                <a:solidFill>
                  <a:srgbClr val="002060"/>
                </a:solidFill>
              </a:rPr>
              <a:t> 5 </a:t>
            </a:r>
            <a:r>
              <a:rPr lang="et-EE" sz="3506" dirty="0" err="1">
                <a:solidFill>
                  <a:srgbClr val="002060"/>
                </a:solidFill>
              </a:rPr>
              <a:t>th</a:t>
            </a:r>
            <a:r>
              <a:rPr lang="et-EE" sz="3506" dirty="0">
                <a:solidFill>
                  <a:srgbClr val="002060"/>
                </a:solidFill>
              </a:rPr>
              <a:t> of  </a:t>
            </a:r>
            <a:r>
              <a:rPr lang="et-EE" sz="3506" dirty="0" err="1">
                <a:solidFill>
                  <a:srgbClr val="002060"/>
                </a:solidFill>
              </a:rPr>
              <a:t>April</a:t>
            </a:r>
            <a:r>
              <a:rPr lang="et-EE" sz="3506" dirty="0">
                <a:solidFill>
                  <a:srgbClr val="002060"/>
                </a:solidFill>
              </a:rPr>
              <a:t>?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t-EE" sz="3506" dirty="0" err="1">
                <a:solidFill>
                  <a:srgbClr val="002060"/>
                </a:solidFill>
              </a:rPr>
              <a:t>that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the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top</a:t>
            </a:r>
            <a:r>
              <a:rPr lang="et-EE" sz="3506" dirty="0">
                <a:solidFill>
                  <a:srgbClr val="002060"/>
                </a:solidFill>
              </a:rPr>
              <a:t> 3 </a:t>
            </a:r>
            <a:r>
              <a:rPr lang="et-EE" sz="3506" dirty="0" err="1">
                <a:solidFill>
                  <a:srgbClr val="002060"/>
                </a:solidFill>
              </a:rPr>
              <a:t>holidays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with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the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highest</a:t>
            </a:r>
            <a:r>
              <a:rPr lang="et-EE" sz="3506" dirty="0">
                <a:solidFill>
                  <a:srgbClr val="002060"/>
                </a:solidFill>
              </a:rPr>
              <a:t> number of </a:t>
            </a:r>
            <a:r>
              <a:rPr lang="et-EE" sz="3506" dirty="0" err="1">
                <a:solidFill>
                  <a:srgbClr val="002060"/>
                </a:solidFill>
              </a:rPr>
              <a:t>misdemeanors</a:t>
            </a:r>
            <a:r>
              <a:rPr lang="et-EE" sz="3506" dirty="0">
                <a:solidFill>
                  <a:srgbClr val="002060"/>
                </a:solidFill>
              </a:rPr>
              <a:t> are </a:t>
            </a:r>
            <a:r>
              <a:rPr lang="et-EE" sz="3506" dirty="0" err="1">
                <a:solidFill>
                  <a:srgbClr val="002060"/>
                </a:solidFill>
              </a:rPr>
              <a:t>Spring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Day</a:t>
            </a:r>
            <a:r>
              <a:rPr lang="et-EE" sz="3506" dirty="0">
                <a:solidFill>
                  <a:srgbClr val="002060"/>
                </a:solidFill>
              </a:rPr>
              <a:t> (1st of </a:t>
            </a:r>
            <a:r>
              <a:rPr lang="et-EE" sz="3506" dirty="0" err="1">
                <a:solidFill>
                  <a:srgbClr val="002060"/>
                </a:solidFill>
              </a:rPr>
              <a:t>May</a:t>
            </a:r>
            <a:r>
              <a:rPr lang="et-EE" sz="3506" dirty="0">
                <a:solidFill>
                  <a:srgbClr val="002060"/>
                </a:solidFill>
              </a:rPr>
              <a:t>), </a:t>
            </a:r>
            <a:r>
              <a:rPr lang="et-EE" sz="3506" dirty="0" err="1">
                <a:solidFill>
                  <a:srgbClr val="002060"/>
                </a:solidFill>
              </a:rPr>
              <a:t>Day</a:t>
            </a:r>
            <a:r>
              <a:rPr lang="et-EE" sz="3506" dirty="0">
                <a:solidFill>
                  <a:srgbClr val="002060"/>
                </a:solidFill>
              </a:rPr>
              <a:t> of </a:t>
            </a:r>
            <a:r>
              <a:rPr lang="et-EE" sz="3506" dirty="0" err="1">
                <a:solidFill>
                  <a:srgbClr val="002060"/>
                </a:solidFill>
              </a:rPr>
              <a:t>Restoration</a:t>
            </a:r>
            <a:r>
              <a:rPr lang="et-EE" sz="3506" dirty="0">
                <a:solidFill>
                  <a:srgbClr val="002060"/>
                </a:solidFill>
              </a:rPr>
              <a:t> of </a:t>
            </a:r>
            <a:r>
              <a:rPr lang="et-EE" sz="3506" dirty="0" err="1">
                <a:solidFill>
                  <a:srgbClr val="002060"/>
                </a:solidFill>
              </a:rPr>
              <a:t>Independence</a:t>
            </a:r>
            <a:r>
              <a:rPr lang="et-EE" sz="3506" dirty="0">
                <a:solidFill>
                  <a:srgbClr val="002060"/>
                </a:solidFill>
              </a:rPr>
              <a:t> (20th of August) and </a:t>
            </a:r>
            <a:r>
              <a:rPr lang="et-EE" sz="3506" dirty="0" err="1">
                <a:solidFill>
                  <a:srgbClr val="002060"/>
                </a:solidFill>
              </a:rPr>
              <a:t>Valentine’s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day</a:t>
            </a:r>
            <a:r>
              <a:rPr lang="et-EE" sz="3506" dirty="0">
                <a:solidFill>
                  <a:srgbClr val="002060"/>
                </a:solidFill>
              </a:rPr>
              <a:t> (14th of </a:t>
            </a:r>
            <a:r>
              <a:rPr lang="et-EE" sz="3506" dirty="0" err="1">
                <a:solidFill>
                  <a:srgbClr val="002060"/>
                </a:solidFill>
              </a:rPr>
              <a:t>February</a:t>
            </a:r>
            <a:r>
              <a:rPr lang="et-EE" sz="3506" dirty="0">
                <a:solidFill>
                  <a:srgbClr val="002060"/>
                </a:solidFill>
              </a:rPr>
              <a:t>)?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t-EE" sz="3506" dirty="0" err="1">
                <a:solidFill>
                  <a:srgbClr val="002060"/>
                </a:solidFill>
              </a:rPr>
              <a:t>that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the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overall</a:t>
            </a:r>
            <a:r>
              <a:rPr lang="et-EE" sz="3506" dirty="0">
                <a:solidFill>
                  <a:srgbClr val="002060"/>
                </a:solidFill>
              </a:rPr>
              <a:t> number of </a:t>
            </a:r>
            <a:r>
              <a:rPr lang="et-EE" sz="3506" dirty="0" err="1">
                <a:solidFill>
                  <a:srgbClr val="002060"/>
                </a:solidFill>
              </a:rPr>
              <a:t>misdemeanors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has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decreased</a:t>
            </a:r>
            <a:r>
              <a:rPr lang="et-EE" sz="3506" dirty="0">
                <a:solidFill>
                  <a:srgbClr val="002060"/>
                </a:solidFill>
              </a:rPr>
              <a:t>?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t-EE" sz="3506" dirty="0" err="1">
                <a:solidFill>
                  <a:srgbClr val="002060"/>
                </a:solidFill>
              </a:rPr>
              <a:t>that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the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biggest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misdemeanor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is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speeding</a:t>
            </a:r>
            <a:r>
              <a:rPr lang="et-EE" sz="3506" dirty="0">
                <a:solidFill>
                  <a:srgbClr val="002060"/>
                </a:solidFill>
              </a:rPr>
              <a:t>?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t-EE" sz="3506" dirty="0" err="1">
                <a:solidFill>
                  <a:srgbClr val="002060"/>
                </a:solidFill>
              </a:rPr>
              <a:t>that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most</a:t>
            </a:r>
            <a:r>
              <a:rPr lang="et-EE" sz="3506" dirty="0">
                <a:solidFill>
                  <a:srgbClr val="002060"/>
                </a:solidFill>
              </a:rPr>
              <a:t> of </a:t>
            </a:r>
            <a:r>
              <a:rPr lang="et-EE" sz="3506" dirty="0" err="1">
                <a:solidFill>
                  <a:srgbClr val="002060"/>
                </a:solidFill>
              </a:rPr>
              <a:t>the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misdemeanors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happen</a:t>
            </a:r>
            <a:r>
              <a:rPr lang="et-EE" sz="3506" dirty="0">
                <a:solidFill>
                  <a:srgbClr val="002060"/>
                </a:solidFill>
              </a:rPr>
              <a:t> in </a:t>
            </a:r>
            <a:r>
              <a:rPr lang="et-EE" sz="3506" dirty="0" err="1">
                <a:solidFill>
                  <a:srgbClr val="002060"/>
                </a:solidFill>
              </a:rPr>
              <a:t>March</a:t>
            </a:r>
            <a:r>
              <a:rPr lang="et-EE" sz="3506" dirty="0">
                <a:solidFill>
                  <a:srgbClr val="002060"/>
                </a:solidFill>
              </a:rPr>
              <a:t>?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t-EE" sz="3506" dirty="0" err="1">
                <a:solidFill>
                  <a:srgbClr val="002060"/>
                </a:solidFill>
              </a:rPr>
              <a:t>that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You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can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get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more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fun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facts</a:t>
            </a:r>
            <a:r>
              <a:rPr lang="et-EE" sz="3506" dirty="0">
                <a:solidFill>
                  <a:srgbClr val="002060"/>
                </a:solidFill>
              </a:rPr>
              <a:t> and </a:t>
            </a:r>
            <a:r>
              <a:rPr lang="et-EE" sz="3506" dirty="0" err="1">
                <a:solidFill>
                  <a:srgbClr val="002060"/>
                </a:solidFill>
              </a:rPr>
              <a:t>try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it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yourself</a:t>
            </a:r>
            <a:r>
              <a:rPr lang="et-EE" sz="3506" dirty="0">
                <a:solidFill>
                  <a:srgbClr val="002060"/>
                </a:solidFill>
              </a:rPr>
              <a:t>?</a:t>
            </a:r>
            <a:endParaRPr lang="en-US" sz="3506" dirty="0">
              <a:solidFill>
                <a:srgbClr val="00206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28C549-367E-47B2-8B68-E461B27C9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58468" y="28441072"/>
            <a:ext cx="13554812" cy="1273278"/>
          </a:xfrm>
          <a:prstGeom prst="rect">
            <a:avLst/>
          </a:prstGeom>
          <a:solidFill>
            <a:srgbClr val="428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35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773A46-22A1-4C54-9217-E08B956AF547}"/>
              </a:ext>
            </a:extLst>
          </p:cNvPr>
          <p:cNvSpPr txBox="1"/>
          <p:nvPr/>
        </p:nvSpPr>
        <p:spPr>
          <a:xfrm>
            <a:off x="1502308" y="28317649"/>
            <a:ext cx="13401981" cy="96025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/>
            <a:r>
              <a:rPr lang="et-EE" sz="9600" spc="-584" dirty="0" err="1">
                <a:solidFill>
                  <a:srgbClr val="FAED10"/>
                </a:solidFill>
                <a:latin typeface="Rockwell"/>
                <a:ea typeface="+mj-ea"/>
                <a:cs typeface="+mj-cs"/>
              </a:rPr>
              <a:t>Conclusion</a:t>
            </a:r>
            <a:endParaRPr lang="et-EE" sz="5400" dirty="0">
              <a:solidFill>
                <a:srgbClr val="002060"/>
              </a:solidFill>
            </a:endParaRPr>
          </a:p>
          <a:p>
            <a:pPr algn="just"/>
            <a:r>
              <a:rPr lang="et-EE" sz="3506" dirty="0">
                <a:solidFill>
                  <a:srgbClr val="002060"/>
                </a:solidFill>
              </a:rPr>
              <a:t> </a:t>
            </a:r>
          </a:p>
          <a:p>
            <a:pPr algn="just"/>
            <a:r>
              <a:rPr lang="en-US" sz="3506" dirty="0">
                <a:solidFill>
                  <a:srgbClr val="002060"/>
                </a:solidFill>
              </a:rPr>
              <a:t>Overall, what took the most time was gathering and cleaning the data so it would suit our researching goals. </a:t>
            </a:r>
            <a:r>
              <a:rPr lang="en-US" sz="3506" dirty="0" err="1">
                <a:solidFill>
                  <a:srgbClr val="002060"/>
                </a:solidFill>
              </a:rPr>
              <a:t>E.g</a:t>
            </a:r>
            <a:r>
              <a:rPr lang="en-US" sz="3506" dirty="0">
                <a:solidFill>
                  <a:srgbClr val="002060"/>
                </a:solidFill>
              </a:rPr>
              <a:t> converting coordinates and cleaning the dataset</a:t>
            </a:r>
            <a:r>
              <a:rPr lang="et-EE" sz="3506" dirty="0">
                <a:solidFill>
                  <a:srgbClr val="002060"/>
                </a:solidFill>
              </a:rPr>
              <a:t>.</a:t>
            </a:r>
          </a:p>
          <a:p>
            <a:pPr algn="just"/>
            <a:r>
              <a:rPr lang="et-EE" sz="3506" dirty="0">
                <a:solidFill>
                  <a:srgbClr val="002060"/>
                </a:solidFill>
              </a:rPr>
              <a:t>I</a:t>
            </a:r>
            <a:r>
              <a:rPr lang="en-US" sz="3506" dirty="0">
                <a:solidFill>
                  <a:srgbClr val="002060"/>
                </a:solidFill>
              </a:rPr>
              <a:t>t was interesting to find and convert LEST coordinates to latitude and longitude coordinates and plot them on a map according to the ratio and measurements of a Estonian map.</a:t>
            </a:r>
            <a:endParaRPr lang="et-EE" sz="3506" dirty="0">
              <a:solidFill>
                <a:srgbClr val="002060"/>
              </a:solidFill>
            </a:endParaRPr>
          </a:p>
          <a:p>
            <a:pPr algn="just"/>
            <a:r>
              <a:rPr lang="en-US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Some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hypothesis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turned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out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to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be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wrong</a:t>
            </a:r>
            <a:r>
              <a:rPr lang="et-EE" sz="3506" dirty="0">
                <a:solidFill>
                  <a:srgbClr val="002060"/>
                </a:solidFill>
              </a:rPr>
              <a:t> and </a:t>
            </a:r>
            <a:r>
              <a:rPr lang="et-EE" sz="3506" dirty="0" err="1">
                <a:solidFill>
                  <a:srgbClr val="002060"/>
                </a:solidFill>
              </a:rPr>
              <a:t>it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was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interesting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to</a:t>
            </a:r>
            <a:r>
              <a:rPr lang="et-EE" sz="3506" dirty="0">
                <a:solidFill>
                  <a:srgbClr val="002060"/>
                </a:solidFill>
              </a:rPr>
              <a:t> see </a:t>
            </a:r>
            <a:r>
              <a:rPr lang="et-EE" sz="3506" dirty="0" err="1">
                <a:solidFill>
                  <a:srgbClr val="002060"/>
                </a:solidFill>
              </a:rPr>
              <a:t>the</a:t>
            </a:r>
            <a:r>
              <a:rPr lang="et-EE" sz="3506" dirty="0">
                <a:solidFill>
                  <a:srgbClr val="002060"/>
                </a:solidFill>
              </a:rPr>
              <a:t> real </a:t>
            </a:r>
            <a:r>
              <a:rPr lang="et-EE" sz="3506" dirty="0" err="1">
                <a:solidFill>
                  <a:srgbClr val="002060"/>
                </a:solidFill>
              </a:rPr>
              <a:t>results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that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were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sometimes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quite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surprising</a:t>
            </a:r>
            <a:r>
              <a:rPr lang="et-EE" sz="3506" dirty="0">
                <a:solidFill>
                  <a:srgbClr val="002060"/>
                </a:solidFill>
              </a:rPr>
              <a:t>. </a:t>
            </a:r>
            <a:r>
              <a:rPr lang="et-EE" sz="3506" dirty="0" err="1">
                <a:solidFill>
                  <a:srgbClr val="002060"/>
                </a:solidFill>
              </a:rPr>
              <a:t>For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example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the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holidays</a:t>
            </a:r>
            <a:r>
              <a:rPr lang="et-EE" sz="3506" dirty="0">
                <a:solidFill>
                  <a:srgbClr val="002060"/>
                </a:solidFill>
              </a:rPr>
              <a:t> &amp; </a:t>
            </a:r>
            <a:r>
              <a:rPr lang="et-EE" sz="3506" dirty="0" err="1">
                <a:solidFill>
                  <a:srgbClr val="002060"/>
                </a:solidFill>
              </a:rPr>
              <a:t>misdemeanors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top</a:t>
            </a:r>
            <a:r>
              <a:rPr lang="et-EE" sz="3506" dirty="0">
                <a:solidFill>
                  <a:srgbClr val="002060"/>
                </a:solidFill>
              </a:rPr>
              <a:t> 5.</a:t>
            </a:r>
          </a:p>
          <a:p>
            <a:pPr algn="just"/>
            <a:endParaRPr lang="et-EE" sz="3506" dirty="0">
              <a:solidFill>
                <a:srgbClr val="002060"/>
              </a:solidFill>
            </a:endParaRPr>
          </a:p>
          <a:p>
            <a:pPr algn="just"/>
            <a:r>
              <a:rPr lang="et-EE" sz="3506" dirty="0" err="1">
                <a:solidFill>
                  <a:srgbClr val="002060"/>
                </a:solidFill>
              </a:rPr>
              <a:t>It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was</a:t>
            </a:r>
            <a:r>
              <a:rPr lang="et-EE" sz="3506" dirty="0">
                <a:solidFill>
                  <a:srgbClr val="002060"/>
                </a:solidFill>
              </a:rPr>
              <a:t> a </a:t>
            </a:r>
            <a:r>
              <a:rPr lang="et-EE" sz="3506" dirty="0" err="1">
                <a:solidFill>
                  <a:srgbClr val="002060"/>
                </a:solidFill>
              </a:rPr>
              <a:t>fun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experience</a:t>
            </a:r>
            <a:r>
              <a:rPr lang="et-EE" sz="3506" dirty="0">
                <a:solidFill>
                  <a:srgbClr val="002060"/>
                </a:solidFill>
              </a:rPr>
              <a:t>! </a:t>
            </a:r>
            <a:endParaRPr lang="en-US" sz="3506" dirty="0">
              <a:solidFill>
                <a:srgbClr val="00206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28C549-367E-47B2-8B68-E461B27C9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553587" y="7717738"/>
            <a:ext cx="13554812" cy="1077127"/>
          </a:xfrm>
          <a:prstGeom prst="rect">
            <a:avLst/>
          </a:prstGeom>
          <a:solidFill>
            <a:srgbClr val="428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35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773A46-22A1-4C54-9217-E08B956AF547}"/>
              </a:ext>
            </a:extLst>
          </p:cNvPr>
          <p:cNvSpPr txBox="1"/>
          <p:nvPr/>
        </p:nvSpPr>
        <p:spPr>
          <a:xfrm>
            <a:off x="15614547" y="7535145"/>
            <a:ext cx="13432461" cy="86575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/>
            <a:r>
              <a:rPr lang="et-EE" sz="9600" spc="-584" dirty="0" err="1">
                <a:solidFill>
                  <a:srgbClr val="FAED10"/>
                </a:solidFill>
                <a:latin typeface="Rockwell"/>
                <a:ea typeface="+mj-ea"/>
                <a:cs typeface="+mj-cs"/>
              </a:rPr>
              <a:t>Methods</a:t>
            </a:r>
            <a:r>
              <a:rPr lang="et-EE" sz="9600" spc="-584" dirty="0">
                <a:solidFill>
                  <a:srgbClr val="FAED10"/>
                </a:solidFill>
                <a:latin typeface="Rockwell"/>
                <a:ea typeface="+mj-ea"/>
                <a:cs typeface="+mj-cs"/>
              </a:rPr>
              <a:t> and </a:t>
            </a:r>
            <a:r>
              <a:rPr lang="et-EE" sz="9600" spc="-584" dirty="0" err="1">
                <a:solidFill>
                  <a:srgbClr val="FAED10"/>
                </a:solidFill>
                <a:latin typeface="Rockwell"/>
                <a:ea typeface="+mj-ea"/>
                <a:cs typeface="+mj-cs"/>
              </a:rPr>
              <a:t>materials</a:t>
            </a:r>
            <a:endParaRPr lang="et-EE" sz="5400" dirty="0">
              <a:solidFill>
                <a:srgbClr val="002060"/>
              </a:solidFill>
            </a:endParaRPr>
          </a:p>
          <a:p>
            <a:pPr algn="just"/>
            <a:r>
              <a:rPr lang="et-EE" sz="3506" dirty="0">
                <a:solidFill>
                  <a:srgbClr val="002060"/>
                </a:solidFill>
              </a:rPr>
              <a:t> </a:t>
            </a:r>
          </a:p>
          <a:p>
            <a:pPr algn="just"/>
            <a:r>
              <a:rPr lang="et-EE" sz="3506" dirty="0" err="1">
                <a:solidFill>
                  <a:srgbClr val="002060"/>
                </a:solidFill>
              </a:rPr>
              <a:t>We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used</a:t>
            </a:r>
            <a:r>
              <a:rPr lang="et-EE" sz="3506" dirty="0">
                <a:solidFill>
                  <a:srgbClr val="002060"/>
                </a:solidFill>
              </a:rPr>
              <a:t> 3 diferent </a:t>
            </a:r>
            <a:r>
              <a:rPr lang="et-EE" sz="3506" dirty="0" err="1">
                <a:solidFill>
                  <a:srgbClr val="002060"/>
                </a:solidFill>
              </a:rPr>
              <a:t>datasets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provided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by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the</a:t>
            </a:r>
            <a:r>
              <a:rPr lang="et-EE" sz="3506" dirty="0">
                <a:solidFill>
                  <a:srgbClr val="002060"/>
                </a:solidFill>
              </a:rPr>
              <a:t> Estonian </a:t>
            </a:r>
            <a:r>
              <a:rPr lang="et-EE" sz="3506" dirty="0" err="1">
                <a:solidFill>
                  <a:srgbClr val="002060"/>
                </a:solidFill>
              </a:rPr>
              <a:t>Government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as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our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main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source</a:t>
            </a:r>
            <a:r>
              <a:rPr lang="et-EE" sz="3506" dirty="0">
                <a:solidFill>
                  <a:srgbClr val="002060"/>
                </a:solidFill>
              </a:rPr>
              <a:t> of </a:t>
            </a:r>
            <a:r>
              <a:rPr lang="et-EE" sz="3506" dirty="0" err="1">
                <a:solidFill>
                  <a:srgbClr val="002060"/>
                </a:solidFill>
              </a:rPr>
              <a:t>information</a:t>
            </a:r>
            <a:r>
              <a:rPr lang="et-EE" sz="3506" dirty="0">
                <a:solidFill>
                  <a:srgbClr val="002060"/>
                </a:solidFill>
              </a:rPr>
              <a:t>. A </a:t>
            </a:r>
            <a:r>
              <a:rPr lang="et-EE" sz="3506" dirty="0" err="1">
                <a:solidFill>
                  <a:srgbClr val="002060"/>
                </a:solidFill>
              </a:rPr>
              <a:t>big</a:t>
            </a:r>
            <a:r>
              <a:rPr lang="et-EE" sz="3506" dirty="0">
                <a:solidFill>
                  <a:srgbClr val="002060"/>
                </a:solidFill>
              </a:rPr>
              <a:t> part of </a:t>
            </a:r>
            <a:r>
              <a:rPr lang="et-EE" sz="3506" dirty="0" err="1">
                <a:solidFill>
                  <a:srgbClr val="002060"/>
                </a:solidFill>
              </a:rPr>
              <a:t>the</a:t>
            </a:r>
            <a:r>
              <a:rPr lang="et-EE" sz="3506" dirty="0">
                <a:solidFill>
                  <a:srgbClr val="002060"/>
                </a:solidFill>
              </a:rPr>
              <a:t> Project </a:t>
            </a:r>
            <a:r>
              <a:rPr lang="et-EE" sz="3506" dirty="0" err="1">
                <a:solidFill>
                  <a:srgbClr val="002060"/>
                </a:solidFill>
              </a:rPr>
              <a:t>was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merging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these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datasets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together</a:t>
            </a:r>
            <a:r>
              <a:rPr lang="et-EE" sz="3506" dirty="0">
                <a:solidFill>
                  <a:srgbClr val="002060"/>
                </a:solidFill>
              </a:rPr>
              <a:t> and </a:t>
            </a:r>
            <a:r>
              <a:rPr lang="et-EE" sz="3506" dirty="0" err="1">
                <a:solidFill>
                  <a:srgbClr val="002060"/>
                </a:solidFill>
              </a:rPr>
              <a:t>cleaning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data</a:t>
            </a:r>
            <a:r>
              <a:rPr lang="et-EE" sz="3506" dirty="0">
                <a:solidFill>
                  <a:srgbClr val="002060"/>
                </a:solidFill>
              </a:rPr>
              <a:t>.</a:t>
            </a:r>
            <a:endParaRPr lang="en-US" sz="3506" dirty="0">
              <a:solidFill>
                <a:srgbClr val="002060"/>
              </a:solidFill>
            </a:endParaRPr>
          </a:p>
          <a:p>
            <a:pPr algn="just"/>
            <a:r>
              <a:rPr lang="et-EE" sz="3506" dirty="0" err="1">
                <a:solidFill>
                  <a:srgbClr val="002060"/>
                </a:solidFill>
              </a:rPr>
              <a:t>We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used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Python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as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the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main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language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for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data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processing</a:t>
            </a:r>
            <a:r>
              <a:rPr lang="et-EE" sz="3506" dirty="0">
                <a:solidFill>
                  <a:srgbClr val="002060"/>
                </a:solidFill>
              </a:rPr>
              <a:t>. </a:t>
            </a:r>
            <a:r>
              <a:rPr lang="en-US" sz="3506" dirty="0">
                <a:solidFill>
                  <a:srgbClr val="002060"/>
                </a:solidFill>
              </a:rPr>
              <a:t>Data analysis involved plotting data to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the</a:t>
            </a:r>
            <a:r>
              <a:rPr lang="et-EE" sz="3506" dirty="0">
                <a:solidFill>
                  <a:srgbClr val="002060"/>
                </a:solidFill>
              </a:rPr>
              <a:t> Estonian </a:t>
            </a:r>
            <a:r>
              <a:rPr lang="et-EE" sz="3506" dirty="0" err="1">
                <a:solidFill>
                  <a:srgbClr val="002060"/>
                </a:solidFill>
              </a:rPr>
              <a:t>map</a:t>
            </a:r>
            <a:r>
              <a:rPr lang="et-EE" sz="3506" dirty="0">
                <a:solidFill>
                  <a:srgbClr val="002060"/>
                </a:solidFill>
              </a:rPr>
              <a:t>, </a:t>
            </a:r>
            <a:r>
              <a:rPr lang="et-EE" sz="3506" dirty="0" err="1">
                <a:solidFill>
                  <a:srgbClr val="002060"/>
                </a:solidFill>
              </a:rPr>
              <a:t>building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graphs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for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visualisation</a:t>
            </a:r>
            <a:r>
              <a:rPr lang="et-EE" sz="3506" dirty="0">
                <a:solidFill>
                  <a:srgbClr val="002060"/>
                </a:solidFill>
              </a:rPr>
              <a:t> and </a:t>
            </a:r>
            <a:r>
              <a:rPr lang="et-EE" sz="3506" dirty="0" err="1">
                <a:solidFill>
                  <a:srgbClr val="002060"/>
                </a:solidFill>
              </a:rPr>
              <a:t>using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other</a:t>
            </a:r>
            <a:r>
              <a:rPr lang="et-EE" sz="3506" dirty="0">
                <a:solidFill>
                  <a:srgbClr val="002060"/>
                </a:solidFill>
              </a:rPr>
              <a:t> Pandas </a:t>
            </a:r>
            <a:r>
              <a:rPr lang="et-EE" sz="3506" dirty="0" err="1">
                <a:solidFill>
                  <a:srgbClr val="002060"/>
                </a:solidFill>
              </a:rPr>
              <a:t>methods</a:t>
            </a:r>
            <a:r>
              <a:rPr lang="et-EE" sz="3506" dirty="0">
                <a:solidFill>
                  <a:srgbClr val="002060"/>
                </a:solidFill>
              </a:rPr>
              <a:t>.</a:t>
            </a:r>
          </a:p>
          <a:p>
            <a:pPr algn="just"/>
            <a:r>
              <a:rPr lang="et-EE" sz="3506" dirty="0" err="1">
                <a:solidFill>
                  <a:srgbClr val="002060"/>
                </a:solidFill>
              </a:rPr>
              <a:t>Dependencies</a:t>
            </a:r>
            <a:r>
              <a:rPr lang="en-US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between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weather</a:t>
            </a:r>
            <a:r>
              <a:rPr lang="et-EE" sz="3506" dirty="0">
                <a:solidFill>
                  <a:srgbClr val="002060"/>
                </a:solidFill>
              </a:rPr>
              <a:t> and </a:t>
            </a:r>
            <a:r>
              <a:rPr lang="et-EE" sz="3506" dirty="0" err="1">
                <a:solidFill>
                  <a:srgbClr val="002060"/>
                </a:solidFill>
              </a:rPr>
              <a:t>misdemeanors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coud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not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be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found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due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to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not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enough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information</a:t>
            </a:r>
            <a:r>
              <a:rPr lang="et-EE" sz="3506" dirty="0">
                <a:solidFill>
                  <a:srgbClr val="002060"/>
                </a:solidFill>
              </a:rPr>
              <a:t>. Estonian </a:t>
            </a:r>
            <a:r>
              <a:rPr lang="et-EE" sz="3506" dirty="0" err="1">
                <a:solidFill>
                  <a:srgbClr val="002060"/>
                </a:solidFill>
              </a:rPr>
              <a:t>Statistical</a:t>
            </a:r>
            <a:r>
              <a:rPr lang="et-EE" sz="3506" dirty="0">
                <a:solidFill>
                  <a:srgbClr val="002060"/>
                </a:solidFill>
              </a:rPr>
              <a:t> Office </a:t>
            </a:r>
            <a:r>
              <a:rPr lang="et-EE" sz="3506" dirty="0" err="1">
                <a:solidFill>
                  <a:srgbClr val="002060"/>
                </a:solidFill>
              </a:rPr>
              <a:t>provided</a:t>
            </a:r>
            <a:r>
              <a:rPr lang="et-EE" sz="3506" dirty="0">
                <a:solidFill>
                  <a:srgbClr val="002060"/>
                </a:solidFill>
              </a:rPr>
              <a:t> a </a:t>
            </a:r>
            <a:r>
              <a:rPr lang="et-EE" sz="3506" dirty="0" err="1">
                <a:solidFill>
                  <a:srgbClr val="002060"/>
                </a:solidFill>
              </a:rPr>
              <a:t>database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with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only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monthly</a:t>
            </a:r>
            <a:r>
              <a:rPr lang="et-EE" sz="3506" dirty="0">
                <a:solidFill>
                  <a:srgbClr val="002060"/>
                </a:solidFill>
              </a:rPr>
              <a:t> </a:t>
            </a:r>
            <a:r>
              <a:rPr lang="et-EE" sz="3506" dirty="0" err="1">
                <a:solidFill>
                  <a:srgbClr val="002060"/>
                </a:solidFill>
              </a:rPr>
              <a:t>observations</a:t>
            </a:r>
            <a:r>
              <a:rPr lang="et-EE" sz="3506" dirty="0">
                <a:solidFill>
                  <a:srgbClr val="002060"/>
                </a:solidFill>
              </a:rPr>
              <a:t> till </a:t>
            </a:r>
            <a:r>
              <a:rPr lang="et-EE" sz="3506" dirty="0" err="1">
                <a:solidFill>
                  <a:srgbClr val="002060"/>
                </a:solidFill>
              </a:rPr>
              <a:t>year</a:t>
            </a:r>
            <a:r>
              <a:rPr lang="et-EE" sz="3506" dirty="0">
                <a:solidFill>
                  <a:srgbClr val="002060"/>
                </a:solidFill>
              </a:rPr>
              <a:t> 2014. </a:t>
            </a:r>
            <a:endParaRPr lang="en-US" sz="3506" dirty="0">
              <a:solidFill>
                <a:srgbClr val="002060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7874" y="34941341"/>
            <a:ext cx="13138350" cy="576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37615"/>
      </p:ext>
    </p:extLst>
  </p:cSld>
  <p:clrMapOvr>
    <a:masterClrMapping/>
  </p:clrMapOvr>
</p:sld>
</file>

<file path=ppt/theme/theme1.xml><?xml version="1.0" encoding="utf-8"?>
<a:theme xmlns:a="http://schemas.openxmlformats.org/drawingml/2006/main" name="Resume">
  <a:themeElements>
    <a:clrScheme name="Custom 22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33343"/>
      </a:accent1>
      <a:accent2>
        <a:srgbClr val="FAED10"/>
      </a:accent2>
      <a:accent3>
        <a:srgbClr val="0EBEFC"/>
      </a:accent3>
      <a:accent4>
        <a:srgbClr val="FC850E"/>
      </a:accent4>
      <a:accent5>
        <a:srgbClr val="90FA10"/>
      </a:accent5>
      <a:accent6>
        <a:srgbClr val="FF0B79"/>
      </a:accent6>
      <a:hlink>
        <a:srgbClr val="FAED10"/>
      </a:hlink>
      <a:folHlink>
        <a:srgbClr val="FAED10"/>
      </a:folHlink>
    </a:clrScheme>
    <a:fontScheme name="Rock">
      <a:majorFont>
        <a:latin typeface="Rockwel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373653_Tech infographic resume_CLR_v2" id="{656D11F5-38FF-4CA1-90DD-185FAA038562}" vid="{7301C0B4-12E1-4086-A201-83B8098209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2730F7F-537E-4DD0-B42A-59D9A988F9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4DD13F-EA68-4C9E-A670-88CDD93661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5A0B78-1160-403F-9742-F7F517B1DC64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infographic resume</Template>
  <TotalTime>0</TotalTime>
  <Words>543</Words>
  <Application>Microsoft Macintosh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Corbel</vt:lpstr>
      <vt:lpstr>Rockwell</vt:lpstr>
      <vt:lpstr>Resume</vt:lpstr>
      <vt:lpstr>Misdemeanors detected in the course of traffic control in Estonia during 2012-2018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2019-12-15T16:40:24Z</dcterms:created>
  <dcterms:modified xsi:type="dcterms:W3CDTF">2023-03-01T18:06:23Z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