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624E54-CA49-4D73-AB77-229982A80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59D2BC-7C2E-4F73-9E80-7EFC11DA7AA5}">
      <dgm:prSet/>
      <dgm:spPr/>
      <dgm:t>
        <a:bodyPr/>
        <a:lstStyle/>
        <a:p>
          <a:r>
            <a:rPr lang="en-US" b="1"/>
            <a:t>What is an Outlier?</a:t>
          </a:r>
          <a:endParaRPr lang="en-US"/>
        </a:p>
      </dgm:t>
    </dgm:pt>
    <dgm:pt modelId="{7CAE4E1F-F0AA-4B3F-90B1-B3CA6D20D340}" type="parTrans" cxnId="{F87686C9-7CEC-49DF-AC4D-57F89D5F5843}">
      <dgm:prSet/>
      <dgm:spPr/>
      <dgm:t>
        <a:bodyPr/>
        <a:lstStyle/>
        <a:p>
          <a:endParaRPr lang="en-US"/>
        </a:p>
      </dgm:t>
    </dgm:pt>
    <dgm:pt modelId="{7024CC3D-3CFC-4F98-90C0-27EC9CD50A71}" type="sibTrans" cxnId="{F87686C9-7CEC-49DF-AC4D-57F89D5F5843}">
      <dgm:prSet/>
      <dgm:spPr/>
      <dgm:t>
        <a:bodyPr/>
        <a:lstStyle/>
        <a:p>
          <a:endParaRPr lang="en-US"/>
        </a:p>
      </dgm:t>
    </dgm:pt>
    <dgm:pt modelId="{F7A6DAC9-BEE9-441F-BBCF-1EBBFA1A0128}">
      <dgm:prSet/>
      <dgm:spPr/>
      <dgm:t>
        <a:bodyPr/>
        <a:lstStyle/>
        <a:p>
          <a:r>
            <a:rPr lang="en-US" b="1" dirty="0"/>
            <a:t>Definition:</a:t>
          </a:r>
          <a:r>
            <a:rPr lang="en-US" dirty="0"/>
            <a:t> An outlier is a </a:t>
          </a:r>
          <a:r>
            <a:rPr lang="en-US" b="1" dirty="0"/>
            <a:t>data point that significantly deviates</a:t>
          </a:r>
          <a:r>
            <a:rPr lang="en-US" dirty="0"/>
            <a:t> from other observations in a dataset.</a:t>
          </a:r>
        </a:p>
      </dgm:t>
    </dgm:pt>
    <dgm:pt modelId="{035E13C7-B7F5-43CF-BC5E-F2B80D6DC2A0}" type="parTrans" cxnId="{BE619580-27DB-46A4-A4F1-BDD418E58A34}">
      <dgm:prSet/>
      <dgm:spPr/>
      <dgm:t>
        <a:bodyPr/>
        <a:lstStyle/>
        <a:p>
          <a:endParaRPr lang="en-US"/>
        </a:p>
      </dgm:t>
    </dgm:pt>
    <dgm:pt modelId="{9AE28E33-0AFF-4DE6-A22F-9FF3BFEA33FC}" type="sibTrans" cxnId="{BE619580-27DB-46A4-A4F1-BDD418E58A34}">
      <dgm:prSet/>
      <dgm:spPr/>
      <dgm:t>
        <a:bodyPr/>
        <a:lstStyle/>
        <a:p>
          <a:endParaRPr lang="en-US"/>
        </a:p>
      </dgm:t>
    </dgm:pt>
    <dgm:pt modelId="{3889050C-175C-4C71-8BA6-2C2BA41588A6}">
      <dgm:prSet/>
      <dgm:spPr/>
      <dgm:t>
        <a:bodyPr/>
        <a:lstStyle/>
        <a:p>
          <a:r>
            <a:rPr lang="en-US" b="1"/>
            <a:t>Causes of Outliers:</a:t>
          </a:r>
          <a:r>
            <a:rPr lang="en-US"/>
            <a:t> </a:t>
          </a:r>
        </a:p>
      </dgm:t>
    </dgm:pt>
    <dgm:pt modelId="{C0D0315A-A870-40CF-9BE6-46C571AE5D93}" type="parTrans" cxnId="{B6AC8008-DC36-4D19-9FCC-CED74BE795D2}">
      <dgm:prSet/>
      <dgm:spPr/>
      <dgm:t>
        <a:bodyPr/>
        <a:lstStyle/>
        <a:p>
          <a:endParaRPr lang="en-US"/>
        </a:p>
      </dgm:t>
    </dgm:pt>
    <dgm:pt modelId="{520669F5-3294-4CDF-92F5-2E10B1E43D54}" type="sibTrans" cxnId="{B6AC8008-DC36-4D19-9FCC-CED74BE795D2}">
      <dgm:prSet/>
      <dgm:spPr/>
      <dgm:t>
        <a:bodyPr/>
        <a:lstStyle/>
        <a:p>
          <a:endParaRPr lang="en-US"/>
        </a:p>
      </dgm:t>
    </dgm:pt>
    <dgm:pt modelId="{6B674E04-81D6-4614-B886-A2474941C1D1}">
      <dgm:prSet/>
      <dgm:spPr/>
      <dgm:t>
        <a:bodyPr/>
        <a:lstStyle/>
        <a:p>
          <a:r>
            <a:rPr lang="en-US" b="1"/>
            <a:t>Measurement Errors:</a:t>
          </a:r>
          <a:r>
            <a:rPr lang="en-US"/>
            <a:t> Errors in data collection, incorrect sensor readings.</a:t>
          </a:r>
        </a:p>
      </dgm:t>
    </dgm:pt>
    <dgm:pt modelId="{0E37790E-4DF9-4AAF-8F94-6C0932062066}" type="parTrans" cxnId="{C89084C7-303E-450F-8E81-BDABF0CF95E6}">
      <dgm:prSet/>
      <dgm:spPr/>
      <dgm:t>
        <a:bodyPr/>
        <a:lstStyle/>
        <a:p>
          <a:endParaRPr lang="en-US"/>
        </a:p>
      </dgm:t>
    </dgm:pt>
    <dgm:pt modelId="{898A71E8-2953-4A29-AF83-660FA54960C6}" type="sibTrans" cxnId="{C89084C7-303E-450F-8E81-BDABF0CF95E6}">
      <dgm:prSet/>
      <dgm:spPr/>
      <dgm:t>
        <a:bodyPr/>
        <a:lstStyle/>
        <a:p>
          <a:endParaRPr lang="en-US"/>
        </a:p>
      </dgm:t>
    </dgm:pt>
    <dgm:pt modelId="{B4ADCA80-0693-40FE-B561-082F001FCEB9}">
      <dgm:prSet/>
      <dgm:spPr/>
      <dgm:t>
        <a:bodyPr/>
        <a:lstStyle/>
        <a:p>
          <a:r>
            <a:rPr lang="en-US" b="1"/>
            <a:t>Natural Variation:</a:t>
          </a:r>
          <a:r>
            <a:rPr lang="en-US"/>
            <a:t> Rare but valid occurrences in real-world data.</a:t>
          </a:r>
        </a:p>
      </dgm:t>
    </dgm:pt>
    <dgm:pt modelId="{9E2F10A3-9F5C-489E-AEAC-7360DF59A1BD}" type="parTrans" cxnId="{12478E3E-7820-4584-9BDD-7CFE19CD72A9}">
      <dgm:prSet/>
      <dgm:spPr/>
      <dgm:t>
        <a:bodyPr/>
        <a:lstStyle/>
        <a:p>
          <a:endParaRPr lang="en-US"/>
        </a:p>
      </dgm:t>
    </dgm:pt>
    <dgm:pt modelId="{8138D6A6-CBA2-41C6-96CD-1DC39AB81656}" type="sibTrans" cxnId="{12478E3E-7820-4584-9BDD-7CFE19CD72A9}">
      <dgm:prSet/>
      <dgm:spPr/>
      <dgm:t>
        <a:bodyPr/>
        <a:lstStyle/>
        <a:p>
          <a:endParaRPr lang="en-US"/>
        </a:p>
      </dgm:t>
    </dgm:pt>
    <dgm:pt modelId="{235BA727-B810-49E3-A848-DE8AC2EA5B69}">
      <dgm:prSet/>
      <dgm:spPr/>
      <dgm:t>
        <a:bodyPr/>
        <a:lstStyle/>
        <a:p>
          <a:r>
            <a:rPr lang="en-US" b="1"/>
            <a:t>Fraud or Anomalous Behavior:</a:t>
          </a:r>
          <a:r>
            <a:rPr lang="en-US"/>
            <a:t> Irregular activities in financial transactions or cybersecurity threats.</a:t>
          </a:r>
        </a:p>
      </dgm:t>
    </dgm:pt>
    <dgm:pt modelId="{4FEDC1E9-6F9E-4F0F-8FAD-442632C3B990}" type="parTrans" cxnId="{8D7FFA33-D1BB-43D1-96CB-382BF41C67F0}">
      <dgm:prSet/>
      <dgm:spPr/>
      <dgm:t>
        <a:bodyPr/>
        <a:lstStyle/>
        <a:p>
          <a:endParaRPr lang="en-US"/>
        </a:p>
      </dgm:t>
    </dgm:pt>
    <dgm:pt modelId="{52520810-7394-49AA-A0F7-38037F6C6097}" type="sibTrans" cxnId="{8D7FFA33-D1BB-43D1-96CB-382BF41C67F0}">
      <dgm:prSet/>
      <dgm:spPr/>
      <dgm:t>
        <a:bodyPr/>
        <a:lstStyle/>
        <a:p>
          <a:endParaRPr lang="en-US"/>
        </a:p>
      </dgm:t>
    </dgm:pt>
    <dgm:pt modelId="{7CE8C171-F40C-40EA-AC44-8BB3379F69CA}">
      <dgm:prSet/>
      <dgm:spPr/>
      <dgm:t>
        <a:bodyPr/>
        <a:lstStyle/>
        <a:p>
          <a:r>
            <a:rPr lang="en-US" b="1"/>
            <a:t>Example:</a:t>
          </a:r>
          <a:r>
            <a:rPr lang="en-US"/>
            <a:t> </a:t>
          </a:r>
        </a:p>
      </dgm:t>
    </dgm:pt>
    <dgm:pt modelId="{576014BC-F9B1-41C9-8A29-367C9AC0B810}" type="parTrans" cxnId="{D16544DE-BE91-4B5B-A74E-C77491622DA7}">
      <dgm:prSet/>
      <dgm:spPr/>
      <dgm:t>
        <a:bodyPr/>
        <a:lstStyle/>
        <a:p>
          <a:endParaRPr lang="en-US"/>
        </a:p>
      </dgm:t>
    </dgm:pt>
    <dgm:pt modelId="{4B734264-5ADD-49ED-BB9E-74C11E2E9B7F}" type="sibTrans" cxnId="{D16544DE-BE91-4B5B-A74E-C77491622DA7}">
      <dgm:prSet/>
      <dgm:spPr/>
      <dgm:t>
        <a:bodyPr/>
        <a:lstStyle/>
        <a:p>
          <a:endParaRPr lang="en-US"/>
        </a:p>
      </dgm:t>
    </dgm:pt>
    <dgm:pt modelId="{2FB1B184-3678-454B-9264-A531FE70A684}">
      <dgm:prSet/>
      <dgm:spPr/>
      <dgm:t>
        <a:bodyPr/>
        <a:lstStyle/>
        <a:p>
          <a:r>
            <a:rPr lang="en-US"/>
            <a:t>Exam scores: If most students score between </a:t>
          </a:r>
          <a:r>
            <a:rPr lang="en-US" b="1"/>
            <a:t>60-90</a:t>
          </a:r>
          <a:r>
            <a:rPr lang="en-US"/>
            <a:t>, but one student scores </a:t>
          </a:r>
          <a:r>
            <a:rPr lang="en-US" b="1"/>
            <a:t>10</a:t>
          </a:r>
          <a:r>
            <a:rPr lang="en-US"/>
            <a:t>, this is an outlier.</a:t>
          </a:r>
        </a:p>
      </dgm:t>
    </dgm:pt>
    <dgm:pt modelId="{5F0DC94A-0741-4F47-B831-63138D44AA09}" type="parTrans" cxnId="{E03C67DC-F8C8-4F1C-9AD9-771E6D9E0004}">
      <dgm:prSet/>
      <dgm:spPr/>
      <dgm:t>
        <a:bodyPr/>
        <a:lstStyle/>
        <a:p>
          <a:endParaRPr lang="en-US"/>
        </a:p>
      </dgm:t>
    </dgm:pt>
    <dgm:pt modelId="{71713DB8-1BD0-43F2-951E-1CF6214A0EBF}" type="sibTrans" cxnId="{E03C67DC-F8C8-4F1C-9AD9-771E6D9E0004}">
      <dgm:prSet/>
      <dgm:spPr/>
      <dgm:t>
        <a:bodyPr/>
        <a:lstStyle/>
        <a:p>
          <a:endParaRPr lang="en-US"/>
        </a:p>
      </dgm:t>
    </dgm:pt>
    <dgm:pt modelId="{3D98F39A-5844-4E5E-97AE-EBC976A77B9F}" type="pres">
      <dgm:prSet presAssocID="{47624E54-CA49-4D73-AB77-229982A808E0}" presName="linear" presStyleCnt="0">
        <dgm:presLayoutVars>
          <dgm:animLvl val="lvl"/>
          <dgm:resizeHandles val="exact"/>
        </dgm:presLayoutVars>
      </dgm:prSet>
      <dgm:spPr/>
    </dgm:pt>
    <dgm:pt modelId="{8E9772C1-42A5-47C9-A2AA-4F1FB1420669}" type="pres">
      <dgm:prSet presAssocID="{9F59D2BC-7C2E-4F73-9E80-7EFC11DA7A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C84CFF1-A2FE-4B1B-817B-DF2CFADF2AF9}" type="pres">
      <dgm:prSet presAssocID="{7024CC3D-3CFC-4F98-90C0-27EC9CD50A71}" presName="spacer" presStyleCnt="0"/>
      <dgm:spPr/>
    </dgm:pt>
    <dgm:pt modelId="{F8F57491-1C1E-4CA8-997A-793C3B2C2CD4}" type="pres">
      <dgm:prSet presAssocID="{F7A6DAC9-BEE9-441F-BBCF-1EBBFA1A01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4F61C9-F4EA-48BF-971B-3FC91782F4B0}" type="pres">
      <dgm:prSet presAssocID="{9AE28E33-0AFF-4DE6-A22F-9FF3BFEA33FC}" presName="spacer" presStyleCnt="0"/>
      <dgm:spPr/>
    </dgm:pt>
    <dgm:pt modelId="{C62FAE5D-DCB0-4F09-BD65-DE7B6E311BC0}" type="pres">
      <dgm:prSet presAssocID="{3889050C-175C-4C71-8BA6-2C2BA41588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FB8D32-6A2D-4462-81FF-C84A5C1B9DB6}" type="pres">
      <dgm:prSet presAssocID="{3889050C-175C-4C71-8BA6-2C2BA41588A6}" presName="childText" presStyleLbl="revTx" presStyleIdx="0" presStyleCnt="2">
        <dgm:presLayoutVars>
          <dgm:bulletEnabled val="1"/>
        </dgm:presLayoutVars>
      </dgm:prSet>
      <dgm:spPr/>
    </dgm:pt>
    <dgm:pt modelId="{EB7EFE24-CAAB-432F-B511-77D810765923}" type="pres">
      <dgm:prSet presAssocID="{7CE8C171-F40C-40EA-AC44-8BB3379F69C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9C69491-830A-4168-87B7-71D0860893D6}" type="pres">
      <dgm:prSet presAssocID="{7CE8C171-F40C-40EA-AC44-8BB3379F69C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6AC8008-DC36-4D19-9FCC-CED74BE795D2}" srcId="{47624E54-CA49-4D73-AB77-229982A808E0}" destId="{3889050C-175C-4C71-8BA6-2C2BA41588A6}" srcOrd="2" destOrd="0" parTransId="{C0D0315A-A870-40CF-9BE6-46C571AE5D93}" sibTransId="{520669F5-3294-4CDF-92F5-2E10B1E43D54}"/>
    <dgm:cxn modelId="{F8958431-5091-4723-A1D5-AB4D35241FA2}" type="presOf" srcId="{6B674E04-81D6-4614-B886-A2474941C1D1}" destId="{F0FB8D32-6A2D-4462-81FF-C84A5C1B9DB6}" srcOrd="0" destOrd="0" presId="urn:microsoft.com/office/officeart/2005/8/layout/vList2"/>
    <dgm:cxn modelId="{8D7FFA33-D1BB-43D1-96CB-382BF41C67F0}" srcId="{3889050C-175C-4C71-8BA6-2C2BA41588A6}" destId="{235BA727-B810-49E3-A848-DE8AC2EA5B69}" srcOrd="2" destOrd="0" parTransId="{4FEDC1E9-6F9E-4F0F-8FAD-442632C3B990}" sibTransId="{52520810-7394-49AA-A0F7-38037F6C6097}"/>
    <dgm:cxn modelId="{12478E3E-7820-4584-9BDD-7CFE19CD72A9}" srcId="{3889050C-175C-4C71-8BA6-2C2BA41588A6}" destId="{B4ADCA80-0693-40FE-B561-082F001FCEB9}" srcOrd="1" destOrd="0" parTransId="{9E2F10A3-9F5C-489E-AEAC-7360DF59A1BD}" sibTransId="{8138D6A6-CBA2-41C6-96CD-1DC39AB81656}"/>
    <dgm:cxn modelId="{1847AD42-1F4A-4A0C-A332-6D0D9D26F97F}" type="presOf" srcId="{3889050C-175C-4C71-8BA6-2C2BA41588A6}" destId="{C62FAE5D-DCB0-4F09-BD65-DE7B6E311BC0}" srcOrd="0" destOrd="0" presId="urn:microsoft.com/office/officeart/2005/8/layout/vList2"/>
    <dgm:cxn modelId="{BAE72F6E-477D-4BEA-A23A-8925917A3886}" type="presOf" srcId="{7CE8C171-F40C-40EA-AC44-8BB3379F69CA}" destId="{EB7EFE24-CAAB-432F-B511-77D810765923}" srcOrd="0" destOrd="0" presId="urn:microsoft.com/office/officeart/2005/8/layout/vList2"/>
    <dgm:cxn modelId="{A1043F4E-290B-4C90-9DC8-8E81A0BEE584}" type="presOf" srcId="{B4ADCA80-0693-40FE-B561-082F001FCEB9}" destId="{F0FB8D32-6A2D-4462-81FF-C84A5C1B9DB6}" srcOrd="0" destOrd="1" presId="urn:microsoft.com/office/officeart/2005/8/layout/vList2"/>
    <dgm:cxn modelId="{BE619580-27DB-46A4-A4F1-BDD418E58A34}" srcId="{47624E54-CA49-4D73-AB77-229982A808E0}" destId="{F7A6DAC9-BEE9-441F-BBCF-1EBBFA1A0128}" srcOrd="1" destOrd="0" parTransId="{035E13C7-B7F5-43CF-BC5E-F2B80D6DC2A0}" sibTransId="{9AE28E33-0AFF-4DE6-A22F-9FF3BFEA33FC}"/>
    <dgm:cxn modelId="{7B7E5B8A-0893-491D-A734-62F797243D52}" type="presOf" srcId="{47624E54-CA49-4D73-AB77-229982A808E0}" destId="{3D98F39A-5844-4E5E-97AE-EBC976A77B9F}" srcOrd="0" destOrd="0" presId="urn:microsoft.com/office/officeart/2005/8/layout/vList2"/>
    <dgm:cxn modelId="{4F2CB698-B94B-400B-BC66-B5EED1904912}" type="presOf" srcId="{F7A6DAC9-BEE9-441F-BBCF-1EBBFA1A0128}" destId="{F8F57491-1C1E-4CA8-997A-793C3B2C2CD4}" srcOrd="0" destOrd="0" presId="urn:microsoft.com/office/officeart/2005/8/layout/vList2"/>
    <dgm:cxn modelId="{F7171C9E-E340-4DF9-896A-7EA4B4F958BB}" type="presOf" srcId="{9F59D2BC-7C2E-4F73-9E80-7EFC11DA7AA5}" destId="{8E9772C1-42A5-47C9-A2AA-4F1FB1420669}" srcOrd="0" destOrd="0" presId="urn:microsoft.com/office/officeart/2005/8/layout/vList2"/>
    <dgm:cxn modelId="{C89084C7-303E-450F-8E81-BDABF0CF95E6}" srcId="{3889050C-175C-4C71-8BA6-2C2BA41588A6}" destId="{6B674E04-81D6-4614-B886-A2474941C1D1}" srcOrd="0" destOrd="0" parTransId="{0E37790E-4DF9-4AAF-8F94-6C0932062066}" sibTransId="{898A71E8-2953-4A29-AF83-660FA54960C6}"/>
    <dgm:cxn modelId="{F87686C9-7CEC-49DF-AC4D-57F89D5F5843}" srcId="{47624E54-CA49-4D73-AB77-229982A808E0}" destId="{9F59D2BC-7C2E-4F73-9E80-7EFC11DA7AA5}" srcOrd="0" destOrd="0" parTransId="{7CAE4E1F-F0AA-4B3F-90B1-B3CA6D20D340}" sibTransId="{7024CC3D-3CFC-4F98-90C0-27EC9CD50A71}"/>
    <dgm:cxn modelId="{E03C67DC-F8C8-4F1C-9AD9-771E6D9E0004}" srcId="{7CE8C171-F40C-40EA-AC44-8BB3379F69CA}" destId="{2FB1B184-3678-454B-9264-A531FE70A684}" srcOrd="0" destOrd="0" parTransId="{5F0DC94A-0741-4F47-B831-63138D44AA09}" sibTransId="{71713DB8-1BD0-43F2-951E-1CF6214A0EBF}"/>
    <dgm:cxn modelId="{D16544DE-BE91-4B5B-A74E-C77491622DA7}" srcId="{47624E54-CA49-4D73-AB77-229982A808E0}" destId="{7CE8C171-F40C-40EA-AC44-8BB3379F69CA}" srcOrd="3" destOrd="0" parTransId="{576014BC-F9B1-41C9-8A29-367C9AC0B810}" sibTransId="{4B734264-5ADD-49ED-BB9E-74C11E2E9B7F}"/>
    <dgm:cxn modelId="{FD3F6AE0-E6CD-492C-A730-39FA6EC783ED}" type="presOf" srcId="{235BA727-B810-49E3-A848-DE8AC2EA5B69}" destId="{F0FB8D32-6A2D-4462-81FF-C84A5C1B9DB6}" srcOrd="0" destOrd="2" presId="urn:microsoft.com/office/officeart/2005/8/layout/vList2"/>
    <dgm:cxn modelId="{400DAEE1-F8C9-4BF2-9ECB-5EBB30E20747}" type="presOf" srcId="{2FB1B184-3678-454B-9264-A531FE70A684}" destId="{C9C69491-830A-4168-87B7-71D0860893D6}" srcOrd="0" destOrd="0" presId="urn:microsoft.com/office/officeart/2005/8/layout/vList2"/>
    <dgm:cxn modelId="{FB4B1A90-DC77-4EE5-9097-69B90D62B856}" type="presParOf" srcId="{3D98F39A-5844-4E5E-97AE-EBC976A77B9F}" destId="{8E9772C1-42A5-47C9-A2AA-4F1FB1420669}" srcOrd="0" destOrd="0" presId="urn:microsoft.com/office/officeart/2005/8/layout/vList2"/>
    <dgm:cxn modelId="{034351F7-D1C6-4FF5-B472-F1679FD60DD2}" type="presParOf" srcId="{3D98F39A-5844-4E5E-97AE-EBC976A77B9F}" destId="{AC84CFF1-A2FE-4B1B-817B-DF2CFADF2AF9}" srcOrd="1" destOrd="0" presId="urn:microsoft.com/office/officeart/2005/8/layout/vList2"/>
    <dgm:cxn modelId="{97B84AC0-E2AF-416E-9ACE-B5CA918BCB55}" type="presParOf" srcId="{3D98F39A-5844-4E5E-97AE-EBC976A77B9F}" destId="{F8F57491-1C1E-4CA8-997A-793C3B2C2CD4}" srcOrd="2" destOrd="0" presId="urn:microsoft.com/office/officeart/2005/8/layout/vList2"/>
    <dgm:cxn modelId="{7E4C5DCE-C07C-4550-AA07-A9A45124E4E6}" type="presParOf" srcId="{3D98F39A-5844-4E5E-97AE-EBC976A77B9F}" destId="{644F61C9-F4EA-48BF-971B-3FC91782F4B0}" srcOrd="3" destOrd="0" presId="urn:microsoft.com/office/officeart/2005/8/layout/vList2"/>
    <dgm:cxn modelId="{CF0D7997-8E09-48A8-9B08-2C1FA1AA028A}" type="presParOf" srcId="{3D98F39A-5844-4E5E-97AE-EBC976A77B9F}" destId="{C62FAE5D-DCB0-4F09-BD65-DE7B6E311BC0}" srcOrd="4" destOrd="0" presId="urn:microsoft.com/office/officeart/2005/8/layout/vList2"/>
    <dgm:cxn modelId="{00D0CF1A-EA11-42E7-9968-1404BB204256}" type="presParOf" srcId="{3D98F39A-5844-4E5E-97AE-EBC976A77B9F}" destId="{F0FB8D32-6A2D-4462-81FF-C84A5C1B9DB6}" srcOrd="5" destOrd="0" presId="urn:microsoft.com/office/officeart/2005/8/layout/vList2"/>
    <dgm:cxn modelId="{E01A8631-CBBD-4A29-803A-6E920D8C63E1}" type="presParOf" srcId="{3D98F39A-5844-4E5E-97AE-EBC976A77B9F}" destId="{EB7EFE24-CAAB-432F-B511-77D810765923}" srcOrd="6" destOrd="0" presId="urn:microsoft.com/office/officeart/2005/8/layout/vList2"/>
    <dgm:cxn modelId="{ACB6D786-5470-48A1-9BEC-34BC002132F3}" type="presParOf" srcId="{3D98F39A-5844-4E5E-97AE-EBC976A77B9F}" destId="{C9C69491-830A-4168-87B7-71D0860893D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772C1-42A5-47C9-A2AA-4F1FB1420669}">
      <dsp:nvSpPr>
        <dsp:cNvPr id="0" name=""/>
        <dsp:cNvSpPr/>
      </dsp:nvSpPr>
      <dsp:spPr>
        <a:xfrm>
          <a:off x="0" y="12492"/>
          <a:ext cx="10653579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What is an Outlier?</a:t>
          </a:r>
          <a:endParaRPr lang="en-US" sz="2400" kern="1200"/>
        </a:p>
      </dsp:txBody>
      <dsp:txXfrm>
        <a:off x="46777" y="59269"/>
        <a:ext cx="10560025" cy="864675"/>
      </dsp:txXfrm>
    </dsp:sp>
    <dsp:sp modelId="{F8F57491-1C1E-4CA8-997A-793C3B2C2CD4}">
      <dsp:nvSpPr>
        <dsp:cNvPr id="0" name=""/>
        <dsp:cNvSpPr/>
      </dsp:nvSpPr>
      <dsp:spPr>
        <a:xfrm>
          <a:off x="0" y="1039842"/>
          <a:ext cx="10653579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Definition:</a:t>
          </a:r>
          <a:r>
            <a:rPr lang="en-US" sz="2400" kern="1200" dirty="0"/>
            <a:t> An outlier is a </a:t>
          </a:r>
          <a:r>
            <a:rPr lang="en-US" sz="2400" b="1" kern="1200" dirty="0"/>
            <a:t>data point that significantly deviates</a:t>
          </a:r>
          <a:r>
            <a:rPr lang="en-US" sz="2400" kern="1200" dirty="0"/>
            <a:t> from other observations in a dataset.</a:t>
          </a:r>
        </a:p>
      </dsp:txBody>
      <dsp:txXfrm>
        <a:off x="46777" y="1086619"/>
        <a:ext cx="10560025" cy="864675"/>
      </dsp:txXfrm>
    </dsp:sp>
    <dsp:sp modelId="{C62FAE5D-DCB0-4F09-BD65-DE7B6E311BC0}">
      <dsp:nvSpPr>
        <dsp:cNvPr id="0" name=""/>
        <dsp:cNvSpPr/>
      </dsp:nvSpPr>
      <dsp:spPr>
        <a:xfrm>
          <a:off x="0" y="2067192"/>
          <a:ext cx="10653579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Causes of Outliers:</a:t>
          </a:r>
          <a:r>
            <a:rPr lang="en-US" sz="2400" kern="1200"/>
            <a:t> </a:t>
          </a:r>
        </a:p>
      </dsp:txBody>
      <dsp:txXfrm>
        <a:off x="46777" y="2113969"/>
        <a:ext cx="10560025" cy="864675"/>
      </dsp:txXfrm>
    </dsp:sp>
    <dsp:sp modelId="{F0FB8D32-6A2D-4462-81FF-C84A5C1B9DB6}">
      <dsp:nvSpPr>
        <dsp:cNvPr id="0" name=""/>
        <dsp:cNvSpPr/>
      </dsp:nvSpPr>
      <dsp:spPr>
        <a:xfrm>
          <a:off x="0" y="3025422"/>
          <a:ext cx="10653579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25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Measurement Errors:</a:t>
          </a:r>
          <a:r>
            <a:rPr lang="en-US" sz="1900" kern="1200"/>
            <a:t> Errors in data collection, incorrect sensor readings.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Natural Variation:</a:t>
          </a:r>
          <a:r>
            <a:rPr lang="en-US" sz="1900" kern="1200"/>
            <a:t> Rare but valid occurrences in real-world data.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Fraud or Anomalous Behavior:</a:t>
          </a:r>
          <a:r>
            <a:rPr lang="en-US" sz="1900" kern="1200"/>
            <a:t> Irregular activities in financial transactions or cybersecurity threats.</a:t>
          </a:r>
        </a:p>
      </dsp:txBody>
      <dsp:txXfrm>
        <a:off x="0" y="3025422"/>
        <a:ext cx="10653579" cy="1291680"/>
      </dsp:txXfrm>
    </dsp:sp>
    <dsp:sp modelId="{EB7EFE24-CAAB-432F-B511-77D810765923}">
      <dsp:nvSpPr>
        <dsp:cNvPr id="0" name=""/>
        <dsp:cNvSpPr/>
      </dsp:nvSpPr>
      <dsp:spPr>
        <a:xfrm>
          <a:off x="0" y="4317102"/>
          <a:ext cx="10653579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Example:</a:t>
          </a:r>
          <a:r>
            <a:rPr lang="en-US" sz="2400" kern="1200"/>
            <a:t> </a:t>
          </a:r>
        </a:p>
      </dsp:txBody>
      <dsp:txXfrm>
        <a:off x="46777" y="4363879"/>
        <a:ext cx="10560025" cy="864675"/>
      </dsp:txXfrm>
    </dsp:sp>
    <dsp:sp modelId="{C9C69491-830A-4168-87B7-71D0860893D6}">
      <dsp:nvSpPr>
        <dsp:cNvPr id="0" name=""/>
        <dsp:cNvSpPr/>
      </dsp:nvSpPr>
      <dsp:spPr>
        <a:xfrm>
          <a:off x="0" y="5275332"/>
          <a:ext cx="10653579" cy="60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25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Exam scores: If most students score between </a:t>
          </a:r>
          <a:r>
            <a:rPr lang="en-US" sz="1900" b="1" kern="1200"/>
            <a:t>60-90</a:t>
          </a:r>
          <a:r>
            <a:rPr lang="en-US" sz="1900" kern="1200"/>
            <a:t>, but one student scores </a:t>
          </a:r>
          <a:r>
            <a:rPr lang="en-US" sz="1900" b="1" kern="1200"/>
            <a:t>10</a:t>
          </a:r>
          <a:r>
            <a:rPr lang="en-US" sz="1900" kern="1200"/>
            <a:t>, this is an outlier.</a:t>
          </a:r>
        </a:p>
      </dsp:txBody>
      <dsp:txXfrm>
        <a:off x="0" y="5275332"/>
        <a:ext cx="10653579" cy="608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16639-9EA2-45FD-AD43-5798E041C9B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78457-72C4-4344-836F-49B6382D6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78457-72C4-4344-836F-49B6382D6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3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1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9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6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1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6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3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9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4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0B149C-5E94-4DEA-33AB-2F7E07A224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585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97AC36-CD78-C5CF-31B9-FA18844B5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Outliers </a:t>
            </a:r>
            <a:br>
              <a:rPr lang="en-US" sz="3800">
                <a:solidFill>
                  <a:srgbClr val="FFFFFF"/>
                </a:solidFill>
              </a:rPr>
            </a:br>
            <a:r>
              <a:rPr lang="en-US" sz="3800">
                <a:solidFill>
                  <a:srgbClr val="FFFFFF"/>
                </a:solidFill>
              </a:rPr>
              <a:t>( Definition, Outliers Detection, Application and Techniques)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813D2-787F-A7C4-EFA8-3277A269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By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Ofia Innocent Chinedu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Irkutsk National Research Technical University, Russia.</a:t>
            </a:r>
          </a:p>
        </p:txBody>
      </p:sp>
    </p:spTree>
    <p:extLst>
      <p:ext uri="{BB962C8B-B14F-4D97-AF65-F5344CB8AC3E}">
        <p14:creationId xmlns:p14="http://schemas.microsoft.com/office/powerpoint/2010/main" val="1501856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EEABC9-C683-7EEE-719B-978AE0C3BF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412955"/>
          <a:ext cx="10653579" cy="5896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2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DCD7-74B5-F250-A268-1CF9E1DEB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530" y="374754"/>
            <a:ext cx="6732822" cy="554486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b="1" dirty="0"/>
              <a:t>Why Do Outliers Matter?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Influence on Statistical Analysis: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</a:t>
            </a:r>
            <a:r>
              <a:rPr lang="en-US" sz="2000" b="1" dirty="0"/>
              <a:t>skew averages</a:t>
            </a:r>
            <a:r>
              <a:rPr lang="en-US" sz="2000" dirty="0"/>
              <a:t> (mean, median, mode).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Affect </a:t>
            </a:r>
            <a:r>
              <a:rPr lang="en-US" sz="2000" b="1" dirty="0"/>
              <a:t>standard deviation and variance</a:t>
            </a:r>
            <a:r>
              <a:rPr lang="en-US" sz="2000" dirty="0"/>
              <a:t>, leading to misleading insights.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Impact on Machine Learning Models: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</a:t>
            </a:r>
            <a:r>
              <a:rPr lang="en-US" sz="2000" b="1" dirty="0"/>
              <a:t>bias predictions</a:t>
            </a:r>
            <a:r>
              <a:rPr lang="en-US" sz="2000" dirty="0"/>
              <a:t> in regression and classification models.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May cause </a:t>
            </a:r>
            <a:r>
              <a:rPr lang="en-US" sz="2000" b="1" dirty="0"/>
              <a:t>overfitting or incorrect model assumptions</a:t>
            </a:r>
            <a:r>
              <a:rPr lang="en-US" sz="2000" dirty="0"/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Real-World Consequences: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Financial Fraud Detection:</a:t>
            </a:r>
            <a:r>
              <a:rPr lang="en-US" sz="2000" dirty="0"/>
              <a:t> Outliers can indicate unauthorized transactions.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Medical Diagnosis:</a:t>
            </a:r>
            <a:r>
              <a:rPr lang="en-US" sz="2000" dirty="0"/>
              <a:t> Outlier test results may signal a serious health condition.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2050" name="Picture 2" descr="Read Customer Service Reviews of outlier.ai">
            <a:extLst>
              <a:ext uri="{FF2B5EF4-FFF2-40B4-BE49-F238E27FC236}">
                <a16:creationId xmlns:a16="http://schemas.microsoft.com/office/drawing/2014/main" id="{34EC9D90-C355-95D0-3FF2-A13378697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648" y="1102440"/>
            <a:ext cx="4189088" cy="41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00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82F37-A66A-E6DB-FB01-D433C478D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589935"/>
            <a:ext cx="10653579" cy="5719425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2600" b="1" dirty="0"/>
              <a:t>Types of Outliers</a:t>
            </a:r>
          </a:p>
          <a:p>
            <a:pPr>
              <a:buNone/>
            </a:pPr>
            <a:r>
              <a:rPr lang="en-US" b="1" dirty="0"/>
              <a:t>1. Global Outliers (Point Outliers)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A single data point that is significantly different from the 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 house priced at </a:t>
            </a:r>
            <a:r>
              <a:rPr lang="en-US" b="1" dirty="0"/>
              <a:t>$10 million</a:t>
            </a:r>
            <a:r>
              <a:rPr lang="en-US" dirty="0"/>
              <a:t> in a neighborhood where most homes are </a:t>
            </a:r>
            <a:r>
              <a:rPr lang="en-US" b="1" dirty="0"/>
              <a:t>$200,000-$500,000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2. Contextual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A data point that is only an outlier in a specific </a:t>
            </a:r>
            <a:r>
              <a:rPr lang="en-US" b="1" dirty="0"/>
              <a:t>context</a:t>
            </a:r>
            <a:r>
              <a:rPr lang="en-US" dirty="0"/>
              <a:t> (e.g., time-based or location-based).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 high </a:t>
            </a:r>
            <a:r>
              <a:rPr lang="en-US" b="1" dirty="0"/>
              <a:t>electricity bill</a:t>
            </a:r>
            <a:r>
              <a:rPr lang="en-US" dirty="0"/>
              <a:t> during a heatwave may be </a:t>
            </a:r>
            <a:r>
              <a:rPr lang="en-US" b="1" dirty="0"/>
              <a:t>normal</a:t>
            </a:r>
            <a:r>
              <a:rPr lang="en-US" dirty="0"/>
              <a:t>, but the same usage in winter could be an outlier.</a:t>
            </a:r>
          </a:p>
          <a:p>
            <a:pPr>
              <a:buNone/>
            </a:pPr>
            <a:r>
              <a:rPr lang="en-US" b="1" dirty="0"/>
              <a:t>3. Collective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A group of data points that together differ significantly from the expected pattern.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b="1" dirty="0"/>
              <a:t>Multiple failed logins</a:t>
            </a:r>
            <a:r>
              <a:rPr lang="en-US" dirty="0"/>
              <a:t> from different countries in a short period could indicate a cyber attack.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5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BDC33-EB24-FA71-FA23-974418034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57CB-FFBF-AE2E-8627-57EA57A53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589935"/>
            <a:ext cx="10653579" cy="5719425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000" b="1" dirty="0"/>
              <a:t>Outlier Detection Techniques</a:t>
            </a:r>
          </a:p>
          <a:p>
            <a:pPr>
              <a:buNone/>
            </a:pPr>
            <a:r>
              <a:rPr lang="en-US" sz="2400" b="1" dirty="0"/>
              <a:t>1. Visualization-Based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Boxplots:</a:t>
            </a:r>
            <a:r>
              <a:rPr lang="en-US" sz="2400" dirty="0"/>
              <a:t> Show data distribution and identify extreme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Scatterplots:</a:t>
            </a:r>
            <a:r>
              <a:rPr lang="en-US" sz="2400" dirty="0"/>
              <a:t> Useful for detecting outliers in two-variable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Histogram Analysis:</a:t>
            </a:r>
            <a:r>
              <a:rPr lang="en-US" sz="2400" dirty="0"/>
              <a:t> Helps to observe </a:t>
            </a:r>
            <a:r>
              <a:rPr lang="en-US" sz="2400" b="1" dirty="0"/>
              <a:t>data distribution</a:t>
            </a:r>
            <a:r>
              <a:rPr lang="en-US" sz="2400" dirty="0"/>
              <a:t> anomalies.</a:t>
            </a:r>
          </a:p>
          <a:p>
            <a:pPr>
              <a:buNone/>
            </a:pPr>
            <a:r>
              <a:rPr lang="en-US" sz="2400" b="1" dirty="0"/>
              <a:t>2. Statistical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Interquartile Range (IQR):</a:t>
            </a:r>
            <a:r>
              <a:rPr lang="en-US" sz="2400" dirty="0"/>
              <a:t> Uses quartiles to detect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Z-score Method:</a:t>
            </a:r>
            <a:r>
              <a:rPr lang="en-US" sz="2400" dirty="0"/>
              <a:t> Measures deviation from the mean.</a:t>
            </a:r>
          </a:p>
          <a:p>
            <a:pPr>
              <a:buNone/>
            </a:pPr>
            <a:r>
              <a:rPr lang="en-US" sz="2400" b="1" dirty="0"/>
              <a:t>3. Machine Learning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Isolation Forest:</a:t>
            </a:r>
            <a:r>
              <a:rPr lang="en-US" sz="2400" dirty="0"/>
              <a:t> Randomly isolates points to detect anomalies.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DBSCAN:</a:t>
            </a:r>
            <a:r>
              <a:rPr lang="en-US" sz="2400" dirty="0"/>
              <a:t> Density-based clustering technique that marks sparse points as outliers.</a:t>
            </a:r>
          </a:p>
        </p:txBody>
      </p:sp>
    </p:spTree>
    <p:extLst>
      <p:ext uri="{BB962C8B-B14F-4D97-AF65-F5344CB8AC3E}">
        <p14:creationId xmlns:p14="http://schemas.microsoft.com/office/powerpoint/2010/main" val="298550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78031-D370-08B5-892C-C621C66B5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041A-DF9D-F256-6CCB-60C03289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589935"/>
            <a:ext cx="10653579" cy="57194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Boxplot Method for Outlier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Boxplots divide data into </a:t>
            </a:r>
            <a:r>
              <a:rPr lang="en-US" b="1" dirty="0"/>
              <a:t>quartiles</a:t>
            </a:r>
            <a:r>
              <a:rPr lang="en-US" dirty="0"/>
              <a:t> (25%, 50%, 75%).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and effective for </a:t>
            </a:r>
            <a:r>
              <a:rPr lang="en-US" b="1" dirty="0"/>
              <a:t>small datasets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Easily interpretable </a:t>
            </a:r>
            <a:r>
              <a:rPr lang="en-US" b="1" dirty="0"/>
              <a:t>graphical representation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Not effective for high-dimensional data.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Sensitive to </a:t>
            </a:r>
            <a:r>
              <a:rPr lang="en-US" b="1" dirty="0"/>
              <a:t>non-normal distributions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41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5AEAD-42E5-1A51-B09A-EAA7D802B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3FFF-DAC9-76D1-1056-C0F06FD5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589935"/>
            <a:ext cx="10653579" cy="57194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/>
              <a:t>Z-score Method for Outlier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Computes how far a value deviates from the </a:t>
            </a:r>
            <a:r>
              <a:rPr lang="en-US" b="1" dirty="0"/>
              <a:t>mean</a:t>
            </a:r>
            <a:r>
              <a:rPr lang="en-US" dirty="0"/>
              <a:t> in terms of standard deviation.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Formula: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Z-score greater than ±3</a:t>
            </a:r>
            <a:r>
              <a:rPr lang="en-US" dirty="0"/>
              <a:t> is often considered an outlier.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Works well for </a:t>
            </a:r>
            <a:r>
              <a:rPr lang="en-US" b="1" dirty="0"/>
              <a:t>normally distributed data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Fails if data is skewed</a:t>
            </a:r>
            <a:r>
              <a:rPr lang="en-US" dirty="0"/>
              <a:t> or does not follow a normal distribution.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4A42D-EE44-EF19-2035-31F49735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597" y="2236839"/>
            <a:ext cx="2101662" cy="98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3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E14B7-A4E5-5B9D-117D-CD9F5C5E8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A6A1-0218-679E-CAA4-C72ED5615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589935"/>
            <a:ext cx="10653579" cy="57194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/>
              <a:t>Applications of Outlier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Fraud Detection: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Unusual transactions in </a:t>
            </a:r>
            <a:r>
              <a:rPr lang="en-US" b="1" dirty="0"/>
              <a:t>banking and credit card fraud detection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Medical Diagnosis: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Abnormal values in </a:t>
            </a:r>
            <a:r>
              <a:rPr lang="en-US" b="1" dirty="0"/>
              <a:t>blood pressure, heart rate, or lab results</a:t>
            </a:r>
            <a:r>
              <a:rPr lang="en-US" dirty="0"/>
              <a:t> may indicate health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Industrial Quality Control: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Identifies defective products based on </a:t>
            </a:r>
            <a:r>
              <a:rPr lang="en-US" b="1" dirty="0"/>
              <a:t>deviation from normal production metrics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Cybersecurity: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Detects </a:t>
            </a:r>
            <a:r>
              <a:rPr lang="en-US" b="1" dirty="0"/>
              <a:t>suspicious login attempts, unauthorized access, and hacking activities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Climate Studies: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identify </a:t>
            </a:r>
            <a:r>
              <a:rPr lang="en-US" b="1" dirty="0"/>
              <a:t>temperature anomalies and extreme weather events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61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F0D3E-C5F5-AB89-DD29-527B7EAC2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F3F1-19FE-0319-F713-2F49CCE5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589935"/>
            <a:ext cx="10653579" cy="5719425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4300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Outliers are important in data analysis</a:t>
            </a:r>
            <a:r>
              <a:rPr lang="en-US" sz="2800" dirty="0"/>
              <a:t> because they can indicate </a:t>
            </a:r>
            <a:r>
              <a:rPr lang="en-US" sz="2800" b="1" dirty="0"/>
              <a:t>errors, fraud, or unique trends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Detecting outliers</a:t>
            </a:r>
            <a:r>
              <a:rPr lang="en-US" sz="2800" dirty="0"/>
              <a:t> helps improve the </a:t>
            </a:r>
            <a:r>
              <a:rPr lang="en-US" sz="2800" b="1" dirty="0"/>
              <a:t>accuracy and reliability</a:t>
            </a:r>
            <a:r>
              <a:rPr lang="en-US" sz="2800" dirty="0"/>
              <a:t> of statistical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Techniques like boxplots, Z-score, and machine learning</a:t>
            </a:r>
            <a:r>
              <a:rPr lang="en-US" sz="2800" dirty="0"/>
              <a:t> help identify and manage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Outliers are used in various fields</a:t>
            </a:r>
            <a:r>
              <a:rPr lang="en-US" sz="2800" dirty="0"/>
              <a:t>, including </a:t>
            </a:r>
            <a:r>
              <a:rPr lang="en-US" sz="2800" b="1" dirty="0"/>
              <a:t>finance, healthcare, cybersecurity, and quality control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Understanding and handling outliers ensures </a:t>
            </a:r>
            <a:r>
              <a:rPr lang="en-US" sz="2800" b="1" dirty="0"/>
              <a:t>better decision-making and improved data insights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81754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679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Neue Haas Grotesk Text Pro</vt:lpstr>
      <vt:lpstr>VanillaVTI</vt:lpstr>
      <vt:lpstr>Outliers  ( Definition, Outliers Detection, Application and Techniques)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Innocent Ofia</dc:creator>
  <cp:lastModifiedBy>Innocent Ofia</cp:lastModifiedBy>
  <cp:revision>2</cp:revision>
  <dcterms:created xsi:type="dcterms:W3CDTF">2025-03-18T16:41:08Z</dcterms:created>
  <dcterms:modified xsi:type="dcterms:W3CDTF">2025-03-24T08:50:51Z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2025-03-18T16:59:36Z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9912bebc-0acd-4ae7-ad5d-ad003c2c98cd</vt:lpwstr>
  </property>
  <property fmtid="{D5CDD505-2E9C-101B-9397-08002B2CF9AE}" pid="7" name="MSIP_Label_defa4170-0d19-0005-0004-bc88714345d2_ActionId">
    <vt:lpwstr>823398ab-e4d0-447d-a35b-cbec98c64199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