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50"/>
  </p:normalViewPr>
  <p:slideViewPr>
    <p:cSldViewPr snapToGrid="0">
      <p:cViewPr>
        <p:scale>
          <a:sx n="95" d="100"/>
          <a:sy n="95" d="100"/>
        </p:scale>
        <p:origin x="25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BF370-EF02-18FE-6719-5C640219F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3DE85F-A7E4-AEF1-AB82-847D57B54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77047-AD67-1141-8467-0294CA61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9DC70-8537-265C-038F-0441F017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98F510-BF31-3F99-92B1-F04D56C2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649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722F6-B664-38AC-98BA-66C51289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ADE06B-A5B2-0BE8-0002-A54D7702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69A45-745E-D805-56F4-518B9FAC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193A1-587E-F329-506E-58741D54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FA718-03E1-829F-5E6C-77ECC9F4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74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603D28-95D9-F890-16CE-309319EE0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8D883B-8E13-1ED0-75E1-8D3BB7BA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0FAD3-543F-71F4-85C6-CE975EF2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1C4015-4971-0E8D-78C3-110706D3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640CB-F720-E02B-AEE3-3BAE0C4F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677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672BF-5FBC-5891-6953-E9FF24F9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238B5-8603-3C97-1E14-F328161D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987EA4-87DD-3296-94EB-D18AE511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83BA62-9ACF-877F-6143-DA4BD14F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0724C-A46F-69E3-E493-B1341F9C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34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42D07-A309-3275-3E31-1655910A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2510EE-18E4-329C-8F87-5585A358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77516-ADC0-5C3A-965D-B92BD3AB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A4C5B3-9F67-A468-7719-CBE45D6A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A02FB0-43A7-149D-A755-8EEBE805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021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ED8FC-7A51-C515-FA50-D5EB1B80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8478D-7F1C-CF11-3E7B-9A230EFD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EC68E2-60AF-75A3-A45A-3E2DA171C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64D706-5D88-AEFF-EEA5-61FEF4C9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8E0011-2711-3672-82A8-F23B0E12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CEEAB9-2BBE-2AE4-6A20-CEA7A7C7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206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7C8B8-B19E-F224-29B7-90A1D294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586B3D-323E-5F72-F6BC-B24A1078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E0290F-013A-F566-9877-4B310460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6A379E-40B5-8FEE-4578-2A7745A40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A6AE81-F946-1912-6074-A8C76F8A5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EC4981-BBCF-3A24-25DE-E7E2E99A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ADBEEC-41B7-9C10-C4D0-53D3CD6D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562C7E-B17E-5918-3660-604ACE94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271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54836-1E56-9656-F011-770AF304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985B06-E186-43A6-B3BD-4E30A4FE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03F100-0E2F-3248-DE79-A24A976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A11A4F-6FDF-C1CC-914A-C849B020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08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625BE2-6315-C406-7ED0-6D5A3631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C7C3B3-1283-6952-DD1E-E3FD89C4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91ABE9-D888-C93D-7DE8-745A18AB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77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B74F2-67B6-5377-FBF9-CC121FEB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92874-2445-30C3-C70A-33CFAB1A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D31480-7459-D7AC-4E67-5C6898EC6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C9B18F-1A66-57C0-6DA7-F0EBF9A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B57FCA-EE38-F51B-515A-DFEC7F6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92F6D7-5397-DF99-0E2D-AB5D62CB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55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B4F07-F2A8-665D-1273-92F127B2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D45778-6CA3-AEB8-09D1-6485371FA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2526D4-68E2-2311-FA81-D6DE6676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7C78B5-6DCB-3139-2662-B19C683C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F9C4E3-794C-BCF7-3A6A-6545ADBC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98BF47-F669-862B-EC06-5E02F0AB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94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56A1C9-3D41-B276-9F9F-BD792066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457BD0-AC2A-A385-FA05-A6470E6AB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20731A-6088-45C8-7CD0-D407919CD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25C3-5DA9-EB42-9419-8246DD5E3EDC}" type="datetimeFigureOut">
              <a:rPr kumimoji="1" lang="zh-TW" altLang="en-US" smtClean="0"/>
              <a:t>2023/12/26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A61532-BBD1-8B0A-DD3C-4DD87B4DA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FA8552-FAF4-8626-34DC-051430A90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EB32-5AE9-AD42-973E-EBF38D6EF4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04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5F032FD-0DD5-CE06-2C20-E0879ACF80F0}"/>
              </a:ext>
            </a:extLst>
          </p:cNvPr>
          <p:cNvSpPr txBox="1"/>
          <p:nvPr/>
        </p:nvSpPr>
        <p:spPr>
          <a:xfrm>
            <a:off x="421870" y="419789"/>
            <a:ext cx="2993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/>
              <a:t>Model Preparation</a:t>
            </a:r>
            <a:endParaRPr kumimoji="1" lang="zh-TW" altLang="en-US" sz="2800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94CD3C8-A15E-CB06-D10D-4630BAE2CF10}"/>
              </a:ext>
            </a:extLst>
          </p:cNvPr>
          <p:cNvCxnSpPr>
            <a:cxnSpLocks/>
          </p:cNvCxnSpPr>
          <p:nvPr/>
        </p:nvCxnSpPr>
        <p:spPr>
          <a:xfrm>
            <a:off x="421870" y="1019209"/>
            <a:ext cx="9529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F165C685-DEF8-5860-B6C9-B81AACF5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56" y="-1"/>
            <a:ext cx="3501044" cy="10191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7D1BB06-0694-8991-402D-F8E0C784847A}"/>
              </a:ext>
            </a:extLst>
          </p:cNvPr>
          <p:cNvSpPr txBox="1"/>
          <p:nvPr/>
        </p:nvSpPr>
        <p:spPr>
          <a:xfrm>
            <a:off x="421870" y="1212269"/>
            <a:ext cx="1130396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Data Extraction</a:t>
            </a:r>
          </a:p>
          <a:p>
            <a:r>
              <a:rPr kumimoji="1" lang="en-US" altLang="zh-TW" sz="2000" dirty="0"/>
              <a:t>- 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 out of (Q1 – factor * IQR, Q3 + factor * IQR) are defined as outliers </a:t>
            </a:r>
          </a:p>
          <a:p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factor is set to 5, because it can maintain only 5% data were dropped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kumimoji="1" lang="en-US" altLang="zh-TW" sz="2000" dirty="0"/>
          </a:p>
          <a:p>
            <a:r>
              <a:rPr kumimoji="1" lang="en-US" altLang="zh-TW" sz="2000" b="1" dirty="0"/>
              <a:t>Model Selection</a:t>
            </a:r>
          </a:p>
          <a:p>
            <a:r>
              <a:rPr kumimoji="1" lang="en-US" altLang="zh-TW" sz="2000" dirty="0"/>
              <a:t>-  Traditional Method: Random Forest, KNN, Gaussian NB, Multinomial NB</a:t>
            </a:r>
            <a:endParaRPr kumimoji="1" lang="zh-TW" altLang="zh-TW" sz="2000" dirty="0"/>
          </a:p>
          <a:p>
            <a:r>
              <a:rPr kumimoji="1" lang="en-US" altLang="zh-TW" sz="2000" dirty="0"/>
              <a:t>-  Neural Network</a:t>
            </a:r>
          </a:p>
          <a:p>
            <a:endParaRPr kumimoji="1" lang="en-US" altLang="zh-TW" sz="2000" dirty="0"/>
          </a:p>
          <a:p>
            <a:r>
              <a:rPr kumimoji="1" lang="en-US" altLang="zh-TW" sz="2000" b="1" dirty="0"/>
              <a:t>Data Splitting</a:t>
            </a:r>
          </a:p>
          <a:p>
            <a:r>
              <a:rPr kumimoji="1" lang="en-US" altLang="zh-TW" sz="2000" dirty="0"/>
              <a:t>-  test: train = 2: 8( for traditional model)</a:t>
            </a:r>
          </a:p>
          <a:p>
            <a:r>
              <a:rPr kumimoji="1" lang="en-US" altLang="zh-TW" sz="2000" dirty="0"/>
              <a:t>-  test: validate: train = 2: 2: 6( for Neural Network Model)</a:t>
            </a:r>
          </a:p>
        </p:txBody>
      </p:sp>
    </p:spTree>
    <p:extLst>
      <p:ext uri="{BB962C8B-B14F-4D97-AF65-F5344CB8AC3E}">
        <p14:creationId xmlns:p14="http://schemas.microsoft.com/office/powerpoint/2010/main" val="208180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5D522BA-B5A5-7668-BBA6-8CF48FF03F17}"/>
              </a:ext>
            </a:extLst>
          </p:cNvPr>
          <p:cNvSpPr txBox="1"/>
          <p:nvPr/>
        </p:nvSpPr>
        <p:spPr>
          <a:xfrm>
            <a:off x="421870" y="419789"/>
            <a:ext cx="344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/>
              <a:t>Random Forest Result</a:t>
            </a:r>
            <a:endParaRPr kumimoji="1" lang="zh-TW" altLang="en-US" sz="28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87AA74-7749-61FD-C619-65BFA0FA6FC4}"/>
              </a:ext>
            </a:extLst>
          </p:cNvPr>
          <p:cNvSpPr txBox="1"/>
          <p:nvPr/>
        </p:nvSpPr>
        <p:spPr>
          <a:xfrm>
            <a:off x="421870" y="1212269"/>
            <a:ext cx="124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Accuracy: </a:t>
            </a:r>
            <a:endParaRPr kumimoji="1" lang="zh-TW" altLang="en-US" sz="20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E4204C3-8E29-B066-6B50-E585AF96D49D}"/>
              </a:ext>
            </a:extLst>
          </p:cNvPr>
          <p:cNvCxnSpPr>
            <a:cxnSpLocks/>
          </p:cNvCxnSpPr>
          <p:nvPr/>
        </p:nvCxnSpPr>
        <p:spPr>
          <a:xfrm>
            <a:off x="421870" y="1019209"/>
            <a:ext cx="9529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908E72-9938-248F-CBB4-14A5F67C27D0}"/>
              </a:ext>
            </a:extLst>
          </p:cNvPr>
          <p:cNvSpPr txBox="1"/>
          <p:nvPr/>
        </p:nvSpPr>
        <p:spPr>
          <a:xfrm>
            <a:off x="6430865" y="1212269"/>
            <a:ext cx="2045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Confusion Matrix:</a:t>
            </a:r>
            <a:endParaRPr kumimoji="1"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CF3374-88DB-0EFB-3D6F-6344845BD20B}"/>
              </a:ext>
            </a:extLst>
          </p:cNvPr>
          <p:cNvSpPr txBox="1"/>
          <p:nvPr/>
        </p:nvSpPr>
        <p:spPr>
          <a:xfrm>
            <a:off x="421870" y="3207585"/>
            <a:ext cx="231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Classification Report</a:t>
            </a:r>
            <a:endParaRPr kumimoji="1"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A6DD6B-A578-5924-2FE5-DD15A50BA496}"/>
              </a:ext>
            </a:extLst>
          </p:cNvPr>
          <p:cNvSpPr txBox="1"/>
          <p:nvPr/>
        </p:nvSpPr>
        <p:spPr>
          <a:xfrm>
            <a:off x="6430865" y="3228945"/>
            <a:ext cx="126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ROC curve</a:t>
            </a:r>
            <a:endParaRPr kumimoji="1" lang="zh-TW" altLang="en-US" sz="2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6DC9B8-AE8B-BB0E-629A-594367F0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67604"/>
              </p:ext>
            </p:extLst>
          </p:nvPr>
        </p:nvGraphicFramePr>
        <p:xfrm>
          <a:off x="6430865" y="1777382"/>
          <a:ext cx="28896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06">
                  <a:extLst>
                    <a:ext uri="{9D8B030D-6E8A-4147-A177-3AD203B41FA5}">
                      <a16:colId xmlns:a16="http://schemas.microsoft.com/office/drawing/2014/main" val="2229549133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94411315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4006775269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1994583220"/>
                    </a:ext>
                  </a:extLst>
                </a:gridCol>
              </a:tblGrid>
              <a:tr h="238582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06968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50143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66330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179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630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1BFBA1EC-0706-A38E-1BA1-2F14745914F5}"/>
              </a:ext>
            </a:extLst>
          </p:cNvPr>
          <p:cNvSpPr txBox="1"/>
          <p:nvPr/>
        </p:nvSpPr>
        <p:spPr>
          <a:xfrm>
            <a:off x="959887" y="1777382"/>
            <a:ext cx="124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i="1" u="sng" dirty="0"/>
              <a:t>77 %</a:t>
            </a:r>
            <a:endParaRPr kumimoji="1" lang="zh-TW" altLang="en-US" sz="4000" b="1" i="1" u="sng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412C7DB-F69E-242D-95B2-1EAD380E6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40260"/>
              </p:ext>
            </p:extLst>
          </p:nvPr>
        </p:nvGraphicFramePr>
        <p:xfrm>
          <a:off x="421870" y="3804637"/>
          <a:ext cx="4777659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513">
                  <a:extLst>
                    <a:ext uri="{9D8B030D-6E8A-4147-A177-3AD203B41FA5}">
                      <a16:colId xmlns:a16="http://schemas.microsoft.com/office/drawing/2014/main" val="335085841"/>
                    </a:ext>
                  </a:extLst>
                </a:gridCol>
                <a:gridCol w="888877">
                  <a:extLst>
                    <a:ext uri="{9D8B030D-6E8A-4147-A177-3AD203B41FA5}">
                      <a16:colId xmlns:a16="http://schemas.microsoft.com/office/drawing/2014/main" val="3355059119"/>
                    </a:ext>
                  </a:extLst>
                </a:gridCol>
                <a:gridCol w="820270">
                  <a:extLst>
                    <a:ext uri="{9D8B030D-6E8A-4147-A177-3AD203B41FA5}">
                      <a16:colId xmlns:a16="http://schemas.microsoft.com/office/drawing/2014/main" val="38800707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4007742521"/>
                    </a:ext>
                  </a:extLst>
                </a:gridCol>
                <a:gridCol w="936810">
                  <a:extLst>
                    <a:ext uri="{9D8B030D-6E8A-4147-A177-3AD203B41FA5}">
                      <a16:colId xmlns:a16="http://schemas.microsoft.com/office/drawing/2014/main" val="288115423"/>
                    </a:ext>
                  </a:extLst>
                </a:gridCol>
              </a:tblGrid>
              <a:tr h="301213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Precision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Recall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F1-Score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Support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787329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241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0667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252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33183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0327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accuracy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567471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Macro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87142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weighted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4542"/>
                  </a:ext>
                </a:extLst>
              </a:tr>
            </a:tbl>
          </a:graphicData>
        </a:graphic>
      </p:graphicFrame>
      <p:pic>
        <p:nvPicPr>
          <p:cNvPr id="21" name="圖片 20">
            <a:extLst>
              <a:ext uri="{FF2B5EF4-FFF2-40B4-BE49-F238E27FC236}">
                <a16:creationId xmlns:a16="http://schemas.microsoft.com/office/drawing/2014/main" id="{CDDA6179-7965-9FA0-01B6-88865B583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56" y="-1"/>
            <a:ext cx="3501044" cy="1019193"/>
          </a:xfrm>
          <a:prstGeom prst="rect">
            <a:avLst/>
          </a:prstGeom>
        </p:spPr>
      </p:pic>
      <p:pic>
        <p:nvPicPr>
          <p:cNvPr id="23" name="圖片 22" descr="一張含有 行, 文字, 圖表, 繪圖 的圖片&#10;&#10;自動產生的描述">
            <a:extLst>
              <a:ext uri="{FF2B5EF4-FFF2-40B4-BE49-F238E27FC236}">
                <a16:creationId xmlns:a16="http://schemas.microsoft.com/office/drawing/2014/main" id="{A81181AF-2EB8-227E-C541-39FBE9F8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65" y="3629055"/>
            <a:ext cx="385826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0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5D522BA-B5A5-7668-BBA6-8CF48FF03F17}"/>
              </a:ext>
            </a:extLst>
          </p:cNvPr>
          <p:cNvSpPr txBox="1"/>
          <p:nvPr/>
        </p:nvSpPr>
        <p:spPr>
          <a:xfrm>
            <a:off x="421870" y="419789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/>
              <a:t>K Neighbors Result</a:t>
            </a:r>
            <a:endParaRPr kumimoji="1" lang="zh-TW" altLang="en-US" sz="28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87AA74-7749-61FD-C619-65BFA0FA6FC4}"/>
              </a:ext>
            </a:extLst>
          </p:cNvPr>
          <p:cNvSpPr txBox="1"/>
          <p:nvPr/>
        </p:nvSpPr>
        <p:spPr>
          <a:xfrm>
            <a:off x="421870" y="1212269"/>
            <a:ext cx="124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Accuracy: </a:t>
            </a:r>
            <a:endParaRPr kumimoji="1" lang="zh-TW" altLang="en-US" sz="20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E4204C3-8E29-B066-6B50-E585AF96D49D}"/>
              </a:ext>
            </a:extLst>
          </p:cNvPr>
          <p:cNvCxnSpPr>
            <a:cxnSpLocks/>
          </p:cNvCxnSpPr>
          <p:nvPr/>
        </p:nvCxnSpPr>
        <p:spPr>
          <a:xfrm>
            <a:off x="421870" y="1019209"/>
            <a:ext cx="9529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908E72-9938-248F-CBB4-14A5F67C27D0}"/>
              </a:ext>
            </a:extLst>
          </p:cNvPr>
          <p:cNvSpPr txBox="1"/>
          <p:nvPr/>
        </p:nvSpPr>
        <p:spPr>
          <a:xfrm>
            <a:off x="6430865" y="1212269"/>
            <a:ext cx="2045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Confusion Matrix:</a:t>
            </a:r>
            <a:endParaRPr kumimoji="1"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CF3374-88DB-0EFB-3D6F-6344845BD20B}"/>
              </a:ext>
            </a:extLst>
          </p:cNvPr>
          <p:cNvSpPr txBox="1"/>
          <p:nvPr/>
        </p:nvSpPr>
        <p:spPr>
          <a:xfrm>
            <a:off x="421870" y="3207585"/>
            <a:ext cx="231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Classification Report</a:t>
            </a:r>
            <a:endParaRPr kumimoji="1"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A6DD6B-A578-5924-2FE5-DD15A50BA496}"/>
              </a:ext>
            </a:extLst>
          </p:cNvPr>
          <p:cNvSpPr txBox="1"/>
          <p:nvPr/>
        </p:nvSpPr>
        <p:spPr>
          <a:xfrm>
            <a:off x="6430865" y="3228945"/>
            <a:ext cx="126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ROC curve</a:t>
            </a:r>
            <a:endParaRPr kumimoji="1" lang="zh-TW" altLang="en-US" sz="2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6DC9B8-AE8B-BB0E-629A-594367F0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22210"/>
              </p:ext>
            </p:extLst>
          </p:nvPr>
        </p:nvGraphicFramePr>
        <p:xfrm>
          <a:off x="6430865" y="1777382"/>
          <a:ext cx="28896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06">
                  <a:extLst>
                    <a:ext uri="{9D8B030D-6E8A-4147-A177-3AD203B41FA5}">
                      <a16:colId xmlns:a16="http://schemas.microsoft.com/office/drawing/2014/main" val="2229549133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94411315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4006775269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1994583220"/>
                    </a:ext>
                  </a:extLst>
                </a:gridCol>
              </a:tblGrid>
              <a:tr h="238582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06968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50143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66330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630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1BFBA1EC-0706-A38E-1BA1-2F14745914F5}"/>
              </a:ext>
            </a:extLst>
          </p:cNvPr>
          <p:cNvSpPr txBox="1"/>
          <p:nvPr/>
        </p:nvSpPr>
        <p:spPr>
          <a:xfrm>
            <a:off x="959887" y="1777382"/>
            <a:ext cx="124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i="1" u="sng" dirty="0"/>
              <a:t>55 %</a:t>
            </a:r>
            <a:endParaRPr kumimoji="1" lang="zh-TW" altLang="en-US" sz="4000" b="1" i="1" u="sng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412C7DB-F69E-242D-95B2-1EAD380E6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25786"/>
              </p:ext>
            </p:extLst>
          </p:nvPr>
        </p:nvGraphicFramePr>
        <p:xfrm>
          <a:off x="421870" y="3804637"/>
          <a:ext cx="4777659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513">
                  <a:extLst>
                    <a:ext uri="{9D8B030D-6E8A-4147-A177-3AD203B41FA5}">
                      <a16:colId xmlns:a16="http://schemas.microsoft.com/office/drawing/2014/main" val="335085841"/>
                    </a:ext>
                  </a:extLst>
                </a:gridCol>
                <a:gridCol w="888877">
                  <a:extLst>
                    <a:ext uri="{9D8B030D-6E8A-4147-A177-3AD203B41FA5}">
                      <a16:colId xmlns:a16="http://schemas.microsoft.com/office/drawing/2014/main" val="3355059119"/>
                    </a:ext>
                  </a:extLst>
                </a:gridCol>
                <a:gridCol w="820270">
                  <a:extLst>
                    <a:ext uri="{9D8B030D-6E8A-4147-A177-3AD203B41FA5}">
                      <a16:colId xmlns:a16="http://schemas.microsoft.com/office/drawing/2014/main" val="38800707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4007742521"/>
                    </a:ext>
                  </a:extLst>
                </a:gridCol>
                <a:gridCol w="936810">
                  <a:extLst>
                    <a:ext uri="{9D8B030D-6E8A-4147-A177-3AD203B41FA5}">
                      <a16:colId xmlns:a16="http://schemas.microsoft.com/office/drawing/2014/main" val="288115423"/>
                    </a:ext>
                  </a:extLst>
                </a:gridCol>
              </a:tblGrid>
              <a:tr h="301213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Precision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Recall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F1-Score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Support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787329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241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0667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252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33183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0327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accuracy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567471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Macro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87142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weighted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0.54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4542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C3933A16-0ED0-F988-4D7F-F83D7153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56" y="-1"/>
            <a:ext cx="3501044" cy="1019193"/>
          </a:xfrm>
          <a:prstGeom prst="rect">
            <a:avLst/>
          </a:prstGeom>
        </p:spPr>
      </p:pic>
      <p:pic>
        <p:nvPicPr>
          <p:cNvPr id="6" name="圖片 5" descr="一張含有 行, 螢幕擷取畫面, 文字, 繪圖 的圖片&#10;&#10;自動產生的描述">
            <a:extLst>
              <a:ext uri="{FF2B5EF4-FFF2-40B4-BE49-F238E27FC236}">
                <a16:creationId xmlns:a16="http://schemas.microsoft.com/office/drawing/2014/main" id="{BEA6944B-B3C9-4D91-595B-8926D2C0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65" y="3629055"/>
            <a:ext cx="383740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5D522BA-B5A5-7668-BBA6-8CF48FF03F17}"/>
              </a:ext>
            </a:extLst>
          </p:cNvPr>
          <p:cNvSpPr txBox="1"/>
          <p:nvPr/>
        </p:nvSpPr>
        <p:spPr>
          <a:xfrm>
            <a:off x="421870" y="419789"/>
            <a:ext cx="3552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/>
              <a:t>Multinomial NB Result</a:t>
            </a:r>
            <a:endParaRPr kumimoji="1" lang="zh-TW" altLang="en-US" sz="28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87AA74-7749-61FD-C619-65BFA0FA6FC4}"/>
              </a:ext>
            </a:extLst>
          </p:cNvPr>
          <p:cNvSpPr txBox="1"/>
          <p:nvPr/>
        </p:nvSpPr>
        <p:spPr>
          <a:xfrm>
            <a:off x="421870" y="1212269"/>
            <a:ext cx="124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Accuracy: </a:t>
            </a:r>
            <a:endParaRPr kumimoji="1" lang="zh-TW" altLang="en-US" sz="20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E4204C3-8E29-B066-6B50-E585AF96D49D}"/>
              </a:ext>
            </a:extLst>
          </p:cNvPr>
          <p:cNvCxnSpPr>
            <a:cxnSpLocks/>
          </p:cNvCxnSpPr>
          <p:nvPr/>
        </p:nvCxnSpPr>
        <p:spPr>
          <a:xfrm>
            <a:off x="421870" y="1019209"/>
            <a:ext cx="9529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908E72-9938-248F-CBB4-14A5F67C27D0}"/>
              </a:ext>
            </a:extLst>
          </p:cNvPr>
          <p:cNvSpPr txBox="1"/>
          <p:nvPr/>
        </p:nvSpPr>
        <p:spPr>
          <a:xfrm>
            <a:off x="6430865" y="1212269"/>
            <a:ext cx="2045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Confusion Matrix:</a:t>
            </a:r>
            <a:endParaRPr kumimoji="1"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CF3374-88DB-0EFB-3D6F-6344845BD20B}"/>
              </a:ext>
            </a:extLst>
          </p:cNvPr>
          <p:cNvSpPr txBox="1"/>
          <p:nvPr/>
        </p:nvSpPr>
        <p:spPr>
          <a:xfrm>
            <a:off x="421870" y="3207585"/>
            <a:ext cx="231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Classification Report</a:t>
            </a:r>
            <a:endParaRPr kumimoji="1"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A6DD6B-A578-5924-2FE5-DD15A50BA496}"/>
              </a:ext>
            </a:extLst>
          </p:cNvPr>
          <p:cNvSpPr txBox="1"/>
          <p:nvPr/>
        </p:nvSpPr>
        <p:spPr>
          <a:xfrm>
            <a:off x="6430865" y="3228945"/>
            <a:ext cx="126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ROC curve</a:t>
            </a:r>
            <a:endParaRPr kumimoji="1" lang="zh-TW" altLang="en-US" sz="2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6DC9B8-AE8B-BB0E-629A-594367F0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19762"/>
              </p:ext>
            </p:extLst>
          </p:nvPr>
        </p:nvGraphicFramePr>
        <p:xfrm>
          <a:off x="6430865" y="1777382"/>
          <a:ext cx="28896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06">
                  <a:extLst>
                    <a:ext uri="{9D8B030D-6E8A-4147-A177-3AD203B41FA5}">
                      <a16:colId xmlns:a16="http://schemas.microsoft.com/office/drawing/2014/main" val="2229549133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94411315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4006775269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1994583220"/>
                    </a:ext>
                  </a:extLst>
                </a:gridCol>
              </a:tblGrid>
              <a:tr h="238582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06968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50143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66330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630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1BFBA1EC-0706-A38E-1BA1-2F14745914F5}"/>
              </a:ext>
            </a:extLst>
          </p:cNvPr>
          <p:cNvSpPr txBox="1"/>
          <p:nvPr/>
        </p:nvSpPr>
        <p:spPr>
          <a:xfrm>
            <a:off x="959887" y="1777382"/>
            <a:ext cx="124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i="1" u="sng" dirty="0"/>
              <a:t>30 %</a:t>
            </a:r>
            <a:endParaRPr kumimoji="1" lang="zh-TW" altLang="en-US" sz="4000" b="1" i="1" u="sng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412C7DB-F69E-242D-95B2-1EAD380E6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22431"/>
              </p:ext>
            </p:extLst>
          </p:nvPr>
        </p:nvGraphicFramePr>
        <p:xfrm>
          <a:off x="421870" y="3804637"/>
          <a:ext cx="4777659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513">
                  <a:extLst>
                    <a:ext uri="{9D8B030D-6E8A-4147-A177-3AD203B41FA5}">
                      <a16:colId xmlns:a16="http://schemas.microsoft.com/office/drawing/2014/main" val="335085841"/>
                    </a:ext>
                  </a:extLst>
                </a:gridCol>
                <a:gridCol w="888877">
                  <a:extLst>
                    <a:ext uri="{9D8B030D-6E8A-4147-A177-3AD203B41FA5}">
                      <a16:colId xmlns:a16="http://schemas.microsoft.com/office/drawing/2014/main" val="3355059119"/>
                    </a:ext>
                  </a:extLst>
                </a:gridCol>
                <a:gridCol w="820270">
                  <a:extLst>
                    <a:ext uri="{9D8B030D-6E8A-4147-A177-3AD203B41FA5}">
                      <a16:colId xmlns:a16="http://schemas.microsoft.com/office/drawing/2014/main" val="38800707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4007742521"/>
                    </a:ext>
                  </a:extLst>
                </a:gridCol>
                <a:gridCol w="936810">
                  <a:extLst>
                    <a:ext uri="{9D8B030D-6E8A-4147-A177-3AD203B41FA5}">
                      <a16:colId xmlns:a16="http://schemas.microsoft.com/office/drawing/2014/main" val="288115423"/>
                    </a:ext>
                  </a:extLst>
                </a:gridCol>
              </a:tblGrid>
              <a:tr h="301213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Precision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Recall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F1-Score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Support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787329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0.54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241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0667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252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33183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0327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accuracy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567471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Macro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0.26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87142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weighted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0.26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4542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0BDD62D7-D6B6-B063-B836-26F9CB11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56" y="-1"/>
            <a:ext cx="3501044" cy="1019193"/>
          </a:xfrm>
          <a:prstGeom prst="rect">
            <a:avLst/>
          </a:prstGeom>
        </p:spPr>
      </p:pic>
      <p:pic>
        <p:nvPicPr>
          <p:cNvPr id="4" name="圖片 3" descr="一張含有 螢幕擷取畫面, 行, 文字, 繪圖 的圖片&#10;&#10;自動產生的描述">
            <a:extLst>
              <a:ext uri="{FF2B5EF4-FFF2-40B4-BE49-F238E27FC236}">
                <a16:creationId xmlns:a16="http://schemas.microsoft.com/office/drawing/2014/main" id="{885471A4-B46E-BF51-B4B7-8154BD2E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65" y="3629055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5D522BA-B5A5-7668-BBA6-8CF48FF03F17}"/>
              </a:ext>
            </a:extLst>
          </p:cNvPr>
          <p:cNvSpPr txBox="1"/>
          <p:nvPr/>
        </p:nvSpPr>
        <p:spPr>
          <a:xfrm>
            <a:off x="421870" y="419789"/>
            <a:ext cx="305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/>
              <a:t>Gaussian NB Result</a:t>
            </a:r>
            <a:endParaRPr kumimoji="1" lang="zh-TW" altLang="en-US" sz="28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87AA74-7749-61FD-C619-65BFA0FA6FC4}"/>
              </a:ext>
            </a:extLst>
          </p:cNvPr>
          <p:cNvSpPr txBox="1"/>
          <p:nvPr/>
        </p:nvSpPr>
        <p:spPr>
          <a:xfrm>
            <a:off x="421870" y="1212269"/>
            <a:ext cx="124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Accuracy: </a:t>
            </a:r>
            <a:endParaRPr kumimoji="1" lang="zh-TW" altLang="en-US" sz="20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E4204C3-8E29-B066-6B50-E585AF96D49D}"/>
              </a:ext>
            </a:extLst>
          </p:cNvPr>
          <p:cNvCxnSpPr>
            <a:cxnSpLocks/>
          </p:cNvCxnSpPr>
          <p:nvPr/>
        </p:nvCxnSpPr>
        <p:spPr>
          <a:xfrm>
            <a:off x="421870" y="1019209"/>
            <a:ext cx="9529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908E72-9938-248F-CBB4-14A5F67C27D0}"/>
              </a:ext>
            </a:extLst>
          </p:cNvPr>
          <p:cNvSpPr txBox="1"/>
          <p:nvPr/>
        </p:nvSpPr>
        <p:spPr>
          <a:xfrm>
            <a:off x="6430865" y="1212269"/>
            <a:ext cx="2045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Confusion Matrix:</a:t>
            </a:r>
            <a:endParaRPr kumimoji="1"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CF3374-88DB-0EFB-3D6F-6344845BD20B}"/>
              </a:ext>
            </a:extLst>
          </p:cNvPr>
          <p:cNvSpPr txBox="1"/>
          <p:nvPr/>
        </p:nvSpPr>
        <p:spPr>
          <a:xfrm>
            <a:off x="421870" y="3207585"/>
            <a:ext cx="231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Classification Report</a:t>
            </a:r>
            <a:endParaRPr kumimoji="1"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A6DD6B-A578-5924-2FE5-DD15A50BA496}"/>
              </a:ext>
            </a:extLst>
          </p:cNvPr>
          <p:cNvSpPr txBox="1"/>
          <p:nvPr/>
        </p:nvSpPr>
        <p:spPr>
          <a:xfrm>
            <a:off x="6430865" y="3228945"/>
            <a:ext cx="126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ROC curve</a:t>
            </a:r>
            <a:endParaRPr kumimoji="1" lang="zh-TW" altLang="en-US" sz="2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6DC9B8-AE8B-BB0E-629A-594367F0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18444"/>
              </p:ext>
            </p:extLst>
          </p:nvPr>
        </p:nvGraphicFramePr>
        <p:xfrm>
          <a:off x="6430865" y="1777382"/>
          <a:ext cx="28896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06">
                  <a:extLst>
                    <a:ext uri="{9D8B030D-6E8A-4147-A177-3AD203B41FA5}">
                      <a16:colId xmlns:a16="http://schemas.microsoft.com/office/drawing/2014/main" val="2229549133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94411315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4006775269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1994583220"/>
                    </a:ext>
                  </a:extLst>
                </a:gridCol>
              </a:tblGrid>
              <a:tr h="238582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06968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206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50143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66330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630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1BFBA1EC-0706-A38E-1BA1-2F14745914F5}"/>
              </a:ext>
            </a:extLst>
          </p:cNvPr>
          <p:cNvSpPr txBox="1"/>
          <p:nvPr/>
        </p:nvSpPr>
        <p:spPr>
          <a:xfrm>
            <a:off x="959887" y="1777382"/>
            <a:ext cx="124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i="1" u="sng" dirty="0"/>
              <a:t>59 %</a:t>
            </a:r>
            <a:endParaRPr kumimoji="1" lang="zh-TW" altLang="en-US" sz="4000" b="1" i="1" u="sng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412C7DB-F69E-242D-95B2-1EAD380E6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77464"/>
              </p:ext>
            </p:extLst>
          </p:nvPr>
        </p:nvGraphicFramePr>
        <p:xfrm>
          <a:off x="421870" y="3804637"/>
          <a:ext cx="4777659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513">
                  <a:extLst>
                    <a:ext uri="{9D8B030D-6E8A-4147-A177-3AD203B41FA5}">
                      <a16:colId xmlns:a16="http://schemas.microsoft.com/office/drawing/2014/main" val="335085841"/>
                    </a:ext>
                  </a:extLst>
                </a:gridCol>
                <a:gridCol w="888877">
                  <a:extLst>
                    <a:ext uri="{9D8B030D-6E8A-4147-A177-3AD203B41FA5}">
                      <a16:colId xmlns:a16="http://schemas.microsoft.com/office/drawing/2014/main" val="3355059119"/>
                    </a:ext>
                  </a:extLst>
                </a:gridCol>
                <a:gridCol w="820270">
                  <a:extLst>
                    <a:ext uri="{9D8B030D-6E8A-4147-A177-3AD203B41FA5}">
                      <a16:colId xmlns:a16="http://schemas.microsoft.com/office/drawing/2014/main" val="38800707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4007742521"/>
                    </a:ext>
                  </a:extLst>
                </a:gridCol>
                <a:gridCol w="936810">
                  <a:extLst>
                    <a:ext uri="{9D8B030D-6E8A-4147-A177-3AD203B41FA5}">
                      <a16:colId xmlns:a16="http://schemas.microsoft.com/office/drawing/2014/main" val="288115423"/>
                    </a:ext>
                  </a:extLst>
                </a:gridCol>
              </a:tblGrid>
              <a:tr h="301213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Precision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Recall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F1-Score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Support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787329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241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0667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252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33183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0327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accuracy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567471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Macro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0.59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87142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weighted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0.59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4542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684BA67B-E441-68FF-7880-544CEDAE8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56" y="-1"/>
            <a:ext cx="3501044" cy="1019193"/>
          </a:xfrm>
          <a:prstGeom prst="rect">
            <a:avLst/>
          </a:prstGeom>
        </p:spPr>
      </p:pic>
      <p:pic>
        <p:nvPicPr>
          <p:cNvPr id="4" name="圖片 3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4BF4833E-E34B-3914-0315-E826EEAE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65" y="3607695"/>
            <a:ext cx="38504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5D522BA-B5A5-7668-BBA6-8CF48FF03F17}"/>
              </a:ext>
            </a:extLst>
          </p:cNvPr>
          <p:cNvSpPr txBox="1"/>
          <p:nvPr/>
        </p:nvSpPr>
        <p:spPr>
          <a:xfrm>
            <a:off x="421870" y="419789"/>
            <a:ext cx="3570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/>
              <a:t>Neural Network Result</a:t>
            </a:r>
            <a:endParaRPr kumimoji="1" lang="zh-TW" altLang="en-US" sz="28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87AA74-7749-61FD-C619-65BFA0FA6FC4}"/>
              </a:ext>
            </a:extLst>
          </p:cNvPr>
          <p:cNvSpPr txBox="1"/>
          <p:nvPr/>
        </p:nvSpPr>
        <p:spPr>
          <a:xfrm>
            <a:off x="421870" y="1212269"/>
            <a:ext cx="124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Accuracy: </a:t>
            </a:r>
            <a:endParaRPr kumimoji="1" lang="zh-TW" altLang="en-US" sz="20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E4204C3-8E29-B066-6B50-E585AF96D49D}"/>
              </a:ext>
            </a:extLst>
          </p:cNvPr>
          <p:cNvCxnSpPr>
            <a:cxnSpLocks/>
          </p:cNvCxnSpPr>
          <p:nvPr/>
        </p:nvCxnSpPr>
        <p:spPr>
          <a:xfrm>
            <a:off x="421870" y="1019209"/>
            <a:ext cx="9529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908E72-9938-248F-CBB4-14A5F67C27D0}"/>
              </a:ext>
            </a:extLst>
          </p:cNvPr>
          <p:cNvSpPr txBox="1"/>
          <p:nvPr/>
        </p:nvSpPr>
        <p:spPr>
          <a:xfrm>
            <a:off x="6430865" y="1212269"/>
            <a:ext cx="2045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Confusion Matrix:</a:t>
            </a:r>
            <a:endParaRPr kumimoji="1"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CF3374-88DB-0EFB-3D6F-6344845BD20B}"/>
              </a:ext>
            </a:extLst>
          </p:cNvPr>
          <p:cNvSpPr txBox="1"/>
          <p:nvPr/>
        </p:nvSpPr>
        <p:spPr>
          <a:xfrm>
            <a:off x="421870" y="3207585"/>
            <a:ext cx="231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Classification Report</a:t>
            </a:r>
            <a:endParaRPr kumimoji="1"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A6DD6B-A578-5924-2FE5-DD15A50BA496}"/>
              </a:ext>
            </a:extLst>
          </p:cNvPr>
          <p:cNvSpPr txBox="1"/>
          <p:nvPr/>
        </p:nvSpPr>
        <p:spPr>
          <a:xfrm>
            <a:off x="6430865" y="3228945"/>
            <a:ext cx="126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ROC curve</a:t>
            </a:r>
            <a:endParaRPr kumimoji="1" lang="zh-TW" altLang="en-US" sz="2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6DC9B8-AE8B-BB0E-629A-594367F0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03599"/>
              </p:ext>
            </p:extLst>
          </p:nvPr>
        </p:nvGraphicFramePr>
        <p:xfrm>
          <a:off x="6430865" y="1777382"/>
          <a:ext cx="28896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06">
                  <a:extLst>
                    <a:ext uri="{9D8B030D-6E8A-4147-A177-3AD203B41FA5}">
                      <a16:colId xmlns:a16="http://schemas.microsoft.com/office/drawing/2014/main" val="2229549133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94411315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4006775269"/>
                    </a:ext>
                  </a:extLst>
                </a:gridCol>
                <a:gridCol w="722406">
                  <a:extLst>
                    <a:ext uri="{9D8B030D-6E8A-4147-A177-3AD203B41FA5}">
                      <a16:colId xmlns:a16="http://schemas.microsoft.com/office/drawing/2014/main" val="1994583220"/>
                    </a:ext>
                  </a:extLst>
                </a:gridCol>
              </a:tblGrid>
              <a:tr h="238582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06968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50143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66330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49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630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1BFBA1EC-0706-A38E-1BA1-2F14745914F5}"/>
              </a:ext>
            </a:extLst>
          </p:cNvPr>
          <p:cNvSpPr txBox="1"/>
          <p:nvPr/>
        </p:nvSpPr>
        <p:spPr>
          <a:xfrm>
            <a:off x="959887" y="1777382"/>
            <a:ext cx="124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i="1" u="sng" dirty="0"/>
              <a:t>32 %</a:t>
            </a:r>
            <a:endParaRPr kumimoji="1" lang="zh-TW" altLang="en-US" sz="4000" b="1" i="1" u="sng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412C7DB-F69E-242D-95B2-1EAD380E6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96886"/>
              </p:ext>
            </p:extLst>
          </p:nvPr>
        </p:nvGraphicFramePr>
        <p:xfrm>
          <a:off x="421870" y="3804637"/>
          <a:ext cx="4777659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513">
                  <a:extLst>
                    <a:ext uri="{9D8B030D-6E8A-4147-A177-3AD203B41FA5}">
                      <a16:colId xmlns:a16="http://schemas.microsoft.com/office/drawing/2014/main" val="335085841"/>
                    </a:ext>
                  </a:extLst>
                </a:gridCol>
                <a:gridCol w="888877">
                  <a:extLst>
                    <a:ext uri="{9D8B030D-6E8A-4147-A177-3AD203B41FA5}">
                      <a16:colId xmlns:a16="http://schemas.microsoft.com/office/drawing/2014/main" val="3355059119"/>
                    </a:ext>
                  </a:extLst>
                </a:gridCol>
                <a:gridCol w="820270">
                  <a:extLst>
                    <a:ext uri="{9D8B030D-6E8A-4147-A177-3AD203B41FA5}">
                      <a16:colId xmlns:a16="http://schemas.microsoft.com/office/drawing/2014/main" val="38800707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4007742521"/>
                    </a:ext>
                  </a:extLst>
                </a:gridCol>
                <a:gridCol w="936810">
                  <a:extLst>
                    <a:ext uri="{9D8B030D-6E8A-4147-A177-3AD203B41FA5}">
                      <a16:colId xmlns:a16="http://schemas.microsoft.com/office/drawing/2014/main" val="288115423"/>
                    </a:ext>
                  </a:extLst>
                </a:gridCol>
              </a:tblGrid>
              <a:tr h="301213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Precision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Recall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F1-Score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Support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787329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0.46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241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0667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1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252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33183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0.26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0327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accuracy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567471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Macro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871424"/>
                  </a:ext>
                </a:extLst>
              </a:tr>
              <a:tr h="301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weighted avg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4542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EE220544-7749-8FD3-7681-87D25537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56" y="-1"/>
            <a:ext cx="3501044" cy="1019193"/>
          </a:xfrm>
          <a:prstGeom prst="rect">
            <a:avLst/>
          </a:prstGeom>
        </p:spPr>
      </p:pic>
      <p:pic>
        <p:nvPicPr>
          <p:cNvPr id="5" name="圖片 4" descr="一張含有 螢幕擷取畫面, 文字, 行, 繪圖 的圖片&#10;&#10;自動產生的描述">
            <a:extLst>
              <a:ext uri="{FF2B5EF4-FFF2-40B4-BE49-F238E27FC236}">
                <a16:creationId xmlns:a16="http://schemas.microsoft.com/office/drawing/2014/main" id="{48100725-C82E-3DE0-DEFD-740818C1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65" y="3629055"/>
            <a:ext cx="385826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1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5D522BA-B5A5-7668-BBA6-8CF48FF03F17}"/>
              </a:ext>
            </a:extLst>
          </p:cNvPr>
          <p:cNvSpPr txBox="1"/>
          <p:nvPr/>
        </p:nvSpPr>
        <p:spPr>
          <a:xfrm>
            <a:off x="421870" y="419789"/>
            <a:ext cx="4406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/>
              <a:t>Appendix- Regression Result</a:t>
            </a:r>
            <a:endParaRPr kumimoji="1" lang="zh-TW" altLang="en-US" sz="2800" b="1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E4204C3-8E29-B066-6B50-E585AF96D49D}"/>
              </a:ext>
            </a:extLst>
          </p:cNvPr>
          <p:cNvCxnSpPr>
            <a:cxnSpLocks/>
          </p:cNvCxnSpPr>
          <p:nvPr/>
        </p:nvCxnSpPr>
        <p:spPr>
          <a:xfrm>
            <a:off x="421870" y="1019209"/>
            <a:ext cx="9529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EE220544-7749-8FD3-7681-87D25537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56" y="-1"/>
            <a:ext cx="3501044" cy="1019193"/>
          </a:xfrm>
          <a:prstGeom prst="rect">
            <a:avLst/>
          </a:prstGeom>
        </p:spPr>
      </p:pic>
      <p:pic>
        <p:nvPicPr>
          <p:cNvPr id="4" name="圖片 3" descr="一張含有 螢幕擷取畫面, 文字, 圖表, 行 的圖片&#10;&#10;自動產生的描述">
            <a:extLst>
              <a:ext uri="{FF2B5EF4-FFF2-40B4-BE49-F238E27FC236}">
                <a16:creationId xmlns:a16="http://schemas.microsoft.com/office/drawing/2014/main" id="{6089697A-46AB-0EAA-1309-2D39F0C2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30" y="1619843"/>
            <a:ext cx="3657600" cy="2882900"/>
          </a:xfrm>
          <a:prstGeom prst="rect">
            <a:avLst/>
          </a:prstGeom>
        </p:spPr>
      </p:pic>
      <p:pic>
        <p:nvPicPr>
          <p:cNvPr id="7" name="圖片 6" descr="一張含有 螢幕擷取畫面, 文字, 圖表 的圖片&#10;&#10;自動產生的描述">
            <a:extLst>
              <a:ext uri="{FF2B5EF4-FFF2-40B4-BE49-F238E27FC236}">
                <a16:creationId xmlns:a16="http://schemas.microsoft.com/office/drawing/2014/main" id="{A44F95DF-916E-0ADF-71C3-777B3AA87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130" y="1628416"/>
            <a:ext cx="3556000" cy="2832100"/>
          </a:xfrm>
          <a:prstGeom prst="rect">
            <a:avLst/>
          </a:prstGeom>
        </p:spPr>
      </p:pic>
      <p:pic>
        <p:nvPicPr>
          <p:cNvPr id="12" name="圖片 11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4A0DE190-E560-3C39-4FF1-E665E5ABB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130" y="1664293"/>
            <a:ext cx="3556000" cy="2794000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5ED46F2-E3FC-A14E-C1CA-9F776DFB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64606"/>
              </p:ext>
            </p:extLst>
          </p:nvPr>
        </p:nvGraphicFramePr>
        <p:xfrm>
          <a:off x="599140" y="5179236"/>
          <a:ext cx="9789464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83">
                  <a:extLst>
                    <a:ext uri="{9D8B030D-6E8A-4147-A177-3AD203B41FA5}">
                      <a16:colId xmlns:a16="http://schemas.microsoft.com/office/drawing/2014/main" val="28004312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3800329909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4176474228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795975725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880443362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74455828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1946722253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1247119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 + f + 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 + 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 + 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 + 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5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mse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dirty="0">
                          <a:effectLst/>
                        </a:rPr>
                        <a:t>1.257e+10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dirty="0">
                          <a:effectLst/>
                        </a:rPr>
                        <a:t>2.662e+10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dirty="0">
                          <a:effectLst/>
                        </a:rPr>
                        <a:t>2.640e+10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dirty="0">
                          <a:effectLst/>
                        </a:rPr>
                        <a:t>1.227e+10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dirty="0">
                          <a:effectLst/>
                        </a:rPr>
                        <a:t>1.244e+10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dirty="0">
                          <a:effectLst/>
                        </a:rPr>
                        <a:t>1.242e+10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dirty="0">
                          <a:effectLst/>
                        </a:rPr>
                        <a:t>2.607e+10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8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0.532596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0.010561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0.018915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0.543833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0.537570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0.538202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0.031093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374618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E5205AA7-61A6-C99B-C01E-37531F79DCDC}"/>
              </a:ext>
            </a:extLst>
          </p:cNvPr>
          <p:cNvSpPr txBox="1"/>
          <p:nvPr/>
        </p:nvSpPr>
        <p:spPr>
          <a:xfrm>
            <a:off x="10423306" y="5086625"/>
            <a:ext cx="158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c: </a:t>
            </a:r>
            <a:r>
              <a:rPr kumimoji="1" lang="en-US" altLang="zh-TW" sz="1200" dirty="0" err="1"/>
              <a:t>no_of_comments</a:t>
            </a:r>
            <a:endParaRPr kumimoji="1" lang="en-US" altLang="zh-TW" sz="1200" dirty="0"/>
          </a:p>
          <a:p>
            <a:r>
              <a:rPr kumimoji="1" lang="en-US" altLang="zh-TW" sz="1200" dirty="0"/>
              <a:t>f: </a:t>
            </a:r>
            <a:r>
              <a:rPr kumimoji="1" lang="en-US" altLang="zh-TW" sz="1200" dirty="0" err="1"/>
              <a:t>follower_count_at_t</a:t>
            </a:r>
            <a:endParaRPr kumimoji="1" lang="en-US" altLang="zh-TW" sz="1200" dirty="0"/>
          </a:p>
          <a:p>
            <a:r>
              <a:rPr kumimoji="1" lang="en-US" altLang="zh-TW" sz="1200" dirty="0"/>
              <a:t>t: t</a:t>
            </a:r>
            <a:endParaRPr kumimoji="1" lang="zh-TW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D3A037-6E9C-E375-7600-CBAE4253B6F8}"/>
              </a:ext>
            </a:extLst>
          </p:cNvPr>
          <p:cNvSpPr txBox="1"/>
          <p:nvPr/>
        </p:nvSpPr>
        <p:spPr>
          <a:xfrm>
            <a:off x="421870" y="1217510"/>
            <a:ext cx="5371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Regression Scatterplot for single linear regression</a:t>
            </a:r>
            <a:endParaRPr kumimoji="1"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B33ED45-4C93-D55C-CB53-382C1A95CCFB}"/>
              </a:ext>
            </a:extLst>
          </p:cNvPr>
          <p:cNvSpPr txBox="1"/>
          <p:nvPr/>
        </p:nvSpPr>
        <p:spPr>
          <a:xfrm>
            <a:off x="421870" y="4747716"/>
            <a:ext cx="5538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err="1"/>
              <a:t>mse</a:t>
            </a:r>
            <a:r>
              <a:rPr kumimoji="1" lang="en-US" altLang="zh-TW" sz="2000" dirty="0"/>
              <a:t> and r2 for different composition of parameters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954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493</Words>
  <Application>Microsoft Macintosh PowerPoint</Application>
  <PresentationFormat>寬螢幕</PresentationFormat>
  <Paragraphs>306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Ching-Hau Chu</dc:creator>
  <cp:lastModifiedBy>Ching-Hau Chu</cp:lastModifiedBy>
  <cp:revision>1</cp:revision>
  <dcterms:created xsi:type="dcterms:W3CDTF">2023-12-27T05:31:45Z</dcterms:created>
  <dcterms:modified xsi:type="dcterms:W3CDTF">2023-12-27T09:32:20Z</dcterms:modified>
</cp:coreProperties>
</file>