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9" r:id="rId1"/>
  </p:sldMasterIdLst>
  <p:notesMasterIdLst>
    <p:notesMasterId r:id="rId28"/>
  </p:notesMasterIdLst>
  <p:handoutMasterIdLst>
    <p:handoutMasterId r:id="rId29"/>
  </p:handoutMasterIdLst>
  <p:sldIdLst>
    <p:sldId id="292" r:id="rId2"/>
    <p:sldId id="293" r:id="rId3"/>
    <p:sldId id="274" r:id="rId4"/>
    <p:sldId id="257" r:id="rId5"/>
    <p:sldId id="265" r:id="rId6"/>
    <p:sldId id="266" r:id="rId7"/>
    <p:sldId id="282" r:id="rId8"/>
    <p:sldId id="267" r:id="rId9"/>
    <p:sldId id="268" r:id="rId10"/>
    <p:sldId id="283" r:id="rId11"/>
    <p:sldId id="270" r:id="rId12"/>
    <p:sldId id="276" r:id="rId13"/>
    <p:sldId id="284" r:id="rId14"/>
    <p:sldId id="272" r:id="rId15"/>
    <p:sldId id="271" r:id="rId16"/>
    <p:sldId id="277" r:id="rId17"/>
    <p:sldId id="275" r:id="rId18"/>
    <p:sldId id="285" r:id="rId19"/>
    <p:sldId id="286" r:id="rId20"/>
    <p:sldId id="281" r:id="rId21"/>
    <p:sldId id="287" r:id="rId22"/>
    <p:sldId id="288" r:id="rId23"/>
    <p:sldId id="289" r:id="rId24"/>
    <p:sldId id="290" r:id="rId25"/>
    <p:sldId id="291" r:id="rId26"/>
    <p:sldId id="280" r:id="rId27"/>
  </p:sldIdLst>
  <p:sldSz cx="10080625" cy="7559675"/>
  <p:notesSz cx="9372600" cy="7053263"/>
  <p:defaultTextStyle>
    <a:defPPr>
      <a:defRPr lang="en-GB"/>
    </a:defPPr>
    <a:lvl1pPr algn="l" defTabSz="71876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742565" indent="-285603" algn="l" defTabSz="71876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1142406" indent="-228483" algn="l" defTabSz="71876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599371" indent="-228483" algn="l" defTabSz="71876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2056334" indent="-228483" algn="l" defTabSz="71876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4815" algn="l" defTabSz="913926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1778" algn="l" defTabSz="913926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198741" algn="l" defTabSz="913926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5704" algn="l" defTabSz="913926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64" y="-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00"/>
        <p:guide pos="267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2378" cy="352925"/>
          </a:xfrm>
          <a:prstGeom prst="rect">
            <a:avLst/>
          </a:prstGeom>
        </p:spPr>
        <p:txBody>
          <a:bodyPr vert="horz" lIns="82287" tIns="41143" rIns="82287" bIns="4114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255" y="0"/>
            <a:ext cx="4062378" cy="352925"/>
          </a:xfrm>
          <a:prstGeom prst="rect">
            <a:avLst/>
          </a:prstGeom>
        </p:spPr>
        <p:txBody>
          <a:bodyPr vert="horz" lIns="82287" tIns="41143" rIns="82287" bIns="41143" rtlCol="0"/>
          <a:lstStyle>
            <a:lvl1pPr algn="r">
              <a:defRPr sz="1100"/>
            </a:lvl1pPr>
          </a:lstStyle>
          <a:p>
            <a:fld id="{48E1AB8C-2B8A-4F50-91EB-EF6B57FD9D1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99292"/>
            <a:ext cx="4062378" cy="352924"/>
          </a:xfrm>
          <a:prstGeom prst="rect">
            <a:avLst/>
          </a:prstGeom>
        </p:spPr>
        <p:txBody>
          <a:bodyPr vert="horz" lIns="82287" tIns="41143" rIns="82287" bIns="4114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255" y="6699292"/>
            <a:ext cx="4062378" cy="352924"/>
          </a:xfrm>
          <a:prstGeom prst="rect">
            <a:avLst/>
          </a:prstGeom>
        </p:spPr>
        <p:txBody>
          <a:bodyPr vert="horz" lIns="82287" tIns="41143" rIns="82287" bIns="41143" rtlCol="0" anchor="b"/>
          <a:lstStyle>
            <a:lvl1pPr algn="r">
              <a:defRPr sz="1100"/>
            </a:lvl1pPr>
          </a:lstStyle>
          <a:p>
            <a:fld id="{E817AA52-0A58-41EC-9C63-734D46E6D0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057525" y="677863"/>
            <a:ext cx="3254375" cy="243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450569" y="3355406"/>
            <a:ext cx="6477368" cy="2708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1876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565" indent="-285603" algn="l" defTabSz="71876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406" indent="-228483" algn="l" defTabSz="71876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371" indent="-228483" algn="l" defTabSz="71876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334" indent="-228483" algn="l" defTabSz="71876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4815" algn="l" defTabSz="9139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78" algn="l" defTabSz="9139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41" algn="l" defTabSz="9139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04" algn="l" defTabSz="9139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59113" y="677863"/>
            <a:ext cx="3254375" cy="2441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450569" y="3355406"/>
            <a:ext cx="6479336" cy="270924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59113" y="677863"/>
            <a:ext cx="3254375" cy="2441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450569" y="3355406"/>
            <a:ext cx="6479336" cy="270924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08301" y="6699393"/>
            <a:ext cx="4062170" cy="352663"/>
          </a:xfrm>
          <a:prstGeom prst="rect">
            <a:avLst/>
          </a:prstGeom>
          <a:ln/>
        </p:spPr>
        <p:txBody>
          <a:bodyPr lIns="92384" tIns="46192" rIns="92384" bIns="46192"/>
          <a:lstStyle/>
          <a:p>
            <a:fld id="{480D31F0-BB10-44ED-9666-AD4D24654115}" type="slidenum">
              <a:rPr lang="en-GB"/>
              <a:pPr/>
              <a:t>26</a:t>
            </a:fld>
            <a:endParaRPr lang="en-GB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20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2" rIns="50392"/>
          <a:lstStyle>
            <a:lvl1pPr marL="0" marR="70548" indent="0" algn="r">
              <a:buNone/>
              <a:defRPr>
                <a:solidFill>
                  <a:schemeClr val="tx2"/>
                </a:solidFill>
              </a:defRPr>
            </a:lvl1pPr>
            <a:lvl2pPr marL="503920" indent="0" algn="ctr">
              <a:buNone/>
            </a:lvl2pPr>
            <a:lvl3pPr marL="1007838" indent="0" algn="ctr">
              <a:buNone/>
            </a:lvl3pPr>
            <a:lvl4pPr marL="1511758" indent="0" algn="ctr">
              <a:buNone/>
            </a:lvl4pPr>
            <a:lvl5pPr marL="2015677" indent="0" algn="ctr">
              <a:buNone/>
            </a:lvl5pPr>
            <a:lvl6pPr marL="2519597" indent="0" algn="ctr">
              <a:buNone/>
            </a:lvl6pPr>
            <a:lvl7pPr marL="3023515" indent="0" algn="ctr">
              <a:buNone/>
            </a:lvl7pPr>
            <a:lvl8pPr marL="3527435" indent="0" algn="ctr">
              <a:buNone/>
            </a:lvl8pPr>
            <a:lvl9pPr marL="4031354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49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3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2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117477"/>
            <a:ext cx="8605838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1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83" rIns="100783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9188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68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68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4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7" y="7063571"/>
            <a:ext cx="2116931" cy="403183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83" tIns="0" rIns="100783" anchor="t"/>
          <a:lstStyle>
            <a:lvl1pPr marL="0" marR="20157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7" y="7063573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89823" y="5513772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5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83" tIns="50392" rIns="100783" bIns="50392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1" y="6379911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3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3" tIns="50392" rIns="100783" bIns="50392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89823" y="5513772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83" tIns="50392" rIns="100783" bIns="50392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5"/>
            <a:ext cx="3750815" cy="1191457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83" tIns="50392" rIns="100783" bIns="50392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1" y="6379911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83" tIns="50392" rIns="100783" bIns="50392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7" y="7063571"/>
            <a:ext cx="2116931" cy="403183"/>
          </a:xfrm>
          <a:prstGeom prst="rect">
            <a:avLst/>
          </a:prstGeom>
        </p:spPr>
        <p:txBody>
          <a:bodyPr vert="horz" lIns="100783" tIns="50392" rIns="100783" bIns="50392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7" y="7063573"/>
            <a:ext cx="2591463" cy="402483"/>
          </a:xfrm>
          <a:prstGeom prst="rect">
            <a:avLst/>
          </a:prstGeom>
        </p:spPr>
        <p:txBody>
          <a:bodyPr vert="horz" lIns="100783" tIns="50392" rIns="100783" bIns="50392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8" y="7063573"/>
            <a:ext cx="403225" cy="402483"/>
          </a:xfrm>
          <a:prstGeom prst="rect">
            <a:avLst/>
          </a:prstGeom>
        </p:spPr>
        <p:txBody>
          <a:bodyPr vert="horz" lIns="100783" tIns="50392" rIns="100783" bIns="50392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A9C0547D-BA05-45BF-9B13-5627C3BD5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35" indent="-28219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30" indent="-251960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368" indent="-251960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799" indent="-251960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758" indent="-251960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717" indent="-251960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677" indent="-251960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637" indent="-251960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597" indent="-251960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2" y="2636837"/>
            <a:ext cx="8605838" cy="12604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Appendix </a:t>
            </a:r>
            <a:r>
              <a:rPr lang="en-US" sz="3600" dirty="0" smtClean="0"/>
              <a:t>D: </a:t>
            </a:r>
            <a:r>
              <a:rPr lang="en-US" sz="3600" dirty="0" smtClean="0"/>
              <a:t>Introduction to HRHIS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112837"/>
            <a:ext cx="10080624" cy="644683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3200" dirty="0" smtClean="0"/>
              <a:t>Advantages of using Open Source developing tools;</a:t>
            </a:r>
          </a:p>
          <a:p>
            <a:pPr lvl="1" indent="-182880">
              <a:buFont typeface="Wingdings" pitchFamily="2" charset="2"/>
              <a:buChar char="§"/>
            </a:pPr>
            <a:r>
              <a:rPr lang="en-US" sz="2700" dirty="0" smtClean="0"/>
              <a:t>Low cost for development – no need of purchasing development tools</a:t>
            </a:r>
          </a:p>
          <a:p>
            <a:pPr lvl="1" indent="-182880">
              <a:buFont typeface="Wingdings" pitchFamily="2" charset="2"/>
              <a:buChar char="§"/>
            </a:pPr>
            <a:r>
              <a:rPr lang="en-US" sz="2700" dirty="0" smtClean="0"/>
              <a:t>Use of local experts for development hence easy transfer of knowledge – easy to train new developers and system users</a:t>
            </a:r>
          </a:p>
          <a:p>
            <a:pPr lvl="1" indent="-182880">
              <a:buFont typeface="Wingdings" pitchFamily="2" charset="2"/>
              <a:buChar char="§"/>
            </a:pPr>
            <a:r>
              <a:rPr lang="en-US" sz="2700" dirty="0" smtClean="0"/>
              <a:t>Possible to accommodate the dynamic and changing data requirements</a:t>
            </a:r>
          </a:p>
          <a:p>
            <a:pPr lvl="1" indent="-182880">
              <a:buFont typeface="Wingdings" pitchFamily="2" charset="2"/>
              <a:buChar char="§"/>
            </a:pPr>
            <a:r>
              <a:rPr lang="en-US" sz="2700" dirty="0" smtClean="0"/>
              <a:t>Development takes into account our local settings hence facilitate acceptance of system to users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10080624" cy="103663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5. Why using Open Sources Technologies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884237"/>
            <a:ext cx="9917111" cy="64769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Health facilities personnel for providing  detailed Individual information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CHMTs at which all data are entered into HRHIS computer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RHMTs – linked with councils databases to make records from districts available at the regional office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Referral hospitals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MoHSW</a:t>
            </a:r>
            <a:r>
              <a:rPr lang="en-US" dirty="0" smtClean="0"/>
              <a:t> – synchronizing data from all regions in the country and make it available at the </a:t>
            </a:r>
            <a:r>
              <a:rPr lang="en-US" dirty="0" err="1" smtClean="0"/>
              <a:t>MoHSW</a:t>
            </a:r>
            <a:r>
              <a:rPr lang="en-US" dirty="0" smtClean="0"/>
              <a:t> for 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97313" y="7063573"/>
            <a:ext cx="35228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0080625" cy="96043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6. Target HRHIS Users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884238"/>
            <a:ext cx="10080624" cy="66754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For Operation Training;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DMO</a:t>
            </a:r>
            <a:r>
              <a:rPr lang="en-US" dirty="0" smtClean="0"/>
              <a:t> – as Health manager within the district, should be informed of the initiative and support its operations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District Health Secretary </a:t>
            </a:r>
            <a:r>
              <a:rPr lang="en-US" dirty="0" smtClean="0"/>
              <a:t>– Responsible of HRH personnel management at district/council level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HMIS FP </a:t>
            </a:r>
            <a:r>
              <a:rPr lang="en-US" dirty="0" smtClean="0"/>
              <a:t>– Involved in data management hence can be resourceful in data collection, entry and management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For the region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RMO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– Regional Health Manager – informed of the initiative and provide necessary support.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Regional HS </a:t>
            </a:r>
            <a:r>
              <a:rPr lang="en-US" dirty="0" smtClean="0"/>
              <a:t>– responsible for HRH within the regional – making sure HRHIS is functional (data entry, report generations, data use, etc)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Regional HMIS FP </a:t>
            </a:r>
            <a:r>
              <a:rPr lang="en-US" dirty="0" smtClean="0"/>
              <a:t>– Assists in HRH Data management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Regional IT </a:t>
            </a:r>
            <a:r>
              <a:rPr lang="en-US" dirty="0" smtClean="0"/>
              <a:t>personnel – Potential in Providing immediate technical  support to computers and the system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97313" y="7063573"/>
            <a:ext cx="35228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31" y="2"/>
            <a:ext cx="9072563" cy="88423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7. Who to Train?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1437"/>
            <a:ext cx="9840911" cy="601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Training - 3days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On site setup of the system at each site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First Supportive Supervision – one month after training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Second supportive supervision – one month after first visit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On-call support and </a:t>
            </a:r>
            <a:r>
              <a:rPr lang="en-US" dirty="0" err="1" smtClean="0"/>
              <a:t>followup</a:t>
            </a:r>
            <a:r>
              <a:rPr lang="en-US" dirty="0" smtClean="0"/>
              <a:t> on data entry and data use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Possibility of data use training /Refresher training – panned by </a:t>
            </a:r>
            <a:r>
              <a:rPr lang="en-US" dirty="0" err="1" smtClean="0"/>
              <a:t>MoHSW</a:t>
            </a:r>
            <a:r>
              <a:rPr lang="en-US" dirty="0" smtClean="0"/>
              <a:t>/JICA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512" y="0"/>
            <a:ext cx="9072563" cy="125994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8. Training and Support Approach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884238"/>
            <a:ext cx="10080623" cy="6477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Phase One</a:t>
            </a:r>
            <a:r>
              <a:rPr lang="en-US" dirty="0" smtClean="0"/>
              <a:t>: December 2009 – February 2010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Dar </a:t>
            </a:r>
            <a:r>
              <a:rPr lang="en-US" dirty="0" err="1" smtClean="0"/>
              <a:t>es</a:t>
            </a:r>
            <a:r>
              <a:rPr lang="en-US" dirty="0" smtClean="0"/>
              <a:t> Salaam Region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Referral Hospitals – </a:t>
            </a:r>
            <a:r>
              <a:rPr lang="en-US" dirty="0" err="1" smtClean="0"/>
              <a:t>Muhimbili</a:t>
            </a:r>
            <a:r>
              <a:rPr lang="en-US" dirty="0" smtClean="0"/>
              <a:t>, MOI, ORCI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Phase Two</a:t>
            </a:r>
            <a:r>
              <a:rPr lang="en-US" dirty="0" smtClean="0"/>
              <a:t>: May – October 2010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Regions: </a:t>
            </a:r>
            <a:r>
              <a:rPr lang="en-US" dirty="0" err="1" smtClean="0"/>
              <a:t>Tanga</a:t>
            </a:r>
            <a:r>
              <a:rPr lang="en-US" dirty="0" smtClean="0"/>
              <a:t>, Kilimanjaro AND </a:t>
            </a:r>
            <a:r>
              <a:rPr lang="en-US" dirty="0" err="1" smtClean="0"/>
              <a:t>Morogoro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Referral Hospitals: </a:t>
            </a:r>
            <a:r>
              <a:rPr lang="en-US" dirty="0" err="1" smtClean="0"/>
              <a:t>Mirembe</a:t>
            </a:r>
            <a:r>
              <a:rPr lang="en-US" dirty="0" smtClean="0"/>
              <a:t>, KCMC, </a:t>
            </a:r>
            <a:r>
              <a:rPr lang="en-US" dirty="0" err="1" smtClean="0"/>
              <a:t>Mbeya</a:t>
            </a:r>
            <a:r>
              <a:rPr lang="en-US" dirty="0" smtClean="0"/>
              <a:t> and </a:t>
            </a:r>
            <a:r>
              <a:rPr lang="en-US" dirty="0" err="1" smtClean="0"/>
              <a:t>Kibong’oto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Phase Three</a:t>
            </a:r>
            <a:r>
              <a:rPr lang="en-US" dirty="0" smtClean="0"/>
              <a:t>: December 2010 to March 2011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Regions: </a:t>
            </a:r>
            <a:r>
              <a:rPr lang="en-US" dirty="0" err="1" smtClean="0"/>
              <a:t>Lindi</a:t>
            </a:r>
            <a:r>
              <a:rPr lang="en-US" dirty="0" smtClean="0"/>
              <a:t>, </a:t>
            </a:r>
            <a:r>
              <a:rPr lang="en-US" dirty="0" err="1" smtClean="0"/>
              <a:t>Mtwara</a:t>
            </a:r>
            <a:r>
              <a:rPr lang="en-US" dirty="0" smtClean="0"/>
              <a:t> and Dodoma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Phase Four</a:t>
            </a:r>
            <a:r>
              <a:rPr lang="en-US" dirty="0" smtClean="0"/>
              <a:t>: May 2011 – March 2012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13 Regions: </a:t>
            </a:r>
            <a:r>
              <a:rPr lang="en-US" dirty="0" err="1" smtClean="0"/>
              <a:t>Iringa</a:t>
            </a:r>
            <a:r>
              <a:rPr lang="en-US" dirty="0" smtClean="0"/>
              <a:t>, Ruvuma, </a:t>
            </a:r>
            <a:r>
              <a:rPr lang="en-US" dirty="0" err="1" smtClean="0"/>
              <a:t>Rukwa</a:t>
            </a:r>
            <a:r>
              <a:rPr lang="en-US" dirty="0" smtClean="0"/>
              <a:t>, </a:t>
            </a:r>
            <a:r>
              <a:rPr lang="en-US" dirty="0" err="1" smtClean="0"/>
              <a:t>Mbeya</a:t>
            </a:r>
            <a:r>
              <a:rPr lang="en-US" dirty="0" smtClean="0"/>
              <a:t>, </a:t>
            </a:r>
            <a:r>
              <a:rPr lang="en-US" dirty="0" err="1" smtClean="0"/>
              <a:t>Arusha</a:t>
            </a:r>
            <a:r>
              <a:rPr lang="en-US" dirty="0" smtClean="0"/>
              <a:t>, </a:t>
            </a:r>
            <a:r>
              <a:rPr lang="en-US" dirty="0" err="1" smtClean="0"/>
              <a:t>Manyara</a:t>
            </a:r>
            <a:r>
              <a:rPr lang="en-US" dirty="0" smtClean="0"/>
              <a:t>, </a:t>
            </a:r>
            <a:r>
              <a:rPr lang="en-US" dirty="0" err="1" smtClean="0"/>
              <a:t>Singida</a:t>
            </a:r>
            <a:r>
              <a:rPr lang="en-US" dirty="0" smtClean="0"/>
              <a:t>, </a:t>
            </a:r>
            <a:r>
              <a:rPr lang="en-US" dirty="0" err="1" smtClean="0"/>
              <a:t>Shinyanga</a:t>
            </a:r>
            <a:r>
              <a:rPr lang="en-US" dirty="0" smtClean="0"/>
              <a:t>, </a:t>
            </a:r>
            <a:r>
              <a:rPr lang="en-US" dirty="0" err="1" smtClean="0"/>
              <a:t>Tabora</a:t>
            </a:r>
            <a:r>
              <a:rPr lang="en-US" dirty="0" smtClean="0"/>
              <a:t>, </a:t>
            </a:r>
            <a:r>
              <a:rPr lang="en-US" dirty="0" err="1" smtClean="0"/>
              <a:t>Kigoma</a:t>
            </a:r>
            <a:r>
              <a:rPr lang="en-US" dirty="0" smtClean="0"/>
              <a:t>, </a:t>
            </a:r>
            <a:r>
              <a:rPr lang="en-US" dirty="0" err="1" smtClean="0"/>
              <a:t>Mwanza</a:t>
            </a:r>
            <a:r>
              <a:rPr lang="en-US" dirty="0" smtClean="0"/>
              <a:t>, Mara, </a:t>
            </a:r>
            <a:r>
              <a:rPr lang="en-US" dirty="0" err="1" smtClean="0"/>
              <a:t>Kagera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Hospitals: </a:t>
            </a:r>
            <a:r>
              <a:rPr lang="en-US" dirty="0" err="1" smtClean="0"/>
              <a:t>Bugando</a:t>
            </a:r>
            <a:r>
              <a:rPr lang="en-US" dirty="0" smtClean="0"/>
              <a:t> Referral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Possibly Phase Five: May 2012 -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Newly Formulated Regions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92513" y="7063573"/>
            <a:ext cx="38276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1"/>
            <a:ext cx="9072563" cy="1036637"/>
          </a:xfrm>
        </p:spPr>
        <p:txBody>
          <a:bodyPr/>
          <a:lstStyle/>
          <a:p>
            <a:pPr algn="ctr"/>
            <a:r>
              <a:rPr lang="en-US" dirty="0" smtClean="0"/>
              <a:t>9. Rollout Approach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189037"/>
            <a:ext cx="10080624" cy="6172200"/>
          </a:xfrm>
        </p:spPr>
        <p:txBody>
          <a:bodyPr/>
          <a:lstStyle/>
          <a:p>
            <a:r>
              <a:rPr lang="en-US" dirty="0" smtClean="0"/>
              <a:t>Locally Developed</a:t>
            </a:r>
          </a:p>
          <a:p>
            <a:pPr lvl="1"/>
            <a:r>
              <a:rPr lang="en-US" dirty="0" smtClean="0"/>
              <a:t>Easy to support, guaranteed for technical support from within</a:t>
            </a:r>
          </a:p>
          <a:p>
            <a:pPr lvl="1"/>
            <a:r>
              <a:rPr lang="en-US" dirty="0" smtClean="0"/>
              <a:t>Developed with local settings consideration</a:t>
            </a:r>
          </a:p>
          <a:p>
            <a:pPr lvl="1"/>
            <a:r>
              <a:rPr lang="en-US" dirty="0" smtClean="0"/>
              <a:t>Ensure technical sustainability</a:t>
            </a:r>
          </a:p>
          <a:p>
            <a:pPr lvl="1"/>
            <a:r>
              <a:rPr lang="en-US" dirty="0" smtClean="0"/>
              <a:t>Can accommodate changing requirements of HRH information</a:t>
            </a:r>
          </a:p>
          <a:p>
            <a:pPr lvl="1"/>
            <a:r>
              <a:rPr lang="en-US" dirty="0" smtClean="0"/>
              <a:t>Build with Open source philosophy hence a platform from improvement and further development</a:t>
            </a:r>
          </a:p>
          <a:p>
            <a:r>
              <a:rPr lang="en-US" dirty="0" smtClean="0"/>
              <a:t>Operating Environment</a:t>
            </a:r>
          </a:p>
          <a:p>
            <a:pPr lvl="1"/>
            <a:r>
              <a:rPr lang="en-US" dirty="0" smtClean="0"/>
              <a:t>Work in both windows and Linux operating system</a:t>
            </a:r>
          </a:p>
          <a:p>
            <a:pPr lvl="1"/>
            <a:r>
              <a:rPr lang="en-US" dirty="0" smtClean="0"/>
              <a:t> Requires low computer specifications to work</a:t>
            </a:r>
          </a:p>
          <a:p>
            <a:pPr lvl="1"/>
            <a:r>
              <a:rPr lang="en-US" dirty="0" smtClean="0"/>
              <a:t>Accessed through the web browser as accessing the Net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21113" y="7111154"/>
            <a:ext cx="35990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1"/>
            <a:ext cx="9072563" cy="1036637"/>
          </a:xfrm>
        </p:spPr>
        <p:txBody>
          <a:bodyPr/>
          <a:lstStyle/>
          <a:p>
            <a:r>
              <a:rPr lang="en-US" dirty="0" smtClean="0"/>
              <a:t>10. What is special with HRHIS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731837"/>
            <a:ext cx="10080624" cy="6827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Usefulness</a:t>
            </a:r>
          </a:p>
          <a:p>
            <a:pPr lvl="1"/>
            <a:r>
              <a:rPr lang="en-US" dirty="0" smtClean="0"/>
              <a:t>Very simple to learn</a:t>
            </a:r>
          </a:p>
          <a:p>
            <a:pPr lvl="1"/>
            <a:r>
              <a:rPr lang="en-US" dirty="0" smtClean="0"/>
              <a:t>Requires basic computer knowledge to use</a:t>
            </a:r>
          </a:p>
          <a:p>
            <a:pPr lvl="1"/>
            <a:r>
              <a:rPr lang="en-US" dirty="0" smtClean="0"/>
              <a:t>Can accommodate a big number of records</a:t>
            </a:r>
          </a:p>
          <a:p>
            <a:pPr lvl="1"/>
            <a:r>
              <a:rPr lang="en-US" dirty="0" smtClean="0"/>
              <a:t>Can generate different reports as per requirements</a:t>
            </a:r>
          </a:p>
          <a:p>
            <a:pPr lvl="1"/>
            <a:r>
              <a:rPr lang="en-US" dirty="0" smtClean="0"/>
              <a:t>Possibility of manipulation of reports/ customizing</a:t>
            </a:r>
          </a:p>
          <a:p>
            <a:pPr lvl="1"/>
            <a:r>
              <a:rPr lang="en-US" dirty="0" smtClean="0"/>
              <a:t>Graphical reports</a:t>
            </a:r>
          </a:p>
          <a:p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Can easily share data with other related system</a:t>
            </a:r>
          </a:p>
          <a:p>
            <a:pPr lvl="1"/>
            <a:r>
              <a:rPr lang="en-US" dirty="0" smtClean="0"/>
              <a:t>Export data to HMIS – DHIS</a:t>
            </a:r>
          </a:p>
          <a:p>
            <a:pPr lvl="1"/>
            <a:r>
              <a:rPr lang="en-US" dirty="0" smtClean="0"/>
              <a:t>Export import functions to enable transfer of data from one level to another</a:t>
            </a:r>
          </a:p>
          <a:p>
            <a:r>
              <a:rPr lang="en-US" dirty="0" smtClean="0"/>
              <a:t>Records keeping</a:t>
            </a:r>
          </a:p>
          <a:p>
            <a:pPr lvl="1"/>
            <a:r>
              <a:rPr lang="en-US" dirty="0" smtClean="0"/>
              <a:t>Staff information </a:t>
            </a:r>
          </a:p>
          <a:p>
            <a:pPr lvl="1"/>
            <a:r>
              <a:rPr lang="en-US" dirty="0" smtClean="0"/>
              <a:t>In service trainings</a:t>
            </a:r>
          </a:p>
          <a:p>
            <a:pPr lvl="1"/>
            <a:r>
              <a:rPr lang="en-US" dirty="0" smtClean="0"/>
              <a:t>Staff History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1513" y="7063573"/>
            <a:ext cx="4208678" cy="402483"/>
          </a:xfrm>
        </p:spPr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31" y="2"/>
            <a:ext cx="9072563" cy="5032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112838"/>
            <a:ext cx="10080624" cy="6446837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Require enough computer skills to use </a:t>
            </a:r>
          </a:p>
          <a:p>
            <a:pPr lvl="1"/>
            <a:r>
              <a:rPr lang="en-US" dirty="0" smtClean="0"/>
              <a:t>Some Health personnel don’t have computer literacy skills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Power supply can be a problem to some of the sites without reliable electricity supply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need of other computer accessories like printer for reports generation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On time technical support for all sites</a:t>
            </a:r>
          </a:p>
          <a:p>
            <a:pPr lvl="1"/>
            <a:r>
              <a:rPr lang="en-US" dirty="0" smtClean="0"/>
              <a:t>Computer breakdown</a:t>
            </a:r>
          </a:p>
          <a:p>
            <a:pPr lvl="1"/>
            <a:r>
              <a:rPr lang="en-US" dirty="0" smtClean="0"/>
              <a:t>System failure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Transfer of trained staff like you to different locations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Internet communication is still unreliable to </a:t>
            </a:r>
            <a:r>
              <a:rPr lang="en-US" dirty="0" err="1" smtClean="0"/>
              <a:t>ost</a:t>
            </a:r>
            <a:r>
              <a:rPr lang="en-US" dirty="0" smtClean="0"/>
              <a:t> of the districts for data sharing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21113" y="7063573"/>
            <a:ext cx="35990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31" y="0"/>
            <a:ext cx="9072563" cy="1112838"/>
          </a:xfrm>
        </p:spPr>
        <p:txBody>
          <a:bodyPr/>
          <a:lstStyle/>
          <a:p>
            <a:pPr algn="ctr"/>
            <a:r>
              <a:rPr lang="en-US" dirty="0" smtClean="0"/>
              <a:t>11. Expected Challenges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512" y="579437"/>
            <a:ext cx="9917113" cy="6042489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ambria" pitchFamily="18" charset="0"/>
              </a:rPr>
              <a:t>HRHIS</a:t>
            </a:r>
          </a:p>
          <a:p>
            <a:pPr algn="ctr">
              <a:buNone/>
            </a:pPr>
            <a:endParaRPr lang="en-US" sz="4400" b="1" dirty="0" smtClean="0">
              <a:solidFill>
                <a:srgbClr val="0070C0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ambria" pitchFamily="18" charset="0"/>
              </a:rPr>
              <a:t>&amp;&amp;</a:t>
            </a:r>
          </a:p>
          <a:p>
            <a:pPr algn="ctr">
              <a:buNone/>
            </a:pPr>
            <a:endParaRPr lang="en-US" sz="4400" b="1" dirty="0" smtClean="0">
              <a:solidFill>
                <a:srgbClr val="0070C0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ambria" pitchFamily="18" charset="0"/>
              </a:rPr>
              <a:t>The System</a:t>
            </a:r>
            <a:endParaRPr lang="en-US" sz="4400" b="1" dirty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712" y="0"/>
            <a:ext cx="9072563" cy="808037"/>
          </a:xfrm>
        </p:spPr>
        <p:txBody>
          <a:bodyPr/>
          <a:lstStyle/>
          <a:p>
            <a:pPr algn="ctr"/>
            <a:r>
              <a:rPr lang="en-US" dirty="0" smtClean="0"/>
              <a:t>1. Log in Screen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4237"/>
            <a:ext cx="10080625" cy="667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1" y="0"/>
            <a:ext cx="10080624" cy="7559675"/>
          </a:xfrm>
        </p:spPr>
        <p:txBody>
          <a:bodyPr tIns="52893"/>
          <a:lstStyle/>
          <a:p>
            <a:pPr algn="ctr">
              <a:buNone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  <a:defRPr/>
            </a:pPr>
            <a:endParaRPr lang="en-US" sz="6000" dirty="0" smtClean="0">
              <a:latin typeface="Times New Roman" pitchFamily="16" charset="0"/>
            </a:endParaRPr>
          </a:p>
          <a:p>
            <a:pPr algn="ctr">
              <a:buNone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  <a:defRPr/>
            </a:pPr>
            <a:endParaRPr lang="en-US" sz="4400" b="1" dirty="0" smtClean="0">
              <a:latin typeface="Cambria" pitchFamily="18" charset="0"/>
            </a:endParaRPr>
          </a:p>
          <a:p>
            <a:pPr algn="ctr">
              <a:buNone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  <a:defRPr/>
            </a:pPr>
            <a:r>
              <a:rPr lang="en-US" sz="4400" b="1" dirty="0" smtClean="0">
                <a:latin typeface="Cambria" pitchFamily="18" charset="0"/>
              </a:rPr>
              <a:t>HRHIS </a:t>
            </a:r>
          </a:p>
          <a:p>
            <a:pPr algn="ctr">
              <a:buNone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  <a:defRPr/>
            </a:pPr>
            <a:r>
              <a:rPr lang="en-US" sz="4400" b="1" dirty="0" smtClean="0">
                <a:latin typeface="Cambria" pitchFamily="18" charset="0"/>
              </a:rPr>
              <a:t>Operational Training</a:t>
            </a:r>
          </a:p>
          <a:p>
            <a:pPr algn="ctr">
              <a:buNone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  <a:defRPr/>
            </a:pPr>
            <a:r>
              <a:rPr lang="en-US" sz="4400" b="1" dirty="0" smtClean="0">
                <a:solidFill>
                  <a:srgbClr val="0070C0"/>
                </a:solidFill>
                <a:latin typeface="Cambria" pitchFamily="18" charset="0"/>
              </a:rPr>
              <a:t>&amp;&amp;</a:t>
            </a:r>
          </a:p>
          <a:p>
            <a:pPr algn="ctr">
              <a:buNone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  <a:defRPr/>
            </a:pPr>
            <a:r>
              <a:rPr lang="en-US" sz="4400" b="1" dirty="0" smtClean="0">
                <a:latin typeface="Cambria" pitchFamily="18" charset="0"/>
              </a:rPr>
              <a:t>Introduction to HRHIS Development and Implementation in Tanzania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5912" y="0"/>
            <a:ext cx="2057400" cy="1722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4512" y="5227637"/>
            <a:ext cx="2057400" cy="2057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712" y="0"/>
            <a:ext cx="9072563" cy="7318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2.HRHIS Dashboard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36637"/>
            <a:ext cx="10080625" cy="652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912" y="0"/>
            <a:ext cx="9072563" cy="125994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3. HRHIS Dashboard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2837"/>
            <a:ext cx="10080625" cy="644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512" y="0"/>
            <a:ext cx="9072563" cy="1259946"/>
          </a:xfrm>
        </p:spPr>
        <p:txBody>
          <a:bodyPr/>
          <a:lstStyle/>
          <a:p>
            <a:pPr algn="ctr"/>
            <a:r>
              <a:rPr lang="en-US" dirty="0" smtClean="0"/>
              <a:t>4. Data entry Screen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5237"/>
            <a:ext cx="10080625" cy="629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237"/>
            <a:ext cx="10080625" cy="6446838"/>
          </a:xfrm>
        </p:spPr>
        <p:txBody>
          <a:bodyPr>
            <a:normAutofit lnSpcReduction="10000"/>
          </a:bodyPr>
          <a:lstStyle/>
          <a:p>
            <a:pPr marL="63529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From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managing data entry form: editing, adding elements, deleting, etc</a:t>
            </a:r>
          </a:p>
          <a:p>
            <a:pPr marL="63529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Resource tables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generating excel reports</a:t>
            </a:r>
          </a:p>
          <a:p>
            <a:pPr marL="63529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Indicators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Indicators calculations</a:t>
            </a:r>
          </a:p>
          <a:p>
            <a:pPr marL="63529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Organization Unit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Adding, editing and deleting organization units</a:t>
            </a:r>
          </a:p>
          <a:p>
            <a:pPr marL="63529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Data Quality</a:t>
            </a:r>
          </a:p>
          <a:p>
            <a:pPr marL="917486" lvl="1" indent="-514350">
              <a:buFont typeface="Arial" pitchFamily="34" charset="0"/>
              <a:buChar char="•"/>
            </a:pPr>
            <a:r>
              <a:rPr lang="en-US" dirty="0" smtClean="0"/>
              <a:t>For identifying wrongly entered data for correction</a:t>
            </a:r>
          </a:p>
          <a:p>
            <a:pPr marL="63529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User Administration</a:t>
            </a:r>
          </a:p>
          <a:p>
            <a:pPr marL="917486" lvl="1" indent="-514350">
              <a:buFont typeface="Arial" pitchFamily="34" charset="0"/>
              <a:buChar char="•"/>
            </a:pPr>
            <a:r>
              <a:rPr lang="en-US" dirty="0" smtClean="0"/>
              <a:t>For defining different users roles/responsibilities in the system (Access Level)</a:t>
            </a:r>
          </a:p>
          <a:p>
            <a:pPr marL="917486" lvl="1" indent="-514350">
              <a:buFont typeface="Arial" pitchFamily="34" charset="0"/>
              <a:buChar char="•"/>
            </a:pPr>
            <a:r>
              <a:rPr lang="en-US" dirty="0" smtClean="0"/>
              <a:t>For creation users login accounts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712" y="0"/>
            <a:ext cx="9072563" cy="884237"/>
          </a:xfrm>
        </p:spPr>
        <p:txBody>
          <a:bodyPr/>
          <a:lstStyle/>
          <a:p>
            <a:pPr algn="ctr"/>
            <a:r>
              <a:rPr lang="en-US" dirty="0" smtClean="0"/>
              <a:t>5. Main </a:t>
            </a:r>
            <a:r>
              <a:rPr lang="en-US" dirty="0" err="1" smtClean="0"/>
              <a:t>Madules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8037"/>
            <a:ext cx="10080625" cy="6751637"/>
          </a:xfrm>
        </p:spPr>
        <p:txBody>
          <a:bodyPr>
            <a:normAutofit fontScale="92500" lnSpcReduction="10000"/>
          </a:bodyPr>
          <a:lstStyle/>
          <a:p>
            <a:pPr marL="635291" indent="-514350">
              <a:buNone/>
            </a:pPr>
            <a:r>
              <a:rPr lang="en-US" dirty="0" smtClean="0"/>
              <a:t>7.</a:t>
            </a:r>
            <a:r>
              <a:rPr lang="en-US" b="1" dirty="0" smtClean="0">
                <a:solidFill>
                  <a:srgbClr val="0070C0"/>
                </a:solidFill>
              </a:rPr>
              <a:t> Configuration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Server Configuration</a:t>
            </a:r>
          </a:p>
          <a:p>
            <a:pPr marL="635291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8. Data Management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Gives access to Data entry form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Updating/ editing entered records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Data Validation – gives a list of wrongly entered data as per defined criteria</a:t>
            </a:r>
          </a:p>
          <a:p>
            <a:pPr marL="635291" indent="-514350">
              <a:buNone/>
            </a:pPr>
            <a:r>
              <a:rPr lang="en-US" dirty="0" smtClean="0"/>
              <a:t>9</a:t>
            </a:r>
            <a:r>
              <a:rPr lang="en-US" b="1" dirty="0" smtClean="0">
                <a:solidFill>
                  <a:srgbClr val="0070C0"/>
                </a:solidFill>
              </a:rPr>
              <a:t>. Reports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Produces data completeness reports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Gives graphical (pie, line and bar charts) and excels aggregated reports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Shows reports for the entered records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Shows staff history reports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Shows in service reports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Make possible to export graphical reports to excel</a:t>
            </a:r>
          </a:p>
          <a:p>
            <a:pPr marL="917486" lvl="1" indent="-514350">
              <a:buFont typeface="Wingdings" pitchFamily="2" charset="2"/>
              <a:buChar char="§"/>
            </a:pPr>
            <a:r>
              <a:rPr lang="en-US" dirty="0" smtClean="0"/>
              <a:t>Gives excel report with arrangement by cadre/designation			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112" y="0"/>
            <a:ext cx="9372600" cy="808037"/>
          </a:xfrm>
        </p:spPr>
        <p:txBody>
          <a:bodyPr/>
          <a:lstStyle/>
          <a:p>
            <a:pPr algn="ctr"/>
            <a:r>
              <a:rPr lang="en-US" dirty="0" smtClean="0"/>
              <a:t>…modules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884237"/>
            <a:ext cx="10080624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10</a:t>
            </a:r>
            <a:r>
              <a:rPr lang="en-US" b="1" dirty="0" smtClean="0">
                <a:solidFill>
                  <a:srgbClr val="0070C0"/>
                </a:solidFill>
              </a:rPr>
              <a:t>. Import/Export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export of entered data in xml format (small size file) to be transferred into another computer to kept for backup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import of data from another HRHIS computer – say importing data from district server to the regional server. Also import back data that has been exported as backup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Export data to other system like DHIS/HMIS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Exporting system data structure</a:t>
            </a:r>
          </a:p>
          <a:p>
            <a:pPr>
              <a:buNone/>
            </a:pPr>
            <a:r>
              <a:rPr lang="en-US" dirty="0" smtClean="0"/>
              <a:t>11. </a:t>
            </a:r>
            <a:r>
              <a:rPr lang="en-US" b="1" dirty="0" smtClean="0">
                <a:solidFill>
                  <a:srgbClr val="0070C0"/>
                </a:solidFill>
              </a:rPr>
              <a:t>Change password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Gives room for users to change password in case the one in use has been exposed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512" y="0"/>
            <a:ext cx="9072563" cy="884237"/>
          </a:xfrm>
        </p:spPr>
        <p:txBody>
          <a:bodyPr/>
          <a:lstStyle/>
          <a:p>
            <a:pPr algn="ctr"/>
            <a:r>
              <a:rPr lang="en-US" dirty="0" smtClean="0"/>
              <a:t>…Modules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63913" y="7063573"/>
            <a:ext cx="40562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de-DE" dirty="0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title"/>
          </p:nvPr>
        </p:nvSpPr>
        <p:spPr>
          <a:xfrm>
            <a:off x="1071067" y="367485"/>
            <a:ext cx="8643786" cy="633473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olidFill>
                  <a:srgbClr val="C5C000"/>
                </a:solidFill>
              </a:rPr>
              <a:t>Questions</a:t>
            </a:r>
          </a:p>
        </p:txBody>
      </p:sp>
      <p:pic>
        <p:nvPicPr>
          <p:cNvPr id="103429" name="Picture 5" descr="black-han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8342" y="1954667"/>
            <a:ext cx="6991683" cy="3811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239712" y="1341437"/>
            <a:ext cx="9840913" cy="6218238"/>
          </a:xfrm>
        </p:spPr>
        <p:txBody>
          <a:bodyPr/>
          <a:lstStyle/>
          <a:p>
            <a:pPr marL="585696" indent="-514297">
              <a:buClr>
                <a:schemeClr val="tx1"/>
              </a:buClr>
              <a:buSzPct val="75000"/>
              <a:buFont typeface="+mj-lt"/>
              <a:buAutoNum type="arabicPeriod"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Introduction to HRHIS</a:t>
            </a:r>
          </a:p>
          <a:p>
            <a:pPr marL="585484" indent="-514085">
              <a:buClr>
                <a:schemeClr val="tx1"/>
              </a:buClr>
              <a:buSzPct val="75000"/>
              <a:buFont typeface="+mj-lt"/>
              <a:buAutoNum type="arabicPeriod"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Why HRHIS</a:t>
            </a:r>
          </a:p>
          <a:p>
            <a:pPr marL="585696" indent="-514297">
              <a:buClr>
                <a:schemeClr val="tx1"/>
              </a:buClr>
              <a:buSzPct val="75000"/>
              <a:buFont typeface="+mj-lt"/>
              <a:buAutoNum type="arabicPeriod"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Inception and Development of HRHIS</a:t>
            </a:r>
          </a:p>
          <a:p>
            <a:pPr marL="585696" indent="-514297">
              <a:buClr>
                <a:schemeClr val="tx1"/>
              </a:buClr>
              <a:buSzPct val="75000"/>
              <a:buFont typeface="+mj-lt"/>
              <a:buAutoNum type="arabicPeriod"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Target Group – Key stakeholders</a:t>
            </a:r>
          </a:p>
          <a:p>
            <a:pPr marL="585696" indent="-514297">
              <a:buClr>
                <a:schemeClr val="tx1"/>
              </a:buClr>
              <a:buSzPct val="75000"/>
              <a:buFont typeface="+mj-lt"/>
              <a:buAutoNum type="arabicPeriod"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HRHIS Piloting </a:t>
            </a:r>
          </a:p>
          <a:p>
            <a:pPr marL="585696" indent="-514297">
              <a:buClr>
                <a:schemeClr val="tx1"/>
              </a:buClr>
              <a:buSzPct val="75000"/>
              <a:buFont typeface="+mj-lt"/>
              <a:buAutoNum type="arabicPeriod"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Rollout Approach</a:t>
            </a:r>
          </a:p>
          <a:p>
            <a:pPr marL="585696" indent="-514297">
              <a:buClr>
                <a:schemeClr val="tx1"/>
              </a:buClr>
              <a:buSzPct val="75000"/>
              <a:buFont typeface="+mj-lt"/>
              <a:buAutoNum type="arabicPeriod"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What is special with HRHIS</a:t>
            </a:r>
          </a:p>
          <a:p>
            <a:pPr marL="585696" indent="-514297">
              <a:buClr>
                <a:schemeClr val="tx1"/>
              </a:buClr>
              <a:buSzPct val="75000"/>
              <a:buFont typeface="+mj-lt"/>
              <a:buAutoNum type="arabicPeriod"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Possible challenges </a:t>
            </a:r>
          </a:p>
          <a:p>
            <a:pPr marL="585696" indent="-514297">
              <a:buClr>
                <a:schemeClr val="tx1"/>
              </a:buClr>
              <a:buSzPct val="75000"/>
              <a:buNone/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117476"/>
            <a:ext cx="9296400" cy="919162"/>
          </a:xfrm>
        </p:spPr>
        <p:txBody>
          <a:bodyPr tIns="35261"/>
          <a:lstStyle/>
          <a:p>
            <a:pPr algn="ctr">
              <a:tabLst>
                <a:tab pos="723525" algn="l"/>
                <a:tab pos="1447045" algn="l"/>
                <a:tab pos="2170575" algn="l"/>
                <a:tab pos="2894099" algn="l"/>
                <a:tab pos="3617623" algn="l"/>
                <a:tab pos="4341150" algn="l"/>
                <a:tab pos="5064674" algn="l"/>
                <a:tab pos="5788199" algn="l"/>
                <a:tab pos="6511723" algn="l"/>
                <a:tab pos="7235249" algn="l"/>
                <a:tab pos="7958774" algn="l"/>
              </a:tabLst>
            </a:pPr>
            <a:r>
              <a:rPr lang="en-US" dirty="0" smtClean="0"/>
              <a:t>HRHIS</a:t>
            </a:r>
            <a:r>
              <a:rPr lang="en-US" i="0" dirty="0" smtClean="0"/>
              <a:t>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3512" y="7063573"/>
            <a:ext cx="3810001" cy="402483"/>
          </a:xfrm>
        </p:spPr>
        <p:txBody>
          <a:bodyPr/>
          <a:lstStyle/>
          <a:p>
            <a:r>
              <a:rPr lang="en-US" b="1" dirty="0" smtClean="0"/>
              <a:t>Human Resource for Health Information System</a:t>
            </a:r>
            <a:endParaRPr 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31837"/>
            <a:ext cx="10080624" cy="68278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sz="3100" dirty="0" smtClean="0"/>
              <a:t>Specific tool to facilitate;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  <a:buFont typeface="Arial" pitchFamily="34" charset="0"/>
              <a:buChar char="•"/>
            </a:pPr>
            <a:r>
              <a:rPr lang="en-US" sz="2700" b="1" dirty="0" smtClean="0"/>
              <a:t>collection</a:t>
            </a:r>
            <a:r>
              <a:rPr lang="en-US" sz="2700" dirty="0" smtClean="0"/>
              <a:t>, </a:t>
            </a:r>
            <a:r>
              <a:rPr lang="en-US" sz="2700" b="1" dirty="0" smtClean="0"/>
              <a:t>collation</a:t>
            </a:r>
            <a:r>
              <a:rPr lang="en-US" sz="2700" i="1" dirty="0" smtClean="0"/>
              <a:t>   </a:t>
            </a:r>
            <a:r>
              <a:rPr lang="en-US" sz="2700" b="1" dirty="0" smtClean="0"/>
              <a:t>or organizing</a:t>
            </a:r>
            <a:r>
              <a:rPr lang="en-US" sz="2700" dirty="0" smtClean="0"/>
              <a:t>, </a:t>
            </a:r>
            <a:r>
              <a:rPr lang="en-US" sz="2700" b="1" dirty="0" smtClean="0"/>
              <a:t>analysis</a:t>
            </a:r>
            <a:r>
              <a:rPr lang="en-US" sz="2700" dirty="0" smtClean="0"/>
              <a:t> and </a:t>
            </a:r>
            <a:r>
              <a:rPr lang="en-US" sz="2700" b="1" dirty="0" smtClean="0"/>
              <a:t>presentation</a:t>
            </a:r>
            <a:r>
              <a:rPr lang="en-US" sz="2700" dirty="0" smtClean="0"/>
              <a:t> of HRH data</a:t>
            </a:r>
          </a:p>
          <a:p>
            <a:pPr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sz="3100" dirty="0" smtClean="0"/>
              <a:t>An open Source Computer Software (what is Open Source SW?) </a:t>
            </a:r>
          </a:p>
          <a:p>
            <a:pPr lvl="1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sz="2600" dirty="0" smtClean="0"/>
              <a:t>Developed using open source packages </a:t>
            </a:r>
          </a:p>
          <a:p>
            <a:pPr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sz="3100" dirty="0" smtClean="0"/>
              <a:t>Tanzanian initiative;</a:t>
            </a:r>
            <a:r>
              <a:rPr lang="en-US" sz="3400" dirty="0" smtClean="0"/>
              <a:t> 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Owned by the </a:t>
            </a:r>
            <a:r>
              <a:rPr lang="en-US" sz="2700" dirty="0" err="1" smtClean="0"/>
              <a:t>MoHSW</a:t>
            </a:r>
            <a:endParaRPr lang="en-US" sz="2700" dirty="0" smtClean="0"/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Resources support from JICA (infrastructure, Financial, technical support, etc)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Developed from scratch by experts from UDSM after intensive study and requirements gathering  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SzPct val="80000"/>
              <a:buFont typeface="Arial" pitchFamily="34" charset="0"/>
              <a:buChar char="•"/>
            </a:pPr>
            <a:r>
              <a:rPr lang="en-US" sz="2700" dirty="0" err="1" smtClean="0"/>
              <a:t>MoHSW</a:t>
            </a:r>
            <a:r>
              <a:rPr lang="en-US" sz="2700" dirty="0" smtClean="0"/>
              <a:t> leads the implementation process supported by UDSM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buFont typeface="Arial" pitchFamily="34" charset="0"/>
              <a:buChar char="•"/>
            </a:pPr>
            <a:r>
              <a:rPr lang="en-US" sz="3600" dirty="0" smtClean="0"/>
              <a:t>Development and Implementation of HRHIS has been forced by the need of the </a:t>
            </a:r>
            <a:r>
              <a:rPr lang="en-US" sz="3600" dirty="0" err="1" smtClean="0"/>
              <a:t>MoHSW</a:t>
            </a:r>
            <a:r>
              <a:rPr lang="en-US" sz="3600" dirty="0" smtClean="0"/>
              <a:t> to address HRH Information System challenges and strengthen the existing systems;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49713" y="7063573"/>
            <a:ext cx="3505200" cy="402483"/>
          </a:xfrm>
        </p:spPr>
        <p:txBody>
          <a:bodyPr/>
          <a:lstStyle/>
          <a:p>
            <a:r>
              <a:rPr lang="en-US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31" y="0"/>
            <a:ext cx="9072563" cy="808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1. Introduction to HRHIS</a:t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884237"/>
            <a:ext cx="10080624" cy="64770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Cambria" pitchFamily="18" charset="0"/>
              </a:rPr>
              <a:t>Unreliability of existing HRH information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</a:rPr>
              <a:t>Timeliness:  </a:t>
            </a:r>
            <a:r>
              <a:rPr lang="en-US" sz="2800" dirty="0" smtClean="0">
                <a:latin typeface="Cambria" pitchFamily="18" charset="0"/>
              </a:rPr>
              <a:t>Managers from all levels to get timely data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</a:rPr>
              <a:t>Correctness: </a:t>
            </a:r>
            <a:r>
              <a:rPr lang="en-US" sz="2800" dirty="0" smtClean="0">
                <a:latin typeface="Cambria" pitchFamily="18" charset="0"/>
              </a:rPr>
              <a:t>The system enhances correctness of HRH Information 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i="1" dirty="0" smtClean="0">
                <a:latin typeface="Cambria" pitchFamily="18" charset="0"/>
              </a:rPr>
              <a:t>Completeness:</a:t>
            </a:r>
            <a:r>
              <a:rPr lang="en-US" sz="2800" dirty="0" smtClean="0">
                <a:latin typeface="Cambria" pitchFamily="18" charset="0"/>
              </a:rPr>
              <a:t> The system also enhances completeness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Cambria" pitchFamily="18" charset="0"/>
              </a:rPr>
              <a:t>Difficulties in Accessing of HRH information 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Cambria" pitchFamily="18" charset="0"/>
              </a:rPr>
              <a:t>Difficulties in Sharing of HRH information within </a:t>
            </a:r>
            <a:r>
              <a:rPr lang="en-US" sz="2800" dirty="0" err="1" smtClean="0">
                <a:latin typeface="Cambria" pitchFamily="18" charset="0"/>
              </a:rPr>
              <a:t>MoHSW</a:t>
            </a:r>
            <a:r>
              <a:rPr lang="en-US" sz="2800" dirty="0" smtClean="0">
                <a:latin typeface="Cambria" pitchFamily="18" charset="0"/>
              </a:rPr>
              <a:t> and from outside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Cambria" pitchFamily="18" charset="0"/>
              </a:rPr>
              <a:t>Storage of HRH data and information – poor storage facilities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63913" y="7063573"/>
            <a:ext cx="40562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103663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2.Challenges with Existing HRH  information  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60437"/>
            <a:ext cx="10080625" cy="65992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000" dirty="0" smtClean="0"/>
              <a:t>Confidentiality of HRH information – is not guaranteed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000" dirty="0" smtClean="0"/>
              <a:t>Technical capacity in handling HRH information – poor Capacity in collection, storing, analyzing and presenting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000" dirty="0" smtClean="0"/>
              <a:t>Infrastructure and supporting equipments – poor or not exist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000" dirty="0" smtClean="0"/>
              <a:t>Unclear format for presenting HRHIS data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000" dirty="0" smtClean="0"/>
              <a:t>Various offices to report to and with different formats and frequency of reporting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000" dirty="0" smtClean="0"/>
              <a:t>Redundancy in collection of HRH information – same thing done by different authorities since what is collected can not be shared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712" y="0"/>
            <a:ext cx="9072563" cy="1036637"/>
          </a:xfrm>
        </p:spPr>
        <p:txBody>
          <a:bodyPr/>
          <a:lstStyle/>
          <a:p>
            <a:pPr algn="ctr"/>
            <a:r>
              <a:rPr lang="en-US" dirty="0" smtClean="0"/>
              <a:t>…Challenges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960438"/>
            <a:ext cx="10080624" cy="65992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HRHIS aims at;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use the state of art technology (yet simple) for handling HRH information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establish a national database standard for collection of HRH information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enable timely availability of updated HRH information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make possible accessibility of HRH information without difficulties both within </a:t>
            </a:r>
            <a:r>
              <a:rPr lang="en-US" dirty="0" err="1" smtClean="0"/>
              <a:t>MoHSW</a:t>
            </a:r>
            <a:r>
              <a:rPr lang="en-US" dirty="0" smtClean="0"/>
              <a:t> and outside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enable the nation to understand the status of HRH personnel in Health Sector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Saving cost incurred to collection the same information every now and them  by keeping relevant HRH information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Make available information for decision making and Planning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enable proper allocation of health personnel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21113" y="7111154"/>
            <a:ext cx="35990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1"/>
            <a:ext cx="9072563" cy="1036637"/>
          </a:xfrm>
        </p:spPr>
        <p:txBody>
          <a:bodyPr/>
          <a:lstStyle/>
          <a:p>
            <a:pPr algn="ctr"/>
            <a:r>
              <a:rPr lang="en-US" dirty="0" smtClean="0"/>
              <a:t>3. WHY HRHIS?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960437"/>
            <a:ext cx="10080624" cy="6599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initiative started in 2009…development started after requirements gathering from different stakeholders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first version was piloted in coast region from July 2009 and then Dar </a:t>
            </a:r>
            <a:r>
              <a:rPr lang="en-US" sz="2800" dirty="0" err="1" smtClean="0"/>
              <a:t>es</a:t>
            </a:r>
            <a:r>
              <a:rPr lang="en-US" sz="2800" dirty="0" smtClean="0"/>
              <a:t> Salaam from December 2009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Development is done using Open Source Software Technologies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We are using participatory development approach whereby users are part and parcel of the development process and software quality improvement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More requirements can still be accommodated as deemed necessary </a:t>
            </a:r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73513" y="7063573"/>
            <a:ext cx="3446678" cy="402483"/>
          </a:xfrm>
        </p:spPr>
        <p:txBody>
          <a:bodyPr/>
          <a:lstStyle/>
          <a:p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"/>
            <a:ext cx="9840911" cy="8842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4. </a:t>
            </a:r>
            <a:r>
              <a:rPr lang="en-US" sz="4000" dirty="0" smtClean="0"/>
              <a:t>Inception and Development of HRHIS</a:t>
            </a:r>
            <a:endParaRPr 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881</TotalTime>
  <Words>1517</Words>
  <PresentationFormat>Custom</PresentationFormat>
  <Paragraphs>212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Appendix D: Introduction to HRHIS</vt:lpstr>
      <vt:lpstr>Slide 2</vt:lpstr>
      <vt:lpstr>Slide 3</vt:lpstr>
      <vt:lpstr>HRHIS Overview</vt:lpstr>
      <vt:lpstr> 1. Introduction to HRHIS </vt:lpstr>
      <vt:lpstr>2.Challenges with Existing HRH  information  </vt:lpstr>
      <vt:lpstr>…Challenges</vt:lpstr>
      <vt:lpstr>3. WHY HRHIS?</vt:lpstr>
      <vt:lpstr>4. Inception and Development of HRHIS</vt:lpstr>
      <vt:lpstr>5. Why using Open Sources Technologies</vt:lpstr>
      <vt:lpstr>6. Target HRHIS Users</vt:lpstr>
      <vt:lpstr>7. Who to Train?</vt:lpstr>
      <vt:lpstr>8. Training and Support Approach</vt:lpstr>
      <vt:lpstr>9. Rollout Approach</vt:lpstr>
      <vt:lpstr>10. What is special with HRHIS</vt:lpstr>
      <vt:lpstr>…</vt:lpstr>
      <vt:lpstr>11. Expected Challenges</vt:lpstr>
      <vt:lpstr>Slide 18</vt:lpstr>
      <vt:lpstr>1. Log in Screen</vt:lpstr>
      <vt:lpstr>2.HRHIS Dashboard</vt:lpstr>
      <vt:lpstr>3. HRHIS Dashboard</vt:lpstr>
      <vt:lpstr>4. Data entry Screen</vt:lpstr>
      <vt:lpstr>5. Main Madules</vt:lpstr>
      <vt:lpstr>…modules</vt:lpstr>
      <vt:lpstr>…Modules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of a Strategy</dc:title>
  <dc:creator>Wilfred Senyoni</dc:creator>
  <dc:description>Introducing developments and alternatives, recommending one or more strategies</dc:description>
  <cp:lastModifiedBy>Mathew</cp:lastModifiedBy>
  <cp:revision>101</cp:revision>
  <cp:lastPrinted>1601-01-01T00:00:00Z</cp:lastPrinted>
  <dcterms:created xsi:type="dcterms:W3CDTF">2010-12-06T05:43:10Z</dcterms:created>
  <dcterms:modified xsi:type="dcterms:W3CDTF">2011-05-05T07:54:33Z</dcterms:modified>
</cp:coreProperties>
</file>