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7" r:id="rId1"/>
  </p:sldMasterIdLst>
  <p:notesMasterIdLst>
    <p:notesMasterId r:id="rId15"/>
  </p:notesMasterIdLst>
  <p:handoutMasterIdLst>
    <p:handoutMasterId r:id="rId16"/>
  </p:handoutMasterIdLst>
  <p:sldIdLst>
    <p:sldId id="286" r:id="rId2"/>
    <p:sldId id="287" r:id="rId3"/>
    <p:sldId id="282" r:id="rId4"/>
    <p:sldId id="280" r:id="rId5"/>
    <p:sldId id="281" r:id="rId6"/>
    <p:sldId id="259" r:id="rId7"/>
    <p:sldId id="260" r:id="rId8"/>
    <p:sldId id="261" r:id="rId9"/>
    <p:sldId id="262" r:id="rId10"/>
    <p:sldId id="283" r:id="rId11"/>
    <p:sldId id="264" r:id="rId12"/>
    <p:sldId id="284" r:id="rId13"/>
    <p:sldId id="285" r:id="rId14"/>
  </p:sldIdLst>
  <p:sldSz cx="10972800" cy="8686800"/>
  <p:notesSz cx="9372600" cy="7053263"/>
  <p:defaultTextStyle>
    <a:defPPr>
      <a:defRPr lang="en-GB"/>
    </a:defPPr>
    <a:lvl1pPr algn="l" defTabSz="45684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363" indent="-285524" algn="l" defTabSz="45684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2098" indent="-228420" algn="l" defTabSz="45684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98936" indent="-228420" algn="l" defTabSz="45684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5776" indent="-228420" algn="l" defTabSz="45684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4194" algn="l" defTabSz="91367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1033" algn="l" defTabSz="91367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7871" algn="l" defTabSz="91367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4710" algn="l" defTabSz="91367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224" y="174"/>
      </p:cViewPr>
      <p:guideLst>
        <p:guide orient="horz" pos="2482"/>
        <p:guide pos="3135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020"/>
        <p:guide pos="26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062225" cy="352886"/>
          </a:xfrm>
          <a:prstGeom prst="rect">
            <a:avLst/>
          </a:prstGeom>
        </p:spPr>
        <p:txBody>
          <a:bodyPr vert="horz" lIns="84235" tIns="42117" rIns="84235" bIns="42117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461" y="0"/>
            <a:ext cx="4062225" cy="352886"/>
          </a:xfrm>
          <a:prstGeom prst="rect">
            <a:avLst/>
          </a:prstGeom>
        </p:spPr>
        <p:txBody>
          <a:bodyPr vert="horz" lIns="84235" tIns="42117" rIns="84235" bIns="42117" rtlCol="0"/>
          <a:lstStyle>
            <a:lvl1pPr algn="r">
              <a:defRPr sz="1100"/>
            </a:lvl1pPr>
          </a:lstStyle>
          <a:p>
            <a:fld id="{38BAC8C2-E74E-4838-A77A-799B9144F2DA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699264"/>
            <a:ext cx="4062225" cy="352886"/>
          </a:xfrm>
          <a:prstGeom prst="rect">
            <a:avLst/>
          </a:prstGeom>
        </p:spPr>
        <p:txBody>
          <a:bodyPr vert="horz" lIns="84235" tIns="42117" rIns="84235" bIns="42117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461" y="6699264"/>
            <a:ext cx="4062225" cy="352886"/>
          </a:xfrm>
          <a:prstGeom prst="rect">
            <a:avLst/>
          </a:prstGeom>
        </p:spPr>
        <p:txBody>
          <a:bodyPr vert="horz" lIns="84235" tIns="42117" rIns="84235" bIns="42117" rtlCol="0" anchor="b"/>
          <a:lstStyle>
            <a:lvl1pPr algn="r">
              <a:defRPr sz="1100"/>
            </a:lvl1pPr>
          </a:lstStyle>
          <a:p>
            <a:fld id="{89BE7530-21C6-4867-A855-0C883BF54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014663" y="534988"/>
            <a:ext cx="3341687" cy="2644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938026" y="3349633"/>
            <a:ext cx="7496549" cy="31726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2" y="1"/>
            <a:ext cx="4066054" cy="3517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666857" algn="l"/>
                <a:tab pos="1333713" algn="l"/>
                <a:tab pos="2000570" algn="l"/>
                <a:tab pos="2667427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5304633" y="1"/>
            <a:ext cx="4066054" cy="3517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666857" algn="l"/>
                <a:tab pos="1333713" algn="l"/>
                <a:tab pos="2000570" algn="l"/>
                <a:tab pos="2667427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2" y="6700378"/>
            <a:ext cx="4066054" cy="3517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666857" algn="l"/>
                <a:tab pos="1333713" algn="l"/>
                <a:tab pos="2000570" algn="l"/>
                <a:tab pos="2667427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5304633" y="6700378"/>
            <a:ext cx="4066054" cy="3517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666857" algn="l"/>
                <a:tab pos="1333713" algn="l"/>
                <a:tab pos="2000570" algn="l"/>
                <a:tab pos="2667427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00824041-6BB9-4BDD-AF49-8E1341E57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684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363" indent="-285524" algn="l" defTabSz="45684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098" indent="-228420" algn="l" defTabSz="45684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8936" indent="-228420" algn="l" defTabSz="45684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5776" indent="-228420" algn="l" defTabSz="45684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4194" algn="l" defTabSz="9136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033" algn="l" defTabSz="9136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871" algn="l" defTabSz="9136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710" algn="l" defTabSz="9136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2D31CE8C-1BC1-43AA-8445-A7700637C862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16250" y="534988"/>
            <a:ext cx="3340100" cy="26447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8028" y="3349632"/>
            <a:ext cx="7498464" cy="317374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305679E-C2C0-485E-B43A-ED2D67910144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16250" y="534988"/>
            <a:ext cx="3340100" cy="26447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8028" y="3349634"/>
            <a:ext cx="7498464" cy="311029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845D8A2-2A0F-4B94-9C86-24798F2F6CC0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16250" y="534988"/>
            <a:ext cx="3340100" cy="26447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8028" y="3349634"/>
            <a:ext cx="7498464" cy="311029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70A1508-B9F0-4B69-B7C7-F06CABBC1EB0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16250" y="534988"/>
            <a:ext cx="3340100" cy="26447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8028" y="3349634"/>
            <a:ext cx="7498464" cy="311029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6C6534E-FA0B-4202-A7CF-70D754BBC671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16250" y="534988"/>
            <a:ext cx="3340100" cy="26447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8028" y="3349634"/>
            <a:ext cx="7498464" cy="311029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40080" y="1737360"/>
            <a:ext cx="9421978" cy="2316480"/>
          </a:xfrm>
          <a:ln>
            <a:noFill/>
          </a:ln>
        </p:spPr>
        <p:txBody>
          <a:bodyPr vert="horz" tIns="0" rIns="2196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7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40080" y="4089479"/>
            <a:ext cx="9425635" cy="2219960"/>
          </a:xfrm>
        </p:spPr>
        <p:txBody>
          <a:bodyPr lIns="0" rIns="21969"/>
          <a:lstStyle>
            <a:lvl1pPr marL="0" marR="54923" indent="0" algn="r">
              <a:buNone/>
              <a:defRPr>
                <a:solidFill>
                  <a:schemeClr val="tx1"/>
                </a:solidFill>
              </a:defRPr>
            </a:lvl1pPr>
            <a:lvl2pPr marL="549234" indent="0" algn="ctr">
              <a:buNone/>
            </a:lvl2pPr>
            <a:lvl3pPr marL="1098469" indent="0" algn="ctr">
              <a:buNone/>
            </a:lvl3pPr>
            <a:lvl4pPr marL="1647703" indent="0" algn="ctr">
              <a:buNone/>
            </a:lvl4pPr>
            <a:lvl5pPr marL="2196937" indent="0" algn="ctr">
              <a:buNone/>
            </a:lvl5pPr>
            <a:lvl6pPr marL="2746172" indent="0" algn="ctr">
              <a:buNone/>
            </a:lvl6pPr>
            <a:lvl7pPr marL="3295406" indent="0" algn="ctr">
              <a:buNone/>
            </a:lvl7pPr>
            <a:lvl8pPr marL="3844641" indent="0" algn="ctr">
              <a:buNone/>
            </a:lvl8pPr>
            <a:lvl9pPr marL="439387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42B147-A270-4E05-95DB-D82368CF41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35D07-6601-41EE-ABA7-61BF82BAE2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1" y="1158242"/>
            <a:ext cx="2468880" cy="6601566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1158242"/>
            <a:ext cx="7223760" cy="66015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53BA9-4163-44D7-838D-FB41CF1073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77" y="346597"/>
            <a:ext cx="9872065" cy="1448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5115F-D4F6-4A32-A595-073C42F0D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3A1D9-9376-4BBC-BFB7-7D4093D5AC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423" y="1667865"/>
            <a:ext cx="9326880" cy="172577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7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423" y="3425908"/>
            <a:ext cx="9326880" cy="1912302"/>
          </a:xfrm>
        </p:spPr>
        <p:txBody>
          <a:bodyPr lIns="54923" rIns="54923" anchor="t"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0D46A-D008-48F1-B0F7-DE6B85CA81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891845"/>
            <a:ext cx="9875521" cy="1447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2432107"/>
            <a:ext cx="4846320" cy="5617464"/>
          </a:xfrm>
        </p:spPr>
        <p:txBody>
          <a:bodyPr/>
          <a:lstStyle>
            <a:lvl1pPr>
              <a:defRPr sz="31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2432107"/>
            <a:ext cx="4846320" cy="5617464"/>
          </a:xfrm>
        </p:spPr>
        <p:txBody>
          <a:bodyPr/>
          <a:lstStyle>
            <a:lvl1pPr>
              <a:defRPr sz="31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51F7F-516C-4F6E-A833-3F361ED468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891845"/>
            <a:ext cx="9875521" cy="1447800"/>
          </a:xfrm>
        </p:spPr>
        <p:txBody>
          <a:bodyPr tIns="54923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349981"/>
            <a:ext cx="4848226" cy="835179"/>
          </a:xfrm>
        </p:spPr>
        <p:txBody>
          <a:bodyPr lIns="54923" tIns="0" rIns="54923" bIns="0" anchor="ctr">
            <a:noAutofit/>
          </a:bodyPr>
          <a:lstStyle>
            <a:lvl1pPr marL="0" indent="0">
              <a:buNone/>
              <a:defRPr sz="29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4030" y="2355693"/>
            <a:ext cx="4850130" cy="829468"/>
          </a:xfrm>
        </p:spPr>
        <p:txBody>
          <a:bodyPr lIns="54923" tIns="0" rIns="54923" bIns="0" anchor="ctr"/>
          <a:lstStyle>
            <a:lvl1pPr marL="0" indent="0">
              <a:buNone/>
              <a:defRPr sz="29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8640" y="3185160"/>
            <a:ext cx="4848226" cy="4871246"/>
          </a:xfrm>
        </p:spPr>
        <p:txBody>
          <a:bodyPr tIns="0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0" y="3185160"/>
            <a:ext cx="4850130" cy="4871246"/>
          </a:xfrm>
        </p:spPr>
        <p:txBody>
          <a:bodyPr tIns="0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81C89-5D4B-409F-96D5-EEBC506397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891845"/>
            <a:ext cx="9966960" cy="1447800"/>
          </a:xfrm>
        </p:spPr>
        <p:txBody>
          <a:bodyPr vert="horz" tIns="54923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6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ED32F-C427-40A4-94F2-4C8F77AAB2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C9F62-9924-4FCC-A919-972AB6F6AE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51513"/>
            <a:ext cx="3291841" cy="147193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31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22960" y="2123440"/>
            <a:ext cx="3291841" cy="5791200"/>
          </a:xfrm>
        </p:spPr>
        <p:txBody>
          <a:bodyPr lIns="21969" rIns="21969"/>
          <a:lstStyle>
            <a:lvl1pPr marL="0" indent="0" algn="l">
              <a:buNone/>
              <a:defRPr sz="1700"/>
            </a:lvl1pPr>
            <a:lvl2pPr indent="0" algn="l">
              <a:buNone/>
              <a:defRPr sz="1400"/>
            </a:lvl2pPr>
            <a:lvl3pPr indent="0" algn="l">
              <a:buNone/>
              <a:defRPr sz="1200"/>
            </a:lvl3pPr>
            <a:lvl4pPr indent="0" algn="l">
              <a:buNone/>
              <a:defRPr sz="1100"/>
            </a:lvl4pPr>
            <a:lvl5pPr indent="0" algn="l"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290061" y="2123440"/>
            <a:ext cx="6134100" cy="5791200"/>
          </a:xfrm>
        </p:spPr>
        <p:txBody>
          <a:bodyPr tIns="0"/>
          <a:lstStyle>
            <a:lvl1pPr>
              <a:defRPr sz="3400"/>
            </a:lvl1pPr>
            <a:lvl2pPr>
              <a:defRPr sz="3100"/>
            </a:lvl2pPr>
            <a:lvl3pPr>
              <a:defRPr sz="2900"/>
            </a:lvl3pPr>
            <a:lvl4pPr>
              <a:defRPr sz="24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73731-7E02-4680-A361-5D4DE3E105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798904" y="1403564"/>
            <a:ext cx="6309360" cy="521208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847" tIns="54923" rIns="109847" bIns="54923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9604961" y="6789041"/>
            <a:ext cx="186538" cy="196901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847" tIns="54923" rIns="109847" bIns="54923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1490863"/>
            <a:ext cx="2655417" cy="2004653"/>
          </a:xfrm>
        </p:spPr>
        <p:txBody>
          <a:bodyPr vert="horz" lIns="54923" tIns="54923" rIns="54923" bIns="54923" anchor="b"/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3583127"/>
            <a:ext cx="2651760" cy="2760472"/>
          </a:xfrm>
        </p:spPr>
        <p:txBody>
          <a:bodyPr lIns="76893" rIns="54923" bIns="54923" anchor="t"/>
          <a:lstStyle>
            <a:lvl1pPr marL="0" indent="0" algn="l">
              <a:spcBef>
                <a:spcPts val="300"/>
              </a:spcBef>
              <a:buFontTx/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92640" y="8051378"/>
            <a:ext cx="731520" cy="462491"/>
          </a:xfrm>
        </p:spPr>
        <p:txBody>
          <a:bodyPr/>
          <a:lstStyle/>
          <a:p>
            <a:pPr>
              <a:defRPr/>
            </a:pPr>
            <a:fld id="{C58A699B-AAD5-4838-A3AE-0A4A02259F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182952" y="1519388"/>
            <a:ext cx="5541264" cy="4980432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8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1431" y="7367694"/>
            <a:ext cx="10995660" cy="131910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847" tIns="54923" rIns="109847" bIns="54923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257799" y="7878446"/>
            <a:ext cx="5715001" cy="80835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847" tIns="54923" rIns="109847" bIns="54923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1431" y="-9048"/>
            <a:ext cx="10995660" cy="131910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847" tIns="54923" rIns="109847" bIns="54923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257799" y="-9049"/>
            <a:ext cx="5715001" cy="80835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847" tIns="54923" rIns="109847" bIns="54923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48640" y="891845"/>
            <a:ext cx="9875521" cy="1447800"/>
          </a:xfrm>
          <a:prstGeom prst="rect">
            <a:avLst/>
          </a:prstGeom>
        </p:spPr>
        <p:txBody>
          <a:bodyPr vert="horz" lIns="0" tIns="54923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48640" y="2451608"/>
            <a:ext cx="9875521" cy="5559552"/>
          </a:xfrm>
          <a:prstGeom prst="rect">
            <a:avLst/>
          </a:prstGeom>
        </p:spPr>
        <p:txBody>
          <a:bodyPr vert="horz" lIns="109847" tIns="54923" rIns="109847" bIns="549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48640" y="8051378"/>
            <a:ext cx="2560320" cy="46249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00400" y="8051378"/>
            <a:ext cx="4023360" cy="46249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09760" y="8051378"/>
            <a:ext cx="914400" cy="46249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BF53C327-A351-423B-B585-48C59681B8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2820" y="256383"/>
            <a:ext cx="11016658" cy="82235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6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29541" indent="-329541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68928" indent="-296587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98469" indent="-296587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009" indent="-252648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57550" indent="-252648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087091" indent="-252648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306784" indent="-219694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36325" indent="-219694" algn="l" rtl="0" eaLnBrk="1" latinLnBrk="0" hangingPunct="1">
        <a:spcBef>
          <a:spcPct val="20000"/>
        </a:spcBef>
        <a:buClr>
          <a:schemeClr val="tx2"/>
        </a:buClr>
        <a:buChar char="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965866" indent="-219694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92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984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477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969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461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954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446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93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3781965"/>
            <a:ext cx="10439400" cy="60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  <a:tab pos="9403267" algn="l"/>
                <a:tab pos="10126597" algn="l"/>
              </a:tabLst>
            </a:pPr>
            <a:r>
              <a:rPr lang="en-US" sz="3600" b="1" dirty="0" smtClean="0"/>
              <a:t>Appendix </a:t>
            </a:r>
            <a:r>
              <a:rPr lang="en-US" sz="3600" b="1" dirty="0" smtClean="0"/>
              <a:t>E: </a:t>
            </a:r>
            <a:r>
              <a:rPr lang="en-US" sz="3600" b="1" dirty="0" smtClean="0"/>
              <a:t>Introduction to </a:t>
            </a:r>
            <a:r>
              <a:rPr lang="en-US" sz="3600" b="1" dirty="0" err="1" smtClean="0"/>
              <a:t>Ubuntu</a:t>
            </a:r>
            <a:endParaRPr lang="en-US" sz="3600" b="1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pic>
        <p:nvPicPr>
          <p:cNvPr id="2050" name="Picture 2" descr="D:\03 Downloaded Files\screensho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8849" y="-152400"/>
            <a:ext cx="11010498" cy="853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Ubuntu</a:t>
            </a:r>
            <a:r>
              <a:rPr lang="en-US" b="1" dirty="0" smtClean="0"/>
              <a:t> features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Human Resource for Health Information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628775"/>
            <a:ext cx="10075863" cy="6303963"/>
          </a:xfrm>
        </p:spPr>
        <p:txBody>
          <a:bodyPr>
            <a:normAutofit/>
          </a:bodyPr>
          <a:lstStyle/>
          <a:p>
            <a:r>
              <a:rPr lang="en-US" dirty="0" smtClean="0"/>
              <a:t>Introduce basic packages in OpenOffice.org</a:t>
            </a:r>
          </a:p>
          <a:p>
            <a:pPr lvl="1"/>
            <a:r>
              <a:rPr lang="en-US" dirty="0" smtClean="0"/>
              <a:t>Word Processor</a:t>
            </a:r>
          </a:p>
          <a:p>
            <a:pPr lvl="1"/>
            <a:r>
              <a:rPr lang="en-US" dirty="0" smtClean="0"/>
              <a:t>Spreadsheet</a:t>
            </a:r>
          </a:p>
          <a:p>
            <a:pPr lvl="1"/>
            <a:r>
              <a:rPr lang="en-US" dirty="0" smtClean="0"/>
              <a:t>PowerPoint</a:t>
            </a:r>
          </a:p>
          <a:p>
            <a:r>
              <a:rPr lang="en-US" dirty="0" smtClean="0"/>
              <a:t>Files storage, delete and desktop environment</a:t>
            </a:r>
          </a:p>
          <a:p>
            <a:r>
              <a:rPr lang="en-US" dirty="0" smtClean="0"/>
              <a:t>File saving options (save as MS office files, etc)</a:t>
            </a:r>
          </a:p>
          <a:p>
            <a:r>
              <a:rPr lang="en-US" dirty="0" smtClean="0"/>
              <a:t>Introduce the browser (how to set home page, how to locate folder for downloaded files, etc)</a:t>
            </a:r>
          </a:p>
          <a:p>
            <a:r>
              <a:rPr lang="en-US" dirty="0" smtClean="0"/>
              <a:t>Places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10972800" cy="754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0"/>
            <a:ext cx="9872065" cy="762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Saving a Word Document into MS word Format</a:t>
            </a:r>
            <a:endParaRPr lang="en-US"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pic>
        <p:nvPicPr>
          <p:cNvPr id="3074" name="Picture 2" descr="C:\Users\Mchiwa\Desktop\Rajabu\Rajabu\Screenshot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10972800" cy="75438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"/>
            <a:ext cx="10134599" cy="8381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Saving a Spreadsheet File into MS Excel Format</a:t>
            </a: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0" y="397674"/>
            <a:ext cx="10972800" cy="8289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8128" rIns="0" bIns="0" anchor="ctr"/>
          <a:lstStyle/>
          <a:p>
            <a:pPr algn="ctr">
              <a:lnSpc>
                <a:spcPct val="98000"/>
              </a:lnSpc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</a:tabLst>
            </a:pPr>
            <a:r>
              <a:rPr lang="en-US" sz="4800" b="1" dirty="0" smtClean="0">
                <a:solidFill>
                  <a:srgbClr val="000000"/>
                </a:solidFill>
                <a:latin typeface="DejaVu Serif" pitchFamily="16" charset="0"/>
              </a:rPr>
              <a:t>HRHIS Operational Training</a:t>
            </a:r>
          </a:p>
          <a:p>
            <a:pPr algn="ctr">
              <a:lnSpc>
                <a:spcPct val="98000"/>
              </a:lnSpc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</a:tabLst>
            </a:pPr>
            <a:r>
              <a:rPr lang="en-US" sz="4800" b="1" dirty="0" smtClean="0">
                <a:solidFill>
                  <a:srgbClr val="000000"/>
                </a:solidFill>
                <a:latin typeface="DejaVu Serif" pitchFamily="16" charset="0"/>
              </a:rPr>
              <a:t> </a:t>
            </a:r>
            <a:r>
              <a:rPr lang="en-US" sz="3600" b="1" i="1" dirty="0" smtClean="0">
                <a:solidFill>
                  <a:srgbClr val="000000"/>
                </a:solidFill>
                <a:latin typeface="DejaVu Serif" pitchFamily="16" charset="0"/>
              </a:rPr>
              <a:t>Introduction to UBUNTU OS</a:t>
            </a:r>
            <a:endParaRPr lang="en-US" sz="3600" b="1" i="1" dirty="0">
              <a:solidFill>
                <a:srgbClr val="000000"/>
              </a:solidFill>
              <a:latin typeface="DejaVu Serif" pitchFamily="16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98080" y="7913345"/>
            <a:ext cx="4561921" cy="596512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Human Resource for Health Information System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334000"/>
            <a:ext cx="1981200" cy="2057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7620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Human Resource for Health Information System</a:t>
            </a:r>
            <a:endParaRPr lang="en-US"/>
          </a:p>
        </p:txBody>
      </p:sp>
      <p:pic>
        <p:nvPicPr>
          <p:cNvPr id="1027" name="Picture 3" descr="C:\Users\Mchiwa\Desktop\Rajabu\Rajabu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869" y="1447800"/>
            <a:ext cx="10416778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04" y="7"/>
            <a:ext cx="9872065" cy="92851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929" y="1278765"/>
            <a:ext cx="10158913" cy="7180017"/>
          </a:xfrm>
        </p:spPr>
        <p:txBody>
          <a:bodyPr>
            <a:normAutofit/>
          </a:bodyPr>
          <a:lstStyle/>
          <a:p>
            <a:pPr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  <a:tab pos="9403267" algn="l"/>
                <a:tab pos="10126597" algn="l"/>
              </a:tabLst>
            </a:pPr>
            <a:r>
              <a:rPr lang="en-US" sz="3200" dirty="0" err="1" smtClean="0"/>
              <a:t>Ubuntu</a:t>
            </a:r>
            <a:r>
              <a:rPr lang="en-US" sz="3200" dirty="0" smtClean="0"/>
              <a:t> is a popular  Linux distribution operating system, designed with the intent of overthrowing Microsoft Windows  as the world's most widely-used operating system.</a:t>
            </a:r>
          </a:p>
          <a:p>
            <a:pPr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  <a:tab pos="9403267" algn="l"/>
                <a:tab pos="10126597" algn="l"/>
              </a:tabLst>
            </a:pPr>
            <a:r>
              <a:rPr lang="en-US" sz="3200" dirty="0" smtClean="0"/>
              <a:t>The name </a:t>
            </a:r>
            <a:r>
              <a:rPr lang="en-US" sz="3200" dirty="0" err="1" smtClean="0"/>
              <a:t>Ubuntu</a:t>
            </a:r>
            <a:r>
              <a:rPr lang="en-US" sz="3200" dirty="0" smtClean="0"/>
              <a:t> is derived from Zulu and Xhosa  word for humanity, which has been incorporated into South African culture as “humanity toward others”. Another translation could be : “The belief in universal bond of sharing that connects all humanity”</a:t>
            </a:r>
          </a:p>
          <a:p>
            <a:pPr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  <a:tab pos="9403267" algn="l"/>
                <a:tab pos="10126597" algn="l"/>
              </a:tabLst>
            </a:pPr>
            <a:r>
              <a:rPr lang="en-US" sz="3200" dirty="0" err="1" smtClean="0"/>
              <a:t>Ubuntu</a:t>
            </a:r>
            <a:r>
              <a:rPr lang="en-US" sz="3200" dirty="0" smtClean="0"/>
              <a:t> is seen as a traditional African concept, is regarded as one of the founding principles of the new republic of South Africa  and is connected to the idea of an African Renaissance.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46912" y="7913345"/>
            <a:ext cx="4561923" cy="596512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Human Resource for Health Information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592" y="0"/>
            <a:ext cx="9875521" cy="1085850"/>
          </a:xfrm>
        </p:spPr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61" y="1716567"/>
            <a:ext cx="10119168" cy="6047196"/>
          </a:xfrm>
        </p:spPr>
        <p:txBody>
          <a:bodyPr>
            <a:normAutofit/>
          </a:bodyPr>
          <a:lstStyle/>
          <a:p>
            <a:pPr algn="just">
              <a:buNone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</a:tabLst>
            </a:pPr>
            <a:r>
              <a:rPr lang="en-US" sz="3200" i="1" dirty="0" smtClean="0"/>
              <a:t> "A person with </a:t>
            </a:r>
            <a:r>
              <a:rPr lang="en-US" sz="3200" i="1" dirty="0" err="1" smtClean="0"/>
              <a:t>ubuntu</a:t>
            </a:r>
            <a:r>
              <a:rPr lang="en-US" sz="3200" i="1" dirty="0" smtClean="0"/>
              <a:t> is open and available to others, affirming of others, does not feel threatened that others are able and good, for he or she has a proper self-assurance that comes from knowing that he or she belongs in a greater whole and is diminished when others are humiliated or diminished, when others are tortured or oppressed.”</a:t>
            </a:r>
          </a:p>
          <a:p>
            <a:pPr algn="just"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</a:tabLst>
            </a:pPr>
            <a:endParaRPr lang="en-US" sz="3200" dirty="0" smtClean="0"/>
          </a:p>
          <a:p>
            <a:pPr algn="just">
              <a:buNone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</a:tabLst>
            </a:pPr>
            <a:r>
              <a:rPr lang="en-US" sz="3200" dirty="0" smtClean="0"/>
              <a:t>Archbishop Desmond Tutu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63968" y="7913345"/>
            <a:ext cx="4561923" cy="596512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Human Resource for Health Information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92711" y="3"/>
            <a:ext cx="9873792" cy="1191197"/>
          </a:xfrm>
        </p:spPr>
        <p:txBody>
          <a:bodyPr tIns="38777"/>
          <a:lstStyle/>
          <a:p>
            <a:pPr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</a:tabLst>
            </a:pPr>
            <a:r>
              <a:rPr lang="en-US" b="1" dirty="0" smtClean="0"/>
              <a:t>Why Introduced to </a:t>
            </a:r>
            <a:r>
              <a:rPr lang="en-US" b="1" dirty="0" err="1" smtClean="0"/>
              <a:t>Ubuntu</a:t>
            </a:r>
            <a:r>
              <a:rPr lang="en-US" b="1" dirty="0" smtClean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246911" y="7913345"/>
            <a:ext cx="4478976" cy="596512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Human Resource for Health Information System</a:t>
            </a:r>
            <a:endParaRPr lang="en-US" dirty="0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453832"/>
            <a:ext cx="10545983" cy="6364288"/>
          </a:xfrm>
        </p:spPr>
        <p:txBody>
          <a:bodyPr tIns="28203">
            <a:normAutofit fontScale="92500" lnSpcReduction="10000"/>
          </a:bodyPr>
          <a:lstStyle/>
          <a:p>
            <a:pPr marL="342630" indent="-342630">
              <a:spcAft>
                <a:spcPts val="1425"/>
              </a:spcAft>
              <a:buFont typeface="Times New Roman" pitchFamily="18" charset="0"/>
              <a:buChar char="•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  <a:tab pos="9403267" algn="l"/>
                <a:tab pos="10126597" algn="l"/>
              </a:tabLst>
              <a:defRPr/>
            </a:pPr>
            <a:r>
              <a:rPr lang="en-US" sz="3600" dirty="0" smtClean="0"/>
              <a:t>HRHIS deployment  is done using computers installed with </a:t>
            </a:r>
            <a:r>
              <a:rPr lang="en-US" sz="3600" dirty="0" err="1" smtClean="0"/>
              <a:t>Ubuntu</a:t>
            </a:r>
            <a:r>
              <a:rPr lang="en-US" sz="3600" dirty="0" smtClean="0"/>
              <a:t> OS.</a:t>
            </a:r>
          </a:p>
          <a:p>
            <a:pPr marL="342630" indent="-342630">
              <a:spcAft>
                <a:spcPts val="1425"/>
              </a:spcAft>
              <a:buFont typeface="Times New Roman" pitchFamily="18" charset="0"/>
              <a:buChar char="•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  <a:tab pos="9403267" algn="l"/>
                <a:tab pos="10126597" algn="l"/>
              </a:tabLst>
              <a:defRPr/>
            </a:pPr>
            <a:r>
              <a:rPr lang="en-US" sz="3600" dirty="0" smtClean="0"/>
              <a:t>Operating system of choice because of its stability  that ensure a reliable working system.</a:t>
            </a:r>
          </a:p>
          <a:p>
            <a:pPr marL="342630" indent="-342630">
              <a:spcAft>
                <a:spcPts val="1425"/>
              </a:spcAft>
              <a:buFont typeface="Times New Roman" pitchFamily="18" charset="0"/>
              <a:buChar char="•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  <a:tab pos="9403267" algn="l"/>
                <a:tab pos="10126597" algn="l"/>
              </a:tabLst>
              <a:defRPr/>
            </a:pPr>
            <a:r>
              <a:rPr lang="en-US" sz="3600" dirty="0" smtClean="0"/>
              <a:t>You should not be a strange of your own system when you go for sites visits.</a:t>
            </a:r>
          </a:p>
          <a:p>
            <a:pPr marL="342630" indent="-342630">
              <a:spcAft>
                <a:spcPts val="1425"/>
              </a:spcAft>
              <a:buFont typeface="Times New Roman" pitchFamily="18" charset="0"/>
              <a:buChar char="•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  <a:tab pos="9403267" algn="l"/>
                <a:tab pos="10126597" algn="l"/>
              </a:tabLst>
              <a:defRPr/>
            </a:pPr>
            <a:endParaRPr lang="en-US" sz="3600" dirty="0" smtClean="0"/>
          </a:p>
          <a:p>
            <a:pPr marL="342630" indent="-342630">
              <a:spcAft>
                <a:spcPts val="1425"/>
              </a:spcAft>
              <a:buFont typeface="Times New Roman" pitchFamily="18" charset="0"/>
              <a:buChar char="•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  <a:tab pos="9403267" algn="l"/>
                <a:tab pos="10126597" algn="l"/>
              </a:tabLst>
              <a:defRPr/>
            </a:pPr>
            <a:r>
              <a:rPr lang="en-US" sz="3600" dirty="0" smtClean="0"/>
              <a:t>Its a potential OS as an alternative for MS OS so been introduced to it might be a starting point to taste something new.</a:t>
            </a:r>
          </a:p>
          <a:p>
            <a:pPr>
              <a:buSzPct val="45000"/>
              <a:buNone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</a:tabLst>
              <a:defRPr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77154" y="1"/>
            <a:ext cx="9873792" cy="1013460"/>
          </a:xfrm>
        </p:spPr>
        <p:txBody>
          <a:bodyPr tIns="38777"/>
          <a:lstStyle/>
          <a:p>
            <a:pPr algn="ctr"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</a:tabLst>
            </a:pPr>
            <a:r>
              <a:rPr lang="en-US" b="1" dirty="0" smtClean="0"/>
              <a:t>…….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329855" y="7913345"/>
            <a:ext cx="3900097" cy="596512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Human Resource for Health Information System</a:t>
            </a:r>
            <a:endParaRPr lang="en-US" dirty="0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260929" y="1013461"/>
            <a:ext cx="10711871" cy="7673339"/>
          </a:xfrm>
        </p:spPr>
        <p:txBody>
          <a:bodyPr tIns="28203"/>
          <a:lstStyle/>
          <a:p>
            <a:pPr marL="342630" indent="-342630">
              <a:spcAft>
                <a:spcPts val="1425"/>
              </a:spcAft>
              <a:buFont typeface="Times New Roman" pitchFamily="18" charset="0"/>
              <a:buChar char="•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  <a:tab pos="9403267" algn="l"/>
                <a:tab pos="10126597" algn="l"/>
              </a:tabLst>
              <a:defRPr/>
            </a:pPr>
            <a:r>
              <a:rPr lang="en-US" dirty="0" err="1" smtClean="0"/>
              <a:t>Ubuntu</a:t>
            </a:r>
            <a:r>
              <a:rPr lang="en-US" dirty="0" smtClean="0"/>
              <a:t> is an entirely open source operating  system built around the Linux family (kernel)</a:t>
            </a:r>
          </a:p>
          <a:p>
            <a:pPr marL="342630" indent="-342630">
              <a:spcAft>
                <a:spcPts val="1425"/>
              </a:spcAft>
              <a:buFont typeface="Times New Roman" pitchFamily="18" charset="0"/>
              <a:buChar char="•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  <a:tab pos="9403267" algn="l"/>
                <a:tab pos="10126597" algn="l"/>
              </a:tabLst>
              <a:defRPr/>
            </a:pPr>
            <a:r>
              <a:rPr lang="en-US" dirty="0" smtClean="0"/>
              <a:t>The </a:t>
            </a:r>
            <a:r>
              <a:rPr lang="en-US" dirty="0" err="1" smtClean="0"/>
              <a:t>Ubuntu</a:t>
            </a:r>
            <a:r>
              <a:rPr lang="en-US" dirty="0" smtClean="0"/>
              <a:t> community is built around the Philosophy: </a:t>
            </a:r>
          </a:p>
          <a:p>
            <a:pPr marL="1370518" lvl="5" indent="-342630">
              <a:spcAft>
                <a:spcPts val="1425"/>
              </a:spcAft>
              <a:buFont typeface="Times New Roman" pitchFamily="18" charset="0"/>
              <a:buChar char="•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  <a:tab pos="9403267" algn="l"/>
                <a:tab pos="10126597" algn="l"/>
              </a:tabLst>
              <a:defRPr/>
            </a:pPr>
            <a:r>
              <a:rPr lang="en-US" sz="3200" dirty="0" smtClean="0"/>
              <a:t>that software should be available free of charge</a:t>
            </a:r>
          </a:p>
          <a:p>
            <a:pPr marL="1370518" lvl="5" indent="-342630">
              <a:spcAft>
                <a:spcPts val="1425"/>
              </a:spcAft>
              <a:buFont typeface="Times New Roman" pitchFamily="18" charset="0"/>
              <a:buChar char="•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  <a:tab pos="9403267" algn="l"/>
                <a:tab pos="10126597" algn="l"/>
              </a:tabLst>
              <a:defRPr/>
            </a:pPr>
            <a:r>
              <a:rPr lang="en-US" sz="3200" dirty="0" smtClean="0"/>
              <a:t>that software tools should be usable by people in 		their language of choice and despite any disabilities</a:t>
            </a:r>
          </a:p>
          <a:p>
            <a:pPr marL="1370518" lvl="5" indent="-342630">
              <a:spcAft>
                <a:spcPts val="1425"/>
              </a:spcAft>
              <a:buFont typeface="Times New Roman" pitchFamily="18" charset="0"/>
              <a:buChar char="•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  <a:tab pos="9403267" algn="l"/>
                <a:tab pos="10126597" algn="l"/>
              </a:tabLst>
              <a:defRPr/>
            </a:pPr>
            <a:r>
              <a:rPr lang="en-US" sz="3200" dirty="0" smtClean="0"/>
              <a:t>and that people should have the freedom to customize and alter their software in whatever way they see fit. </a:t>
            </a:r>
          </a:p>
          <a:p>
            <a:pPr marL="1370518" lvl="5" indent="-342630">
              <a:spcAft>
                <a:spcPts val="1425"/>
              </a:spcAft>
              <a:buFont typeface="Times New Roman" pitchFamily="18" charset="0"/>
              <a:buChar char="•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  <a:tab pos="9403267" algn="l"/>
                <a:tab pos="10126597" algn="l"/>
              </a:tabLst>
              <a:defRPr/>
            </a:pPr>
            <a:endParaRPr lang="en-US" sz="3200" dirty="0" smtClean="0"/>
          </a:p>
          <a:p>
            <a:pPr>
              <a:buClrTx/>
              <a:buSzTx/>
              <a:buNone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  <a:tab pos="9403267" algn="l"/>
              </a:tabLst>
              <a:defRPr/>
            </a:pPr>
            <a:r>
              <a:rPr lang="en-US" dirty="0" smtClean="0"/>
              <a:t>         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47783" y="346604"/>
            <a:ext cx="9873792" cy="1450233"/>
          </a:xfrm>
        </p:spPr>
        <p:txBody>
          <a:bodyPr tIns="38777"/>
          <a:lstStyle/>
          <a:p>
            <a:pPr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</a:tabLst>
            </a:pPr>
            <a:r>
              <a:rPr lang="en-US" b="1" dirty="0" err="1" smtClean="0"/>
              <a:t>Ubuntu</a:t>
            </a:r>
            <a:r>
              <a:rPr lang="en-US" b="1" dirty="0" smtClean="0"/>
              <a:t> OS Vs MS OS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" y="2032156"/>
            <a:ext cx="5367168" cy="6654650"/>
          </a:xfrm>
        </p:spPr>
        <p:txBody>
          <a:bodyPr/>
          <a:lstStyle/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Open Source ...Available for free</a:t>
            </a:r>
          </a:p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You can download it from the net..no keys</a:t>
            </a:r>
          </a:p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All software are available for free</a:t>
            </a:r>
          </a:p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Need very little computer resources to work (</a:t>
            </a:r>
            <a:r>
              <a:rPr lang="en-US" sz="3200" dirty="0" err="1" smtClean="0"/>
              <a:t>Ram,HD,etc</a:t>
            </a:r>
            <a:r>
              <a:rPr lang="en-US" sz="3200" dirty="0" smtClean="0"/>
              <a:t>)</a:t>
            </a:r>
          </a:p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Virus Free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607361" y="2032153"/>
            <a:ext cx="5363712" cy="6636408"/>
          </a:xfrm>
        </p:spPr>
        <p:txBody>
          <a:bodyPr/>
          <a:lstStyle/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Closed Source/Licensed...proprietary</a:t>
            </a:r>
          </a:p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 You need keys</a:t>
            </a:r>
          </a:p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You need to purchase most of the software</a:t>
            </a:r>
          </a:p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Requires enough computer resources</a:t>
            </a:r>
          </a:p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Vulnerable to all type of virus attach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136" y="7890510"/>
            <a:ext cx="4561921" cy="596512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Human Resource for Health Information System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592711" y="3"/>
            <a:ext cx="9873792" cy="1191197"/>
          </a:xfrm>
        </p:spPr>
        <p:txBody>
          <a:bodyPr tIns="38777"/>
          <a:lstStyle/>
          <a:p>
            <a:pPr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  <a:tab pos="5063298" algn="l"/>
                <a:tab pos="5786626" algn="l"/>
                <a:tab pos="6509955" algn="l"/>
                <a:tab pos="7233283" algn="l"/>
                <a:tab pos="7956611" algn="l"/>
                <a:tab pos="8679940" algn="l"/>
              </a:tabLst>
            </a:pPr>
            <a:r>
              <a:rPr lang="en-US" dirty="0" smtClean="0"/>
              <a:t>....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177991" y="1191199"/>
            <a:ext cx="5187456" cy="7495603"/>
          </a:xfrm>
        </p:spPr>
        <p:txBody>
          <a:bodyPr>
            <a:normAutofit/>
          </a:bodyPr>
          <a:lstStyle/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New releases after every six months</a:t>
            </a:r>
          </a:p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Insured of support from development community</a:t>
            </a:r>
          </a:p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Contains most of the drivers for different devices like printers</a:t>
            </a:r>
          </a:p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It reads all windows packages</a:t>
            </a:r>
          </a:p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Compatible with Windows applications, you can open, edit and share Microsoft Office documents.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607361" y="1278760"/>
            <a:ext cx="5365441" cy="7092457"/>
          </a:xfrm>
        </p:spPr>
        <p:txBody>
          <a:bodyPr>
            <a:normAutofit/>
          </a:bodyPr>
          <a:lstStyle/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No frequent release of new versions</a:t>
            </a:r>
          </a:p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Only MS knows what to do with his releases</a:t>
            </a:r>
          </a:p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You need separate drivers for most of devices connected to it</a:t>
            </a:r>
          </a:p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Work with windows packages only</a:t>
            </a:r>
          </a:p>
          <a:p>
            <a:pPr marL="431459" indent="-323594">
              <a:buSzPct val="45000"/>
              <a:buFont typeface="Wingdings" pitchFamily="2" charset="2"/>
              <a:buChar char=""/>
              <a:tabLst>
                <a:tab pos="723328" algn="l"/>
                <a:tab pos="1446656" algn="l"/>
                <a:tab pos="2169984" algn="l"/>
                <a:tab pos="2893314" algn="l"/>
                <a:tab pos="3616641" algn="l"/>
                <a:tab pos="4339970" algn="l"/>
              </a:tabLst>
            </a:pPr>
            <a:r>
              <a:rPr lang="en-US" sz="3200" dirty="0" smtClean="0"/>
              <a:t>Not compatible with </a:t>
            </a:r>
            <a:r>
              <a:rPr lang="en-US" sz="3200" dirty="0" err="1" smtClean="0"/>
              <a:t>ubuntu</a:t>
            </a:r>
            <a:r>
              <a:rPr lang="en-US" sz="3200" dirty="0" smtClean="0"/>
              <a:t> applications.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3968" y="7913345"/>
            <a:ext cx="4478979" cy="596512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Human Resource for Health Information System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1389</TotalTime>
  <Words>603</Words>
  <PresentationFormat>Custom</PresentationFormat>
  <Paragraphs>84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Slide 1</vt:lpstr>
      <vt:lpstr>Slide 2</vt:lpstr>
      <vt:lpstr>Slide 3</vt:lpstr>
      <vt:lpstr>Introduction</vt:lpstr>
      <vt:lpstr>Introduction</vt:lpstr>
      <vt:lpstr>Why Introduced to Ubuntu?</vt:lpstr>
      <vt:lpstr>…….</vt:lpstr>
      <vt:lpstr>Ubuntu OS Vs MS OS</vt:lpstr>
      <vt:lpstr>....</vt:lpstr>
      <vt:lpstr>Slide 10</vt:lpstr>
      <vt:lpstr>Ubuntu features</vt:lpstr>
      <vt:lpstr>Saving a Word Document into MS word Format</vt:lpstr>
      <vt:lpstr>Saving a Spreadsheet File into MS Excel Format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mathew</dc:creator>
  <cp:lastModifiedBy>Mathew</cp:lastModifiedBy>
  <cp:revision>115</cp:revision>
  <cp:lastPrinted>1601-01-01T00:00:00Z</cp:lastPrinted>
  <dcterms:created xsi:type="dcterms:W3CDTF">2010-10-20T05:55:08Z</dcterms:created>
  <dcterms:modified xsi:type="dcterms:W3CDTF">2011-05-05T07:55:33Z</dcterms:modified>
</cp:coreProperties>
</file>