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  <p:sldMasterId id="2147483713" r:id="rId2"/>
    <p:sldMasterId id="2147483742" r:id="rId3"/>
  </p:sldMasterIdLst>
  <p:notesMasterIdLst>
    <p:notesMasterId r:id="rId16"/>
  </p:notesMasterIdLst>
  <p:sldIdLst>
    <p:sldId id="256" r:id="rId4"/>
    <p:sldId id="270" r:id="rId5"/>
    <p:sldId id="274" r:id="rId6"/>
    <p:sldId id="277" r:id="rId7"/>
    <p:sldId id="271" r:id="rId8"/>
    <p:sldId id="276" r:id="rId9"/>
    <p:sldId id="281" r:id="rId10"/>
    <p:sldId id="282" r:id="rId11"/>
    <p:sldId id="280" r:id="rId12"/>
    <p:sldId id="273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謙慶 陳" initials="謙慶" lastIdx="2" clrIdx="0">
    <p:extLst>
      <p:ext uri="{19B8F6BF-5375-455C-9EA6-DF929625EA0E}">
        <p15:presenceInfo xmlns:p15="http://schemas.microsoft.com/office/powerpoint/2012/main" userId="ebd59781dcbf72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5587" autoAdjust="0"/>
  </p:normalViewPr>
  <p:slideViewPr>
    <p:cSldViewPr snapToGrid="0">
      <p:cViewPr varScale="1">
        <p:scale>
          <a:sx n="89" d="100"/>
          <a:sy n="89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38A0-0AAF-4336-90F9-90B64AE9DC7A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EA0B0-F008-4C43-95FD-9F2D71162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69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0B0-F008-4C43-95FD-9F2D7116283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57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0B0-F008-4C43-95FD-9F2D7116283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57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0B0-F008-4C43-95FD-9F2D7116283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103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0B0-F008-4C43-95FD-9F2D7116283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7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2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8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7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0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4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3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1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51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70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1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24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38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06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87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15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67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55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30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57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7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77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62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709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98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34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85877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81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21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99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31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8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1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7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0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4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3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.jpeg"/><Relationship Id="rId3" Type="http://schemas.openxmlformats.org/officeDocument/2006/relationships/image" Target="../media/image20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Drawing and Recognizing Chinese Characters with RNN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陳謙慶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4105053118 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5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Drawing result</a:t>
            </a:r>
            <a:endParaRPr kumimoji="1" lang="en-US" altLang="zh-TW" sz="5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861" y="1493937"/>
            <a:ext cx="5435932" cy="49257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4793" y="884316"/>
            <a:ext cx="5649686" cy="56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Drawing result</a:t>
            </a:r>
            <a:endParaRPr kumimoji="1" lang="en-US" altLang="zh-TW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682" y="1668108"/>
            <a:ext cx="11896485" cy="44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Xu </a:t>
            </a:r>
            <a:r>
              <a:rPr lang="en-US" altLang="zh-TW" dirty="0"/>
              <a:t>Yao Zhang, </a:t>
            </a:r>
            <a:r>
              <a:rPr lang="en-US" altLang="zh-TW" dirty="0" err="1"/>
              <a:t>Fei</a:t>
            </a:r>
            <a:r>
              <a:rPr lang="en-US" altLang="zh-TW" dirty="0"/>
              <a:t> Yin, Yan Ming Zhang, Cheng Lin Liu, and </a:t>
            </a:r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r>
              <a:rPr lang="en-US" altLang="zh-TW" dirty="0"/>
              <a:t>, “Drawing and recognizing Chinese characters with recurrent neural network,” TPAMI, vol. 40, no. 4, pp. 849–862, 2018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A. Graves, “Generating sequences with recurrent </a:t>
            </a:r>
            <a:r>
              <a:rPr lang="en-US" altLang="zh-TW" dirty="0" smtClean="0"/>
              <a:t>neural networks, ” </a:t>
            </a:r>
            <a:r>
              <a:rPr lang="en-US" altLang="zh-TW" dirty="0"/>
              <a:t>arXiv:1308.0850, 2013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Reference</a:t>
            </a:r>
            <a:endParaRPr kumimoji="1"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21596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Discriminative model</a:t>
            </a:r>
          </a:p>
          <a:p>
            <a:r>
              <a:rPr lang="en-US" altLang="zh-TW" dirty="0"/>
              <a:t>Experiments on recognizing </a:t>
            </a:r>
            <a:r>
              <a:rPr lang="en-US" altLang="zh-TW" dirty="0" err="1"/>
              <a:t>chinese</a:t>
            </a:r>
            <a:r>
              <a:rPr lang="en-US" altLang="zh-TW" dirty="0"/>
              <a:t> characters</a:t>
            </a:r>
          </a:p>
          <a:p>
            <a:r>
              <a:rPr lang="en-US" altLang="zh-TW" dirty="0"/>
              <a:t>Generative model</a:t>
            </a:r>
          </a:p>
          <a:p>
            <a:r>
              <a:rPr lang="en-US" altLang="zh-TW" dirty="0"/>
              <a:t>Experiments on drawing </a:t>
            </a:r>
            <a:r>
              <a:rPr lang="en-US" altLang="zh-TW" dirty="0" err="1"/>
              <a:t>chinese</a:t>
            </a:r>
            <a:r>
              <a:rPr lang="en-US" altLang="zh-TW" dirty="0"/>
              <a:t> characters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Content</a:t>
            </a:r>
            <a:endParaRPr kumimoji="1"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28014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r>
                  <a:rPr lang="en-US" altLang="zh-TW" dirty="0" smtClean="0"/>
                  <a:t>Representation: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[[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,…,[[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Removing redundant points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Normalization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Introduction</a:t>
            </a:r>
            <a:endParaRPr kumimoji="1" lang="en-US" altLang="zh-TW" sz="5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42" y="478146"/>
            <a:ext cx="7131258" cy="18176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2271" y="2844591"/>
            <a:ext cx="2711200" cy="1558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1419" y="4735821"/>
            <a:ext cx="2796988" cy="18913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0285" y="4402691"/>
            <a:ext cx="5908923" cy="22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828800"/>
                <a:ext cx="10515600" cy="4351337"/>
              </a:xfrm>
            </p:spPr>
            <p:txBody>
              <a:bodyPr/>
              <a:lstStyle/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TW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TW" sz="24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10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828800"/>
                <a:ext cx="10515600" cy="4351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線單箭頭接點 205"/>
          <p:cNvCxnSpPr>
            <a:stCxn id="11" idx="3"/>
            <a:endCxn id="131" idx="1"/>
          </p:cNvCxnSpPr>
          <p:nvPr/>
        </p:nvCxnSpPr>
        <p:spPr>
          <a:xfrm>
            <a:off x="7026561" y="5570490"/>
            <a:ext cx="1106716" cy="6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>
            <a:stCxn id="14" idx="3"/>
            <a:endCxn id="130" idx="1"/>
          </p:cNvCxnSpPr>
          <p:nvPr/>
        </p:nvCxnSpPr>
        <p:spPr>
          <a:xfrm>
            <a:off x="7026561" y="4296204"/>
            <a:ext cx="1101216" cy="9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3" idx="3"/>
            <a:endCxn id="11" idx="1"/>
          </p:cNvCxnSpPr>
          <p:nvPr/>
        </p:nvCxnSpPr>
        <p:spPr>
          <a:xfrm>
            <a:off x="5251796" y="5570490"/>
            <a:ext cx="4641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0" idx="3"/>
            <a:endCxn id="14" idx="1"/>
          </p:cNvCxnSpPr>
          <p:nvPr/>
        </p:nvCxnSpPr>
        <p:spPr>
          <a:xfrm flipV="1">
            <a:off x="5156199" y="4296204"/>
            <a:ext cx="559722" cy="1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15" idx="0"/>
            <a:endCxn id="2" idx="2"/>
          </p:cNvCxnSpPr>
          <p:nvPr/>
        </p:nvCxnSpPr>
        <p:spPr>
          <a:xfrm flipH="1" flipV="1">
            <a:off x="6652720" y="3383720"/>
            <a:ext cx="3649694" cy="64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4" idx="0"/>
            <a:endCxn id="2" idx="2"/>
          </p:cNvCxnSpPr>
          <p:nvPr/>
        </p:nvCxnSpPr>
        <p:spPr>
          <a:xfrm flipV="1">
            <a:off x="6371241" y="3383720"/>
            <a:ext cx="281479" cy="638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0" idx="0"/>
            <a:endCxn id="2" idx="2"/>
          </p:cNvCxnSpPr>
          <p:nvPr/>
        </p:nvCxnSpPr>
        <p:spPr>
          <a:xfrm flipV="1">
            <a:off x="4500879" y="3383720"/>
            <a:ext cx="2151841" cy="639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Discriminative model</a:t>
            </a:r>
            <a:endParaRPr kumimoji="1" lang="en-US" altLang="zh-TW" sz="5400" dirty="0"/>
          </a:p>
        </p:txBody>
      </p:sp>
      <p:sp>
        <p:nvSpPr>
          <p:cNvPr id="10" name="流程圖: 替代程序 9"/>
          <p:cNvSpPr/>
          <p:nvPr/>
        </p:nvSpPr>
        <p:spPr>
          <a:xfrm>
            <a:off x="3845559" y="4023311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5715921" y="5296170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2" name="流程圖: 替代程序 11"/>
          <p:cNvSpPr/>
          <p:nvPr/>
        </p:nvSpPr>
        <p:spPr>
          <a:xfrm>
            <a:off x="9647094" y="5305361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3" name="流程圖: 替代程序 12"/>
          <p:cNvSpPr/>
          <p:nvPr/>
        </p:nvSpPr>
        <p:spPr>
          <a:xfrm>
            <a:off x="3941156" y="5296170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4" name="流程圖: 替代程序 13"/>
          <p:cNvSpPr/>
          <p:nvPr/>
        </p:nvSpPr>
        <p:spPr>
          <a:xfrm>
            <a:off x="5715921" y="4021884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5" name="流程圖: 替代程序 14"/>
          <p:cNvSpPr/>
          <p:nvPr/>
        </p:nvSpPr>
        <p:spPr>
          <a:xfrm>
            <a:off x="9647094" y="4031075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流程圖: 程序 15"/>
              <p:cNvSpPr/>
              <p:nvPr/>
            </p:nvSpPr>
            <p:spPr>
              <a:xfrm>
                <a:off x="4367876" y="6242061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流程圖: 程序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76" y="6242061"/>
                <a:ext cx="457200" cy="445451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圖: 程序 16"/>
              <p:cNvSpPr/>
              <p:nvPr/>
            </p:nvSpPr>
            <p:spPr>
              <a:xfrm>
                <a:off x="10073813" y="6270740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流程圖: 程序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813" y="6270740"/>
                <a:ext cx="457200" cy="445451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流程圖: 程序 17"/>
              <p:cNvSpPr/>
              <p:nvPr/>
            </p:nvSpPr>
            <p:spPr>
              <a:xfrm>
                <a:off x="6142641" y="6242061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流程圖: 程序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41" y="6242061"/>
                <a:ext cx="457200" cy="445451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>
            <a:stCxn id="16" idx="0"/>
            <a:endCxn id="13" idx="2"/>
          </p:cNvCxnSpPr>
          <p:nvPr/>
        </p:nvCxnSpPr>
        <p:spPr>
          <a:xfrm flipV="1">
            <a:off x="4596476" y="5844810"/>
            <a:ext cx="0" cy="397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8" idx="0"/>
            <a:endCxn id="11" idx="2"/>
          </p:cNvCxnSpPr>
          <p:nvPr/>
        </p:nvCxnSpPr>
        <p:spPr>
          <a:xfrm flipV="1">
            <a:off x="6371241" y="5844810"/>
            <a:ext cx="0" cy="397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0"/>
            <a:endCxn id="12" idx="2"/>
          </p:cNvCxnSpPr>
          <p:nvPr/>
        </p:nvCxnSpPr>
        <p:spPr>
          <a:xfrm flipV="1">
            <a:off x="10302413" y="5854001"/>
            <a:ext cx="1" cy="4167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弧形接點 26"/>
          <p:cNvCxnSpPr>
            <a:stCxn id="13" idx="0"/>
          </p:cNvCxnSpPr>
          <p:nvPr/>
        </p:nvCxnSpPr>
        <p:spPr>
          <a:xfrm rot="16200000" flipV="1">
            <a:off x="4042458" y="4742152"/>
            <a:ext cx="725646" cy="38239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2" idx="0"/>
          </p:cNvCxnSpPr>
          <p:nvPr/>
        </p:nvCxnSpPr>
        <p:spPr>
          <a:xfrm rot="16200000" flipV="1">
            <a:off x="9752992" y="4755939"/>
            <a:ext cx="716454" cy="38239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弧形接點 38"/>
          <p:cNvCxnSpPr>
            <a:stCxn id="11" idx="0"/>
          </p:cNvCxnSpPr>
          <p:nvPr/>
        </p:nvCxnSpPr>
        <p:spPr>
          <a:xfrm rot="16200000" flipV="1">
            <a:off x="5819393" y="4744322"/>
            <a:ext cx="716455" cy="38724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圖: 替代程序 18"/>
          <p:cNvSpPr/>
          <p:nvPr/>
        </p:nvSpPr>
        <p:spPr>
          <a:xfrm>
            <a:off x="5944521" y="3738708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1" name="流程圖: 替代程序 20"/>
          <p:cNvSpPr/>
          <p:nvPr/>
        </p:nvSpPr>
        <p:spPr>
          <a:xfrm>
            <a:off x="4125420" y="3744660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3" name="流程圖: 替代程序 22"/>
          <p:cNvSpPr/>
          <p:nvPr/>
        </p:nvSpPr>
        <p:spPr>
          <a:xfrm>
            <a:off x="9875694" y="3747564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4" name="流程圖: 替代程序 23"/>
          <p:cNvSpPr/>
          <p:nvPr/>
        </p:nvSpPr>
        <p:spPr>
          <a:xfrm>
            <a:off x="4125420" y="5019338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6" name="流程圖: 替代程序 25"/>
          <p:cNvSpPr/>
          <p:nvPr/>
        </p:nvSpPr>
        <p:spPr>
          <a:xfrm>
            <a:off x="9875694" y="5028529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8" name="流程圖: 替代程序 27"/>
          <p:cNvSpPr/>
          <p:nvPr/>
        </p:nvSpPr>
        <p:spPr>
          <a:xfrm>
            <a:off x="5944521" y="5019338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cxnSp>
        <p:nvCxnSpPr>
          <p:cNvPr id="29" name="弧形接點 28"/>
          <p:cNvCxnSpPr>
            <a:stCxn id="16" idx="0"/>
          </p:cNvCxnSpPr>
          <p:nvPr/>
        </p:nvCxnSpPr>
        <p:spPr>
          <a:xfrm rot="5400000" flipH="1" flipV="1">
            <a:off x="4539296" y="5625159"/>
            <a:ext cx="674083" cy="55972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4" idx="0"/>
            <a:endCxn id="21" idx="2"/>
          </p:cNvCxnSpPr>
          <p:nvPr/>
        </p:nvCxnSpPr>
        <p:spPr>
          <a:xfrm flipV="1">
            <a:off x="4780740" y="4293300"/>
            <a:ext cx="0" cy="726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18" idx="0"/>
          </p:cNvCxnSpPr>
          <p:nvPr/>
        </p:nvCxnSpPr>
        <p:spPr>
          <a:xfrm rot="5400000" flipH="1" flipV="1">
            <a:off x="6314429" y="5612223"/>
            <a:ext cx="686650" cy="57302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弧形接點 36"/>
          <p:cNvCxnSpPr>
            <a:stCxn id="17" idx="0"/>
          </p:cNvCxnSpPr>
          <p:nvPr/>
        </p:nvCxnSpPr>
        <p:spPr>
          <a:xfrm rot="5400000" flipH="1" flipV="1">
            <a:off x="10235489" y="5644094"/>
            <a:ext cx="693570" cy="55972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0"/>
            <a:endCxn id="23" idx="2"/>
          </p:cNvCxnSpPr>
          <p:nvPr/>
        </p:nvCxnSpPr>
        <p:spPr>
          <a:xfrm flipV="1">
            <a:off x="10531014" y="4296204"/>
            <a:ext cx="0" cy="73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8" idx="0"/>
            <a:endCxn id="19" idx="2"/>
          </p:cNvCxnSpPr>
          <p:nvPr/>
        </p:nvCxnSpPr>
        <p:spPr>
          <a:xfrm flipV="1">
            <a:off x="6599841" y="4287348"/>
            <a:ext cx="0" cy="731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圖: 替代程序 1"/>
          <p:cNvSpPr/>
          <p:nvPr/>
        </p:nvSpPr>
        <p:spPr>
          <a:xfrm>
            <a:off x="4970087" y="3075581"/>
            <a:ext cx="3365266" cy="30813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Mean pooling and dropout</a:t>
            </a:r>
            <a:endParaRPr lang="zh-TW" altLang="en-US" dirty="0"/>
          </a:p>
        </p:txBody>
      </p:sp>
      <p:cxnSp>
        <p:nvCxnSpPr>
          <p:cNvPr id="75" name="直線單箭頭接點 74"/>
          <p:cNvCxnSpPr>
            <a:stCxn id="21" idx="0"/>
            <a:endCxn id="2" idx="2"/>
          </p:cNvCxnSpPr>
          <p:nvPr/>
        </p:nvCxnSpPr>
        <p:spPr>
          <a:xfrm flipV="1">
            <a:off x="4780740" y="3383720"/>
            <a:ext cx="1871980" cy="360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19" idx="0"/>
            <a:endCxn id="2" idx="2"/>
          </p:cNvCxnSpPr>
          <p:nvPr/>
        </p:nvCxnSpPr>
        <p:spPr>
          <a:xfrm flipV="1">
            <a:off x="6599841" y="3383720"/>
            <a:ext cx="52879" cy="354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23" idx="0"/>
            <a:endCxn id="2" idx="2"/>
          </p:cNvCxnSpPr>
          <p:nvPr/>
        </p:nvCxnSpPr>
        <p:spPr>
          <a:xfrm flipH="1" flipV="1">
            <a:off x="6652720" y="3383720"/>
            <a:ext cx="3878294" cy="363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圖: 替代程序 97"/>
          <p:cNvSpPr/>
          <p:nvPr/>
        </p:nvSpPr>
        <p:spPr>
          <a:xfrm>
            <a:off x="4970087" y="2485931"/>
            <a:ext cx="3365266" cy="30813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Full layer and dropout</a:t>
            </a:r>
            <a:endParaRPr lang="zh-TW" altLang="en-US" dirty="0"/>
          </a:p>
        </p:txBody>
      </p:sp>
      <p:cxnSp>
        <p:nvCxnSpPr>
          <p:cNvPr id="101" name="直線單箭頭接點 100"/>
          <p:cNvCxnSpPr>
            <a:stCxn id="2" idx="0"/>
            <a:endCxn id="98" idx="2"/>
          </p:cNvCxnSpPr>
          <p:nvPr/>
        </p:nvCxnSpPr>
        <p:spPr>
          <a:xfrm flipV="1">
            <a:off x="6652720" y="2794070"/>
            <a:ext cx="0" cy="2815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圖: 替代程序 104"/>
          <p:cNvSpPr/>
          <p:nvPr/>
        </p:nvSpPr>
        <p:spPr>
          <a:xfrm>
            <a:off x="4405281" y="1493937"/>
            <a:ext cx="691978" cy="3212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 1</a:t>
            </a:r>
            <a:endParaRPr lang="zh-TW" altLang="en-US" sz="1400" dirty="0"/>
          </a:p>
        </p:txBody>
      </p:sp>
      <p:sp>
        <p:nvSpPr>
          <p:cNvPr id="106" name="流程圖: 替代程序 105"/>
          <p:cNvSpPr/>
          <p:nvPr/>
        </p:nvSpPr>
        <p:spPr>
          <a:xfrm>
            <a:off x="5485642" y="1493937"/>
            <a:ext cx="691978" cy="3212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 2</a:t>
            </a:r>
            <a:endParaRPr lang="zh-TW" altLang="en-US" sz="1400" dirty="0"/>
          </a:p>
        </p:txBody>
      </p:sp>
      <p:sp>
        <p:nvSpPr>
          <p:cNvPr id="107" name="流程圖: 替代程序 106"/>
          <p:cNvSpPr/>
          <p:nvPr/>
        </p:nvSpPr>
        <p:spPr>
          <a:xfrm>
            <a:off x="8955116" y="1503193"/>
            <a:ext cx="964908" cy="3212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 3755</a:t>
            </a:r>
            <a:endParaRPr lang="zh-TW" altLang="en-US" sz="1400" dirty="0"/>
          </a:p>
        </p:txBody>
      </p:sp>
      <p:cxnSp>
        <p:nvCxnSpPr>
          <p:cNvPr id="111" name="直線單箭頭接點 110"/>
          <p:cNvCxnSpPr>
            <a:stCxn id="98" idx="0"/>
            <a:endCxn id="105" idx="2"/>
          </p:cNvCxnSpPr>
          <p:nvPr/>
        </p:nvCxnSpPr>
        <p:spPr>
          <a:xfrm flipH="1" flipV="1">
            <a:off x="4751270" y="1815213"/>
            <a:ext cx="1901450" cy="670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98" idx="0"/>
            <a:endCxn id="106" idx="2"/>
          </p:cNvCxnSpPr>
          <p:nvPr/>
        </p:nvCxnSpPr>
        <p:spPr>
          <a:xfrm flipH="1" flipV="1">
            <a:off x="5831631" y="1815213"/>
            <a:ext cx="821089" cy="670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98" idx="0"/>
            <a:endCxn id="107" idx="2"/>
          </p:cNvCxnSpPr>
          <p:nvPr/>
        </p:nvCxnSpPr>
        <p:spPr>
          <a:xfrm flipV="1">
            <a:off x="6652720" y="1824469"/>
            <a:ext cx="2784850" cy="661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8127777" y="5093603"/>
            <a:ext cx="55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……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7" name="直線單箭頭接點 126"/>
          <p:cNvCxnSpPr>
            <a:stCxn id="28" idx="1"/>
            <a:endCxn id="24" idx="3"/>
          </p:cNvCxnSpPr>
          <p:nvPr/>
        </p:nvCxnSpPr>
        <p:spPr>
          <a:xfrm flipH="1">
            <a:off x="5436060" y="5293658"/>
            <a:ext cx="5084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9" idx="1"/>
            <a:endCxn id="21" idx="3"/>
          </p:cNvCxnSpPr>
          <p:nvPr/>
        </p:nvCxnSpPr>
        <p:spPr>
          <a:xfrm flipH="1">
            <a:off x="5436060" y="4013028"/>
            <a:ext cx="508461" cy="5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8127777" y="410534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8133277" y="5377114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8133276" y="3814638"/>
            <a:ext cx="55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……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7201104" y="1372150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……</a:t>
            </a:r>
            <a:endParaRPr lang="zh-TW" altLang="en-US" sz="3200" dirty="0"/>
          </a:p>
        </p:txBody>
      </p:sp>
      <p:cxnSp>
        <p:nvCxnSpPr>
          <p:cNvPr id="143" name="直線單箭頭接點 142"/>
          <p:cNvCxnSpPr>
            <a:stCxn id="133" idx="1"/>
            <a:endCxn id="19" idx="3"/>
          </p:cNvCxnSpPr>
          <p:nvPr/>
        </p:nvCxnSpPr>
        <p:spPr>
          <a:xfrm flipH="1" flipV="1">
            <a:off x="7255161" y="4013028"/>
            <a:ext cx="878115" cy="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23" idx="1"/>
            <a:endCxn id="133" idx="3"/>
          </p:cNvCxnSpPr>
          <p:nvPr/>
        </p:nvCxnSpPr>
        <p:spPr>
          <a:xfrm flipH="1" flipV="1">
            <a:off x="8683427" y="4014693"/>
            <a:ext cx="1192267" cy="7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119" idx="1"/>
            <a:endCxn id="28" idx="3"/>
          </p:cNvCxnSpPr>
          <p:nvPr/>
        </p:nvCxnSpPr>
        <p:spPr>
          <a:xfrm flipH="1">
            <a:off x="7255161" y="5293658"/>
            <a:ext cx="8726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stCxn id="26" idx="1"/>
            <a:endCxn id="119" idx="3"/>
          </p:cNvCxnSpPr>
          <p:nvPr/>
        </p:nvCxnSpPr>
        <p:spPr>
          <a:xfrm flipH="1" flipV="1">
            <a:off x="8677928" y="5293658"/>
            <a:ext cx="1197766" cy="9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/>
              <p:cNvSpPr txBox="1"/>
              <p:nvPr/>
            </p:nvSpPr>
            <p:spPr>
              <a:xfrm>
                <a:off x="3677879" y="4380062"/>
                <a:ext cx="467820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79" y="4380062"/>
                <a:ext cx="467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字方塊 177"/>
              <p:cNvSpPr txBox="1"/>
              <p:nvPr/>
            </p:nvSpPr>
            <p:spPr>
              <a:xfrm>
                <a:off x="5485935" y="4364218"/>
                <a:ext cx="473143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8" name="文字方塊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35" y="4364218"/>
                <a:ext cx="4731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字方塊 179"/>
              <p:cNvSpPr txBox="1"/>
              <p:nvPr/>
            </p:nvSpPr>
            <p:spPr>
              <a:xfrm>
                <a:off x="9441054" y="4373767"/>
                <a:ext cx="482889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0" name="文字方塊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054" y="4373767"/>
                <a:ext cx="4828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/>
              <p:cNvSpPr txBox="1"/>
              <p:nvPr/>
            </p:nvSpPr>
            <p:spPr>
              <a:xfrm>
                <a:off x="4002059" y="3481628"/>
                <a:ext cx="487698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’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文字方塊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59" y="3481628"/>
                <a:ext cx="487698" cy="369332"/>
              </a:xfrm>
              <a:prstGeom prst="rect">
                <a:avLst/>
              </a:prstGeom>
              <a:blipFill>
                <a:blip r:embed="rId9"/>
                <a:stretch>
                  <a:fillRect t="-6349" r="-7317" b="-2222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/>
              <p:cNvSpPr txBox="1"/>
              <p:nvPr/>
            </p:nvSpPr>
            <p:spPr>
              <a:xfrm>
                <a:off x="9694881" y="3475748"/>
                <a:ext cx="472630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’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81" y="3475748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 t="-6349" r="-7500" b="-2222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字方塊 183"/>
              <p:cNvSpPr txBox="1"/>
              <p:nvPr/>
            </p:nvSpPr>
            <p:spPr>
              <a:xfrm>
                <a:off x="5791582" y="3484178"/>
                <a:ext cx="707310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’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文字方塊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582" y="3484178"/>
                <a:ext cx="707310" cy="369332"/>
              </a:xfrm>
              <a:prstGeom prst="rect">
                <a:avLst/>
              </a:prstGeom>
              <a:blipFill>
                <a:blip r:embed="rId11"/>
                <a:stretch>
                  <a:fillRect t="-8065" r="-5932" b="-2419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單箭頭接點 192"/>
          <p:cNvCxnSpPr>
            <a:stCxn id="131" idx="3"/>
            <a:endCxn id="12" idx="1"/>
          </p:cNvCxnSpPr>
          <p:nvPr/>
        </p:nvCxnSpPr>
        <p:spPr>
          <a:xfrm>
            <a:off x="8683428" y="5577169"/>
            <a:ext cx="963666" cy="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>
            <a:stCxn id="130" idx="3"/>
            <a:endCxn id="15" idx="1"/>
          </p:cNvCxnSpPr>
          <p:nvPr/>
        </p:nvCxnSpPr>
        <p:spPr>
          <a:xfrm>
            <a:off x="8677928" y="4305395"/>
            <a:ext cx="969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8412539" y="1993090"/>
                <a:ext cx="222054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𝑜𝑔𝑖𝑠𝑡𝑖𝑐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</m:oMath>
                  </m:oMathPara>
                </a14:m>
                <a:endParaRPr lang="en-US" altLang="zh-TW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39" y="1993090"/>
                <a:ext cx="2220544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57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4" grpId="0" animBg="1"/>
      <p:bldP spid="26" grpId="0" animBg="1"/>
      <p:bldP spid="28" grpId="0" animBg="1"/>
      <p:bldP spid="119" grpId="0"/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GRU is much better than LSTM</a:t>
            </a:r>
          </a:p>
          <a:p>
            <a:r>
              <a:rPr lang="en-US" altLang="zh-TW" dirty="0" smtClean="0"/>
              <a:t>The improvement is not significant when more layers being stacked.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Recognizing result</a:t>
            </a:r>
            <a:endParaRPr kumimoji="1" lang="en-US" altLang="zh-TW" sz="5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523" y="1604773"/>
            <a:ext cx="11734804" cy="262416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27991" y="3279913"/>
            <a:ext cx="11519452" cy="2186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8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/>
              <a:t>Recognizing result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099" y="1567543"/>
            <a:ext cx="5528154" cy="292130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4933" y="1493937"/>
            <a:ext cx="5614822" cy="39924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4103" y="4488852"/>
            <a:ext cx="4480150" cy="18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493938"/>
                <a:ext cx="10515600" cy="4686200"/>
              </a:xfrm>
            </p:spPr>
            <p:txBody>
              <a:bodyPr/>
              <a:lstStyle/>
              <a:p>
                <a:r>
                  <a:rPr lang="en-US" altLang="zh-TW" sz="2000" dirty="0">
                    <a:solidFill>
                      <a:prstClr val="black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,</a:t>
                </a:r>
                <a:r>
                  <a:rPr lang="en-US" altLang="zh-TW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],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1,0,0</m:t>
                                </m:r>
                              </m:e>
                            </m:d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        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𝑝𝑒𝑛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𝑑𝑜𝑤𝑛</m:t>
                            </m:r>
                          </m:e>
                          <m:e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0,1,0</m:t>
                                </m:r>
                              </m:e>
                            </m:d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              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𝑝𝑒𝑛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0,0,1</m:t>
                                </m:r>
                              </m:e>
                            </m:d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𝑐h𝑎𝑟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1800" dirty="0" smtClean="0"/>
              </a:p>
              <a:p>
                <a:endParaRPr lang="en-US" altLang="zh-TW" sz="1800" dirty="0"/>
              </a:p>
              <a:p>
                <a:endParaRPr lang="en-US" altLang="zh-TW" sz="1800" dirty="0" smtClean="0"/>
              </a:p>
              <a:p>
                <a:pPr marL="0" indent="0">
                  <a:buNone/>
                </a:pPr>
                <a:endParaRPr lang="zh-TW" altLang="en-US" sz="1800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493938"/>
                <a:ext cx="10515600" cy="4686200"/>
              </a:xfrm>
              <a:blipFill>
                <a:blip r:embed="rId3"/>
                <a:stretch>
                  <a:fillRect l="-464" t="-1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Generative model – training</a:t>
            </a:r>
            <a:endParaRPr kumimoji="1" lang="en-US" altLang="zh-TW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圖: 程序 3"/>
              <p:cNvSpPr/>
              <p:nvPr/>
            </p:nvSpPr>
            <p:spPr>
              <a:xfrm>
                <a:off x="2319517" y="6279839"/>
                <a:ext cx="1188194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流程圖: 程序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17" y="6279839"/>
                <a:ext cx="1188194" cy="445451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圖: 程序 4"/>
              <p:cNvSpPr/>
              <p:nvPr/>
            </p:nvSpPr>
            <p:spPr>
              <a:xfrm>
                <a:off x="5232138" y="6279839"/>
                <a:ext cx="1188194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流程圖: 程序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38" y="6279839"/>
                <a:ext cx="1188194" cy="445451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圖: 替代程序 7"/>
          <p:cNvSpPr/>
          <p:nvPr/>
        </p:nvSpPr>
        <p:spPr>
          <a:xfrm>
            <a:off x="2480725" y="5363157"/>
            <a:ext cx="865778" cy="37451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GRU</a:t>
            </a:r>
            <a:endParaRPr lang="zh-TW" altLang="en-US" b="1" dirty="0"/>
          </a:p>
        </p:txBody>
      </p:sp>
      <p:sp>
        <p:nvSpPr>
          <p:cNvPr id="9" name="流程圖: 替代程序 8"/>
          <p:cNvSpPr/>
          <p:nvPr/>
        </p:nvSpPr>
        <p:spPr>
          <a:xfrm>
            <a:off x="5393346" y="5363157"/>
            <a:ext cx="865778" cy="37451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GRU</a:t>
            </a:r>
            <a:endParaRPr lang="zh-TW" altLang="en-US" b="1" dirty="0"/>
          </a:p>
        </p:txBody>
      </p:sp>
      <p:cxnSp>
        <p:nvCxnSpPr>
          <p:cNvPr id="3" name="直線單箭頭接點 2"/>
          <p:cNvCxnSpPr>
            <a:stCxn id="4" idx="0"/>
            <a:endCxn id="8" idx="2"/>
          </p:cNvCxnSpPr>
          <p:nvPr/>
        </p:nvCxnSpPr>
        <p:spPr>
          <a:xfrm flipV="1">
            <a:off x="2913614" y="5737675"/>
            <a:ext cx="0" cy="542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0"/>
            <a:endCxn id="9" idx="2"/>
          </p:cNvCxnSpPr>
          <p:nvPr/>
        </p:nvCxnSpPr>
        <p:spPr>
          <a:xfrm flipV="1">
            <a:off x="5826235" y="5737675"/>
            <a:ext cx="0" cy="542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9" idx="1"/>
          </p:cNvCxnSpPr>
          <p:nvPr/>
        </p:nvCxnSpPr>
        <p:spPr>
          <a:xfrm>
            <a:off x="3346503" y="5550416"/>
            <a:ext cx="20468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圖: 替代程序 15"/>
          <p:cNvSpPr/>
          <p:nvPr/>
        </p:nvSpPr>
        <p:spPr>
          <a:xfrm>
            <a:off x="1982917" y="4457911"/>
            <a:ext cx="865778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GMM</a:t>
            </a:r>
            <a:endParaRPr lang="zh-TW" altLang="en-US" b="1" dirty="0"/>
          </a:p>
        </p:txBody>
      </p:sp>
      <p:sp>
        <p:nvSpPr>
          <p:cNvPr id="17" name="流程圖: 替代程序 16"/>
          <p:cNvSpPr/>
          <p:nvPr/>
        </p:nvSpPr>
        <p:spPr>
          <a:xfrm>
            <a:off x="4900157" y="4457911"/>
            <a:ext cx="865778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GMM</a:t>
            </a:r>
            <a:endParaRPr lang="zh-TW" altLang="en-US" b="1" dirty="0"/>
          </a:p>
        </p:txBody>
      </p:sp>
      <p:sp>
        <p:nvSpPr>
          <p:cNvPr id="18" name="流程圖: 替代程序 17"/>
          <p:cNvSpPr/>
          <p:nvPr/>
        </p:nvSpPr>
        <p:spPr>
          <a:xfrm>
            <a:off x="3002134" y="4457911"/>
            <a:ext cx="1011154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softmax</a:t>
            </a:r>
            <a:endParaRPr lang="zh-TW" altLang="en-US" b="1" dirty="0"/>
          </a:p>
        </p:txBody>
      </p:sp>
      <p:sp>
        <p:nvSpPr>
          <p:cNvPr id="19" name="流程圖: 替代程序 18"/>
          <p:cNvSpPr/>
          <p:nvPr/>
        </p:nvSpPr>
        <p:spPr>
          <a:xfrm>
            <a:off x="5854455" y="4457911"/>
            <a:ext cx="1011154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softmax</a:t>
            </a:r>
            <a:endParaRPr lang="zh-TW" altLang="en-US" b="1" dirty="0"/>
          </a:p>
        </p:txBody>
      </p:sp>
      <p:cxnSp>
        <p:nvCxnSpPr>
          <p:cNvPr id="22" name="直線單箭頭接點 21"/>
          <p:cNvCxnSpPr>
            <a:stCxn id="8" idx="0"/>
            <a:endCxn id="16" idx="2"/>
          </p:cNvCxnSpPr>
          <p:nvPr/>
        </p:nvCxnSpPr>
        <p:spPr>
          <a:xfrm flipH="1" flipV="1">
            <a:off x="2415806" y="4832429"/>
            <a:ext cx="497808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0"/>
            <a:endCxn id="18" idx="2"/>
          </p:cNvCxnSpPr>
          <p:nvPr/>
        </p:nvCxnSpPr>
        <p:spPr>
          <a:xfrm flipV="1">
            <a:off x="2913614" y="4832429"/>
            <a:ext cx="594097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9" idx="0"/>
            <a:endCxn id="17" idx="2"/>
          </p:cNvCxnSpPr>
          <p:nvPr/>
        </p:nvCxnSpPr>
        <p:spPr>
          <a:xfrm flipH="1" flipV="1">
            <a:off x="5333046" y="4832429"/>
            <a:ext cx="493189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0"/>
            <a:endCxn id="19" idx="2"/>
          </p:cNvCxnSpPr>
          <p:nvPr/>
        </p:nvCxnSpPr>
        <p:spPr>
          <a:xfrm flipV="1">
            <a:off x="5826235" y="4832429"/>
            <a:ext cx="533797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流程圖: 程序 28"/>
              <p:cNvSpPr/>
              <p:nvPr/>
            </p:nvSpPr>
            <p:spPr>
              <a:xfrm>
                <a:off x="2187206" y="3551999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流程圖: 程序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06" y="3551999"/>
                <a:ext cx="457200" cy="445451"/>
              </a:xfrm>
              <a:prstGeom prst="flowChartProcess">
                <a:avLst/>
              </a:prstGeom>
              <a:blipFill>
                <a:blip r:embed="rId6"/>
                <a:stretch>
                  <a:fillRect l="-22667"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流程圖: 程序 29"/>
              <p:cNvSpPr/>
              <p:nvPr/>
            </p:nvSpPr>
            <p:spPr>
              <a:xfrm>
                <a:off x="3279111" y="3551999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流程圖: 程序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111" y="3551999"/>
                <a:ext cx="457200" cy="445451"/>
              </a:xfrm>
              <a:prstGeom prst="flowChartProcess">
                <a:avLst/>
              </a:prstGeom>
              <a:blipFill>
                <a:blip r:embed="rId7"/>
                <a:stretch>
                  <a:fillRect l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流程圖: 程序 30"/>
              <p:cNvSpPr/>
              <p:nvPr/>
            </p:nvSpPr>
            <p:spPr>
              <a:xfrm>
                <a:off x="5104446" y="3548886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流程圖: 程序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446" y="3548886"/>
                <a:ext cx="457200" cy="445451"/>
              </a:xfrm>
              <a:prstGeom prst="flowChartProcess">
                <a:avLst/>
              </a:prstGeom>
              <a:blipFill>
                <a:blip r:embed="rId8"/>
                <a:stretch>
                  <a:fillRect l="-21333"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流程圖: 程序 31"/>
              <p:cNvSpPr/>
              <p:nvPr/>
            </p:nvSpPr>
            <p:spPr>
              <a:xfrm>
                <a:off x="6131432" y="3548886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流程圖: 程序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432" y="3548886"/>
                <a:ext cx="457200" cy="445451"/>
              </a:xfrm>
              <a:prstGeom prst="flowChartProcess">
                <a:avLst/>
              </a:prstGeom>
              <a:blipFill>
                <a:blip r:embed="rId9"/>
                <a:stretch>
                  <a:fillRect l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>
            <a:stCxn id="16" idx="0"/>
            <a:endCxn id="29" idx="2"/>
          </p:cNvCxnSpPr>
          <p:nvPr/>
        </p:nvCxnSpPr>
        <p:spPr>
          <a:xfrm flipV="1">
            <a:off x="2415806" y="3997450"/>
            <a:ext cx="0" cy="4604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8" idx="0"/>
            <a:endCxn id="30" idx="2"/>
          </p:cNvCxnSpPr>
          <p:nvPr/>
        </p:nvCxnSpPr>
        <p:spPr>
          <a:xfrm flipV="1">
            <a:off x="3507711" y="3997450"/>
            <a:ext cx="0" cy="4604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7" idx="0"/>
            <a:endCxn id="31" idx="2"/>
          </p:cNvCxnSpPr>
          <p:nvPr/>
        </p:nvCxnSpPr>
        <p:spPr>
          <a:xfrm flipV="1">
            <a:off x="5333046" y="3994337"/>
            <a:ext cx="0" cy="4635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9" idx="0"/>
            <a:endCxn id="32" idx="2"/>
          </p:cNvCxnSpPr>
          <p:nvPr/>
        </p:nvCxnSpPr>
        <p:spPr>
          <a:xfrm flipV="1">
            <a:off x="6360032" y="3994337"/>
            <a:ext cx="0" cy="4635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圖: 替代程序 40"/>
          <p:cNvSpPr/>
          <p:nvPr/>
        </p:nvSpPr>
        <p:spPr>
          <a:xfrm>
            <a:off x="2480725" y="2837607"/>
            <a:ext cx="865778" cy="374518"/>
          </a:xfrm>
          <a:prstGeom prst="flowChartAlternateProcess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loss</a:t>
            </a:r>
            <a:endParaRPr lang="zh-TW" altLang="en-US" b="1" dirty="0"/>
          </a:p>
        </p:txBody>
      </p:sp>
      <p:sp>
        <p:nvSpPr>
          <p:cNvPr id="42" name="流程圖: 替代程序 41"/>
          <p:cNvSpPr/>
          <p:nvPr/>
        </p:nvSpPr>
        <p:spPr>
          <a:xfrm>
            <a:off x="5393346" y="2837607"/>
            <a:ext cx="865778" cy="374518"/>
          </a:xfrm>
          <a:prstGeom prst="flowChartAlternateProcess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loss</a:t>
            </a:r>
            <a:endParaRPr lang="zh-TW" altLang="en-US" b="1" dirty="0"/>
          </a:p>
        </p:txBody>
      </p:sp>
      <p:cxnSp>
        <p:nvCxnSpPr>
          <p:cNvPr id="64" name="直線單箭頭接點 63"/>
          <p:cNvCxnSpPr>
            <a:stCxn id="29" idx="0"/>
            <a:endCxn id="41" idx="2"/>
          </p:cNvCxnSpPr>
          <p:nvPr/>
        </p:nvCxnSpPr>
        <p:spPr>
          <a:xfrm flipV="1">
            <a:off x="2415806" y="3212125"/>
            <a:ext cx="497808" cy="339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30" idx="0"/>
            <a:endCxn id="41" idx="2"/>
          </p:cNvCxnSpPr>
          <p:nvPr/>
        </p:nvCxnSpPr>
        <p:spPr>
          <a:xfrm flipH="1" flipV="1">
            <a:off x="2913614" y="3212125"/>
            <a:ext cx="594097" cy="339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31" idx="0"/>
            <a:endCxn id="42" idx="2"/>
          </p:cNvCxnSpPr>
          <p:nvPr/>
        </p:nvCxnSpPr>
        <p:spPr>
          <a:xfrm flipV="1">
            <a:off x="5333046" y="3212125"/>
            <a:ext cx="493189" cy="3367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32" idx="0"/>
            <a:endCxn id="42" idx="2"/>
          </p:cNvCxnSpPr>
          <p:nvPr/>
        </p:nvCxnSpPr>
        <p:spPr>
          <a:xfrm flipH="1" flipV="1">
            <a:off x="5826235" y="3212125"/>
            <a:ext cx="533797" cy="3367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3133197" y="5116410"/>
                <a:ext cx="453586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7" y="5116410"/>
                <a:ext cx="4535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6051218" y="5116410"/>
                <a:ext cx="673198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218" y="5116410"/>
                <a:ext cx="6731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82650" y="5116410"/>
                <a:ext cx="673198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50" y="5116410"/>
                <a:ext cx="6731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字方塊 78"/>
          <p:cNvSpPr txBox="1"/>
          <p:nvPr/>
        </p:nvSpPr>
        <p:spPr>
          <a:xfrm>
            <a:off x="845125" y="5350361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1" name="直線單箭頭接點 80"/>
          <p:cNvCxnSpPr>
            <a:stCxn id="79" idx="3"/>
            <a:endCxn id="8" idx="1"/>
          </p:cNvCxnSpPr>
          <p:nvPr/>
        </p:nvCxnSpPr>
        <p:spPr>
          <a:xfrm>
            <a:off x="1395276" y="5550416"/>
            <a:ext cx="10854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7362890" y="5350361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5" name="直線單箭頭接點 84"/>
          <p:cNvCxnSpPr>
            <a:stCxn id="9" idx="3"/>
            <a:endCxn id="83" idx="1"/>
          </p:cNvCxnSpPr>
          <p:nvPr/>
        </p:nvCxnSpPr>
        <p:spPr>
          <a:xfrm>
            <a:off x="6259124" y="5550416"/>
            <a:ext cx="1103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流程圖: 替代程序 130"/>
          <p:cNvSpPr/>
          <p:nvPr/>
        </p:nvSpPr>
        <p:spPr>
          <a:xfrm>
            <a:off x="1203329" y="6279839"/>
            <a:ext cx="865778" cy="374518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Char C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08899" y="2594229"/>
                <a:ext cx="7604240" cy="4144037"/>
              </a:xfrm>
              <a:prstGeom prst="rect">
                <a:avLst/>
              </a:prstGeom>
              <a:blipFill>
                <a:blip r:embed="rId13"/>
                <a:tile tx="0" ty="0" sx="100000" sy="100000" flip="none" algn="tl"/>
              </a:blip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TW" dirty="0" smtClean="0"/>
                  <a:t>Gaussian Mixture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altLang="zh-TW" sz="160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zh-TW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TW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l-GR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600" b="0" dirty="0" smtClean="0"/>
              </a:p>
              <a:p>
                <a:r>
                  <a:rPr lang="en-US" altLang="zh-TW" sz="1600" dirty="0" smtClean="0"/>
                  <a:t>-----------------------------------------------------------------------------------------------------------------------</a:t>
                </a:r>
                <a:endParaRPr lang="en-US" altLang="zh-TW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𝐺𝑀𝑀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𝐺𝑀𝑀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 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99" y="2594229"/>
                <a:ext cx="7604240" cy="4144037"/>
              </a:xfrm>
              <a:prstGeom prst="rect">
                <a:avLst/>
              </a:prstGeom>
              <a:blipFill>
                <a:blip r:embed="rId14"/>
                <a:stretch>
                  <a:fillRect l="-721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4308899" y="2594229"/>
                <a:ext cx="7604240" cy="4144037"/>
              </a:xfrm>
              <a:prstGeom prst="rect">
                <a:avLst/>
              </a:prstGeom>
              <a:blipFill>
                <a:blip r:embed="rId13"/>
                <a:tile tx="0" ty="0" sx="100000" sy="100000" flip="none" algn="tl"/>
              </a:blip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TW" dirty="0" smtClean="0"/>
                  <a:t>Softmax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000" b="0" dirty="0" smtClean="0"/>
              </a:p>
              <a:p>
                <a:r>
                  <a:rPr lang="en-US" altLang="zh-TW" sz="1600" dirty="0" smtClean="0"/>
                  <a:t>-----------------------------------------------------------------------------------------------------------------------</a:t>
                </a:r>
                <a:endParaRPr lang="en-US" altLang="zh-TW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𝑠𝑜𝑓𝑡𝑚𝑎𝑥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𝑠𝑜𝑓𝑡𝑚𝑎𝑥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99" y="2594229"/>
                <a:ext cx="7604240" cy="4144037"/>
              </a:xfrm>
              <a:prstGeom prst="rect">
                <a:avLst/>
              </a:prstGeom>
              <a:blipFill>
                <a:blip r:embed="rId15"/>
                <a:stretch>
                  <a:fillRect l="-721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26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endChr m:val="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To reduce the influence from the unbalanced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endChr m:val="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,where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1,5,100</m:t>
                        </m:r>
                      </m:e>
                    </m:d>
                  </m:oMath>
                </a14:m>
                <a:r>
                  <a:rPr lang="en-US" altLang="zh-TW" dirty="0" smtClean="0"/>
                  <a:t> are weights for the losses of pen-up, pen-down, end-of-char</a:t>
                </a:r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Generative model </a:t>
            </a:r>
            <a:r>
              <a:rPr kumimoji="1" lang="en-US" altLang="zh-TW" sz="5400" smtClean="0"/>
              <a:t>- training</a:t>
            </a:r>
            <a:endParaRPr kumimoji="1" lang="en-US" altLang="zh-TW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238216" y="2855348"/>
                <a:ext cx="1580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TW" sz="24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rgbClr val="00B0F0"/>
                              </a:solidFill>
                            </a:rPr>
                            <m:t>GMM</m:t>
                          </m:r>
                          <m:r>
                            <m:rPr>
                              <m:nor/>
                            </m:rPr>
                            <a:rPr lang="en-US" altLang="zh-TW" sz="2400" b="0" i="0" dirty="0" smtClean="0">
                              <a:solidFill>
                                <a:srgbClr val="00B0F0"/>
                              </a:solidFill>
                            </a:rPr>
                            <m:t> </m:t>
                          </m:r>
                          <m:r>
                            <a:rPr lang="en-US" altLang="zh-TW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16" y="2855348"/>
                <a:ext cx="158088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831892" y="2863972"/>
                <a:ext cx="1457450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TW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Softmax</m:t>
                          </m:r>
                          <m:r>
                            <m:rPr>
                              <m:nor/>
                            </m:rPr>
                            <a:rPr lang="en-US" altLang="zh-TW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92" y="2863972"/>
                <a:ext cx="1457450" cy="470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493938"/>
                <a:ext cx="10515600" cy="4686200"/>
              </a:xfrm>
            </p:spPr>
            <p:txBody>
              <a:bodyPr/>
              <a:lstStyle/>
              <a:p>
                <a:r>
                  <a:rPr lang="en-US" altLang="zh-TW" sz="2000" dirty="0">
                    <a:solidFill>
                      <a:prstClr val="black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,</a:t>
                </a:r>
                <a:r>
                  <a:rPr lang="en-US" altLang="zh-TW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],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1,0,0</m:t>
                                </m:r>
                              </m:e>
                            </m:d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        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𝑝𝑒𝑛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𝑑𝑜𝑤𝑛</m:t>
                            </m:r>
                          </m:e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0,1,0</m:t>
                                </m:r>
                              </m:e>
                            </m:d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              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𝑝𝑒𝑛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0,0,1</m:t>
                                </m:r>
                              </m:e>
                            </m:d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𝑐h𝑎𝑟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493938"/>
                <a:ext cx="10515600" cy="4686200"/>
              </a:xfrm>
              <a:blipFill>
                <a:blip r:embed="rId2"/>
                <a:stretch>
                  <a:fillRect l="-464" t="-2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Generative model - drawing</a:t>
            </a:r>
            <a:endParaRPr kumimoji="1" lang="en-US" altLang="zh-TW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圖: 程序 3"/>
              <p:cNvSpPr/>
              <p:nvPr/>
            </p:nvSpPr>
            <p:spPr>
              <a:xfrm>
                <a:off x="2319517" y="6279839"/>
                <a:ext cx="1188194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流程圖: 程序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17" y="6279839"/>
                <a:ext cx="1188194" cy="445451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圖: 程序 4"/>
              <p:cNvSpPr/>
              <p:nvPr/>
            </p:nvSpPr>
            <p:spPr>
              <a:xfrm>
                <a:off x="5232138" y="6279839"/>
                <a:ext cx="1188194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流程圖: 程序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38" y="6279839"/>
                <a:ext cx="1188194" cy="445451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圖: 替代程序 7"/>
          <p:cNvSpPr/>
          <p:nvPr/>
        </p:nvSpPr>
        <p:spPr>
          <a:xfrm>
            <a:off x="2480725" y="5363157"/>
            <a:ext cx="865778" cy="37451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GRU</a:t>
            </a:r>
            <a:endParaRPr lang="zh-TW" altLang="en-US" b="1" dirty="0"/>
          </a:p>
        </p:txBody>
      </p:sp>
      <p:sp>
        <p:nvSpPr>
          <p:cNvPr id="9" name="流程圖: 替代程序 8"/>
          <p:cNvSpPr/>
          <p:nvPr/>
        </p:nvSpPr>
        <p:spPr>
          <a:xfrm>
            <a:off x="5393346" y="5363157"/>
            <a:ext cx="865778" cy="37451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GRU</a:t>
            </a:r>
            <a:endParaRPr lang="zh-TW" altLang="en-US" b="1" dirty="0"/>
          </a:p>
        </p:txBody>
      </p:sp>
      <p:cxnSp>
        <p:nvCxnSpPr>
          <p:cNvPr id="3" name="直線單箭頭接點 2"/>
          <p:cNvCxnSpPr>
            <a:stCxn id="4" idx="0"/>
            <a:endCxn id="8" idx="2"/>
          </p:cNvCxnSpPr>
          <p:nvPr/>
        </p:nvCxnSpPr>
        <p:spPr>
          <a:xfrm flipV="1">
            <a:off x="2913614" y="5737675"/>
            <a:ext cx="0" cy="542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0"/>
            <a:endCxn id="9" idx="2"/>
          </p:cNvCxnSpPr>
          <p:nvPr/>
        </p:nvCxnSpPr>
        <p:spPr>
          <a:xfrm flipV="1">
            <a:off x="5826235" y="5737675"/>
            <a:ext cx="0" cy="542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9" idx="1"/>
          </p:cNvCxnSpPr>
          <p:nvPr/>
        </p:nvCxnSpPr>
        <p:spPr>
          <a:xfrm>
            <a:off x="3346503" y="5550416"/>
            <a:ext cx="20468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圖: 替代程序 15"/>
          <p:cNvSpPr/>
          <p:nvPr/>
        </p:nvSpPr>
        <p:spPr>
          <a:xfrm>
            <a:off x="1982917" y="4457911"/>
            <a:ext cx="865778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GMM</a:t>
            </a:r>
            <a:endParaRPr lang="zh-TW" altLang="en-US" b="1" dirty="0"/>
          </a:p>
        </p:txBody>
      </p:sp>
      <p:sp>
        <p:nvSpPr>
          <p:cNvPr id="17" name="流程圖: 替代程序 16"/>
          <p:cNvSpPr/>
          <p:nvPr/>
        </p:nvSpPr>
        <p:spPr>
          <a:xfrm>
            <a:off x="4900157" y="4457911"/>
            <a:ext cx="865778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GMM</a:t>
            </a:r>
            <a:endParaRPr lang="zh-TW" altLang="en-US" b="1" dirty="0"/>
          </a:p>
        </p:txBody>
      </p:sp>
      <p:sp>
        <p:nvSpPr>
          <p:cNvPr id="18" name="流程圖: 替代程序 17"/>
          <p:cNvSpPr/>
          <p:nvPr/>
        </p:nvSpPr>
        <p:spPr>
          <a:xfrm>
            <a:off x="3002134" y="4457911"/>
            <a:ext cx="1011154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softmax</a:t>
            </a:r>
            <a:endParaRPr lang="zh-TW" altLang="en-US" b="1" dirty="0"/>
          </a:p>
        </p:txBody>
      </p:sp>
      <p:sp>
        <p:nvSpPr>
          <p:cNvPr id="19" name="流程圖: 替代程序 18"/>
          <p:cNvSpPr/>
          <p:nvPr/>
        </p:nvSpPr>
        <p:spPr>
          <a:xfrm>
            <a:off x="5854455" y="4457911"/>
            <a:ext cx="1011154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softmax</a:t>
            </a:r>
            <a:endParaRPr lang="zh-TW" altLang="en-US" b="1" dirty="0"/>
          </a:p>
        </p:txBody>
      </p:sp>
      <p:cxnSp>
        <p:nvCxnSpPr>
          <p:cNvPr id="22" name="直線單箭頭接點 21"/>
          <p:cNvCxnSpPr>
            <a:stCxn id="8" idx="0"/>
            <a:endCxn id="16" idx="2"/>
          </p:cNvCxnSpPr>
          <p:nvPr/>
        </p:nvCxnSpPr>
        <p:spPr>
          <a:xfrm flipH="1" flipV="1">
            <a:off x="2415806" y="4832429"/>
            <a:ext cx="497808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0"/>
            <a:endCxn id="18" idx="2"/>
          </p:cNvCxnSpPr>
          <p:nvPr/>
        </p:nvCxnSpPr>
        <p:spPr>
          <a:xfrm flipV="1">
            <a:off x="2913614" y="4832429"/>
            <a:ext cx="594097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9" idx="0"/>
            <a:endCxn id="17" idx="2"/>
          </p:cNvCxnSpPr>
          <p:nvPr/>
        </p:nvCxnSpPr>
        <p:spPr>
          <a:xfrm flipH="1" flipV="1">
            <a:off x="5333046" y="4832429"/>
            <a:ext cx="493189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0"/>
            <a:endCxn id="19" idx="2"/>
          </p:cNvCxnSpPr>
          <p:nvPr/>
        </p:nvCxnSpPr>
        <p:spPr>
          <a:xfrm flipV="1">
            <a:off x="5826235" y="4832429"/>
            <a:ext cx="533797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流程圖: 程序 28"/>
              <p:cNvSpPr/>
              <p:nvPr/>
            </p:nvSpPr>
            <p:spPr>
              <a:xfrm>
                <a:off x="2187206" y="3551999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流程圖: 程序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06" y="3551999"/>
                <a:ext cx="457200" cy="445451"/>
              </a:xfrm>
              <a:prstGeom prst="flowChartProcess">
                <a:avLst/>
              </a:prstGeom>
              <a:blipFill>
                <a:blip r:embed="rId5"/>
                <a:stretch>
                  <a:fillRect l="-22667"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流程圖: 程序 29"/>
              <p:cNvSpPr/>
              <p:nvPr/>
            </p:nvSpPr>
            <p:spPr>
              <a:xfrm>
                <a:off x="3279111" y="3551999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流程圖: 程序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111" y="3551999"/>
                <a:ext cx="457200" cy="445451"/>
              </a:xfrm>
              <a:prstGeom prst="flowChartProcess">
                <a:avLst/>
              </a:prstGeom>
              <a:blipFill>
                <a:blip r:embed="rId6"/>
                <a:stretch>
                  <a:fillRect l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流程圖: 程序 30"/>
              <p:cNvSpPr/>
              <p:nvPr/>
            </p:nvSpPr>
            <p:spPr>
              <a:xfrm>
                <a:off x="5104446" y="3548886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流程圖: 程序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446" y="3548886"/>
                <a:ext cx="457200" cy="445451"/>
              </a:xfrm>
              <a:prstGeom prst="flowChartProcess">
                <a:avLst/>
              </a:prstGeom>
              <a:blipFill>
                <a:blip r:embed="rId7"/>
                <a:stretch>
                  <a:fillRect l="-21333"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流程圖: 程序 31"/>
              <p:cNvSpPr/>
              <p:nvPr/>
            </p:nvSpPr>
            <p:spPr>
              <a:xfrm>
                <a:off x="6131432" y="3548886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流程圖: 程序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432" y="3548886"/>
                <a:ext cx="457200" cy="445451"/>
              </a:xfrm>
              <a:prstGeom prst="flowChartProcess">
                <a:avLst/>
              </a:prstGeom>
              <a:blipFill>
                <a:blip r:embed="rId8"/>
                <a:stretch>
                  <a:fillRect l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>
            <a:stCxn id="16" idx="0"/>
            <a:endCxn id="29" idx="2"/>
          </p:cNvCxnSpPr>
          <p:nvPr/>
        </p:nvCxnSpPr>
        <p:spPr>
          <a:xfrm flipV="1">
            <a:off x="2415806" y="3997450"/>
            <a:ext cx="0" cy="4604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8" idx="0"/>
            <a:endCxn id="30" idx="2"/>
          </p:cNvCxnSpPr>
          <p:nvPr/>
        </p:nvCxnSpPr>
        <p:spPr>
          <a:xfrm flipV="1">
            <a:off x="3507711" y="3997450"/>
            <a:ext cx="0" cy="4604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7" idx="0"/>
            <a:endCxn id="31" idx="2"/>
          </p:cNvCxnSpPr>
          <p:nvPr/>
        </p:nvCxnSpPr>
        <p:spPr>
          <a:xfrm flipV="1">
            <a:off x="5333046" y="3994337"/>
            <a:ext cx="0" cy="4635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9" idx="0"/>
            <a:endCxn id="32" idx="2"/>
          </p:cNvCxnSpPr>
          <p:nvPr/>
        </p:nvCxnSpPr>
        <p:spPr>
          <a:xfrm flipV="1">
            <a:off x="6360032" y="3994337"/>
            <a:ext cx="0" cy="4635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程序 42"/>
          <p:cNvSpPr/>
          <p:nvPr/>
        </p:nvSpPr>
        <p:spPr>
          <a:xfrm>
            <a:off x="8735795" y="6279839"/>
            <a:ext cx="1188194" cy="445451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流程圖: 替代程序 43"/>
          <p:cNvSpPr/>
          <p:nvPr/>
        </p:nvSpPr>
        <p:spPr>
          <a:xfrm>
            <a:off x="8897003" y="5363157"/>
            <a:ext cx="865778" cy="37451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GRU</a:t>
            </a:r>
            <a:endParaRPr lang="zh-TW" altLang="en-US" b="1" dirty="0"/>
          </a:p>
        </p:txBody>
      </p:sp>
      <p:cxnSp>
        <p:nvCxnSpPr>
          <p:cNvPr id="45" name="直線單箭頭接點 44"/>
          <p:cNvCxnSpPr>
            <a:stCxn id="43" idx="0"/>
            <a:endCxn id="44" idx="2"/>
          </p:cNvCxnSpPr>
          <p:nvPr/>
        </p:nvCxnSpPr>
        <p:spPr>
          <a:xfrm flipV="1">
            <a:off x="9329892" y="5737675"/>
            <a:ext cx="0" cy="542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圖: 替代程序 45"/>
          <p:cNvSpPr/>
          <p:nvPr/>
        </p:nvSpPr>
        <p:spPr>
          <a:xfrm>
            <a:off x="8403814" y="4457911"/>
            <a:ext cx="865778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GMM</a:t>
            </a:r>
            <a:endParaRPr lang="zh-TW" altLang="en-US" b="1" dirty="0"/>
          </a:p>
        </p:txBody>
      </p:sp>
      <p:sp>
        <p:nvSpPr>
          <p:cNvPr id="47" name="流程圖: 替代程序 46"/>
          <p:cNvSpPr/>
          <p:nvPr/>
        </p:nvSpPr>
        <p:spPr>
          <a:xfrm>
            <a:off x="9358112" y="4457911"/>
            <a:ext cx="1011154" cy="37451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softmax</a:t>
            </a:r>
            <a:endParaRPr lang="zh-TW" altLang="en-US" b="1" dirty="0"/>
          </a:p>
        </p:txBody>
      </p:sp>
      <p:cxnSp>
        <p:nvCxnSpPr>
          <p:cNvPr id="48" name="直線單箭頭接點 47"/>
          <p:cNvCxnSpPr>
            <a:stCxn id="44" idx="0"/>
            <a:endCxn id="46" idx="2"/>
          </p:cNvCxnSpPr>
          <p:nvPr/>
        </p:nvCxnSpPr>
        <p:spPr>
          <a:xfrm flipH="1" flipV="1">
            <a:off x="8836703" y="4832429"/>
            <a:ext cx="493189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4" idx="0"/>
            <a:endCxn id="47" idx="2"/>
          </p:cNvCxnSpPr>
          <p:nvPr/>
        </p:nvCxnSpPr>
        <p:spPr>
          <a:xfrm flipV="1">
            <a:off x="9329892" y="4832429"/>
            <a:ext cx="533797" cy="5307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6" idx="0"/>
            <a:endCxn id="119" idx="2"/>
          </p:cNvCxnSpPr>
          <p:nvPr/>
        </p:nvCxnSpPr>
        <p:spPr>
          <a:xfrm flipV="1">
            <a:off x="8836703" y="4027355"/>
            <a:ext cx="0" cy="4305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7" idx="0"/>
            <a:endCxn id="121" idx="2"/>
          </p:cNvCxnSpPr>
          <p:nvPr/>
        </p:nvCxnSpPr>
        <p:spPr>
          <a:xfrm flipH="1" flipV="1">
            <a:off x="9859201" y="4032885"/>
            <a:ext cx="4488" cy="42502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3133197" y="5116410"/>
                <a:ext cx="453586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7" y="5116410"/>
                <a:ext cx="4535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6051218" y="5116410"/>
                <a:ext cx="673198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218" y="5116410"/>
                <a:ext cx="6731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82650" y="5116410"/>
                <a:ext cx="673198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50" y="5116410"/>
                <a:ext cx="6731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字方塊 78"/>
          <p:cNvSpPr txBox="1"/>
          <p:nvPr/>
        </p:nvSpPr>
        <p:spPr>
          <a:xfrm>
            <a:off x="845125" y="5350361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1" name="直線單箭頭接點 80"/>
          <p:cNvCxnSpPr>
            <a:stCxn id="79" idx="3"/>
            <a:endCxn id="8" idx="1"/>
          </p:cNvCxnSpPr>
          <p:nvPr/>
        </p:nvCxnSpPr>
        <p:spPr>
          <a:xfrm>
            <a:off x="1395276" y="5550416"/>
            <a:ext cx="10854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7362890" y="5350361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5" name="直線單箭頭接點 84"/>
          <p:cNvCxnSpPr>
            <a:stCxn id="9" idx="3"/>
            <a:endCxn id="83" idx="1"/>
          </p:cNvCxnSpPr>
          <p:nvPr/>
        </p:nvCxnSpPr>
        <p:spPr>
          <a:xfrm>
            <a:off x="6259124" y="5550416"/>
            <a:ext cx="1103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83" idx="3"/>
            <a:endCxn id="44" idx="1"/>
          </p:cNvCxnSpPr>
          <p:nvPr/>
        </p:nvCxnSpPr>
        <p:spPr>
          <a:xfrm>
            <a:off x="7913041" y="5550416"/>
            <a:ext cx="9839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流程圖: 程序 118"/>
          <p:cNvSpPr/>
          <p:nvPr/>
        </p:nvSpPr>
        <p:spPr>
          <a:xfrm>
            <a:off x="8608103" y="3581904"/>
            <a:ext cx="457200" cy="445451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1" name="流程圖: 決策 120"/>
          <p:cNvSpPr/>
          <p:nvPr/>
        </p:nvSpPr>
        <p:spPr>
          <a:xfrm>
            <a:off x="9041645" y="3024866"/>
            <a:ext cx="1635111" cy="1008019"/>
          </a:xfrm>
          <a:prstGeom prst="flowChartDecision">
            <a:avLst/>
          </a:prstGeom>
          <a:noFill/>
          <a:ln w="57150" cap="flat" cmpd="sng" algn="ctr">
            <a:solidFill>
              <a:srgbClr val="20F0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[0,0,1]?</a:t>
            </a:r>
          </a:p>
          <a:p>
            <a:pPr algn="ctr"/>
            <a:r>
              <a:rPr lang="en-US" altLang="zh-TW" dirty="0"/>
              <a:t>E</a:t>
            </a:r>
            <a:r>
              <a:rPr lang="en-US" altLang="zh-TW" dirty="0" smtClean="0"/>
              <a:t>nd</a:t>
            </a:r>
            <a:endParaRPr lang="zh-TW" altLang="en-US" dirty="0"/>
          </a:p>
        </p:txBody>
      </p:sp>
      <p:sp>
        <p:nvSpPr>
          <p:cNvPr id="131" name="流程圖: 替代程序 130"/>
          <p:cNvSpPr/>
          <p:nvPr/>
        </p:nvSpPr>
        <p:spPr>
          <a:xfrm>
            <a:off x="1203329" y="6279839"/>
            <a:ext cx="865778" cy="374518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Char C</a:t>
            </a:r>
            <a:endParaRPr lang="zh-TW" altLang="en-US" b="1" dirty="0"/>
          </a:p>
        </p:txBody>
      </p:sp>
      <p:cxnSp>
        <p:nvCxnSpPr>
          <p:cNvPr id="141" name="直線單箭頭接點 140"/>
          <p:cNvCxnSpPr>
            <a:stCxn id="29" idx="2"/>
            <a:endCxn id="5" idx="2"/>
          </p:cNvCxnSpPr>
          <p:nvPr/>
        </p:nvCxnSpPr>
        <p:spPr>
          <a:xfrm>
            <a:off x="2415806" y="3997450"/>
            <a:ext cx="3410429" cy="27278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>
            <a:stCxn id="30" idx="2"/>
            <a:endCxn id="5" idx="2"/>
          </p:cNvCxnSpPr>
          <p:nvPr/>
        </p:nvCxnSpPr>
        <p:spPr>
          <a:xfrm>
            <a:off x="3507711" y="3997450"/>
            <a:ext cx="2318524" cy="27278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31" idx="2"/>
            <a:endCxn id="43" idx="2"/>
          </p:cNvCxnSpPr>
          <p:nvPr/>
        </p:nvCxnSpPr>
        <p:spPr>
          <a:xfrm>
            <a:off x="5333046" y="3994337"/>
            <a:ext cx="3996846" cy="2730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32" idx="2"/>
            <a:endCxn id="43" idx="2"/>
          </p:cNvCxnSpPr>
          <p:nvPr/>
        </p:nvCxnSpPr>
        <p:spPr>
          <a:xfrm>
            <a:off x="6360032" y="3994337"/>
            <a:ext cx="2969860" cy="2730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TM02900771[[fn=扇形區]]</Template>
  <TotalTime>870</TotalTime>
  <Words>216</Words>
  <Application>Microsoft Office PowerPoint</Application>
  <PresentationFormat>寬螢幕</PresentationFormat>
  <Paragraphs>147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Cambria Math</vt:lpstr>
      <vt:lpstr>Tw Cen MT</vt:lpstr>
      <vt:lpstr>Wingdings 2</vt:lpstr>
      <vt:lpstr>HDOfficeLightV0</vt:lpstr>
      <vt:lpstr>1_HDOfficeLightV0</vt:lpstr>
      <vt:lpstr>小水滴</vt:lpstr>
      <vt:lpstr>Drawing and Recognizing Chinese Characters with RNN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and Recognizing Chinese Characters with RNN</dc:title>
  <dc:creator>謙慶 陳</dc:creator>
  <cp:lastModifiedBy>謙慶 陳</cp:lastModifiedBy>
  <cp:revision>91</cp:revision>
  <dcterms:created xsi:type="dcterms:W3CDTF">2019-04-20T13:25:37Z</dcterms:created>
  <dcterms:modified xsi:type="dcterms:W3CDTF">2020-03-01T03:08:39Z</dcterms:modified>
</cp:coreProperties>
</file>