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 id="2147483674" r:id="rId3"/>
    <p:sldMasterId id="2147483687" r:id="rId4"/>
  </p:sldMasterIdLst>
  <p:notesMasterIdLst>
    <p:notesMasterId r:id="rId2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cniyAOrTVUQRK8Yvyhnp/9BxO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1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1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f759e7d5c4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gf759e7d5c4_0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1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2"/>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2"/>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3"/>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3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34"/>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4"/>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4"/>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4"/>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4"/>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4"/>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8"/>
        <p:cNvGrpSpPr/>
        <p:nvPr/>
      </p:nvGrpSpPr>
      <p:grpSpPr>
        <a:xfrm>
          <a:off x="0" y="0"/>
          <a:ext cx="0" cy="0"/>
          <a:chOff x="0" y="0"/>
          <a:chExt cx="0" cy="0"/>
        </a:xfrm>
      </p:grpSpPr>
      <p:sp>
        <p:nvSpPr>
          <p:cNvPr id="69" name="Google Shape;6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1"/>
        <p:cNvGrpSpPr/>
        <p:nvPr/>
      </p:nvGrpSpPr>
      <p:grpSpPr>
        <a:xfrm>
          <a:off x="0" y="0"/>
          <a:ext cx="0" cy="0"/>
          <a:chOff x="0" y="0"/>
          <a:chExt cx="0" cy="0"/>
        </a:xfrm>
      </p:grpSpPr>
      <p:sp>
        <p:nvSpPr>
          <p:cNvPr id="72" name="Google Shape;7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4"/>
        <p:cNvGrpSpPr/>
        <p:nvPr/>
      </p:nvGrpSpPr>
      <p:grpSpPr>
        <a:xfrm>
          <a:off x="0" y="0"/>
          <a:ext cx="0" cy="0"/>
          <a:chOff x="0" y="0"/>
          <a:chExt cx="0" cy="0"/>
        </a:xfrm>
      </p:grpSpPr>
      <p:sp>
        <p:nvSpPr>
          <p:cNvPr id="75" name="Google Shape;75;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8"/>
        <p:cNvGrpSpPr/>
        <p:nvPr/>
      </p:nvGrpSpPr>
      <p:grpSpPr>
        <a:xfrm>
          <a:off x="0" y="0"/>
          <a:ext cx="0" cy="0"/>
          <a:chOff x="0" y="0"/>
          <a:chExt cx="0" cy="0"/>
        </a:xfrm>
      </p:grpSpPr>
      <p:sp>
        <p:nvSpPr>
          <p:cNvPr id="79" name="Google Shape;79;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0"/>
        <p:cNvGrpSpPr/>
        <p:nvPr/>
      </p:nvGrpSpPr>
      <p:grpSpPr>
        <a:xfrm>
          <a:off x="0" y="0"/>
          <a:ext cx="0" cy="0"/>
          <a:chOff x="0" y="0"/>
          <a:chExt cx="0" cy="0"/>
        </a:xfrm>
      </p:grpSpPr>
      <p:sp>
        <p:nvSpPr>
          <p:cNvPr id="81" name="Google Shape;81;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5"/>
        <p:cNvGrpSpPr/>
        <p:nvPr/>
      </p:nvGrpSpPr>
      <p:grpSpPr>
        <a:xfrm>
          <a:off x="0" y="0"/>
          <a:ext cx="0" cy="0"/>
          <a:chOff x="0" y="0"/>
          <a:chExt cx="0" cy="0"/>
        </a:xfrm>
      </p:grpSpPr>
      <p:sp>
        <p:nvSpPr>
          <p:cNvPr id="86" name="Google Shape;86;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0"/>
        <p:cNvGrpSpPr/>
        <p:nvPr/>
      </p:nvGrpSpPr>
      <p:grpSpPr>
        <a:xfrm>
          <a:off x="0" y="0"/>
          <a:ext cx="0" cy="0"/>
          <a:chOff x="0" y="0"/>
          <a:chExt cx="0" cy="0"/>
        </a:xfrm>
      </p:grpSpPr>
      <p:sp>
        <p:nvSpPr>
          <p:cNvPr id="91" name="Google Shape;91;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5"/>
        <p:cNvGrpSpPr/>
        <p:nvPr/>
      </p:nvGrpSpPr>
      <p:grpSpPr>
        <a:xfrm>
          <a:off x="0" y="0"/>
          <a:ext cx="0" cy="0"/>
          <a:chOff x="0" y="0"/>
          <a:chExt cx="0" cy="0"/>
        </a:xfrm>
      </p:grpSpPr>
      <p:sp>
        <p:nvSpPr>
          <p:cNvPr id="96" name="Google Shape;96;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9"/>
        <p:cNvGrpSpPr/>
        <p:nvPr/>
      </p:nvGrpSpPr>
      <p:grpSpPr>
        <a:xfrm>
          <a:off x="0" y="0"/>
          <a:ext cx="0" cy="0"/>
          <a:chOff x="0" y="0"/>
          <a:chExt cx="0" cy="0"/>
        </a:xfrm>
      </p:grpSpPr>
      <p:sp>
        <p:nvSpPr>
          <p:cNvPr id="100" name="Google Shape;100;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5"/>
        <p:cNvGrpSpPr/>
        <p:nvPr/>
      </p:nvGrpSpPr>
      <p:grpSpPr>
        <a:xfrm>
          <a:off x="0" y="0"/>
          <a:ext cx="0" cy="0"/>
          <a:chOff x="0" y="0"/>
          <a:chExt cx="0" cy="0"/>
        </a:xfrm>
      </p:grpSpPr>
      <p:sp>
        <p:nvSpPr>
          <p:cNvPr id="106" name="Google Shape;106;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0"/>
        <p:cNvGrpSpPr/>
        <p:nvPr/>
      </p:nvGrpSpPr>
      <p:grpSpPr>
        <a:xfrm>
          <a:off x="0" y="0"/>
          <a:ext cx="0" cy="0"/>
          <a:chOff x="0" y="0"/>
          <a:chExt cx="0" cy="0"/>
        </a:xfrm>
      </p:grpSpPr>
      <p:sp>
        <p:nvSpPr>
          <p:cNvPr id="121" name="Google Shape;121;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4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3"/>
        <p:cNvGrpSpPr/>
        <p:nvPr/>
      </p:nvGrpSpPr>
      <p:grpSpPr>
        <a:xfrm>
          <a:off x="0" y="0"/>
          <a:ext cx="0" cy="0"/>
          <a:chOff x="0" y="0"/>
          <a:chExt cx="0" cy="0"/>
        </a:xfrm>
      </p:grpSpPr>
      <p:sp>
        <p:nvSpPr>
          <p:cNvPr id="124" name="Google Shape;124;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4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6"/>
        <p:cNvGrpSpPr/>
        <p:nvPr/>
      </p:nvGrpSpPr>
      <p:grpSpPr>
        <a:xfrm>
          <a:off x="0" y="0"/>
          <a:ext cx="0" cy="0"/>
          <a:chOff x="0" y="0"/>
          <a:chExt cx="0" cy="0"/>
        </a:xfrm>
      </p:grpSpPr>
      <p:sp>
        <p:nvSpPr>
          <p:cNvPr id="127" name="Google Shape;127;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4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4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0"/>
        <p:cNvGrpSpPr/>
        <p:nvPr/>
      </p:nvGrpSpPr>
      <p:grpSpPr>
        <a:xfrm>
          <a:off x="0" y="0"/>
          <a:ext cx="0" cy="0"/>
          <a:chOff x="0" y="0"/>
          <a:chExt cx="0" cy="0"/>
        </a:xfrm>
      </p:grpSpPr>
      <p:sp>
        <p:nvSpPr>
          <p:cNvPr id="131" name="Google Shape;131;p4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2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32"/>
        <p:cNvGrpSpPr/>
        <p:nvPr/>
      </p:nvGrpSpPr>
      <p:grpSpPr>
        <a:xfrm>
          <a:off x="0" y="0"/>
          <a:ext cx="0" cy="0"/>
          <a:chOff x="0" y="0"/>
          <a:chExt cx="0" cy="0"/>
        </a:xfrm>
      </p:grpSpPr>
      <p:sp>
        <p:nvSpPr>
          <p:cNvPr id="133" name="Google Shape;133;p5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34"/>
        <p:cNvGrpSpPr/>
        <p:nvPr/>
      </p:nvGrpSpPr>
      <p:grpSpPr>
        <a:xfrm>
          <a:off x="0" y="0"/>
          <a:ext cx="0" cy="0"/>
          <a:chOff x="0" y="0"/>
          <a:chExt cx="0" cy="0"/>
        </a:xfrm>
      </p:grpSpPr>
      <p:sp>
        <p:nvSpPr>
          <p:cNvPr id="135" name="Google Shape;135;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5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5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5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9"/>
        <p:cNvGrpSpPr/>
        <p:nvPr/>
      </p:nvGrpSpPr>
      <p:grpSpPr>
        <a:xfrm>
          <a:off x="0" y="0"/>
          <a:ext cx="0" cy="0"/>
          <a:chOff x="0" y="0"/>
          <a:chExt cx="0" cy="0"/>
        </a:xfrm>
      </p:grpSpPr>
      <p:sp>
        <p:nvSpPr>
          <p:cNvPr id="140" name="Google Shape;140;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5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5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44"/>
        <p:cNvGrpSpPr/>
        <p:nvPr/>
      </p:nvGrpSpPr>
      <p:grpSpPr>
        <a:xfrm>
          <a:off x="0" y="0"/>
          <a:ext cx="0" cy="0"/>
          <a:chOff x="0" y="0"/>
          <a:chExt cx="0" cy="0"/>
        </a:xfrm>
      </p:grpSpPr>
      <p:sp>
        <p:nvSpPr>
          <p:cNvPr id="145" name="Google Shape;145;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5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5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5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49"/>
        <p:cNvGrpSpPr/>
        <p:nvPr/>
      </p:nvGrpSpPr>
      <p:grpSpPr>
        <a:xfrm>
          <a:off x="0" y="0"/>
          <a:ext cx="0" cy="0"/>
          <a:chOff x="0" y="0"/>
          <a:chExt cx="0" cy="0"/>
        </a:xfrm>
      </p:grpSpPr>
      <p:sp>
        <p:nvSpPr>
          <p:cNvPr id="150" name="Google Shape;150;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5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5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53"/>
        <p:cNvGrpSpPr/>
        <p:nvPr/>
      </p:nvGrpSpPr>
      <p:grpSpPr>
        <a:xfrm>
          <a:off x="0" y="0"/>
          <a:ext cx="0" cy="0"/>
          <a:chOff x="0" y="0"/>
          <a:chExt cx="0" cy="0"/>
        </a:xfrm>
      </p:grpSpPr>
      <p:sp>
        <p:nvSpPr>
          <p:cNvPr id="154" name="Google Shape;154;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5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5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5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5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59"/>
        <p:cNvGrpSpPr/>
        <p:nvPr/>
      </p:nvGrpSpPr>
      <p:grpSpPr>
        <a:xfrm>
          <a:off x="0" y="0"/>
          <a:ext cx="0" cy="0"/>
          <a:chOff x="0" y="0"/>
          <a:chExt cx="0" cy="0"/>
        </a:xfrm>
      </p:grpSpPr>
      <p:sp>
        <p:nvSpPr>
          <p:cNvPr id="160" name="Google Shape;16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5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5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5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5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5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5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3"/>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74"/>
        <p:cNvGrpSpPr/>
        <p:nvPr/>
      </p:nvGrpSpPr>
      <p:grpSpPr>
        <a:xfrm>
          <a:off x="0" y="0"/>
          <a:ext cx="0" cy="0"/>
          <a:chOff x="0" y="0"/>
          <a:chExt cx="0" cy="0"/>
        </a:xfrm>
      </p:grpSpPr>
      <p:sp>
        <p:nvSpPr>
          <p:cNvPr id="175" name="Google Shape;175;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6" name="Google Shape;176;p57"/>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7"/>
        <p:cNvGrpSpPr/>
        <p:nvPr/>
      </p:nvGrpSpPr>
      <p:grpSpPr>
        <a:xfrm>
          <a:off x="0" y="0"/>
          <a:ext cx="0" cy="0"/>
          <a:chOff x="0" y="0"/>
          <a:chExt cx="0" cy="0"/>
        </a:xfrm>
      </p:grpSpPr>
      <p:sp>
        <p:nvSpPr>
          <p:cNvPr id="178" name="Google Shape;178;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5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0"/>
        <p:cNvGrpSpPr/>
        <p:nvPr/>
      </p:nvGrpSpPr>
      <p:grpSpPr>
        <a:xfrm>
          <a:off x="0" y="0"/>
          <a:ext cx="0" cy="0"/>
          <a:chOff x="0" y="0"/>
          <a:chExt cx="0" cy="0"/>
        </a:xfrm>
      </p:grpSpPr>
      <p:sp>
        <p:nvSpPr>
          <p:cNvPr id="181" name="Google Shape;181;p5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2" name="Google Shape;182;p5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5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4"/>
        <p:cNvGrpSpPr/>
        <p:nvPr/>
      </p:nvGrpSpPr>
      <p:grpSpPr>
        <a:xfrm>
          <a:off x="0" y="0"/>
          <a:ext cx="0" cy="0"/>
          <a:chOff x="0" y="0"/>
          <a:chExt cx="0" cy="0"/>
        </a:xfrm>
      </p:grpSpPr>
      <p:sp>
        <p:nvSpPr>
          <p:cNvPr id="185" name="Google Shape;185;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86"/>
        <p:cNvGrpSpPr/>
        <p:nvPr/>
      </p:nvGrpSpPr>
      <p:grpSpPr>
        <a:xfrm>
          <a:off x="0" y="0"/>
          <a:ext cx="0" cy="0"/>
          <a:chOff x="0" y="0"/>
          <a:chExt cx="0" cy="0"/>
        </a:xfrm>
      </p:grpSpPr>
      <p:sp>
        <p:nvSpPr>
          <p:cNvPr id="187" name="Google Shape;187;p61"/>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88"/>
        <p:cNvGrpSpPr/>
        <p:nvPr/>
      </p:nvGrpSpPr>
      <p:grpSpPr>
        <a:xfrm>
          <a:off x="0" y="0"/>
          <a:ext cx="0" cy="0"/>
          <a:chOff x="0" y="0"/>
          <a:chExt cx="0" cy="0"/>
        </a:xfrm>
      </p:grpSpPr>
      <p:sp>
        <p:nvSpPr>
          <p:cNvPr id="189" name="Google Shape;189;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0" name="Google Shape;190;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1" name="Google Shape;191;p6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2" name="Google Shape;192;p6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93"/>
        <p:cNvGrpSpPr/>
        <p:nvPr/>
      </p:nvGrpSpPr>
      <p:grpSpPr>
        <a:xfrm>
          <a:off x="0" y="0"/>
          <a:ext cx="0" cy="0"/>
          <a:chOff x="0" y="0"/>
          <a:chExt cx="0" cy="0"/>
        </a:xfrm>
      </p:grpSpPr>
      <p:sp>
        <p:nvSpPr>
          <p:cNvPr id="194" name="Google Shape;194;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6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6" name="Google Shape;196;p6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7" name="Google Shape;197;p63"/>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98"/>
        <p:cNvGrpSpPr/>
        <p:nvPr/>
      </p:nvGrpSpPr>
      <p:grpSpPr>
        <a:xfrm>
          <a:off x="0" y="0"/>
          <a:ext cx="0" cy="0"/>
          <a:chOff x="0" y="0"/>
          <a:chExt cx="0" cy="0"/>
        </a:xfrm>
      </p:grpSpPr>
      <p:sp>
        <p:nvSpPr>
          <p:cNvPr id="199" name="Google Shape;199;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0" name="Google Shape;200;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1" name="Google Shape;201;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 name="Google Shape;202;p64"/>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03"/>
        <p:cNvGrpSpPr/>
        <p:nvPr/>
      </p:nvGrpSpPr>
      <p:grpSpPr>
        <a:xfrm>
          <a:off x="0" y="0"/>
          <a:ext cx="0" cy="0"/>
          <a:chOff x="0" y="0"/>
          <a:chExt cx="0" cy="0"/>
        </a:xfrm>
      </p:grpSpPr>
      <p:sp>
        <p:nvSpPr>
          <p:cNvPr id="204" name="Google Shape;204;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65"/>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65"/>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07"/>
        <p:cNvGrpSpPr/>
        <p:nvPr/>
      </p:nvGrpSpPr>
      <p:grpSpPr>
        <a:xfrm>
          <a:off x="0" y="0"/>
          <a:ext cx="0" cy="0"/>
          <a:chOff x="0" y="0"/>
          <a:chExt cx="0" cy="0"/>
        </a:xfrm>
      </p:grpSpPr>
      <p:sp>
        <p:nvSpPr>
          <p:cNvPr id="208" name="Google Shape;208;p6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9" name="Google Shape;209;p6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 name="Google Shape;210;p6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 name="Google Shape;211;p6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66"/>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13"/>
        <p:cNvGrpSpPr/>
        <p:nvPr/>
      </p:nvGrpSpPr>
      <p:grpSpPr>
        <a:xfrm>
          <a:off x="0" y="0"/>
          <a:ext cx="0" cy="0"/>
          <a:chOff x="0" y="0"/>
          <a:chExt cx="0" cy="0"/>
        </a:xfrm>
      </p:grpSpPr>
      <p:sp>
        <p:nvSpPr>
          <p:cNvPr id="214" name="Google Shape;214;p6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67"/>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67"/>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7" name="Google Shape;217;p67"/>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8" name="Google Shape;218;p67"/>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9" name="Google Shape;219;p67"/>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0" name="Google Shape;220;p67"/>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2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28"/>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3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0"/>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3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1"/>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p16"/>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6"/>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10" name="Google Shape;10;p1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8"/>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Google Shape;61;p18"/>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2" name="Google Shape;62;p18"/>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Google Shape;63;p18"/>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64" name="Google Shape;64;p1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5" name="Google Shape;115;p20"/>
          <p:cNvSpPr txBox="1">
            <a:spLocks noGrp="1"/>
          </p:cNvSpPr>
          <p:nvPr>
            <p:ph type="body" idx="1"/>
          </p:nvPr>
        </p:nvSpPr>
        <p:spPr>
          <a:xfrm>
            <a:off x="838080" y="1825560"/>
            <a:ext cx="10515240" cy="43509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6" name="Google Shape;116;p20"/>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7" name="Google Shape;117;p20"/>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8" name="Google Shape;118;p20"/>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68" name="Google Shape;168;p22"/>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9" name="Google Shape;169;p22"/>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0" name="Google Shape;170;p22"/>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171" name="Google Shape;171;p2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2" name="Google Shape;172;p2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hyperlink" Target="https://linux.die.net/man/" TargetMode="External"/><Relationship Id="rId2" Type="http://schemas.openxmlformats.org/officeDocument/2006/relationships/notesSlide" Target="../notesSlides/notesSlide15.xml"/><Relationship Id="rId1" Type="http://schemas.openxmlformats.org/officeDocument/2006/relationships/slideLayout" Target="../slideLayouts/slideLayout25.xml"/><Relationship Id="rId5" Type="http://schemas.openxmlformats.org/officeDocument/2006/relationships/hyperlink" Target="https://www.cplusplus.com/" TargetMode="External"/><Relationship Id="rId4" Type="http://schemas.openxmlformats.org/officeDocument/2006/relationships/hyperlink" Target="https://en.cppreference.com/w/"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
          <p:cNvSpPr txBox="1"/>
          <p:nvPr/>
        </p:nvSpPr>
        <p:spPr>
          <a:xfrm>
            <a:off x="1523880" y="1122480"/>
            <a:ext cx="9143640" cy="238716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None/>
            </a:pPr>
            <a:r>
              <a:rPr lang="en-US" sz="6000" b="0" i="0" u="none" strike="noStrike" cap="none">
                <a:solidFill>
                  <a:srgbClr val="000000"/>
                </a:solidFill>
                <a:latin typeface="Calibri"/>
                <a:ea typeface="Calibri"/>
                <a:cs typeface="Calibri"/>
                <a:sym typeface="Calibri"/>
              </a:rPr>
              <a:t>First Mini Program</a:t>
            </a:r>
            <a:endParaRPr sz="6000" b="0" i="0" u="none" strike="noStrike" cap="none">
              <a:solidFill>
                <a:srgbClr val="000000"/>
              </a:solidFill>
              <a:latin typeface="Calibri"/>
              <a:ea typeface="Calibri"/>
              <a:cs typeface="Calibri"/>
              <a:sym typeface="Calibri"/>
            </a:endParaRPr>
          </a:p>
        </p:txBody>
      </p:sp>
      <p:sp>
        <p:nvSpPr>
          <p:cNvPr id="226" name="Google Shape;226;p1"/>
          <p:cNvSpPr txBox="1"/>
          <p:nvPr/>
        </p:nvSpPr>
        <p:spPr>
          <a:xfrm>
            <a:off x="1523880" y="3602160"/>
            <a:ext cx="9143640" cy="16552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400" b="0" i="0" u="none" strike="noStrike" cap="none">
                <a:solidFill>
                  <a:srgbClr val="000000"/>
                </a:solidFill>
                <a:latin typeface="Calibri"/>
                <a:ea typeface="Calibri"/>
                <a:cs typeface="Calibri"/>
                <a:sym typeface="Calibri"/>
              </a:rPr>
              <a:t>Multi-client Chatroom</a:t>
            </a:r>
            <a:endParaRPr sz="2400" b="0" i="0" u="none" strike="noStrike" cap="none">
              <a:solidFill>
                <a:schemeClr val="dk1"/>
              </a:solidFill>
              <a:latin typeface="Arial"/>
              <a:ea typeface="Arial"/>
              <a:cs typeface="Arial"/>
              <a:sym typeface="Arial"/>
            </a:endParaRPr>
          </a:p>
          <a:p>
            <a:pPr marL="0" marR="0" lvl="0" indent="0" algn="ctr" rtl="0">
              <a:lnSpc>
                <a:spcPct val="90000"/>
              </a:lnSpc>
              <a:spcBef>
                <a:spcPts val="1001"/>
              </a:spcBef>
              <a:spcAft>
                <a:spcPts val="0"/>
              </a:spcAft>
              <a:buNone/>
            </a:pPr>
            <a:r>
              <a:rPr lang="en-US" sz="2400" b="0" i="0" u="none" strike="noStrike" cap="none">
                <a:solidFill>
                  <a:srgbClr val="000000"/>
                </a:solidFill>
                <a:latin typeface="Calibri"/>
                <a:ea typeface="Calibri"/>
                <a:cs typeface="Calibri"/>
                <a:sym typeface="Calibri"/>
              </a:rPr>
              <a:t>10/28</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0"/>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Error Command</a:t>
            </a:r>
            <a:endParaRPr sz="4400" b="0" i="0" u="none" strike="noStrike" cap="none">
              <a:solidFill>
                <a:srgbClr val="000000"/>
              </a:solidFill>
              <a:latin typeface="Calibri"/>
              <a:ea typeface="Calibri"/>
              <a:cs typeface="Calibri"/>
              <a:sym typeface="Calibri"/>
            </a:endParaRPr>
          </a:p>
        </p:txBody>
      </p:sp>
      <p:pic>
        <p:nvPicPr>
          <p:cNvPr id="328" name="Google Shape;328;p10"/>
          <p:cNvPicPr preferRelativeResize="0"/>
          <p:nvPr/>
        </p:nvPicPr>
        <p:blipFill rotWithShape="1">
          <a:blip r:embed="rId3">
            <a:alphaModFix/>
          </a:blip>
          <a:srcRect/>
          <a:stretch/>
        </p:blipFill>
        <p:spPr>
          <a:xfrm>
            <a:off x="838080" y="1969235"/>
            <a:ext cx="4412520" cy="763920"/>
          </a:xfrm>
          <a:prstGeom prst="rect">
            <a:avLst/>
          </a:prstGeom>
          <a:noFill/>
          <a:ln>
            <a:noFill/>
          </a:ln>
        </p:spPr>
      </p:pic>
      <p:sp>
        <p:nvSpPr>
          <p:cNvPr id="329" name="Google Shape;329;p10"/>
          <p:cNvSpPr/>
          <p:nvPr/>
        </p:nvSpPr>
        <p:spPr>
          <a:xfrm>
            <a:off x="838079" y="1377575"/>
            <a:ext cx="96864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If server receive command not mention above, it will response an error message.</a:t>
            </a:r>
            <a:endParaRPr sz="1800" b="0" i="0" u="none" strike="noStrike" cap="none">
              <a:solidFill>
                <a:srgbClr val="FF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1"/>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test.c</a:t>
            </a:r>
            <a:endParaRPr sz="4400" b="0" i="0" u="none" strike="noStrike" cap="none">
              <a:solidFill>
                <a:srgbClr val="000000"/>
              </a:solidFill>
              <a:latin typeface="Calibri"/>
              <a:ea typeface="Calibri"/>
              <a:cs typeface="Calibri"/>
              <a:sym typeface="Calibri"/>
            </a:endParaRPr>
          </a:p>
        </p:txBody>
      </p:sp>
      <p:sp>
        <p:nvSpPr>
          <p:cNvPr id="335" name="Google Shape;335;p11"/>
          <p:cNvSpPr txBox="1"/>
          <p:nvPr/>
        </p:nvSpPr>
        <p:spPr>
          <a:xfrm>
            <a:off x="838080" y="1825560"/>
            <a:ext cx="10515240" cy="4350960"/>
          </a:xfrm>
          <a:prstGeom prst="rect">
            <a:avLst/>
          </a:prstGeom>
          <a:noFill/>
          <a:ln>
            <a:noFill/>
          </a:ln>
        </p:spPr>
        <p:txBody>
          <a:bodyPr spcFirstLastPara="1" wrap="square" lIns="91425" tIns="45700" rIns="91425" bIns="45700" anchor="t" anchorCtr="0">
            <a:noAutofit/>
          </a:bodyPr>
          <a:lstStyle/>
          <a:p>
            <a:pPr marL="228600" marR="0" lvl="0" indent="-228240"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make test</a:t>
            </a:r>
            <a:endParaRPr/>
          </a:p>
        </p:txBody>
      </p:sp>
      <p:pic>
        <p:nvPicPr>
          <p:cNvPr id="336" name="Google Shape;336;p11"/>
          <p:cNvPicPr preferRelativeResize="0"/>
          <p:nvPr/>
        </p:nvPicPr>
        <p:blipFill rotWithShape="1">
          <a:blip r:embed="rId3">
            <a:alphaModFix/>
          </a:blip>
          <a:srcRect/>
          <a:stretch/>
        </p:blipFill>
        <p:spPr>
          <a:xfrm>
            <a:off x="838080" y="2255040"/>
            <a:ext cx="6028200" cy="3674520"/>
          </a:xfrm>
          <a:prstGeom prst="rect">
            <a:avLst/>
          </a:prstGeom>
          <a:noFill/>
          <a:ln>
            <a:noFill/>
          </a:ln>
        </p:spPr>
      </p:pic>
      <p:sp>
        <p:nvSpPr>
          <p:cNvPr id="337" name="Google Shape;337;p11"/>
          <p:cNvSpPr/>
          <p:nvPr/>
        </p:nvSpPr>
        <p:spPr>
          <a:xfrm>
            <a:off x="7179120" y="2255040"/>
            <a:ext cx="3733920" cy="9126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It just help you find error, but won’t test all possible situation.</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1" i="0" u="none" strike="noStrike" cap="none">
                <a:solidFill>
                  <a:srgbClr val="000000"/>
                </a:solidFill>
                <a:latin typeface="Calibri"/>
                <a:ea typeface="Calibri"/>
                <a:cs typeface="Calibri"/>
                <a:sym typeface="Calibri"/>
              </a:rPr>
              <a:t>Requirement</a:t>
            </a:r>
            <a:endParaRPr sz="4400" b="0" i="0" u="none" strike="noStrike" cap="none">
              <a:solidFill>
                <a:srgbClr val="000000"/>
              </a:solidFill>
              <a:latin typeface="Calibri"/>
              <a:ea typeface="Calibri"/>
              <a:cs typeface="Calibri"/>
              <a:sym typeface="Calibri"/>
            </a:endParaRPr>
          </a:p>
        </p:txBody>
      </p:sp>
      <p:sp>
        <p:nvSpPr>
          <p:cNvPr id="343" name="Google Shape;343;p12"/>
          <p:cNvSpPr txBox="1"/>
          <p:nvPr/>
        </p:nvSpPr>
        <p:spPr>
          <a:xfrm>
            <a:off x="838080" y="1825560"/>
            <a:ext cx="10515240" cy="4350960"/>
          </a:xfrm>
          <a:prstGeom prst="rect">
            <a:avLst/>
          </a:prstGeom>
          <a:noFill/>
          <a:ln>
            <a:noFill/>
          </a:ln>
        </p:spPr>
        <p:txBody>
          <a:bodyPr spcFirstLastPara="1" wrap="square" lIns="91425" tIns="45700" rIns="91425" bIns="45700" anchor="t" anchorCtr="0">
            <a:normAutofit fontScale="81000" lnSpcReduction="20000"/>
          </a:bodyPr>
          <a:lstStyle/>
          <a:p>
            <a:pPr marL="514440" marR="0" lvl="0" indent="-514080" algn="l" rtl="0">
              <a:lnSpc>
                <a:spcPct val="90000"/>
              </a:lnSpc>
              <a:spcBef>
                <a:spcPts val="0"/>
              </a:spcBef>
              <a:spcAft>
                <a:spcPts val="0"/>
              </a:spcAft>
              <a:buClr>
                <a:srgbClr val="000000"/>
              </a:buClr>
              <a:buSzPct val="100000"/>
              <a:buFont typeface="Calibri"/>
              <a:buAutoNum type="arabicPeriod"/>
            </a:pPr>
            <a:r>
              <a:rPr lang="en-US" sz="2800" b="0" i="0" u="none" strike="noStrike" cap="none">
                <a:solidFill>
                  <a:srgbClr val="000000"/>
                </a:solidFill>
                <a:latin typeface="Calibri"/>
                <a:ea typeface="Calibri"/>
                <a:cs typeface="Calibri"/>
                <a:sym typeface="Calibri"/>
              </a:rPr>
              <a:t>All messages transmitted between a server and a client should end with a newline ('\n').</a:t>
            </a:r>
            <a:endParaRPr/>
          </a:p>
          <a:p>
            <a:pPr marL="0" marR="0" lvl="0" indent="0" algn="l" rtl="0">
              <a:lnSpc>
                <a:spcPct val="90000"/>
              </a:lnSpc>
              <a:spcBef>
                <a:spcPts val="1001"/>
              </a:spcBef>
              <a:spcAft>
                <a:spcPts val="0"/>
              </a:spcAft>
              <a:buNone/>
            </a:pPr>
            <a:endParaRPr sz="2800" b="0" i="0" u="none" strike="noStrike" cap="none">
              <a:solidFill>
                <a:srgbClr val="000000"/>
              </a:solidFill>
              <a:latin typeface="Calibri"/>
              <a:ea typeface="Calibri"/>
              <a:cs typeface="Calibri"/>
              <a:sym typeface="Calibri"/>
            </a:endParaRPr>
          </a:p>
          <a:p>
            <a:pPr marL="514440" marR="0" lvl="0" indent="-514080" algn="l" rtl="0">
              <a:lnSpc>
                <a:spcPct val="90000"/>
              </a:lnSpc>
              <a:spcBef>
                <a:spcPts val="1001"/>
              </a:spcBef>
              <a:spcAft>
                <a:spcPts val="0"/>
              </a:spcAft>
              <a:buClr>
                <a:srgbClr val="000000"/>
              </a:buClr>
              <a:buSzPct val="100000"/>
              <a:buFont typeface="Calibri"/>
              <a:buAutoNum type="arabicPeriod"/>
            </a:pPr>
            <a:r>
              <a:rPr lang="en-US" sz="2800" b="0" i="0" u="none" strike="noStrike" cap="none">
                <a:solidFill>
                  <a:srgbClr val="000000"/>
                </a:solidFill>
                <a:latin typeface="Calibri"/>
                <a:ea typeface="Calibri"/>
                <a:cs typeface="Calibri"/>
                <a:sym typeface="Calibri"/>
              </a:rPr>
              <a:t>Client should sends message received from stdin to server directly without modification.</a:t>
            </a:r>
            <a:endParaRPr/>
          </a:p>
          <a:p>
            <a:pPr marL="0" marR="0" lvl="0" indent="0" algn="l" rtl="0">
              <a:lnSpc>
                <a:spcPct val="90000"/>
              </a:lnSpc>
              <a:spcBef>
                <a:spcPts val="1001"/>
              </a:spcBef>
              <a:spcAft>
                <a:spcPts val="0"/>
              </a:spcAft>
              <a:buNone/>
            </a:pPr>
            <a:endParaRPr sz="2800" b="0" i="0" u="none" strike="noStrike" cap="none">
              <a:solidFill>
                <a:srgbClr val="000000"/>
              </a:solidFill>
              <a:latin typeface="Calibri"/>
              <a:ea typeface="Calibri"/>
              <a:cs typeface="Calibri"/>
              <a:sym typeface="Calibri"/>
            </a:endParaRPr>
          </a:p>
          <a:p>
            <a:pPr marL="514440" marR="0" lvl="0" indent="-514080" algn="l" rtl="0">
              <a:lnSpc>
                <a:spcPct val="90000"/>
              </a:lnSpc>
              <a:spcBef>
                <a:spcPts val="1001"/>
              </a:spcBef>
              <a:spcAft>
                <a:spcPts val="0"/>
              </a:spcAft>
              <a:buClr>
                <a:srgbClr val="000000"/>
              </a:buClr>
              <a:buSzPct val="100000"/>
              <a:buFont typeface="Calibri"/>
              <a:buAutoNum type="arabicPeriod"/>
            </a:pPr>
            <a:r>
              <a:rPr lang="en-US" sz="2800" b="0" i="0" u="none" strike="noStrike" cap="none">
                <a:solidFill>
                  <a:srgbClr val="000000"/>
                </a:solidFill>
                <a:latin typeface="Calibri"/>
                <a:ea typeface="Calibri"/>
                <a:cs typeface="Calibri"/>
                <a:sym typeface="Calibri"/>
              </a:rPr>
              <a:t>Client won't generate any message by itself!!! Every message which is printed on client's screen is from server. Client only needs to make sure whether it has received every message from server.</a:t>
            </a:r>
            <a:endParaRPr/>
          </a:p>
          <a:p>
            <a:pPr marL="0" marR="0" lvl="0" indent="0" algn="l" rtl="0">
              <a:lnSpc>
                <a:spcPct val="90000"/>
              </a:lnSpc>
              <a:spcBef>
                <a:spcPts val="1001"/>
              </a:spcBef>
              <a:spcAft>
                <a:spcPts val="0"/>
              </a:spcAft>
              <a:buNone/>
            </a:pPr>
            <a:endParaRPr sz="2800" b="0" i="0" u="none" strike="noStrike" cap="none">
              <a:solidFill>
                <a:srgbClr val="000000"/>
              </a:solidFill>
              <a:latin typeface="Calibri"/>
              <a:ea typeface="Calibri"/>
              <a:cs typeface="Calibri"/>
              <a:sym typeface="Calibri"/>
            </a:endParaRPr>
          </a:p>
          <a:p>
            <a:pPr marL="514440" marR="0" lvl="0" indent="-514080" algn="l" rtl="0">
              <a:lnSpc>
                <a:spcPct val="90000"/>
              </a:lnSpc>
              <a:spcBef>
                <a:spcPts val="1001"/>
              </a:spcBef>
              <a:spcAft>
                <a:spcPts val="0"/>
              </a:spcAft>
              <a:buClr>
                <a:srgbClr val="000000"/>
              </a:buClr>
              <a:buSzPct val="100000"/>
              <a:buFont typeface="Calibri"/>
              <a:buAutoNum type="arabicPeriod"/>
            </a:pPr>
            <a:r>
              <a:rPr lang="en-US" sz="2800" b="0" i="0" u="none" strike="noStrike" cap="none">
                <a:solidFill>
                  <a:srgbClr val="000000"/>
                </a:solidFill>
                <a:latin typeface="Calibri"/>
                <a:ea typeface="Calibri"/>
                <a:cs typeface="Calibri"/>
                <a:sym typeface="Calibri"/>
              </a:rPr>
              <a:t>Server/Client should NOT crash or be hanged.</a:t>
            </a:r>
            <a:endParaRPr/>
          </a:p>
          <a:p>
            <a:pPr marL="0" marR="0" lvl="0" indent="0" algn="l" rtl="0">
              <a:lnSpc>
                <a:spcPct val="90000"/>
              </a:lnSpc>
              <a:spcBef>
                <a:spcPts val="1001"/>
              </a:spcBef>
              <a:spcAft>
                <a:spcPts val="0"/>
              </a:spcAft>
              <a:buNone/>
            </a:pPr>
            <a:endParaRPr sz="2800" b="0" i="0" u="none" strike="noStrike" cap="none">
              <a:solidFill>
                <a:srgbClr val="000000"/>
              </a:solidFill>
              <a:latin typeface="Calibri"/>
              <a:ea typeface="Calibri"/>
              <a:cs typeface="Calibri"/>
              <a:sym typeface="Calibri"/>
            </a:endParaRPr>
          </a:p>
          <a:p>
            <a:pPr marL="0" marR="0" lvl="0" indent="0" algn="l" rtl="0">
              <a:lnSpc>
                <a:spcPct val="90000"/>
              </a:lnSpc>
              <a:spcBef>
                <a:spcPts val="1001"/>
              </a:spcBef>
              <a:spcAft>
                <a:spcPts val="0"/>
              </a:spcAft>
              <a:buNone/>
            </a:pPr>
            <a:r>
              <a:rPr lang="en-US" sz="2800" b="1" i="0" u="none" strike="noStrike" cap="none">
                <a:solidFill>
                  <a:srgbClr val="000000"/>
                </a:solidFill>
                <a:latin typeface="Calibri"/>
                <a:ea typeface="Calibri"/>
                <a:cs typeface="Calibri"/>
                <a:sym typeface="Calibri"/>
              </a:rPr>
              <a:t>##Hint: You can use select() for constructing the Server/Client program</a:t>
            </a:r>
            <a:endParaRPr sz="2800" b="0" i="0" u="none" strike="noStrike" cap="non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3"/>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1" i="0" u="none" strike="noStrike" cap="none">
                <a:solidFill>
                  <a:srgbClr val="000000"/>
                </a:solidFill>
                <a:latin typeface="Calibri"/>
                <a:ea typeface="Calibri"/>
                <a:cs typeface="Calibri"/>
                <a:sym typeface="Calibri"/>
              </a:rPr>
              <a:t>Attention</a:t>
            </a:r>
            <a:endParaRPr sz="4400" b="0" i="0" u="none" strike="noStrike" cap="none">
              <a:solidFill>
                <a:srgbClr val="000000"/>
              </a:solidFill>
              <a:latin typeface="Calibri"/>
              <a:ea typeface="Calibri"/>
              <a:cs typeface="Calibri"/>
              <a:sym typeface="Calibri"/>
            </a:endParaRPr>
          </a:p>
        </p:txBody>
      </p:sp>
      <p:sp>
        <p:nvSpPr>
          <p:cNvPr id="349" name="Google Shape;349;p13"/>
          <p:cNvSpPr txBox="1"/>
          <p:nvPr/>
        </p:nvSpPr>
        <p:spPr>
          <a:xfrm>
            <a:off x="616680" y="1690560"/>
            <a:ext cx="11353320" cy="4350960"/>
          </a:xfrm>
          <a:prstGeom prst="rect">
            <a:avLst/>
          </a:prstGeom>
          <a:noFill/>
          <a:ln>
            <a:noFill/>
          </a:ln>
        </p:spPr>
        <p:txBody>
          <a:bodyPr spcFirstLastPara="1" wrap="square" lIns="91425" tIns="45700" rIns="91425" bIns="45700" anchor="t" anchorCtr="0">
            <a:normAutofit fontScale="92500" lnSpcReduction="20000"/>
          </a:bodyPr>
          <a:lstStyle/>
          <a:p>
            <a:pPr marL="514440" marR="0" lvl="0" indent="-527415" algn="l" rtl="0">
              <a:lnSpc>
                <a:spcPct val="90000"/>
              </a:lnSpc>
              <a:spcBef>
                <a:spcPts val="0"/>
              </a:spcBef>
              <a:spcAft>
                <a:spcPts val="0"/>
              </a:spcAft>
              <a:buClr>
                <a:srgbClr val="000000"/>
              </a:buClr>
              <a:buSzPct val="100000"/>
              <a:buFont typeface="Calibri"/>
              <a:buAutoNum type="arabicPeriod"/>
            </a:pPr>
            <a:r>
              <a:rPr lang="en-US" sz="2800" b="0" i="0" u="none" strike="noStrike" cap="none">
                <a:solidFill>
                  <a:srgbClr val="000000"/>
                </a:solidFill>
                <a:latin typeface="Calibri"/>
                <a:ea typeface="Calibri"/>
                <a:cs typeface="Calibri"/>
                <a:sym typeface="Calibri"/>
              </a:rPr>
              <a:t>Due Date: </a:t>
            </a:r>
            <a:r>
              <a:rPr lang="en-US" sz="2800" b="1" i="0" u="none" strike="noStrike" cap="none" smtClean="0">
                <a:solidFill>
                  <a:srgbClr val="FF0000"/>
                </a:solidFill>
                <a:latin typeface="Calibri"/>
                <a:ea typeface="Calibri"/>
                <a:cs typeface="Calibri"/>
                <a:sym typeface="Calibri"/>
              </a:rPr>
              <a:t>2021/11/1</a:t>
            </a:r>
            <a:r>
              <a:rPr lang="en-US" altLang="zh-TW" sz="2800" b="1" i="0" u="none" strike="noStrike" cap="none" smtClean="0">
                <a:solidFill>
                  <a:srgbClr val="FF0000"/>
                </a:solidFill>
                <a:latin typeface="Calibri"/>
                <a:ea typeface="Calibri"/>
                <a:cs typeface="Calibri"/>
                <a:sym typeface="Calibri"/>
              </a:rPr>
              <a:t>5</a:t>
            </a:r>
            <a:r>
              <a:rPr lang="en-US" sz="2800" b="1" i="0" u="none" strike="noStrike" cap="none" smtClean="0">
                <a:solidFill>
                  <a:srgbClr val="FF0000"/>
                </a:solidFill>
                <a:latin typeface="Calibri"/>
                <a:ea typeface="Calibri"/>
                <a:cs typeface="Calibri"/>
                <a:sym typeface="Calibri"/>
              </a:rPr>
              <a:t> </a:t>
            </a:r>
            <a:r>
              <a:rPr lang="en-US" sz="2800" b="1" i="0" u="none" strike="noStrike" cap="none">
                <a:solidFill>
                  <a:srgbClr val="FF0000"/>
                </a:solidFill>
                <a:latin typeface="Calibri"/>
                <a:ea typeface="Calibri"/>
                <a:cs typeface="Calibri"/>
                <a:sym typeface="Calibri"/>
              </a:rPr>
              <a:t>23:59</a:t>
            </a:r>
            <a:endParaRPr sz="2800" b="0" i="0" u="none" strike="noStrike" cap="none">
              <a:solidFill>
                <a:srgbClr val="000000"/>
              </a:solidFill>
              <a:latin typeface="Calibri"/>
              <a:ea typeface="Calibri"/>
              <a:cs typeface="Calibri"/>
              <a:sym typeface="Calibri"/>
            </a:endParaRPr>
          </a:p>
          <a:p>
            <a:pPr marL="514440" marR="0" lvl="0" indent="-527415" algn="l" rtl="0">
              <a:lnSpc>
                <a:spcPct val="90000"/>
              </a:lnSpc>
              <a:spcBef>
                <a:spcPts val="1001"/>
              </a:spcBef>
              <a:spcAft>
                <a:spcPts val="0"/>
              </a:spcAft>
              <a:buClr>
                <a:srgbClr val="000000"/>
              </a:buClr>
              <a:buSzPct val="100000"/>
              <a:buFont typeface="Calibri"/>
              <a:buAutoNum type="arabicPeriod"/>
            </a:pPr>
            <a:r>
              <a:rPr lang="en-US" sz="2800" b="0" i="0" u="none" strike="noStrike" cap="none" dirty="0">
                <a:solidFill>
                  <a:srgbClr val="000000"/>
                </a:solidFill>
                <a:latin typeface="Calibri"/>
                <a:ea typeface="Calibri"/>
                <a:cs typeface="Calibri"/>
                <a:sym typeface="Calibri"/>
              </a:rPr>
              <a:t>Please upload your </a:t>
            </a:r>
            <a:r>
              <a:rPr lang="en-US" sz="2800" b="0" i="0" u="none" strike="noStrike" cap="none" dirty="0" err="1">
                <a:solidFill>
                  <a:srgbClr val="000000"/>
                </a:solidFill>
                <a:latin typeface="Calibri"/>
                <a:ea typeface="Calibri"/>
                <a:cs typeface="Calibri"/>
                <a:sym typeface="Calibri"/>
              </a:rPr>
              <a:t>server.c</a:t>
            </a:r>
            <a:r>
              <a:rPr lang="en-US" sz="2800" b="0" i="0" u="none" strike="noStrike" cap="none" dirty="0">
                <a:solidFill>
                  <a:srgbClr val="000000"/>
                </a:solidFill>
                <a:latin typeface="Calibri"/>
                <a:ea typeface="Calibri"/>
                <a:cs typeface="Calibri"/>
                <a:sym typeface="Calibri"/>
              </a:rPr>
              <a:t>/</a:t>
            </a:r>
            <a:r>
              <a:rPr lang="en-US" sz="2800" b="0" i="0" u="none" strike="noStrike" cap="none" dirty="0" err="1">
                <a:solidFill>
                  <a:srgbClr val="000000"/>
                </a:solidFill>
                <a:latin typeface="Calibri"/>
                <a:ea typeface="Calibri"/>
                <a:cs typeface="Calibri"/>
                <a:sym typeface="Calibri"/>
              </a:rPr>
              <a:t>cpp</a:t>
            </a:r>
            <a:r>
              <a:rPr lang="en-US" sz="2800" b="0" i="0" u="none" strike="noStrike" cap="none" dirty="0">
                <a:solidFill>
                  <a:srgbClr val="000000"/>
                </a:solidFill>
                <a:latin typeface="Calibri"/>
                <a:ea typeface="Calibri"/>
                <a:cs typeface="Calibri"/>
                <a:sym typeface="Calibri"/>
              </a:rPr>
              <a:t>, </a:t>
            </a:r>
            <a:r>
              <a:rPr lang="en-US" sz="2800" b="0" i="0" u="none" strike="noStrike" cap="none" dirty="0" err="1">
                <a:solidFill>
                  <a:srgbClr val="000000"/>
                </a:solidFill>
                <a:latin typeface="Calibri"/>
                <a:ea typeface="Calibri"/>
                <a:cs typeface="Calibri"/>
                <a:sym typeface="Calibri"/>
              </a:rPr>
              <a:t>client.c</a:t>
            </a:r>
            <a:r>
              <a:rPr lang="en-US" sz="2800" b="0" i="0" u="none" strike="noStrike" cap="none" dirty="0">
                <a:solidFill>
                  <a:srgbClr val="000000"/>
                </a:solidFill>
                <a:latin typeface="Calibri"/>
                <a:ea typeface="Calibri"/>
                <a:cs typeface="Calibri"/>
                <a:sym typeface="Calibri"/>
              </a:rPr>
              <a:t>/</a:t>
            </a:r>
            <a:r>
              <a:rPr lang="en-US" sz="2800" b="0" i="0" u="none" strike="noStrike" cap="none" dirty="0" err="1">
                <a:solidFill>
                  <a:srgbClr val="000000"/>
                </a:solidFill>
                <a:latin typeface="Calibri"/>
                <a:ea typeface="Calibri"/>
                <a:cs typeface="Calibri"/>
                <a:sym typeface="Calibri"/>
              </a:rPr>
              <a:t>cpp</a:t>
            </a:r>
            <a:r>
              <a:rPr lang="en-US" sz="2800" b="0" i="0" u="none" strike="noStrike" cap="none" dirty="0">
                <a:solidFill>
                  <a:srgbClr val="000000"/>
                </a:solidFill>
                <a:latin typeface="Calibri"/>
                <a:ea typeface="Calibri"/>
                <a:cs typeface="Calibri"/>
                <a:sym typeface="Calibri"/>
              </a:rPr>
              <a:t>, and </a:t>
            </a:r>
            <a:r>
              <a:rPr lang="en-US" sz="2800" b="0" i="0" u="none" strike="noStrike" cap="none" dirty="0" err="1">
                <a:solidFill>
                  <a:srgbClr val="000000"/>
                </a:solidFill>
                <a:latin typeface="Calibri"/>
                <a:ea typeface="Calibri"/>
                <a:cs typeface="Calibri"/>
                <a:sym typeface="Calibri"/>
              </a:rPr>
              <a:t>Makefile</a:t>
            </a:r>
            <a:r>
              <a:rPr lang="en-US" sz="2800" b="0" i="0" u="none" strike="noStrike" cap="none" dirty="0">
                <a:solidFill>
                  <a:srgbClr val="000000"/>
                </a:solidFill>
                <a:latin typeface="Calibri"/>
                <a:ea typeface="Calibri"/>
                <a:cs typeface="Calibri"/>
                <a:sym typeface="Calibri"/>
              </a:rPr>
              <a:t> separately (see the next page).  </a:t>
            </a:r>
            <a:endParaRPr dirty="0"/>
          </a:p>
          <a:p>
            <a:pPr marL="514440" marR="0" lvl="0" indent="-527415" algn="l" rtl="0">
              <a:lnSpc>
                <a:spcPct val="90000"/>
              </a:lnSpc>
              <a:spcBef>
                <a:spcPts val="1001"/>
              </a:spcBef>
              <a:spcAft>
                <a:spcPts val="0"/>
              </a:spcAft>
              <a:buClr>
                <a:srgbClr val="000000"/>
              </a:buClr>
              <a:buSzPct val="100000"/>
              <a:buFont typeface="Calibri"/>
              <a:buAutoNum type="arabicPeriod"/>
            </a:pPr>
            <a:r>
              <a:rPr lang="en-US" sz="2800" b="0" i="0" u="none" strike="noStrike" cap="none" dirty="0">
                <a:solidFill>
                  <a:srgbClr val="000000"/>
                </a:solidFill>
                <a:latin typeface="Calibri"/>
                <a:ea typeface="Calibri"/>
                <a:cs typeface="Calibri"/>
                <a:sym typeface="Calibri"/>
              </a:rPr>
              <a:t>GNU make (</a:t>
            </a:r>
            <a:r>
              <a:rPr lang="en-US" sz="2800" b="0" i="0" u="none" strike="noStrike" cap="none" dirty="0" err="1">
                <a:solidFill>
                  <a:srgbClr val="000000"/>
                </a:solidFill>
                <a:latin typeface="Calibri"/>
                <a:ea typeface="Calibri"/>
                <a:cs typeface="Calibri"/>
                <a:sym typeface="Calibri"/>
              </a:rPr>
              <a:t>makefile</a:t>
            </a:r>
            <a:r>
              <a:rPr lang="en-US" sz="2800" b="0" i="0" u="none" strike="noStrike" cap="none" dirty="0">
                <a:solidFill>
                  <a:srgbClr val="000000"/>
                </a:solidFill>
                <a:latin typeface="Calibri"/>
                <a:ea typeface="Calibri"/>
                <a:cs typeface="Calibri"/>
                <a:sym typeface="Calibri"/>
              </a:rPr>
              <a:t>) should be used to compile your codes.</a:t>
            </a: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2800" b="0" i="0" u="none" strike="noStrike" cap="none" dirty="0">
                <a:solidFill>
                  <a:srgbClr val="000000"/>
                </a:solidFill>
                <a:latin typeface="Calibri"/>
                <a:ea typeface="Calibri"/>
                <a:cs typeface="Calibri"/>
                <a:sym typeface="Calibri"/>
              </a:rPr>
              <a:t>If TAs are unable to compile your codes with a single `$ make` command, you are not allowed to demo.</a:t>
            </a:r>
            <a:endParaRPr dirty="0"/>
          </a:p>
          <a:p>
            <a:pPr marL="514440" marR="0" lvl="0" indent="-527415" algn="l" rtl="0">
              <a:lnSpc>
                <a:spcPct val="90000"/>
              </a:lnSpc>
              <a:spcBef>
                <a:spcPts val="1001"/>
              </a:spcBef>
              <a:spcAft>
                <a:spcPts val="0"/>
              </a:spcAft>
              <a:buClr>
                <a:srgbClr val="000000"/>
              </a:buClr>
              <a:buSzPct val="100000"/>
              <a:buFont typeface="Calibri"/>
              <a:buAutoNum type="arabicPeriod"/>
            </a:pPr>
            <a:r>
              <a:rPr lang="en-US" sz="2800" b="0" i="0" u="none" strike="noStrike" cap="none" dirty="0">
                <a:solidFill>
                  <a:srgbClr val="000000"/>
                </a:solidFill>
                <a:latin typeface="Calibri"/>
                <a:ea typeface="Calibri"/>
                <a:cs typeface="Calibri"/>
                <a:sym typeface="Calibri"/>
              </a:rPr>
              <a:t>Each problem that leads to fail to run (compile) your code will discount your score by 0.75.</a:t>
            </a:r>
            <a:endParaRPr dirty="0"/>
          </a:p>
          <a:p>
            <a:pPr marL="514440" marR="0" lvl="0" indent="-527415" algn="l" rtl="0">
              <a:lnSpc>
                <a:spcPct val="90000"/>
              </a:lnSpc>
              <a:spcBef>
                <a:spcPts val="1001"/>
              </a:spcBef>
              <a:spcAft>
                <a:spcPts val="0"/>
              </a:spcAft>
              <a:buClr>
                <a:srgbClr val="000000"/>
              </a:buClr>
              <a:buSzPct val="100000"/>
              <a:buFont typeface="Calibri"/>
              <a:buAutoNum type="arabicPeriod"/>
            </a:pPr>
            <a:r>
              <a:rPr lang="en-US" sz="2800" b="0" i="0" u="none" strike="noStrike" cap="none" dirty="0">
                <a:solidFill>
                  <a:srgbClr val="000000"/>
                </a:solidFill>
                <a:latin typeface="Calibri"/>
                <a:ea typeface="Calibri"/>
                <a:cs typeface="Calibri"/>
                <a:sym typeface="Calibri"/>
              </a:rPr>
              <a:t>If you have any questions, please discuss with TAs and classmates in hw</a:t>
            </a:r>
            <a:r>
              <a:rPr lang="en-US" sz="2800" dirty="0">
                <a:latin typeface="Calibri"/>
                <a:ea typeface="Calibri"/>
                <a:cs typeface="Calibri"/>
                <a:sym typeface="Calibri"/>
              </a:rPr>
              <a:t>1</a:t>
            </a:r>
            <a:r>
              <a:rPr lang="en-US" sz="2800" b="0" i="0" u="none" strike="noStrike" cap="none" dirty="0">
                <a:solidFill>
                  <a:srgbClr val="000000"/>
                </a:solidFill>
                <a:latin typeface="Calibri"/>
                <a:ea typeface="Calibri"/>
                <a:cs typeface="Calibri"/>
                <a:sym typeface="Calibri"/>
              </a:rPr>
              <a:t> </a:t>
            </a:r>
            <a:r>
              <a:rPr lang="en-US" sz="2800" b="1" i="0" u="none" strike="noStrike" cap="none" dirty="0">
                <a:solidFill>
                  <a:srgbClr val="000000"/>
                </a:solidFill>
                <a:latin typeface="Calibri"/>
                <a:ea typeface="Calibri"/>
                <a:cs typeface="Calibri"/>
                <a:sym typeface="Calibri"/>
              </a:rPr>
              <a:t>forum</a:t>
            </a:r>
            <a:r>
              <a:rPr lang="en-US" sz="2800" b="0" i="0" u="none" strike="noStrike" cap="none" dirty="0">
                <a:solidFill>
                  <a:srgbClr val="000000"/>
                </a:solidFill>
                <a:latin typeface="Calibri"/>
                <a:ea typeface="Calibri"/>
                <a:cs typeface="Calibri"/>
                <a:sym typeface="Calibri"/>
              </a:rPr>
              <a:t>.</a:t>
            </a:r>
            <a:endParaRPr dirty="0"/>
          </a:p>
          <a:p>
            <a:pPr marL="514440" marR="0" lvl="0" indent="-527415" algn="l" rtl="0">
              <a:lnSpc>
                <a:spcPct val="90000"/>
              </a:lnSpc>
              <a:spcBef>
                <a:spcPts val="1001"/>
              </a:spcBef>
              <a:spcAft>
                <a:spcPts val="0"/>
              </a:spcAft>
              <a:buClr>
                <a:srgbClr val="000000"/>
              </a:buClr>
              <a:buSzPct val="100000"/>
              <a:buFont typeface="Calibri"/>
              <a:buAutoNum type="arabicPeriod"/>
            </a:pPr>
            <a:r>
              <a:rPr lang="en-US" sz="2800" b="0" i="0" u="none" strike="noStrike" cap="none" dirty="0">
                <a:solidFill>
                  <a:srgbClr val="000000"/>
                </a:solidFill>
                <a:latin typeface="Calibri"/>
                <a:ea typeface="Calibri"/>
                <a:cs typeface="Calibri"/>
                <a:sym typeface="Calibri"/>
              </a:rPr>
              <a:t>Demo will be announced later. Please remember to select your demo time after we announce! If your name doesn't exist on our demo form, you won’t be allowed to demo your homework.</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4"/>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1" i="0" u="none" strike="noStrike" cap="none">
                <a:solidFill>
                  <a:srgbClr val="000000"/>
                </a:solidFill>
                <a:latin typeface="Calibri"/>
                <a:ea typeface="Calibri"/>
                <a:cs typeface="Calibri"/>
                <a:sym typeface="Calibri"/>
              </a:rPr>
              <a:t>Attention</a:t>
            </a:r>
            <a:endParaRPr sz="4400" b="0" i="0" u="none" strike="noStrike" cap="none">
              <a:solidFill>
                <a:srgbClr val="000000"/>
              </a:solidFill>
              <a:latin typeface="Calibri"/>
              <a:ea typeface="Calibri"/>
              <a:cs typeface="Calibri"/>
              <a:sym typeface="Calibri"/>
            </a:endParaRPr>
          </a:p>
        </p:txBody>
      </p:sp>
      <p:pic>
        <p:nvPicPr>
          <p:cNvPr id="355" name="Google Shape;355;p14"/>
          <p:cNvPicPr preferRelativeResize="0"/>
          <p:nvPr/>
        </p:nvPicPr>
        <p:blipFill rotWithShape="1">
          <a:blip r:embed="rId3">
            <a:alphaModFix/>
          </a:blip>
          <a:srcRect/>
          <a:stretch/>
        </p:blipFill>
        <p:spPr>
          <a:xfrm>
            <a:off x="600120" y="1558800"/>
            <a:ext cx="11282760" cy="30045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gf759e7d5c4_0_0"/>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1" i="0" u="none" strike="noStrike" cap="none">
                <a:solidFill>
                  <a:srgbClr val="000000"/>
                </a:solidFill>
                <a:latin typeface="Calibri"/>
                <a:ea typeface="Calibri"/>
                <a:cs typeface="Calibri"/>
                <a:sym typeface="Calibri"/>
              </a:rPr>
              <a:t>Attention</a:t>
            </a:r>
            <a:endParaRPr sz="4400" b="0" i="0" u="none" strike="noStrike" cap="none">
              <a:solidFill>
                <a:srgbClr val="000000"/>
              </a:solidFill>
              <a:latin typeface="Calibri"/>
              <a:ea typeface="Calibri"/>
              <a:cs typeface="Calibri"/>
              <a:sym typeface="Calibri"/>
            </a:endParaRPr>
          </a:p>
        </p:txBody>
      </p:sp>
      <p:sp>
        <p:nvSpPr>
          <p:cNvPr id="361" name="Google Shape;361;gf759e7d5c4_0_0"/>
          <p:cNvSpPr txBox="1"/>
          <p:nvPr/>
        </p:nvSpPr>
        <p:spPr>
          <a:xfrm>
            <a:off x="616680" y="1690560"/>
            <a:ext cx="11353200" cy="4350900"/>
          </a:xfrm>
          <a:prstGeom prst="rect">
            <a:avLst/>
          </a:prstGeom>
          <a:noFill/>
          <a:ln>
            <a:noFill/>
          </a:ln>
        </p:spPr>
        <p:txBody>
          <a:bodyPr spcFirstLastPara="1" wrap="square" lIns="91425" tIns="45700" rIns="91425" bIns="45700" anchor="t" anchorCtr="0">
            <a:normAutofit/>
          </a:bodyPr>
          <a:lstStyle/>
          <a:p>
            <a:pPr marL="514440" marR="0" lvl="0" indent="-540750" algn="l" rtl="0">
              <a:lnSpc>
                <a:spcPct val="90000"/>
              </a:lnSpc>
              <a:spcBef>
                <a:spcPts val="1001"/>
              </a:spcBef>
              <a:spcAft>
                <a:spcPts val="0"/>
              </a:spcAft>
              <a:buClr>
                <a:srgbClr val="000000"/>
              </a:buClr>
              <a:buSzPts val="2800"/>
              <a:buFont typeface="Calibri"/>
              <a:buAutoNum type="arabicPeriod"/>
            </a:pPr>
            <a:r>
              <a:rPr lang="en-US" sz="2800" b="0" i="0" u="none" strike="noStrike" cap="none">
                <a:solidFill>
                  <a:srgbClr val="000000"/>
                </a:solidFill>
                <a:latin typeface="Calibri"/>
                <a:ea typeface="Calibri"/>
                <a:cs typeface="Calibri"/>
                <a:sym typeface="Calibri"/>
              </a:rPr>
              <a:t>Please </a:t>
            </a:r>
            <a:r>
              <a:rPr lang="en-US" sz="2800">
                <a:latin typeface="Calibri"/>
                <a:ea typeface="Calibri"/>
                <a:cs typeface="Calibri"/>
                <a:sym typeface="Calibri"/>
              </a:rPr>
              <a:t>make yourself get accustomed to look functions up in official linux manual page and cppreference.</a:t>
            </a:r>
            <a:endParaRPr sz="2800">
              <a:latin typeface="Calibri"/>
              <a:ea typeface="Calibri"/>
              <a:cs typeface="Calibri"/>
              <a:sym typeface="Calibri"/>
            </a:endParaRPr>
          </a:p>
          <a:p>
            <a:pPr marL="514440" marR="0" lvl="0" indent="-540750" algn="l" rtl="0">
              <a:lnSpc>
                <a:spcPct val="90000"/>
              </a:lnSpc>
              <a:spcBef>
                <a:spcPts val="1001"/>
              </a:spcBef>
              <a:spcAft>
                <a:spcPts val="0"/>
              </a:spcAft>
              <a:buSzPts val="2800"/>
              <a:buFont typeface="Calibri"/>
              <a:buAutoNum type="arabicPeriod"/>
            </a:pPr>
            <a:r>
              <a:rPr lang="en-US" sz="2800">
                <a:latin typeface="Calibri"/>
                <a:ea typeface="Calibri"/>
                <a:cs typeface="Calibri"/>
                <a:sym typeface="Calibri"/>
              </a:rPr>
              <a:t>Only these three domains will be authorized to be used while hand-on exam</a:t>
            </a:r>
            <a:endParaRPr sz="2800">
              <a:latin typeface="Calibri"/>
              <a:ea typeface="Calibri"/>
              <a:cs typeface="Calibri"/>
              <a:sym typeface="Calibri"/>
            </a:endParaRPr>
          </a:p>
          <a:p>
            <a:pPr marL="514440" marR="0" lvl="0" indent="-540750" algn="l" rtl="0">
              <a:lnSpc>
                <a:spcPct val="90000"/>
              </a:lnSpc>
              <a:spcBef>
                <a:spcPts val="1001"/>
              </a:spcBef>
              <a:spcAft>
                <a:spcPts val="0"/>
              </a:spcAft>
              <a:buSzPts val="2800"/>
              <a:buFont typeface="Calibri"/>
              <a:buAutoNum type="arabicPeriod"/>
            </a:pPr>
            <a:r>
              <a:rPr lang="en-US" sz="2800" u="sng">
                <a:solidFill>
                  <a:schemeClr val="hlink"/>
                </a:solidFill>
                <a:hlinkClick r:id="rId3"/>
              </a:rPr>
              <a:t>https://linux.die.net/man/</a:t>
            </a:r>
            <a:endParaRPr sz="2800">
              <a:solidFill>
                <a:schemeClr val="dk1"/>
              </a:solidFill>
            </a:endParaRPr>
          </a:p>
          <a:p>
            <a:pPr marL="514440" marR="0" lvl="0" indent="-540750" algn="l" rtl="0">
              <a:lnSpc>
                <a:spcPct val="90000"/>
              </a:lnSpc>
              <a:spcBef>
                <a:spcPts val="1001"/>
              </a:spcBef>
              <a:spcAft>
                <a:spcPts val="0"/>
              </a:spcAft>
              <a:buClr>
                <a:schemeClr val="dk1"/>
              </a:buClr>
              <a:buSzPts val="2800"/>
              <a:buAutoNum type="arabicPeriod"/>
            </a:pPr>
            <a:r>
              <a:rPr lang="en-US" sz="2800" u="sng">
                <a:solidFill>
                  <a:schemeClr val="hlink"/>
                </a:solidFill>
                <a:hlinkClick r:id="rId4"/>
              </a:rPr>
              <a:t>https://en.cppreference.com/w/</a:t>
            </a:r>
            <a:endParaRPr sz="2800">
              <a:solidFill>
                <a:schemeClr val="dk1"/>
              </a:solidFill>
            </a:endParaRPr>
          </a:p>
          <a:p>
            <a:pPr marL="514440" marR="0" lvl="0" indent="-540750" algn="l" rtl="0">
              <a:lnSpc>
                <a:spcPct val="90000"/>
              </a:lnSpc>
              <a:spcBef>
                <a:spcPts val="1001"/>
              </a:spcBef>
              <a:spcAft>
                <a:spcPts val="0"/>
              </a:spcAft>
              <a:buClr>
                <a:schemeClr val="dk1"/>
              </a:buClr>
              <a:buSzPts val="2800"/>
              <a:buAutoNum type="arabicPeriod"/>
            </a:pPr>
            <a:r>
              <a:rPr lang="en-US" sz="2800" u="sng">
                <a:solidFill>
                  <a:schemeClr val="hlink"/>
                </a:solidFill>
                <a:hlinkClick r:id="rId5"/>
              </a:rPr>
              <a:t>https://www.cplusplus.com/</a:t>
            </a:r>
            <a:endParaRPr sz="2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p:nvPr/>
        </p:nvSpPr>
        <p:spPr>
          <a:xfrm>
            <a:off x="5150520" y="2967480"/>
            <a:ext cx="1891080" cy="9133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5400" b="1" i="0" u="none" strike="noStrike" cap="none">
                <a:solidFill>
                  <a:srgbClr val="000000"/>
                </a:solidFill>
                <a:latin typeface="Calibri"/>
                <a:ea typeface="Calibri"/>
                <a:cs typeface="Calibri"/>
                <a:sym typeface="Calibri"/>
              </a:rPr>
              <a:t>Q&amp;A</a:t>
            </a:r>
            <a:endParaRPr sz="54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Introduce</a:t>
            </a:r>
            <a:endParaRPr sz="4400" b="0" i="0" u="none" strike="noStrike" cap="none">
              <a:solidFill>
                <a:srgbClr val="000000"/>
              </a:solidFill>
              <a:latin typeface="Calibri"/>
              <a:ea typeface="Calibri"/>
              <a:cs typeface="Calibri"/>
              <a:sym typeface="Calibri"/>
            </a:endParaRPr>
          </a:p>
        </p:txBody>
      </p:sp>
      <p:grpSp>
        <p:nvGrpSpPr>
          <p:cNvPr id="232" name="Google Shape;232;p2"/>
          <p:cNvGrpSpPr/>
          <p:nvPr/>
        </p:nvGrpSpPr>
        <p:grpSpPr>
          <a:xfrm>
            <a:off x="2302140" y="2802512"/>
            <a:ext cx="7587720" cy="3583800"/>
            <a:chOff x="1951200" y="2853635"/>
            <a:chExt cx="7587720" cy="3583800"/>
          </a:xfrm>
        </p:grpSpPr>
        <p:pic>
          <p:nvPicPr>
            <p:cNvPr id="233" name="Google Shape;233;p2"/>
            <p:cNvPicPr preferRelativeResize="0"/>
            <p:nvPr/>
          </p:nvPicPr>
          <p:blipFill rotWithShape="1">
            <a:blip r:embed="rId3">
              <a:alphaModFix/>
            </a:blip>
            <a:srcRect/>
            <a:stretch/>
          </p:blipFill>
          <p:spPr>
            <a:xfrm>
              <a:off x="7635240" y="4435835"/>
              <a:ext cx="956160" cy="839520"/>
            </a:xfrm>
            <a:prstGeom prst="rect">
              <a:avLst/>
            </a:prstGeom>
            <a:noFill/>
            <a:ln>
              <a:noFill/>
            </a:ln>
          </p:spPr>
        </p:pic>
        <p:grpSp>
          <p:nvGrpSpPr>
            <p:cNvPr id="234" name="Google Shape;234;p2"/>
            <p:cNvGrpSpPr/>
            <p:nvPr/>
          </p:nvGrpSpPr>
          <p:grpSpPr>
            <a:xfrm>
              <a:off x="3762000" y="3274115"/>
              <a:ext cx="993240" cy="691560"/>
              <a:chOff x="3185640" y="2063880"/>
              <a:chExt cx="993240" cy="691560"/>
            </a:xfrm>
          </p:grpSpPr>
          <p:pic>
            <p:nvPicPr>
              <p:cNvPr id="235" name="Google Shape;235;p2"/>
              <p:cNvPicPr preferRelativeResize="0"/>
              <p:nvPr/>
            </p:nvPicPr>
            <p:blipFill rotWithShape="1">
              <a:blip r:embed="rId4">
                <a:alphaModFix/>
              </a:blip>
              <a:srcRect/>
              <a:stretch/>
            </p:blipFill>
            <p:spPr>
              <a:xfrm>
                <a:off x="3185640" y="2063880"/>
                <a:ext cx="548280" cy="481320"/>
              </a:xfrm>
              <a:prstGeom prst="rect">
                <a:avLst/>
              </a:prstGeom>
              <a:noFill/>
              <a:ln>
                <a:noFill/>
              </a:ln>
            </p:spPr>
          </p:pic>
          <p:pic>
            <p:nvPicPr>
              <p:cNvPr id="236" name="Google Shape;236;p2"/>
              <p:cNvPicPr preferRelativeResize="0"/>
              <p:nvPr/>
            </p:nvPicPr>
            <p:blipFill rotWithShape="1">
              <a:blip r:embed="rId5">
                <a:alphaModFix/>
              </a:blip>
              <a:srcRect/>
              <a:stretch/>
            </p:blipFill>
            <p:spPr>
              <a:xfrm>
                <a:off x="3734280" y="2334960"/>
                <a:ext cx="444600" cy="420480"/>
              </a:xfrm>
              <a:prstGeom prst="rect">
                <a:avLst/>
              </a:prstGeom>
              <a:noFill/>
              <a:ln>
                <a:noFill/>
              </a:ln>
            </p:spPr>
          </p:pic>
        </p:grpSp>
        <p:grpSp>
          <p:nvGrpSpPr>
            <p:cNvPr id="237" name="Google Shape;237;p2"/>
            <p:cNvGrpSpPr/>
            <p:nvPr/>
          </p:nvGrpSpPr>
          <p:grpSpPr>
            <a:xfrm>
              <a:off x="3762000" y="4509635"/>
              <a:ext cx="993240" cy="691920"/>
              <a:chOff x="3185640" y="3299400"/>
              <a:chExt cx="993240" cy="691920"/>
            </a:xfrm>
          </p:grpSpPr>
          <p:pic>
            <p:nvPicPr>
              <p:cNvPr id="238" name="Google Shape;238;p2"/>
              <p:cNvPicPr preferRelativeResize="0"/>
              <p:nvPr/>
            </p:nvPicPr>
            <p:blipFill rotWithShape="1">
              <a:blip r:embed="rId4">
                <a:alphaModFix/>
              </a:blip>
              <a:srcRect/>
              <a:stretch/>
            </p:blipFill>
            <p:spPr>
              <a:xfrm>
                <a:off x="3185640" y="3299400"/>
                <a:ext cx="548280" cy="481320"/>
              </a:xfrm>
              <a:prstGeom prst="rect">
                <a:avLst/>
              </a:prstGeom>
              <a:noFill/>
              <a:ln>
                <a:noFill/>
              </a:ln>
            </p:spPr>
          </p:pic>
          <p:pic>
            <p:nvPicPr>
              <p:cNvPr id="239" name="Google Shape;239;p2"/>
              <p:cNvPicPr preferRelativeResize="0"/>
              <p:nvPr/>
            </p:nvPicPr>
            <p:blipFill rotWithShape="1">
              <a:blip r:embed="rId5">
                <a:alphaModFix/>
              </a:blip>
              <a:srcRect/>
              <a:stretch/>
            </p:blipFill>
            <p:spPr>
              <a:xfrm>
                <a:off x="3734280" y="3570840"/>
                <a:ext cx="444600" cy="420480"/>
              </a:xfrm>
              <a:prstGeom prst="rect">
                <a:avLst/>
              </a:prstGeom>
              <a:noFill/>
              <a:ln>
                <a:noFill/>
              </a:ln>
            </p:spPr>
          </p:pic>
        </p:grpSp>
        <p:grpSp>
          <p:nvGrpSpPr>
            <p:cNvPr id="240" name="Google Shape;240;p2"/>
            <p:cNvGrpSpPr/>
            <p:nvPr/>
          </p:nvGrpSpPr>
          <p:grpSpPr>
            <a:xfrm>
              <a:off x="3762000" y="5745515"/>
              <a:ext cx="993240" cy="691920"/>
              <a:chOff x="3185640" y="4535280"/>
              <a:chExt cx="993240" cy="691920"/>
            </a:xfrm>
          </p:grpSpPr>
          <p:pic>
            <p:nvPicPr>
              <p:cNvPr id="241" name="Google Shape;241;p2"/>
              <p:cNvPicPr preferRelativeResize="0"/>
              <p:nvPr/>
            </p:nvPicPr>
            <p:blipFill rotWithShape="1">
              <a:blip r:embed="rId4">
                <a:alphaModFix/>
              </a:blip>
              <a:srcRect/>
              <a:stretch/>
            </p:blipFill>
            <p:spPr>
              <a:xfrm>
                <a:off x="3185640" y="4535280"/>
                <a:ext cx="548280" cy="481320"/>
              </a:xfrm>
              <a:prstGeom prst="rect">
                <a:avLst/>
              </a:prstGeom>
              <a:noFill/>
              <a:ln>
                <a:noFill/>
              </a:ln>
            </p:spPr>
          </p:pic>
          <p:pic>
            <p:nvPicPr>
              <p:cNvPr id="242" name="Google Shape;242;p2"/>
              <p:cNvPicPr preferRelativeResize="0"/>
              <p:nvPr/>
            </p:nvPicPr>
            <p:blipFill rotWithShape="1">
              <a:blip r:embed="rId5">
                <a:alphaModFix/>
              </a:blip>
              <a:srcRect/>
              <a:stretch/>
            </p:blipFill>
            <p:spPr>
              <a:xfrm>
                <a:off x="3734280" y="4806720"/>
                <a:ext cx="444600" cy="420480"/>
              </a:xfrm>
              <a:prstGeom prst="rect">
                <a:avLst/>
              </a:prstGeom>
              <a:noFill/>
              <a:ln>
                <a:noFill/>
              </a:ln>
            </p:spPr>
          </p:pic>
        </p:grpSp>
        <p:sp>
          <p:nvSpPr>
            <p:cNvPr id="243" name="Google Shape;243;p2"/>
            <p:cNvSpPr/>
            <p:nvPr/>
          </p:nvSpPr>
          <p:spPr>
            <a:xfrm>
              <a:off x="1951200" y="2853635"/>
              <a:ext cx="461448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./client &lt;SERVER IP&gt; &lt;SERVER PORT&gt;</a:t>
              </a:r>
              <a:endParaRPr sz="1800" b="0" i="0" u="none" strike="noStrike" cap="none">
                <a:solidFill>
                  <a:schemeClr val="dk1"/>
                </a:solidFill>
                <a:latin typeface="Arial"/>
                <a:ea typeface="Arial"/>
                <a:cs typeface="Arial"/>
                <a:sym typeface="Arial"/>
              </a:endParaRPr>
            </a:p>
          </p:txBody>
        </p:sp>
        <p:sp>
          <p:nvSpPr>
            <p:cNvPr id="244" name="Google Shape;244;p2"/>
            <p:cNvSpPr/>
            <p:nvPr/>
          </p:nvSpPr>
          <p:spPr>
            <a:xfrm>
              <a:off x="6687720" y="3973595"/>
              <a:ext cx="28512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./server &lt;server port&gt; </a:t>
              </a:r>
              <a:endParaRPr sz="1800" b="0" i="0" u="none" strike="noStrike" cap="none">
                <a:solidFill>
                  <a:schemeClr val="dk1"/>
                </a:solidFill>
                <a:latin typeface="Arial"/>
                <a:ea typeface="Arial"/>
                <a:cs typeface="Arial"/>
                <a:sym typeface="Arial"/>
              </a:endParaRPr>
            </a:p>
          </p:txBody>
        </p:sp>
        <p:sp>
          <p:nvSpPr>
            <p:cNvPr id="245" name="Google Shape;245;p2"/>
            <p:cNvSpPr/>
            <p:nvPr/>
          </p:nvSpPr>
          <p:spPr>
            <a:xfrm flipH="1">
              <a:off x="4908600" y="4855595"/>
              <a:ext cx="2479320" cy="360"/>
            </a:xfrm>
            <a:custGeom>
              <a:avLst/>
              <a:gdLst/>
              <a:ahLst/>
              <a:cxnLst/>
              <a:rect l="l" t="t" r="r" b="b"/>
              <a:pathLst>
                <a:path w="21600" h="21600" extrusionOk="0">
                  <a:moveTo>
                    <a:pt x="0" y="0"/>
                  </a:moveTo>
                  <a:lnTo>
                    <a:pt x="21600" y="21600"/>
                  </a:lnTo>
                </a:path>
              </a:pathLst>
            </a:custGeom>
            <a:noFill/>
            <a:ln w="28425" cap="flat" cmpd="sng">
              <a:solidFill>
                <a:srgbClr val="5597D3"/>
              </a:solidFill>
              <a:prstDash val="solid"/>
              <a:miter lim="8000"/>
              <a:headEnd type="triangle" w="med" len="med"/>
              <a:tailEnd type="triangle" w="med" len="med"/>
            </a:ln>
          </p:spPr>
        </p:sp>
        <p:sp>
          <p:nvSpPr>
            <p:cNvPr id="246" name="Google Shape;246;p2"/>
            <p:cNvSpPr/>
            <p:nvPr/>
          </p:nvSpPr>
          <p:spPr>
            <a:xfrm rot="10800000">
              <a:off x="4755600" y="3613595"/>
              <a:ext cx="2633040" cy="1105560"/>
            </a:xfrm>
            <a:custGeom>
              <a:avLst/>
              <a:gdLst/>
              <a:ahLst/>
              <a:cxnLst/>
              <a:rect l="l" t="t" r="r" b="b"/>
              <a:pathLst>
                <a:path w="21600" h="21600" extrusionOk="0">
                  <a:moveTo>
                    <a:pt x="0" y="0"/>
                  </a:moveTo>
                  <a:lnTo>
                    <a:pt x="21600" y="21600"/>
                  </a:lnTo>
                </a:path>
              </a:pathLst>
            </a:custGeom>
            <a:noFill/>
            <a:ln w="28425" cap="flat" cmpd="sng">
              <a:solidFill>
                <a:srgbClr val="5597D3"/>
              </a:solidFill>
              <a:prstDash val="solid"/>
              <a:miter lim="8000"/>
              <a:headEnd type="triangle" w="med" len="med"/>
              <a:tailEnd type="triangle" w="med" len="med"/>
            </a:ln>
          </p:spPr>
        </p:sp>
        <p:sp>
          <p:nvSpPr>
            <p:cNvPr id="247" name="Google Shape;247;p2"/>
            <p:cNvSpPr/>
            <p:nvPr/>
          </p:nvSpPr>
          <p:spPr>
            <a:xfrm rot="10800000" flipH="1">
              <a:off x="4750200" y="4962155"/>
              <a:ext cx="2633040" cy="1105560"/>
            </a:xfrm>
            <a:custGeom>
              <a:avLst/>
              <a:gdLst/>
              <a:ahLst/>
              <a:cxnLst/>
              <a:rect l="l" t="t" r="r" b="b"/>
              <a:pathLst>
                <a:path w="21600" h="21600" extrusionOk="0">
                  <a:moveTo>
                    <a:pt x="0" y="0"/>
                  </a:moveTo>
                  <a:lnTo>
                    <a:pt x="21600" y="21600"/>
                  </a:lnTo>
                </a:path>
              </a:pathLst>
            </a:custGeom>
            <a:noFill/>
            <a:ln w="28425" cap="flat" cmpd="sng">
              <a:solidFill>
                <a:srgbClr val="5597D3"/>
              </a:solidFill>
              <a:prstDash val="solid"/>
              <a:miter lim="8000"/>
              <a:headEnd type="triangle" w="med" len="med"/>
              <a:tailEnd type="triangle" w="med" len="med"/>
            </a:ln>
          </p:spPr>
        </p:sp>
      </p:grpSp>
      <p:sp>
        <p:nvSpPr>
          <p:cNvPr id="248" name="Google Shape;248;p2"/>
          <p:cNvSpPr/>
          <p:nvPr/>
        </p:nvSpPr>
        <p:spPr>
          <a:xfrm>
            <a:off x="902329" y="1650922"/>
            <a:ext cx="9927035" cy="64487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A multiclient chatroom. When clients login, clients can send some command to server, and server will execute correspond action.</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Hello Message</a:t>
            </a:r>
            <a:endParaRPr sz="4400" b="0" i="0" u="none" strike="noStrike" cap="none">
              <a:solidFill>
                <a:srgbClr val="000000"/>
              </a:solidFill>
              <a:latin typeface="Calibri"/>
              <a:ea typeface="Calibri"/>
              <a:cs typeface="Calibri"/>
              <a:sym typeface="Calibri"/>
            </a:endParaRPr>
          </a:p>
        </p:txBody>
      </p:sp>
      <p:sp>
        <p:nvSpPr>
          <p:cNvPr id="254" name="Google Shape;254;p3"/>
          <p:cNvSpPr/>
          <p:nvPr/>
        </p:nvSpPr>
        <p:spPr>
          <a:xfrm>
            <a:off x="7767000" y="3203301"/>
            <a:ext cx="238788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 Client A terminal</a:t>
            </a:r>
            <a:endParaRPr sz="1800" b="0" i="0" u="none" strike="noStrike" cap="none">
              <a:solidFill>
                <a:schemeClr val="dk1"/>
              </a:solidFill>
              <a:latin typeface="Arial"/>
              <a:ea typeface="Arial"/>
              <a:cs typeface="Arial"/>
              <a:sym typeface="Arial"/>
            </a:endParaRPr>
          </a:p>
        </p:txBody>
      </p:sp>
      <p:sp>
        <p:nvSpPr>
          <p:cNvPr id="255" name="Google Shape;255;p3"/>
          <p:cNvSpPr/>
          <p:nvPr/>
        </p:nvSpPr>
        <p:spPr>
          <a:xfrm>
            <a:off x="7772040" y="4578501"/>
            <a:ext cx="238644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 Client B terminal</a:t>
            </a:r>
            <a:endParaRPr sz="1800" b="0" i="0" u="none" strike="noStrike" cap="none">
              <a:solidFill>
                <a:schemeClr val="dk1"/>
              </a:solidFill>
              <a:latin typeface="Arial"/>
              <a:ea typeface="Arial"/>
              <a:cs typeface="Arial"/>
              <a:sym typeface="Arial"/>
            </a:endParaRPr>
          </a:p>
        </p:txBody>
      </p:sp>
      <p:pic>
        <p:nvPicPr>
          <p:cNvPr id="256" name="Google Shape;256;p3"/>
          <p:cNvPicPr preferRelativeResize="0"/>
          <p:nvPr/>
        </p:nvPicPr>
        <p:blipFill rotWithShape="1">
          <a:blip r:embed="rId3">
            <a:alphaModFix/>
          </a:blip>
          <a:srcRect/>
          <a:stretch/>
        </p:blipFill>
        <p:spPr>
          <a:xfrm>
            <a:off x="838080" y="2873901"/>
            <a:ext cx="7026480" cy="1027440"/>
          </a:xfrm>
          <a:prstGeom prst="rect">
            <a:avLst/>
          </a:prstGeom>
          <a:noFill/>
          <a:ln>
            <a:noFill/>
          </a:ln>
        </p:spPr>
      </p:pic>
      <p:pic>
        <p:nvPicPr>
          <p:cNvPr id="257" name="Google Shape;257;p3"/>
          <p:cNvPicPr preferRelativeResize="0"/>
          <p:nvPr/>
        </p:nvPicPr>
        <p:blipFill rotWithShape="1">
          <a:blip r:embed="rId4">
            <a:alphaModFix/>
          </a:blip>
          <a:srcRect/>
          <a:stretch/>
        </p:blipFill>
        <p:spPr>
          <a:xfrm>
            <a:off x="838080" y="4199421"/>
            <a:ext cx="7031880" cy="1127160"/>
          </a:xfrm>
          <a:prstGeom prst="rect">
            <a:avLst/>
          </a:prstGeom>
          <a:noFill/>
          <a:ln>
            <a:noFill/>
          </a:ln>
        </p:spPr>
      </p:pic>
      <p:sp>
        <p:nvSpPr>
          <p:cNvPr id="258" name="Google Shape;258;p3"/>
          <p:cNvSpPr/>
          <p:nvPr/>
        </p:nvSpPr>
        <p:spPr>
          <a:xfrm>
            <a:off x="838079" y="1377575"/>
            <a:ext cx="968648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When a client login, server will send message to inform client login success and announce other users a new user is coming.</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Who Message - who</a:t>
            </a:r>
            <a:endParaRPr sz="4400" b="0" i="0" u="none" strike="noStrike" cap="none">
              <a:solidFill>
                <a:srgbClr val="000000"/>
              </a:solidFill>
              <a:latin typeface="Calibri"/>
              <a:ea typeface="Calibri"/>
              <a:cs typeface="Calibri"/>
              <a:sym typeface="Calibri"/>
            </a:endParaRPr>
          </a:p>
        </p:txBody>
      </p:sp>
      <p:pic>
        <p:nvPicPr>
          <p:cNvPr id="264" name="Google Shape;264;p4"/>
          <p:cNvPicPr preferRelativeResize="0"/>
          <p:nvPr/>
        </p:nvPicPr>
        <p:blipFill rotWithShape="1">
          <a:blip r:embed="rId3">
            <a:alphaModFix/>
          </a:blip>
          <a:srcRect/>
          <a:stretch/>
        </p:blipFill>
        <p:spPr>
          <a:xfrm>
            <a:off x="838080" y="2613669"/>
            <a:ext cx="6843960" cy="1636920"/>
          </a:xfrm>
          <a:prstGeom prst="rect">
            <a:avLst/>
          </a:prstGeom>
          <a:noFill/>
          <a:ln>
            <a:noFill/>
          </a:ln>
        </p:spPr>
      </p:pic>
      <p:sp>
        <p:nvSpPr>
          <p:cNvPr id="265" name="Google Shape;265;p4"/>
          <p:cNvSpPr/>
          <p:nvPr/>
        </p:nvSpPr>
        <p:spPr>
          <a:xfrm>
            <a:off x="626040" y="3106149"/>
            <a:ext cx="7281720" cy="1054080"/>
          </a:xfrm>
          <a:prstGeom prst="rect">
            <a:avLst/>
          </a:prstGeom>
          <a:noFill/>
          <a:ln w="254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838079" y="1377575"/>
            <a:ext cx="968648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Command that can list all users online. The response message need to tag which user is the client.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Change Username Message - name</a:t>
            </a:r>
            <a:endParaRPr sz="4400" b="0" i="0" u="none" strike="noStrike" cap="none">
              <a:solidFill>
                <a:srgbClr val="000000"/>
              </a:solidFill>
              <a:latin typeface="Calibri"/>
              <a:ea typeface="Calibri"/>
              <a:cs typeface="Calibri"/>
              <a:sym typeface="Calibri"/>
            </a:endParaRPr>
          </a:p>
        </p:txBody>
      </p:sp>
      <p:pic>
        <p:nvPicPr>
          <p:cNvPr id="272" name="Google Shape;272;p5"/>
          <p:cNvPicPr preferRelativeResize="0"/>
          <p:nvPr/>
        </p:nvPicPr>
        <p:blipFill rotWithShape="1">
          <a:blip r:embed="rId3">
            <a:alphaModFix/>
          </a:blip>
          <a:srcRect/>
          <a:stretch/>
        </p:blipFill>
        <p:spPr>
          <a:xfrm>
            <a:off x="838080" y="2158423"/>
            <a:ext cx="6797160" cy="2021760"/>
          </a:xfrm>
          <a:prstGeom prst="rect">
            <a:avLst/>
          </a:prstGeom>
          <a:noFill/>
          <a:ln>
            <a:noFill/>
          </a:ln>
        </p:spPr>
      </p:pic>
      <p:sp>
        <p:nvSpPr>
          <p:cNvPr id="273" name="Google Shape;273;p5"/>
          <p:cNvSpPr/>
          <p:nvPr/>
        </p:nvSpPr>
        <p:spPr>
          <a:xfrm>
            <a:off x="634320" y="3365143"/>
            <a:ext cx="7166520" cy="518760"/>
          </a:xfrm>
          <a:prstGeom prst="rect">
            <a:avLst/>
          </a:prstGeom>
          <a:noFill/>
          <a:ln w="254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4" name="Google Shape;274;p5"/>
          <p:cNvPicPr preferRelativeResize="0"/>
          <p:nvPr/>
        </p:nvPicPr>
        <p:blipFill rotWithShape="1">
          <a:blip r:embed="rId4">
            <a:alphaModFix/>
          </a:blip>
          <a:srcRect/>
          <a:stretch/>
        </p:blipFill>
        <p:spPr>
          <a:xfrm>
            <a:off x="838080" y="4379263"/>
            <a:ext cx="6797160" cy="1464840"/>
          </a:xfrm>
          <a:prstGeom prst="rect">
            <a:avLst/>
          </a:prstGeom>
          <a:noFill/>
          <a:ln>
            <a:noFill/>
          </a:ln>
        </p:spPr>
      </p:pic>
      <p:sp>
        <p:nvSpPr>
          <p:cNvPr id="275" name="Google Shape;275;p5"/>
          <p:cNvSpPr/>
          <p:nvPr/>
        </p:nvSpPr>
        <p:spPr>
          <a:xfrm>
            <a:off x="653400" y="5090623"/>
            <a:ext cx="7166520" cy="296280"/>
          </a:xfrm>
          <a:prstGeom prst="rect">
            <a:avLst/>
          </a:prstGeom>
          <a:noFill/>
          <a:ln w="254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767720" y="2984983"/>
            <a:ext cx="238644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 Client A terminal</a:t>
            </a:r>
            <a:endParaRPr sz="1800" b="0" i="0" u="none" strike="noStrike" cap="none">
              <a:solidFill>
                <a:schemeClr val="dk1"/>
              </a:solidFill>
              <a:latin typeface="Arial"/>
              <a:ea typeface="Arial"/>
              <a:cs typeface="Arial"/>
              <a:sym typeface="Arial"/>
            </a:endParaRPr>
          </a:p>
        </p:txBody>
      </p:sp>
      <p:sp>
        <p:nvSpPr>
          <p:cNvPr id="277" name="Google Shape;277;p5"/>
          <p:cNvSpPr/>
          <p:nvPr/>
        </p:nvSpPr>
        <p:spPr>
          <a:xfrm>
            <a:off x="7763760" y="4927183"/>
            <a:ext cx="238644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 Client B terminal</a:t>
            </a:r>
            <a:endParaRPr sz="1800" b="0" i="0" u="none" strike="noStrike" cap="none">
              <a:solidFill>
                <a:schemeClr val="dk1"/>
              </a:solidFill>
              <a:latin typeface="Arial"/>
              <a:ea typeface="Arial"/>
              <a:cs typeface="Arial"/>
              <a:sym typeface="Arial"/>
            </a:endParaRPr>
          </a:p>
        </p:txBody>
      </p:sp>
      <p:sp>
        <p:nvSpPr>
          <p:cNvPr id="278" name="Google Shape;278;p5"/>
          <p:cNvSpPr/>
          <p:nvPr/>
        </p:nvSpPr>
        <p:spPr>
          <a:xfrm>
            <a:off x="838079" y="1377575"/>
            <a:ext cx="968648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Command to change user name. Server will broadcast other users when a user change its name successfully. </a:t>
            </a:r>
            <a:r>
              <a:rPr lang="en-US" sz="1800" b="0" i="0" u="none" strike="noStrike" cap="none">
                <a:solidFill>
                  <a:srgbClr val="FF0000"/>
                </a:solidFill>
                <a:latin typeface="Arial"/>
                <a:ea typeface="Arial"/>
                <a:cs typeface="Arial"/>
                <a:sym typeface="Arial"/>
              </a:rPr>
              <a:t>(New name has some limitation)</a:t>
            </a:r>
            <a:endParaRPr sz="1800" b="0" i="0" u="none" strike="noStrike" cap="none">
              <a:solidFill>
                <a:srgbClr val="FF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6"/>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Broadcast Message - yell</a:t>
            </a:r>
            <a:endParaRPr sz="4400" b="0" i="0" u="none" strike="noStrike" cap="none">
              <a:solidFill>
                <a:srgbClr val="000000"/>
              </a:solidFill>
              <a:latin typeface="Calibri"/>
              <a:ea typeface="Calibri"/>
              <a:cs typeface="Calibri"/>
              <a:sym typeface="Calibri"/>
            </a:endParaRPr>
          </a:p>
        </p:txBody>
      </p:sp>
      <p:pic>
        <p:nvPicPr>
          <p:cNvPr id="284" name="Google Shape;284;p6"/>
          <p:cNvPicPr preferRelativeResize="0"/>
          <p:nvPr/>
        </p:nvPicPr>
        <p:blipFill rotWithShape="1">
          <a:blip r:embed="rId3">
            <a:alphaModFix/>
          </a:blip>
          <a:srcRect/>
          <a:stretch/>
        </p:blipFill>
        <p:spPr>
          <a:xfrm>
            <a:off x="838080" y="1968943"/>
            <a:ext cx="5991840" cy="2047680"/>
          </a:xfrm>
          <a:prstGeom prst="rect">
            <a:avLst/>
          </a:prstGeom>
          <a:noFill/>
          <a:ln>
            <a:noFill/>
          </a:ln>
        </p:spPr>
      </p:pic>
      <p:pic>
        <p:nvPicPr>
          <p:cNvPr id="285" name="Google Shape;285;p6"/>
          <p:cNvPicPr preferRelativeResize="0"/>
          <p:nvPr/>
        </p:nvPicPr>
        <p:blipFill rotWithShape="1">
          <a:blip r:embed="rId4">
            <a:alphaModFix/>
          </a:blip>
          <a:srcRect/>
          <a:stretch/>
        </p:blipFill>
        <p:spPr>
          <a:xfrm>
            <a:off x="838080" y="4225783"/>
            <a:ext cx="5991840" cy="1685880"/>
          </a:xfrm>
          <a:prstGeom prst="rect">
            <a:avLst/>
          </a:prstGeom>
          <a:noFill/>
          <a:ln>
            <a:noFill/>
          </a:ln>
        </p:spPr>
      </p:pic>
      <p:sp>
        <p:nvSpPr>
          <p:cNvPr id="286" name="Google Shape;286;p6"/>
          <p:cNvSpPr/>
          <p:nvPr/>
        </p:nvSpPr>
        <p:spPr>
          <a:xfrm>
            <a:off x="7767720" y="2808463"/>
            <a:ext cx="238644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 Client A terminal</a:t>
            </a:r>
            <a:endParaRPr sz="1800" b="0" i="0" u="none" strike="noStrike" cap="none">
              <a:solidFill>
                <a:schemeClr val="dk1"/>
              </a:solidFill>
              <a:latin typeface="Arial"/>
              <a:ea typeface="Arial"/>
              <a:cs typeface="Arial"/>
              <a:sym typeface="Arial"/>
            </a:endParaRPr>
          </a:p>
        </p:txBody>
      </p:sp>
      <p:sp>
        <p:nvSpPr>
          <p:cNvPr id="287" name="Google Shape;287;p6"/>
          <p:cNvSpPr/>
          <p:nvPr/>
        </p:nvSpPr>
        <p:spPr>
          <a:xfrm>
            <a:off x="7763760" y="4884223"/>
            <a:ext cx="238644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 Client B terminal</a:t>
            </a:r>
            <a:endParaRPr sz="1800" b="0" i="0" u="none" strike="noStrike" cap="none">
              <a:solidFill>
                <a:schemeClr val="dk1"/>
              </a:solidFill>
              <a:latin typeface="Arial"/>
              <a:ea typeface="Arial"/>
              <a:cs typeface="Arial"/>
              <a:sym typeface="Arial"/>
            </a:endParaRPr>
          </a:p>
        </p:txBody>
      </p:sp>
      <p:sp>
        <p:nvSpPr>
          <p:cNvPr id="288" name="Google Shape;288;p6"/>
          <p:cNvSpPr/>
          <p:nvPr/>
        </p:nvSpPr>
        <p:spPr>
          <a:xfrm>
            <a:off x="634320" y="3304183"/>
            <a:ext cx="6334560" cy="518760"/>
          </a:xfrm>
          <a:prstGeom prst="rect">
            <a:avLst/>
          </a:prstGeom>
          <a:noFill/>
          <a:ln w="254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577800" y="5352223"/>
            <a:ext cx="6334560" cy="233280"/>
          </a:xfrm>
          <a:prstGeom prst="rect">
            <a:avLst/>
          </a:prstGeom>
          <a:noFill/>
          <a:ln w="254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838079" y="1377575"/>
            <a:ext cx="968648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User can use this command to broadcast message. Server will send the message to every user </a:t>
            </a:r>
            <a:r>
              <a:rPr lang="en-US" sz="1800" b="0" i="0" u="none" strike="noStrike" cap="none">
                <a:solidFill>
                  <a:srgbClr val="FF0000"/>
                </a:solidFill>
                <a:latin typeface="Arial"/>
                <a:ea typeface="Arial"/>
                <a:cs typeface="Arial"/>
                <a:sym typeface="Arial"/>
              </a:rPr>
              <a:t>(including sender).</a:t>
            </a:r>
            <a:endParaRPr sz="1800" b="0" i="0" u="none" strike="noStrike" cap="none">
              <a:solidFill>
                <a:srgbClr val="FF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7"/>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Private Message - tell </a:t>
            </a:r>
            <a:endParaRPr sz="4400" b="0" i="0" u="none" strike="noStrike" cap="none">
              <a:solidFill>
                <a:srgbClr val="000000"/>
              </a:solidFill>
              <a:latin typeface="Calibri"/>
              <a:ea typeface="Calibri"/>
              <a:cs typeface="Calibri"/>
              <a:sym typeface="Calibri"/>
            </a:endParaRPr>
          </a:p>
        </p:txBody>
      </p:sp>
      <p:sp>
        <p:nvSpPr>
          <p:cNvPr id="296" name="Google Shape;296;p7"/>
          <p:cNvSpPr/>
          <p:nvPr/>
        </p:nvSpPr>
        <p:spPr>
          <a:xfrm>
            <a:off x="7767720" y="2621812"/>
            <a:ext cx="238644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 Client A termianl</a:t>
            </a:r>
            <a:endParaRPr sz="1800" b="0" i="0" u="none" strike="noStrike" cap="none">
              <a:solidFill>
                <a:schemeClr val="dk1"/>
              </a:solidFill>
              <a:latin typeface="Arial"/>
              <a:ea typeface="Arial"/>
              <a:cs typeface="Arial"/>
              <a:sym typeface="Arial"/>
            </a:endParaRPr>
          </a:p>
        </p:txBody>
      </p:sp>
      <p:sp>
        <p:nvSpPr>
          <p:cNvPr id="297" name="Google Shape;297;p7"/>
          <p:cNvSpPr/>
          <p:nvPr/>
        </p:nvSpPr>
        <p:spPr>
          <a:xfrm>
            <a:off x="7763760" y="4521892"/>
            <a:ext cx="238644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 Client B termianl</a:t>
            </a:r>
            <a:endParaRPr sz="1800" b="0" i="0" u="none" strike="noStrike" cap="none">
              <a:solidFill>
                <a:schemeClr val="dk1"/>
              </a:solidFill>
              <a:latin typeface="Arial"/>
              <a:ea typeface="Arial"/>
              <a:cs typeface="Arial"/>
              <a:sym typeface="Arial"/>
            </a:endParaRPr>
          </a:p>
        </p:txBody>
      </p:sp>
      <p:pic>
        <p:nvPicPr>
          <p:cNvPr id="298" name="Google Shape;298;p7"/>
          <p:cNvPicPr preferRelativeResize="0"/>
          <p:nvPr/>
        </p:nvPicPr>
        <p:blipFill rotWithShape="1">
          <a:blip r:embed="rId3">
            <a:alphaModFix/>
          </a:blip>
          <a:srcRect/>
          <a:stretch/>
        </p:blipFill>
        <p:spPr>
          <a:xfrm>
            <a:off x="838080" y="2020612"/>
            <a:ext cx="5582160" cy="1571400"/>
          </a:xfrm>
          <a:prstGeom prst="rect">
            <a:avLst/>
          </a:prstGeom>
          <a:noFill/>
          <a:ln>
            <a:noFill/>
          </a:ln>
        </p:spPr>
      </p:pic>
      <p:pic>
        <p:nvPicPr>
          <p:cNvPr id="299" name="Google Shape;299;p7"/>
          <p:cNvPicPr preferRelativeResize="0"/>
          <p:nvPr/>
        </p:nvPicPr>
        <p:blipFill rotWithShape="1">
          <a:blip r:embed="rId4">
            <a:alphaModFix/>
          </a:blip>
          <a:srcRect/>
          <a:stretch/>
        </p:blipFill>
        <p:spPr>
          <a:xfrm>
            <a:off x="838080" y="3970732"/>
            <a:ext cx="5585040" cy="1471320"/>
          </a:xfrm>
          <a:prstGeom prst="rect">
            <a:avLst/>
          </a:prstGeom>
          <a:noFill/>
          <a:ln>
            <a:noFill/>
          </a:ln>
        </p:spPr>
      </p:pic>
      <p:sp>
        <p:nvSpPr>
          <p:cNvPr id="300" name="Google Shape;300;p7"/>
          <p:cNvSpPr/>
          <p:nvPr/>
        </p:nvSpPr>
        <p:spPr>
          <a:xfrm>
            <a:off x="625680" y="2841052"/>
            <a:ext cx="5867640" cy="518760"/>
          </a:xfrm>
          <a:prstGeom prst="rect">
            <a:avLst/>
          </a:prstGeom>
          <a:noFill/>
          <a:ln w="254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a:off x="625680" y="4890892"/>
            <a:ext cx="5867640" cy="271440"/>
          </a:xfrm>
          <a:prstGeom prst="rect">
            <a:avLst/>
          </a:prstGeom>
          <a:noFill/>
          <a:ln w="254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838079" y="1377575"/>
            <a:ext cx="96864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User can use this command to send private message to specific user.</a:t>
            </a:r>
            <a:endParaRPr sz="1800" b="0" i="0" u="none" strike="noStrike" cap="none">
              <a:solidFill>
                <a:srgbClr val="FF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8"/>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Wrong tell</a:t>
            </a:r>
            <a:endParaRPr sz="4400" b="0" i="0" u="none" strike="noStrike" cap="none">
              <a:solidFill>
                <a:srgbClr val="000000"/>
              </a:solidFill>
              <a:latin typeface="Calibri"/>
              <a:ea typeface="Calibri"/>
              <a:cs typeface="Calibri"/>
              <a:sym typeface="Calibri"/>
            </a:endParaRPr>
          </a:p>
        </p:txBody>
      </p:sp>
      <p:pic>
        <p:nvPicPr>
          <p:cNvPr id="308" name="Google Shape;308;p8"/>
          <p:cNvPicPr preferRelativeResize="0"/>
          <p:nvPr/>
        </p:nvPicPr>
        <p:blipFill rotWithShape="1">
          <a:blip r:embed="rId3">
            <a:alphaModFix/>
          </a:blip>
          <a:srcRect/>
          <a:stretch/>
        </p:blipFill>
        <p:spPr>
          <a:xfrm>
            <a:off x="838080" y="1835074"/>
            <a:ext cx="7315920" cy="3114720"/>
          </a:xfrm>
          <a:prstGeom prst="rect">
            <a:avLst/>
          </a:prstGeom>
          <a:noFill/>
          <a:ln>
            <a:noFill/>
          </a:ln>
        </p:spPr>
      </p:pic>
      <p:sp>
        <p:nvSpPr>
          <p:cNvPr id="309" name="Google Shape;309;p8"/>
          <p:cNvSpPr/>
          <p:nvPr/>
        </p:nvSpPr>
        <p:spPr>
          <a:xfrm>
            <a:off x="659880" y="2527354"/>
            <a:ext cx="7561080" cy="2422440"/>
          </a:xfrm>
          <a:prstGeom prst="rect">
            <a:avLst/>
          </a:prstGeom>
          <a:noFill/>
          <a:ln w="254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838079" y="1377575"/>
            <a:ext cx="96864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The names of sender and receiver must not be anonymous.</a:t>
            </a:r>
            <a:endParaRPr sz="1800" b="0" i="0" u="none" strike="noStrike" cap="none">
              <a:solidFill>
                <a:srgbClr val="FF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9"/>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Log Out Message - exit</a:t>
            </a:r>
            <a:endParaRPr sz="4400" b="0" i="0" u="none" strike="noStrike" cap="none">
              <a:solidFill>
                <a:srgbClr val="000000"/>
              </a:solidFill>
              <a:latin typeface="Calibri"/>
              <a:ea typeface="Calibri"/>
              <a:cs typeface="Calibri"/>
              <a:sym typeface="Calibri"/>
            </a:endParaRPr>
          </a:p>
        </p:txBody>
      </p:sp>
      <p:pic>
        <p:nvPicPr>
          <p:cNvPr id="316" name="Google Shape;316;p9"/>
          <p:cNvPicPr preferRelativeResize="0"/>
          <p:nvPr/>
        </p:nvPicPr>
        <p:blipFill rotWithShape="1">
          <a:blip r:embed="rId3">
            <a:alphaModFix/>
          </a:blip>
          <a:srcRect/>
          <a:stretch/>
        </p:blipFill>
        <p:spPr>
          <a:xfrm>
            <a:off x="838080" y="2073737"/>
            <a:ext cx="5883840" cy="1340640"/>
          </a:xfrm>
          <a:prstGeom prst="rect">
            <a:avLst/>
          </a:prstGeom>
          <a:noFill/>
          <a:ln>
            <a:noFill/>
          </a:ln>
        </p:spPr>
      </p:pic>
      <p:pic>
        <p:nvPicPr>
          <p:cNvPr id="317" name="Google Shape;317;p9"/>
          <p:cNvPicPr preferRelativeResize="0"/>
          <p:nvPr/>
        </p:nvPicPr>
        <p:blipFill rotWithShape="1">
          <a:blip r:embed="rId4">
            <a:alphaModFix/>
          </a:blip>
          <a:srcRect/>
          <a:stretch/>
        </p:blipFill>
        <p:spPr>
          <a:xfrm>
            <a:off x="838080" y="3567377"/>
            <a:ext cx="5883840" cy="1609560"/>
          </a:xfrm>
          <a:prstGeom prst="rect">
            <a:avLst/>
          </a:prstGeom>
          <a:noFill/>
          <a:ln>
            <a:noFill/>
          </a:ln>
        </p:spPr>
      </p:pic>
      <p:sp>
        <p:nvSpPr>
          <p:cNvPr id="318" name="Google Shape;318;p9"/>
          <p:cNvSpPr/>
          <p:nvPr/>
        </p:nvSpPr>
        <p:spPr>
          <a:xfrm>
            <a:off x="7767720" y="2559737"/>
            <a:ext cx="238644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 Client A termianl</a:t>
            </a:r>
            <a:endParaRPr sz="1800" b="0" i="0" u="none" strike="noStrike" cap="none">
              <a:solidFill>
                <a:schemeClr val="dk1"/>
              </a:solidFill>
              <a:latin typeface="Arial"/>
              <a:ea typeface="Arial"/>
              <a:cs typeface="Arial"/>
              <a:sym typeface="Arial"/>
            </a:endParaRPr>
          </a:p>
        </p:txBody>
      </p:sp>
      <p:sp>
        <p:nvSpPr>
          <p:cNvPr id="319" name="Google Shape;319;p9"/>
          <p:cNvSpPr/>
          <p:nvPr/>
        </p:nvSpPr>
        <p:spPr>
          <a:xfrm>
            <a:off x="7763760" y="4187657"/>
            <a:ext cx="238644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 Client B termianl</a:t>
            </a:r>
            <a:endParaRPr sz="1800" b="0" i="0" u="none" strike="noStrike" cap="none">
              <a:solidFill>
                <a:schemeClr val="dk1"/>
              </a:solidFill>
              <a:latin typeface="Arial"/>
              <a:ea typeface="Arial"/>
              <a:cs typeface="Arial"/>
              <a:sym typeface="Arial"/>
            </a:endParaRPr>
          </a:p>
        </p:txBody>
      </p:sp>
      <p:sp>
        <p:nvSpPr>
          <p:cNvPr id="320" name="Google Shape;320;p9"/>
          <p:cNvSpPr/>
          <p:nvPr/>
        </p:nvSpPr>
        <p:spPr>
          <a:xfrm>
            <a:off x="741240" y="2813177"/>
            <a:ext cx="6048720" cy="263160"/>
          </a:xfrm>
          <a:prstGeom prst="rect">
            <a:avLst/>
          </a:prstGeom>
          <a:noFill/>
          <a:ln w="254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642240" y="4666817"/>
            <a:ext cx="6147720" cy="271800"/>
          </a:xfrm>
          <a:prstGeom prst="rect">
            <a:avLst/>
          </a:prstGeom>
          <a:noFill/>
          <a:ln w="254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838079" y="1377575"/>
            <a:ext cx="96864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Clients type “exit” to logout. Server will broadcast to other users when someone logout.</a:t>
            </a:r>
            <a:endParaRPr sz="1800" b="0" i="0" u="none" strike="noStrike" cap="none">
              <a:solidFill>
                <a:srgbClr val="FF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446</Words>
  <Application>Microsoft Office PowerPoint</Application>
  <PresentationFormat>寬螢幕</PresentationFormat>
  <Paragraphs>61</Paragraphs>
  <Slides>16</Slides>
  <Notes>16</Notes>
  <HiddenSlides>0</HiddenSlides>
  <MMClips>0</MMClips>
  <ScaleCrop>false</ScaleCrop>
  <HeadingPairs>
    <vt:vector size="6" baseType="variant">
      <vt:variant>
        <vt:lpstr>使用字型</vt:lpstr>
      </vt:variant>
      <vt:variant>
        <vt:i4>3</vt:i4>
      </vt:variant>
      <vt:variant>
        <vt:lpstr>佈景主題</vt:lpstr>
      </vt:variant>
      <vt:variant>
        <vt:i4>4</vt:i4>
      </vt:variant>
      <vt:variant>
        <vt:lpstr>投影片標題</vt:lpstr>
      </vt:variant>
      <vt:variant>
        <vt:i4>16</vt:i4>
      </vt:variant>
    </vt:vector>
  </HeadingPairs>
  <TitlesOfParts>
    <vt:vector size="23" baseType="lpstr">
      <vt:lpstr>Arial</vt:lpstr>
      <vt:lpstr>Calibri</vt:lpstr>
      <vt:lpstr>Times New Roman</vt:lpstr>
      <vt:lpstr>Office Theme</vt:lpstr>
      <vt:lpstr>Office Theme</vt:lpstr>
      <vt:lpstr>Office Theme</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NSLNB</dc:creator>
  <cp:lastModifiedBy>chichi</cp:lastModifiedBy>
  <cp:revision>1</cp:revision>
  <dcterms:created xsi:type="dcterms:W3CDTF">2014-10-15T03:21:56Z</dcterms:created>
  <dcterms:modified xsi:type="dcterms:W3CDTF">2021-11-01T07:17:24Z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寬螢幕</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ies>
</file>