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641" r:id="rId3"/>
    <p:sldId id="765" r:id="rId4"/>
    <p:sldId id="767" r:id="rId5"/>
    <p:sldId id="766" r:id="rId6"/>
    <p:sldId id="768" r:id="rId7"/>
    <p:sldId id="769" r:id="rId8"/>
    <p:sldId id="770" r:id="rId9"/>
    <p:sldId id="771" r:id="rId10"/>
    <p:sldId id="7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/>
    <p:restoredTop sz="89232"/>
  </p:normalViewPr>
  <p:slideViewPr>
    <p:cSldViewPr snapToGrid="0" snapToObjects="1">
      <p:cViewPr>
        <p:scale>
          <a:sx n="87" d="100"/>
          <a:sy n="87" d="100"/>
        </p:scale>
        <p:origin x="3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4378B0-7898-5747-88D2-E4A84CD09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6D2656-FCB7-3F42-92ED-847A4A5F73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A6CA7-BECC-A140-881B-9AEA01D35783}" type="datetimeFigureOut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32083-D2B4-C84F-AFF0-713DA6AF3B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22521-FFEA-F845-BEFA-97659CC1C2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4208-892A-AB4E-9831-C513E263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8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1AE3-C956-234A-B3FB-D26FDEC07CAC}" type="datetimeFigureOut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6D0CB-2D84-3D49-8412-17352AFF1C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9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96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2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086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65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90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66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25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46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6D0CB-2D84-3D49-8412-17352AFF1CA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31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9BC324D-C7B6-174E-9567-B10CBBF5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3" name="직각 삼각형[R] 12">
            <a:extLst>
              <a:ext uri="{FF2B5EF4-FFF2-40B4-BE49-F238E27FC236}">
                <a16:creationId xmlns:a16="http://schemas.microsoft.com/office/drawing/2014/main" id="{D9522366-8440-4746-89FF-33395E781C60}"/>
              </a:ext>
            </a:extLst>
          </p:cNvPr>
          <p:cNvSpPr/>
          <p:nvPr userDrawn="1"/>
        </p:nvSpPr>
        <p:spPr>
          <a:xfrm rot="5400000">
            <a:off x="-300" y="300"/>
            <a:ext cx="838800" cy="8382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E439-1B66-5440-82A1-E3689C0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97449-721F-1843-B866-0E70BEC5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C9AB-D3CF-3347-AB90-B0A22F04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FABB-E3A2-284D-ABBD-5B693F418E28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20D83-633F-8147-BAA0-F816EB33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D4181-7D1F-3948-995F-420797E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8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F591C-13FA-F149-A659-CAEFAB62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2CEB8-2BC8-6A4D-B214-25BD1FF5C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C43F1-5380-EB41-9F7B-B360B0E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F111-E1E9-FD49-9755-02642A96AF9C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B6298-2D3B-2046-A01D-806E57A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E6A0F-697B-574C-844D-32C6578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1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BB219F2-6596-864C-80E4-8417D8357776}"/>
              </a:ext>
            </a:extLst>
          </p:cNvPr>
          <p:cNvCxnSpPr>
            <a:cxnSpLocks/>
          </p:cNvCxnSpPr>
          <p:nvPr userDrawn="1"/>
        </p:nvCxnSpPr>
        <p:spPr>
          <a:xfrm>
            <a:off x="0" y="728663"/>
            <a:ext cx="7815263" cy="0"/>
          </a:xfrm>
          <a:prstGeom prst="line">
            <a:avLst/>
          </a:prstGeom>
          <a:ln>
            <a:solidFill>
              <a:srgbClr val="FF3C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F1899C75-A932-D24D-8E14-9F3EA7D3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189472"/>
            <a:ext cx="7481888" cy="50003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926376-C7ED-6045-A690-35FE38942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902" y="6443660"/>
            <a:ext cx="1211384" cy="314324"/>
          </a:xfrm>
          <a:prstGeom prst="rect">
            <a:avLst/>
          </a:prstGeom>
        </p:spPr>
      </p:pic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2EE769E2-14EA-7C4D-A205-AAC73CD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3708" y="6418259"/>
            <a:ext cx="884583" cy="365125"/>
          </a:xfrm>
        </p:spPr>
        <p:txBody>
          <a:bodyPr/>
          <a:lstStyle>
            <a:lvl1pPr algn="ctr">
              <a:defRPr/>
            </a:lvl1pPr>
          </a:lstStyle>
          <a:p>
            <a:fld id="{88190C15-2506-BF43-B97D-02E8428BF516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266C-0CF8-464E-AE4D-5A7131A3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BC203-714C-CB4B-AC37-EA73EE55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80BB5-6F52-A044-9D8B-9AE7EF0E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0762-482D-AA4E-8967-FD85DFF88457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DAC2F-1B23-4749-87C1-4E8D9B8D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512A-A5BF-AB4B-A57F-74394C7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4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7C84-BFBF-6942-8E2F-CE75F17D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E5DF-249E-2043-921D-A1E069B97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291CF-0874-1E49-B0ED-339D2A02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935DC-C75E-6948-BDFD-E209EDE0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CF7-CABA-4342-A861-AADF29B48032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FCB13-EC69-484A-AF7C-A47456B1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0EAD0-655C-DE41-9D1F-F4E9AF1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2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20964-BD3A-7942-BF73-A54CB8A5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FCA1-540E-A34C-8A3C-EC12725F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31C6-BC43-2841-B919-DBEBA184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31ABC-460A-EE46-B763-55FA4A066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19500-3A0C-C149-8BF9-1A4E056A8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7F21D-1E5A-BB45-B732-9252F41C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F70F-DA6D-7C4B-957D-AD77AD7C21A5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D00033-827F-3F44-8668-9E421992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B0100-757F-D643-A865-191D4312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9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63E29-D7BB-6F46-9637-9AB67856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68B8E-8622-E048-8A1D-CDF8B6C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FA0-C2A5-904C-B36B-1290834D2ACD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D4393-1A79-9843-9060-03DB1E4A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F212B-75EC-7E4A-8739-08A7ED08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E7C092-7F57-5948-B62B-41D510A1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6089-84F8-8C40-822E-4F3650950832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9A1A9-DB05-5A4A-91D2-01614E16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F0120-DA38-EE4F-8200-BF0B5934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0B56-9970-DC44-93A5-4E1CEC3B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C4014-BDB4-3A44-B77F-2528A679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5552C-AD39-E844-A0EC-643E62C1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1E252-5B59-6747-B3CE-833EF924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D1C-801E-DB4D-BFF5-AC3C92D3D274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39D2-795E-7448-B5C3-9D86FF19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D92F4-8144-7441-AE9F-F83277C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03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098A-40C5-8149-8F98-2D704634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2BB40-59DE-A947-B11F-4E7C3097E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78B33-AEC7-EF40-98FF-EB1525A13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C062A-DF9E-7149-B0EC-1A65F07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865A-C165-D248-A921-E6C9AAD3CDC6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9F0B6-0426-4943-8488-4218848B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CE9E1-05E7-A146-B39F-761408D3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3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28E40-2CCB-2F4D-91DD-3C5E1FB1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1A614-F5E4-D44D-BDE6-67E09043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D64D-310D-6A41-A5A6-F92719C7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3A68-8C43-9E41-B31F-D3CBA1100764}" type="datetime1">
              <a:rPr kumimoji="1" lang="ko-KR" altLang="en-US" smtClean="0"/>
              <a:t>2019. 5. 11.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FE1DA-E9E4-A546-9DA4-13FB0D1B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02579-5796-4642-B539-98AC913E1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0C15-2506-BF43-B97D-02E8428BF5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7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92E7-9AB1-5141-8347-08ABE8D1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28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solidFill>
                  <a:srgbClr val="FF0000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4E32D8D-EB22-E543-97DB-FC02021AC6C3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3600" dirty="0"/>
              <a:t>How to use?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94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모델에 데이터를 주고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loss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와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gradient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계산하고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 하는 학습 과정을 구현하는 것이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코드이다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코드는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train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과 비교했을 때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loss, gradient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계산할 필요가 없다는 차이만 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7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 err="1"/>
              <a:t>Pytorch</a:t>
            </a:r>
            <a:r>
              <a:rPr kumimoji="1" lang="ko-KR" altLang="en-US" sz="2800" i="1" dirty="0"/>
              <a:t>로 </a:t>
            </a:r>
            <a:r>
              <a:rPr kumimoji="1" lang="ko-KR" altLang="en-US" sz="2800" i="1" dirty="0" err="1"/>
              <a:t>딥러닝</a:t>
            </a:r>
            <a:r>
              <a:rPr kumimoji="1" lang="ko-KR" altLang="en-US" sz="2800" i="1" dirty="0"/>
              <a:t> 모델을 학습시키려면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8BF32-A398-C448-8AEB-C4C0EC3DCF55}"/>
              </a:ext>
            </a:extLst>
          </p:cNvPr>
          <p:cNvSpPr txBox="1"/>
          <p:nvPr/>
        </p:nvSpPr>
        <p:spPr>
          <a:xfrm>
            <a:off x="982980" y="2030155"/>
            <a:ext cx="9864090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어렵지 않습니다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!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딱 </a:t>
            </a:r>
            <a:r>
              <a:rPr kumimoji="1" lang="en-US" altLang="ko-KR" sz="24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3</a:t>
            </a:r>
            <a:r>
              <a:rPr kumimoji="1" lang="ko-KR" altLang="en-US" sz="24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가지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만 구현하면 됩니다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/ 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endParaRPr kumimoji="1" lang="en-US" altLang="ko-KR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/ Test</a:t>
            </a:r>
            <a:endParaRPr kumimoji="1" lang="ko-KR" altLang="en-US" sz="24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Dataset / </a:t>
            </a:r>
            <a:r>
              <a:rPr kumimoji="1" lang="en-US" altLang="ko-KR" sz="2800" i="1" dirty="0" err="1"/>
              <a:t>DataLoader</a:t>
            </a:r>
            <a:endParaRPr kumimoji="1" lang="ko-KR" altLang="en-US" sz="2800" i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FE45EC-BF25-BD4D-B096-61BB6ABA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" y="1634004"/>
            <a:ext cx="5948083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9" y="1341585"/>
            <a:ext cx="5836921" cy="502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모델에게 데이터를 제공하는 역할을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만들기 위해서는 먼저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정의해야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우리가 사용할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의미합니다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우리가 구현할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torch.utils.data.Dataset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상속해야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그리고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이외에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가지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__, 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반드시 구현해야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index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받으면 그에 해당하는 데이터를 반환하는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정의한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데이터셋의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총 데이터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갯수를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반환하는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메소드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15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Dataset / </a:t>
            </a:r>
            <a:r>
              <a:rPr kumimoji="1" lang="en-US" altLang="ko-KR" sz="2800" i="1" dirty="0" err="1"/>
              <a:t>DataLoader</a:t>
            </a:r>
            <a:endParaRPr kumimoji="1" lang="ko-KR" altLang="en-US" sz="2800" i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8FD26-E43B-2548-8E07-2FAD08B5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343155"/>
            <a:ext cx="11353800" cy="48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6B444-D888-5D45-BE0D-A82FC766F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2" y="2186184"/>
            <a:ext cx="6688125" cy="4369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AB500-0322-8340-AC27-3D4DA42042C3}"/>
              </a:ext>
            </a:extLst>
          </p:cNvPr>
          <p:cNvSpPr/>
          <p:nvPr/>
        </p:nvSpPr>
        <p:spPr>
          <a:xfrm>
            <a:off x="419099" y="1584455"/>
            <a:ext cx="1363981" cy="241300"/>
          </a:xfrm>
          <a:prstGeom prst="rect">
            <a:avLst/>
          </a:prstGeom>
          <a:noFill/>
          <a:ln w="22225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68367-0DB0-F94C-BEC5-A4099801C674}"/>
              </a:ext>
            </a:extLst>
          </p:cNvPr>
          <p:cNvSpPr/>
          <p:nvPr/>
        </p:nvSpPr>
        <p:spPr>
          <a:xfrm>
            <a:off x="3411589" y="2186184"/>
            <a:ext cx="1363981" cy="241300"/>
          </a:xfrm>
          <a:prstGeom prst="rect">
            <a:avLst/>
          </a:prstGeom>
          <a:noFill/>
          <a:ln w="22225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8FEB27-3720-7D47-98AB-C1FD963E2D2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>
            <a:off x="1101090" y="1825755"/>
            <a:ext cx="2310499" cy="481079"/>
          </a:xfrm>
          <a:prstGeom prst="straightConnector1">
            <a:avLst/>
          </a:prstGeom>
          <a:ln>
            <a:solidFill>
              <a:srgbClr val="FF3C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427636-9362-9249-B510-E1600A70E495}"/>
              </a:ext>
            </a:extLst>
          </p:cNvPr>
          <p:cNvSpPr/>
          <p:nvPr/>
        </p:nvSpPr>
        <p:spPr>
          <a:xfrm>
            <a:off x="419098" y="1318951"/>
            <a:ext cx="1170551" cy="26550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0843CF-FF59-9F41-A69D-A161E814992D}"/>
              </a:ext>
            </a:extLst>
          </p:cNvPr>
          <p:cNvSpPr/>
          <p:nvPr/>
        </p:nvSpPr>
        <p:spPr>
          <a:xfrm>
            <a:off x="3206699" y="1554679"/>
            <a:ext cx="1170551" cy="26550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D99900-7793-FD4C-9D06-AF993286615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1589649" y="1451703"/>
            <a:ext cx="1617050" cy="2357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13A483-CB86-2F42-BE0D-017B2C438AFE}"/>
              </a:ext>
            </a:extLst>
          </p:cNvPr>
          <p:cNvSpPr txBox="1"/>
          <p:nvPr/>
        </p:nvSpPr>
        <p:spPr>
          <a:xfrm>
            <a:off x="7629805" y="3971059"/>
            <a:ext cx="43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매 </a:t>
            </a:r>
            <a:r>
              <a:rPr kumimoji="1" lang="en-US" altLang="ko-KR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iteration</a:t>
            </a:r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마다 </a:t>
            </a:r>
            <a:r>
              <a:rPr kumimoji="1" lang="ko-KR" altLang="en-US" sz="2000" dirty="0" err="1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</a:t>
            </a:r>
            <a:r>
              <a:rPr kumimoji="1" lang="ko-KR" altLang="en-US" sz="2000" dirty="0">
                <a:solidFill>
                  <a:srgbClr val="FF0000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제공</a:t>
            </a:r>
            <a:endParaRPr kumimoji="1" lang="en-US" altLang="ko-KR" sz="2000" dirty="0">
              <a:solidFill>
                <a:srgbClr val="FF0000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5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 err="1"/>
              <a:t>DataLoader</a:t>
            </a:r>
            <a:r>
              <a:rPr kumimoji="1" lang="en-US" altLang="ko-KR" sz="2800" i="1" dirty="0"/>
              <a:t>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 필요하다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얘는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iteration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마다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제공하는 역할을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만들려면 우리가 사용할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데이터셋에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대한 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정의해야한다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Dataset class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에서는 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getitem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__, __</a:t>
            </a:r>
            <a:r>
              <a:rPr kumimoji="1" lang="en-US" altLang="ko-KR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len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반드시 구현해야 한다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80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ko-KR" altLang="en-US" sz="2800" i="1" dirty="0"/>
              <a:t>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9" y="1567782"/>
            <a:ext cx="5836921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우리가 학습시킬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뉴럴넷입니다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FC layer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사용법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convolution layer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사용법은 필요할 때마다 그때 그때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pytorch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공식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API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문서를 보면서 익히면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우선은 큰 그림에서 내가 뭘 하면 되는지를 생각해봅시다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classs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nn.Module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상속해 구현해야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(__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init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__)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에서는 우리가 사용할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뉴럴넷에서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사용할 레이어들을 정의하고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forward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함수는 그렇게 정의한 레이어들을 연결한다고 생각하면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81CCB-CB79-A246-8358-3CB3B509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399964"/>
            <a:ext cx="5836919" cy="50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ko-KR" altLang="en-US" sz="2800" i="1" dirty="0"/>
              <a:t>모델</a:t>
            </a:r>
            <a:r>
              <a:rPr kumimoji="1" lang="en-US" altLang="ko-KR" sz="2800" i="1" dirty="0"/>
              <a:t>, </a:t>
            </a:r>
            <a:r>
              <a:rPr kumimoji="1" lang="ko-KR" altLang="en-US" sz="2800" i="1" dirty="0"/>
              <a:t>정리하면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191490" y="2584153"/>
            <a:ext cx="1180901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모델은 우리가 학습시킬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뉴럴넷이다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생성자에서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레이어들을 정의해주고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forward </a:t>
            </a:r>
            <a:r>
              <a:rPr kumimoji="1" lang="ko-KR" altLang="en-US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함수에서 이 레이어들을 연결시켜 준다</a:t>
            </a:r>
            <a:r>
              <a:rPr kumimoji="1" lang="en-US" altLang="ko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6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</a:t>
            </a:r>
            <a:endParaRPr kumimoji="1" lang="ko-KR" alt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8" y="1678855"/>
            <a:ext cx="6096001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데이터를 제공해주는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만들었고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 데이터를 받아 학습을 진행할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뉴럴넷을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설계했으니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이제 이 둘을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연결하는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일련의 학습 과정을 코드로 구현하면 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네트워크 설계 및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초기화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model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구성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Loss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계산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=&gt; criterion(outputs, labels)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Gradient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계산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zero_grad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(),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loss.backward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+mj-lt"/>
              <a:buAutoNum type="arabicPeriod"/>
            </a:pP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=&gt;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optim.step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D39F25-A992-164E-8E8D-1A86D94D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94" y="2037879"/>
            <a:ext cx="5836919" cy="4562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48B3AE-CE4E-2149-86D0-619754C9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4" y="1376584"/>
            <a:ext cx="5883805" cy="6045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E474B6-A28F-F745-A870-CB68E28B9BB3}"/>
              </a:ext>
            </a:extLst>
          </p:cNvPr>
          <p:cNvSpPr/>
          <p:nvPr/>
        </p:nvSpPr>
        <p:spPr>
          <a:xfrm>
            <a:off x="757517" y="2936383"/>
            <a:ext cx="2140229" cy="1094704"/>
          </a:xfrm>
          <a:prstGeom prst="rect">
            <a:avLst/>
          </a:prstGeom>
          <a:noFill/>
          <a:ln w="19050">
            <a:solidFill>
              <a:srgbClr val="FF3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4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19071E-E3BA-6C4E-9099-46D51D47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" y="2230888"/>
            <a:ext cx="5948080" cy="28158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C2A384-B9CA-984D-9555-CA65831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solidFill>
                  <a:srgbClr val="FF3C13"/>
                </a:solidFill>
              </a:rPr>
              <a:t>P</a:t>
            </a:r>
            <a:r>
              <a:rPr kumimoji="1" lang="en-US" altLang="ko-KR" dirty="0" err="1"/>
              <a:t>ytorch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93D08-FF62-6243-921C-BCC702F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C15-2506-BF43-B97D-02E8428BF516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C64677-5BC5-E842-8549-F3898A6FE4A4}"/>
              </a:ext>
            </a:extLst>
          </p:cNvPr>
          <p:cNvSpPr txBox="1">
            <a:spLocks/>
          </p:cNvSpPr>
          <p:nvPr/>
        </p:nvSpPr>
        <p:spPr>
          <a:xfrm>
            <a:off x="757517" y="794718"/>
            <a:ext cx="8534764" cy="50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j-cs"/>
              </a:defRPr>
            </a:lvl1pPr>
          </a:lstStyle>
          <a:p>
            <a:r>
              <a:rPr kumimoji="1" lang="en-US" altLang="ko-KR" sz="2800" i="1" dirty="0"/>
              <a:t>Train / Test</a:t>
            </a:r>
            <a:endParaRPr kumimoji="1" lang="ko-KR" altLang="en-US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7C46-33BD-0549-88B6-51DEB53B3517}"/>
              </a:ext>
            </a:extLst>
          </p:cNvPr>
          <p:cNvSpPr txBox="1"/>
          <p:nvPr/>
        </p:nvSpPr>
        <p:spPr>
          <a:xfrm>
            <a:off x="6095998" y="1678855"/>
            <a:ext cx="6096001" cy="461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테스트 코드는 모델 학습을 마치고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모델의 최종 성능을 측정하기 위해 실행하기 때문에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loss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계산하거나 </a:t>
            </a:r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파라미터를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업데이트할 필요가 없습니다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 차이만 있을 뿐 테스트용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DataLoader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에서 데이터를 받아 모델에 넣어주는 과정은 학습용 코드와 차이가 없습니다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과정에서는 기울기를 계산할 필요가 없기 때문에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torch.no_grad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코드를 감싸 줍니다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rgbClr val="FF3C13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Batch normalization, drop out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은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타임과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타임에서 동작하는 방식이 다르기 때문에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모델에 이것들이 포함되어 있다면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model.eval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kumimoji="1" lang="en-US" altLang="ko-KR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model.train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을 통해 모델을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test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train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모드로 변경해줘야 합니다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8B3AE-CE4E-2149-86D0-619754C9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4" y="1376584"/>
            <a:ext cx="5883805" cy="6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23023</TotalTime>
  <Words>484</Words>
  <Application>Microsoft Macintosh PowerPoint</Application>
  <PresentationFormat>와이드스크린</PresentationFormat>
  <Paragraphs>71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BM HANNA Air OTF</vt:lpstr>
      <vt:lpstr>Arial</vt:lpstr>
      <vt:lpstr>Office 테마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박창대</dc:creator>
  <cp:lastModifiedBy>박창대</cp:lastModifiedBy>
  <cp:revision>767</cp:revision>
  <dcterms:created xsi:type="dcterms:W3CDTF">2019-03-09T05:35:37Z</dcterms:created>
  <dcterms:modified xsi:type="dcterms:W3CDTF">2019-05-11T08:58:42Z</dcterms:modified>
</cp:coreProperties>
</file>