
<file path=[Content_Types].xml><?xml version="1.0" encoding="utf-8"?>
<Types xmlns="http://schemas.openxmlformats.org/package/2006/content-types">
  <Default Extension="png" ContentType="image/png"/>
  <Default Extension="bin" ContentType="application/vnd.openxmlformats-officedocument.oleObject"/>
  <Default Extension="xlsm" ContentType="application/vnd.ms-excel.sheet.macroEnabled.12"/>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8"/>
  </p:notesMasterIdLst>
  <p:handoutMasterIdLst>
    <p:handoutMasterId r:id="rId39"/>
  </p:handoutMasterIdLst>
  <p:sldIdLst>
    <p:sldId id="257" r:id="rId5"/>
    <p:sldId id="389" r:id="rId6"/>
    <p:sldId id="384" r:id="rId7"/>
    <p:sldId id="393" r:id="rId8"/>
    <p:sldId id="395" r:id="rId9"/>
    <p:sldId id="394" r:id="rId10"/>
    <p:sldId id="476" r:id="rId11"/>
    <p:sldId id="475" r:id="rId12"/>
    <p:sldId id="521" r:id="rId13"/>
    <p:sldId id="520" r:id="rId14"/>
    <p:sldId id="473" r:id="rId15"/>
    <p:sldId id="474" r:id="rId16"/>
    <p:sldId id="509" r:id="rId17"/>
    <p:sldId id="417" r:id="rId18"/>
    <p:sldId id="478" r:id="rId19"/>
    <p:sldId id="512" r:id="rId20"/>
    <p:sldId id="479" r:id="rId21"/>
    <p:sldId id="480" r:id="rId22"/>
    <p:sldId id="472" r:id="rId23"/>
    <p:sldId id="515" r:id="rId24"/>
    <p:sldId id="516" r:id="rId25"/>
    <p:sldId id="517" r:id="rId26"/>
    <p:sldId id="483" r:id="rId27"/>
    <p:sldId id="510" r:id="rId28"/>
    <p:sldId id="518" r:id="rId29"/>
    <p:sldId id="519" r:id="rId30"/>
    <p:sldId id="511" r:id="rId31"/>
    <p:sldId id="514" r:id="rId32"/>
    <p:sldId id="415" r:id="rId33"/>
    <p:sldId id="513" r:id="rId34"/>
    <p:sldId id="321" r:id="rId35"/>
    <p:sldId id="392" r:id="rId36"/>
    <p:sldId id="3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0" autoAdjust="0"/>
    <p:restoredTop sz="97406" autoAdjust="0"/>
  </p:normalViewPr>
  <p:slideViewPr>
    <p:cSldViewPr snapToGrid="0">
      <p:cViewPr varScale="1">
        <p:scale>
          <a:sx n="112" d="100"/>
          <a:sy n="112" d="100"/>
        </p:scale>
        <p:origin x="378" y="10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11096"/>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4/7/2025</a:t>
            </a:fld>
            <a:endParaRPr lang="en-US"/>
          </a:p>
        </p:txBody>
      </p:sp>
      <p:sp>
        <p:nvSpPr>
          <p:cNvPr id="4" name="Footer Placeholder 3">
            <a:extLst>
              <a:ext uri="{FF2B5EF4-FFF2-40B4-BE49-F238E27FC236}">
                <a16:creationId xmlns:a16="http://schemas.microsoft.com/office/drawing/2014/main" xmlns=""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8342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2502137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2414686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2907737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3407263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23</a:t>
            </a:fld>
            <a:endParaRPr lang="en-US"/>
          </a:p>
        </p:txBody>
      </p:sp>
    </p:spTree>
    <p:extLst>
      <p:ext uri="{BB962C8B-B14F-4D97-AF65-F5344CB8AC3E}">
        <p14:creationId xmlns:p14="http://schemas.microsoft.com/office/powerpoint/2010/main" val="4234019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a:p>
        </p:txBody>
      </p:sp>
    </p:spTree>
    <p:extLst>
      <p:ext uri="{BB962C8B-B14F-4D97-AF65-F5344CB8AC3E}">
        <p14:creationId xmlns:p14="http://schemas.microsoft.com/office/powerpoint/2010/main" val="3445698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25</a:t>
            </a:fld>
            <a:endParaRPr lang="en-US"/>
          </a:p>
        </p:txBody>
      </p:sp>
    </p:spTree>
    <p:extLst>
      <p:ext uri="{BB962C8B-B14F-4D97-AF65-F5344CB8AC3E}">
        <p14:creationId xmlns:p14="http://schemas.microsoft.com/office/powerpoint/2010/main" val="2995375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26</a:t>
            </a:fld>
            <a:endParaRPr lang="en-US"/>
          </a:p>
        </p:txBody>
      </p:sp>
    </p:spTree>
    <p:extLst>
      <p:ext uri="{BB962C8B-B14F-4D97-AF65-F5344CB8AC3E}">
        <p14:creationId xmlns:p14="http://schemas.microsoft.com/office/powerpoint/2010/main" val="99931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27</a:t>
            </a:fld>
            <a:endParaRPr lang="en-US"/>
          </a:p>
        </p:txBody>
      </p:sp>
    </p:spTree>
    <p:extLst>
      <p:ext uri="{BB962C8B-B14F-4D97-AF65-F5344CB8AC3E}">
        <p14:creationId xmlns:p14="http://schemas.microsoft.com/office/powerpoint/2010/main" val="1090393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28</a:t>
            </a:fld>
            <a:endParaRPr lang="en-US"/>
          </a:p>
        </p:txBody>
      </p:sp>
    </p:spTree>
    <p:extLst>
      <p:ext uri="{BB962C8B-B14F-4D97-AF65-F5344CB8AC3E}">
        <p14:creationId xmlns:p14="http://schemas.microsoft.com/office/powerpoint/2010/main" val="12627687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31</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210967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577886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205947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669970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2750784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2189757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3669882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xmlns=""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xmlns="" id="{938AD48E-7D67-4BE9-97B6-DB64DE5253B9}"/>
              </a:ext>
              <a:ext uri="{C183D7F6-B498-43B3-948B-1728B52AA6E4}">
                <adec:decorative xmlns:adec="http://schemas.microsoft.com/office/drawing/2017/decorative" xmlns=""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xmlns="" id="{EB6FF8E2-165B-49EB-8120-14190F9491BC}"/>
              </a:ext>
              <a:ext uri="{C183D7F6-B498-43B3-948B-1728B52AA6E4}">
                <adec:decorative xmlns:adec="http://schemas.microsoft.com/office/drawing/2017/decorative" xmlns=""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xmlns=""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xmlns=""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xmlns=""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xmlns=""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xmlns=""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xmlns=""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xmlns=""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xmlns=""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xmlns=""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xmlns=""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xmlns=""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xmlns=""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xmlns="" id="{446AF837-10C6-44A5-B8D6-960A57487B43}"/>
              </a:ext>
              <a:ext uri="{C183D7F6-B498-43B3-948B-1728B52AA6E4}">
                <adec:decorative xmlns:adec="http://schemas.microsoft.com/office/drawing/2017/decorative" xmlns=""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xmlns=""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xmlns=""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xmlns=""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xmlns=""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xmlns="" id="{06966E3E-9B30-4375-AC9A-23256CC87D25}"/>
              </a:ext>
              <a:ext uri="{C183D7F6-B498-43B3-948B-1728B52AA6E4}">
                <adec:decorative xmlns:adec="http://schemas.microsoft.com/office/drawing/2017/decorative" xmlns=""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xmlns=""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xmlns=""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xmlns=""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xmlns="" id="{394664AE-6DC5-428F-9AC4-5A8F67571F72}"/>
              </a:ext>
              <a:ext uri="{C183D7F6-B498-43B3-948B-1728B52AA6E4}">
                <adec:decorative xmlns:adec="http://schemas.microsoft.com/office/drawing/2017/decorative" xmlns=""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xmlns=""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xmlns=""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xmlns="" id="{83C43C1C-00B3-40E0-B073-B8C56206D07D}"/>
              </a:ext>
              <a:ext uri="{C183D7F6-B498-43B3-948B-1728B52AA6E4}">
                <adec:decorative xmlns:adec="http://schemas.microsoft.com/office/drawing/2017/decorative" xmlns=""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xmlns=""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xmlns=""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xmlns=""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xmlns=""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xmlns=""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xmlns=""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xmlns=""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xmlns=""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xmlns=""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xmlns=""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xmlns=""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xmlns=""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xmlns=""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xmlns="" id="{92FF63B4-C261-4597-9EE0-811D250B9D21}"/>
              </a:ext>
              <a:ext uri="{C183D7F6-B498-43B3-948B-1728B52AA6E4}">
                <adec:decorative xmlns:adec="http://schemas.microsoft.com/office/drawing/2017/decorative" xmlns=""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xmlns="" id="{F92CF088-7F97-4A11-8A81-0EF641F6986F}"/>
              </a:ext>
              <a:ext uri="{C183D7F6-B498-43B3-948B-1728B52AA6E4}">
                <adec:decorative xmlns:adec="http://schemas.microsoft.com/office/drawing/2017/decorative" xmlns=""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xmlns=""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xmlns=""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xmlns=""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xmlns=""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xmlns=""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xmlns=""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xmlns=""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xmlns=""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xmlns=""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xmlns="" id="{80517979-166D-4AAA-ABBC-0C3E5C2ECF37}"/>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xmlns=""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xmlns=""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xmlns=""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xmlns=""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xmlns=""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xmlns=""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xmlns=""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xmlns=""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xmlns=""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xmlns=""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xmlns=""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xmlns="" id="{B17C5C60-EC4D-410B-9997-0B73289605FD}"/>
              </a:ext>
              <a:ext uri="{C183D7F6-B498-43B3-948B-1728B52AA6E4}">
                <adec:decorative xmlns:adec="http://schemas.microsoft.com/office/drawing/2017/decorative" xmlns=""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xmlns=""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xmlns=""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xmlns=""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xmlns="" id="{80A2FA6F-99B7-4984-A80C-570644889F02}"/>
              </a:ext>
              <a:ext uri="{C183D7F6-B498-43B3-948B-1728B52AA6E4}">
                <adec:decorative xmlns:adec="http://schemas.microsoft.com/office/drawing/2017/decorative" xmlns=""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xmlns=""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xmlns=""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E38C6F9E-A74F-4F54-9409-B6B93DF8CE78}"/>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xmlns="" id="{6F0F71C5-78A4-4793-9BD4-3DF0EE3E3EB7}"/>
              </a:ext>
              <a:ext uri="{C183D7F6-B498-43B3-948B-1728B52AA6E4}">
                <adec:decorative xmlns:adec="http://schemas.microsoft.com/office/drawing/2017/decorative" xmlns=""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xmlns=""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xmlns="" id="{E6093F87-C1F6-4FAB-B891-6F7D7FC20751}"/>
              </a:ext>
              <a:ext uri="{C183D7F6-B498-43B3-948B-1728B52AA6E4}">
                <adec:decorative xmlns:adec="http://schemas.microsoft.com/office/drawing/2017/decorative" xmlns=""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xmlns=""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xmlns=""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xmlns=""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xmlns=""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xmlns=""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xmlns=""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xmlns=""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xmlns=""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xmlns=""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xmlns=""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xmlns=""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xmlns=""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xmlns=""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xmlns=""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xmlns=""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xmlns=""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xmlns=""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xmlns=""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xmlns=""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xmlns=""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xmlns=""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xmlns=""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xmlns=""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xmlns=""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xmlns=""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xmlns=""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xmlns=""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hdb.gov.sg/-/media/doc/EAPG-CSC/Median-resale-prices-for-registered-resale-applications-from-2Q2007-to-4Q2024_.ashx" TargetMode="External"/><Relationship Id="rId2" Type="http://schemas.openxmlformats.org/officeDocument/2006/relationships/hyperlink" Target="https://data.gov.sg/datasets?topics=housing&amp;page=1&amp;resultId=d_2d493bdcc1d9a44828b6e71cb095b88d" TargetMode="External"/><Relationship Id="rId1" Type="http://schemas.openxmlformats.org/officeDocument/2006/relationships/slideLayout" Target="../slideLayouts/slideLayout6.xml"/><Relationship Id="rId5" Type="http://schemas.openxmlformats.org/officeDocument/2006/relationships/hyperlink" Target="https://www.hdb.gov.sg/cs/infoweb/-/media/doc/EAPG-CSC/EHG-amount-Couples-and-Families-Aug-2024.ashx" TargetMode="External"/><Relationship Id="rId4" Type="http://schemas.openxmlformats.org/officeDocument/2006/relationships/hyperlink" Target="https://stats.mom.gov.sg/iMAS_Tables1/CSV/mrsd_43_FT_Res_income.zi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notesSlide" Target="../notesSlides/notesSlide19.xml"/><Relationship Id="rId7" Type="http://schemas.openxmlformats.org/officeDocument/2006/relationships/package" Target="../embeddings/Microsoft_Excel_Macro-Enabled_Worksheet1.xlsm"/><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notesSlide" Target="../notesSlides/notesSlide20.xml"/><Relationship Id="rId7" Type="http://schemas.openxmlformats.org/officeDocument/2006/relationships/package" Target="../embeddings/Microsoft_Excel_Macro-Enabled_Worksheet2.xlsm"/><Relationship Id="rId2" Type="http://schemas.openxmlformats.org/officeDocument/2006/relationships/slideLayout" Target="../slideLayouts/slideLayout9.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4.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5" name="Group 24">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329952" y="4524379"/>
            <a:ext cx="1980001" cy="1363916"/>
            <a:chOff x="4879602" y="3781429"/>
            <a:chExt cx="1980001" cy="1363916"/>
          </a:xfrm>
        </p:grpSpPr>
        <p:sp>
          <p:nvSpPr>
            <p:cNvPr id="26" name="Freeform: Shape 25">
              <a:extLst>
                <a:ext uri="{FF2B5EF4-FFF2-40B4-BE49-F238E27FC236}">
                  <a16:creationId xmlns:a16="http://schemas.microsoft.com/office/drawing/2014/main" xmlns="" id="{79FAC916-D9BB-4794-81B4-7C47C67E850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xmlns="" id="{B5CA2231-7A65-4D16-8400-A210CC41DB7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a16="http://schemas.microsoft.com/office/drawing/2014/main" xmlns="" id="{4B089C8C-B82B-4704-88E2-E857A5E21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xmlns="" id="{434B90C8-5B4D-456E-AD99-80EF748FDD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1" name="Rectangle 30">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Placeholder 13" descr="Data Points Digital background">
            <a:extLst>
              <a:ext uri="{FF2B5EF4-FFF2-40B4-BE49-F238E27FC236}">
                <a16:creationId xmlns:a16="http://schemas.microsoft.com/office/drawing/2014/main" xmlns=""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b="38859"/>
          <a:stretch/>
        </p:blipFill>
        <p:spPr>
          <a:xfrm>
            <a:off x="0" y="3288"/>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33" name="Rectangle 32">
            <a:extLst>
              <a:ext uri="{FF2B5EF4-FFF2-40B4-BE49-F238E27FC236}">
                <a16:creationId xmlns:a16="http://schemas.microsoft.com/office/drawing/2014/main" xmlns="" id="{3C64A91D-E535-4C24-A0E3-96A3810E3F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xmlns="" id="{26FC4867-BA3E-4F8E-AB23-684F34DF3D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86E938C-9D94-4B05-979A-D39FFC457291}"/>
              </a:ext>
            </a:extLst>
          </p:cNvPr>
          <p:cNvSpPr>
            <a:spLocks noGrp="1"/>
          </p:cNvSpPr>
          <p:nvPr>
            <p:ph type="ctrTitle"/>
          </p:nvPr>
        </p:nvSpPr>
        <p:spPr>
          <a:xfrm>
            <a:off x="1563247" y="995257"/>
            <a:ext cx="8715577" cy="4251013"/>
          </a:xfrm>
        </p:spPr>
        <p:txBody>
          <a:bodyPr vert="horz" wrap="square" lIns="0" tIns="0" rIns="0" bIns="0" rtlCol="0" anchor="b" anchorCtr="0">
            <a:normAutofit/>
          </a:bodyPr>
          <a:lstStyle/>
          <a:p>
            <a:pPr algn="ctr"/>
            <a:r>
              <a:rPr lang="en-US" sz="7300" kern="1200" dirty="0" smtClean="0">
                <a:solidFill>
                  <a:schemeClr val="tx1">
                    <a:lumMod val="95000"/>
                  </a:schemeClr>
                </a:solidFill>
                <a:latin typeface="+mj-lt"/>
                <a:ea typeface="+mj-ea"/>
                <a:cs typeface="+mj-cs"/>
              </a:rPr>
              <a:t>Interi</a:t>
            </a:r>
            <a:r>
              <a:rPr lang="en-US" sz="7300" dirty="0">
                <a:solidFill>
                  <a:schemeClr val="tx1">
                    <a:lumMod val="95000"/>
                  </a:schemeClr>
                </a:solidFill>
              </a:rPr>
              <a:t>m</a:t>
            </a:r>
            <a:r>
              <a:rPr lang="en-US" sz="7300" kern="1200" dirty="0">
                <a:solidFill>
                  <a:schemeClr val="tx1">
                    <a:lumMod val="95000"/>
                  </a:schemeClr>
                </a:solidFill>
                <a:latin typeface="+mj-lt"/>
                <a:ea typeface="+mj-ea"/>
                <a:cs typeface="+mj-cs"/>
              </a:rPr>
              <a:t/>
            </a:r>
            <a:br>
              <a:rPr lang="en-US" sz="7300" kern="1200" dirty="0">
                <a:solidFill>
                  <a:schemeClr val="tx1">
                    <a:lumMod val="95000"/>
                  </a:schemeClr>
                </a:solidFill>
                <a:latin typeface="+mj-lt"/>
                <a:ea typeface="+mj-ea"/>
                <a:cs typeface="+mj-cs"/>
              </a:rPr>
            </a:br>
            <a:r>
              <a:rPr lang="en-US" sz="7300" kern="1200" dirty="0">
                <a:solidFill>
                  <a:schemeClr val="tx1">
                    <a:lumMod val="95000"/>
                  </a:schemeClr>
                </a:solidFill>
                <a:latin typeface="+mj-lt"/>
                <a:ea typeface="+mj-ea"/>
                <a:cs typeface="+mj-cs"/>
              </a:rPr>
              <a:t>Project</a:t>
            </a:r>
            <a:br>
              <a:rPr lang="en-US" sz="7300" kern="1200" dirty="0">
                <a:solidFill>
                  <a:schemeClr val="tx1">
                    <a:lumMod val="95000"/>
                  </a:schemeClr>
                </a:solidFill>
                <a:latin typeface="+mj-lt"/>
                <a:ea typeface="+mj-ea"/>
                <a:cs typeface="+mj-cs"/>
              </a:rPr>
            </a:br>
            <a:r>
              <a:rPr lang="en-US" sz="7300" kern="1200" dirty="0">
                <a:solidFill>
                  <a:schemeClr val="tx1">
                    <a:lumMod val="95000"/>
                  </a:schemeClr>
                </a:solidFill>
                <a:latin typeface="+mj-lt"/>
                <a:ea typeface="+mj-ea"/>
                <a:cs typeface="+mj-cs"/>
              </a:rPr>
              <a:t>Presentation</a:t>
            </a:r>
            <a:r>
              <a:rPr lang="en-US" sz="4000" kern="1200" dirty="0">
                <a:solidFill>
                  <a:srgbClr val="FFFF00"/>
                </a:solidFill>
                <a:latin typeface="+mj-lt"/>
                <a:ea typeface="+mj-ea"/>
                <a:cs typeface="+mj-cs"/>
              </a:rPr>
              <a:t/>
            </a:r>
            <a:br>
              <a:rPr lang="en-US" sz="4000" kern="1200" dirty="0">
                <a:solidFill>
                  <a:srgbClr val="FFFF00"/>
                </a:solidFill>
                <a:latin typeface="+mj-lt"/>
                <a:ea typeface="+mj-ea"/>
                <a:cs typeface="+mj-cs"/>
              </a:rPr>
            </a:br>
            <a:endParaRPr lang="en-US" sz="4000" kern="1200" dirty="0">
              <a:solidFill>
                <a:srgbClr val="FFFF00"/>
              </a:solidFill>
              <a:latin typeface="+mj-lt"/>
              <a:ea typeface="+mj-ea"/>
              <a:cs typeface="+mj-cs"/>
            </a:endParaRPr>
          </a:p>
        </p:txBody>
      </p:sp>
    </p:spTree>
    <p:extLst>
      <p:ext uri="{BB962C8B-B14F-4D97-AF65-F5344CB8AC3E}">
        <p14:creationId xmlns:p14="http://schemas.microsoft.com/office/powerpoint/2010/main" val="752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311784" y="332989"/>
            <a:ext cx="11691433" cy="1332000"/>
          </a:xfrm>
        </p:spPr>
        <p:txBody>
          <a:bodyPr>
            <a:normAutofit/>
          </a:bodyPr>
          <a:lstStyle/>
          <a:p>
            <a:r>
              <a:rPr lang="en-US" sz="4000" dirty="0" smtClean="0"/>
              <a:t>Python Modules</a:t>
            </a:r>
            <a:endParaRPr lang="en-US" sz="40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11784" y="1035558"/>
            <a:ext cx="11519218" cy="1943107"/>
          </a:xfrm>
        </p:spPr>
        <p:txBody>
          <a:bodyPr/>
          <a:lstStyle/>
          <a:p>
            <a:r>
              <a:rPr lang="en-US" dirty="0" smtClean="0"/>
              <a:t>These Python modules are required for the Interim Project</a:t>
            </a:r>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1" name="Table 10">
            <a:extLst>
              <a:ext uri="{FF2B5EF4-FFF2-40B4-BE49-F238E27FC236}">
                <a16:creationId xmlns:a16="http://schemas.microsoft.com/office/drawing/2014/main" xmlns="" id="{82BB0AF6-8D3C-3AF2-EB43-93C8D827111B}"/>
              </a:ext>
            </a:extLst>
          </p:cNvPr>
          <p:cNvGraphicFramePr>
            <a:graphicFrameLocks noGrp="1"/>
          </p:cNvGraphicFramePr>
          <p:nvPr>
            <p:extLst>
              <p:ext uri="{D42A27DB-BD31-4B8C-83A1-F6EECF244321}">
                <p14:modId xmlns:p14="http://schemas.microsoft.com/office/powerpoint/2010/main" val="4013095661"/>
              </p:ext>
            </p:extLst>
          </p:nvPr>
        </p:nvGraphicFramePr>
        <p:xfrm>
          <a:off x="3971892" y="1723340"/>
          <a:ext cx="3018568" cy="4163131"/>
        </p:xfrm>
        <a:graphic>
          <a:graphicData uri="http://schemas.openxmlformats.org/drawingml/2006/table">
            <a:tbl>
              <a:tblPr firstRow="1" firstCol="1" bandRow="1">
                <a:tableStyleId>{5C22544A-7EE6-4342-B048-85BDC9FD1C3A}</a:tableStyleId>
              </a:tblPr>
              <a:tblGrid>
                <a:gridCol w="489013">
                  <a:extLst>
                    <a:ext uri="{9D8B030D-6E8A-4147-A177-3AD203B41FA5}">
                      <a16:colId xmlns:a16="http://schemas.microsoft.com/office/drawing/2014/main" xmlns="" val="2876190232"/>
                    </a:ext>
                  </a:extLst>
                </a:gridCol>
                <a:gridCol w="2529555">
                  <a:extLst>
                    <a:ext uri="{9D8B030D-6E8A-4147-A177-3AD203B41FA5}">
                      <a16:colId xmlns:a16="http://schemas.microsoft.com/office/drawing/2014/main" xmlns="" val="1703481977"/>
                    </a:ext>
                  </a:extLst>
                </a:gridCol>
              </a:tblGrid>
              <a:tr h="211860">
                <a:tc>
                  <a:txBody>
                    <a:bodyPr/>
                    <a:lstStyle/>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smtClean="0">
                          <a:effectLst/>
                        </a:rPr>
                        <a:t>Python</a:t>
                      </a:r>
                      <a:r>
                        <a:rPr lang="en-SG" sz="1600" baseline="0" dirty="0" smtClean="0">
                          <a:effectLst/>
                        </a:rPr>
                        <a:t> Module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524570621"/>
                  </a:ext>
                </a:extLst>
              </a:tr>
              <a:tr h="209455">
                <a:tc>
                  <a:txBody>
                    <a:bodyPr/>
                    <a:lstStyle/>
                    <a:p>
                      <a:pPr marL="0" marR="0">
                        <a:lnSpc>
                          <a:spcPct val="107000"/>
                        </a:lnSpc>
                        <a:spcBef>
                          <a:spcPts val="0"/>
                        </a:spcBef>
                        <a:spcAft>
                          <a:spcPts val="0"/>
                        </a:spcAft>
                      </a:pPr>
                      <a:r>
                        <a:rPr lang="en-SG" sz="1400" b="0" dirty="0" smtClean="0">
                          <a:solidFill>
                            <a:schemeClr val="bg1"/>
                          </a:solidFill>
                          <a:effectLst/>
                          <a:latin typeface="+mn-lt"/>
                        </a:rPr>
                        <a:t>(1)</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numpy</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570892224"/>
                  </a:ext>
                </a:extLst>
              </a:tr>
              <a:tr h="202424">
                <a:tc>
                  <a:txBody>
                    <a:bodyPr/>
                    <a:lstStyle/>
                    <a:p>
                      <a:pPr marL="0" marR="0">
                        <a:lnSpc>
                          <a:spcPct val="107000"/>
                        </a:lnSpc>
                        <a:spcBef>
                          <a:spcPts val="0"/>
                        </a:spcBef>
                        <a:spcAft>
                          <a:spcPts val="0"/>
                        </a:spcAft>
                      </a:pPr>
                      <a:r>
                        <a:rPr lang="en-SG" sz="1400" b="0" dirty="0" smtClean="0">
                          <a:solidFill>
                            <a:schemeClr val="bg1"/>
                          </a:solidFill>
                          <a:effectLst/>
                          <a:latin typeface="+mn-lt"/>
                        </a:rPr>
                        <a:t>(2)</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matplotlib</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986538352"/>
                  </a:ext>
                </a:extLst>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(3)</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os</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447508707"/>
                  </a:ext>
                </a:extLst>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(4)</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rPr>
                        <a:t>pandas</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(5)</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pathlib</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(6)</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rPr>
                        <a:t>psycopg2</a:t>
                      </a: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(7)</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rPr>
                        <a:t>PyPDF2</a:t>
                      </a: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(8)</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rPr>
                        <a:t>requests</a:t>
                      </a: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(7)</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seaborn</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(8)</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rPr>
                        <a:t>selenium</a:t>
                      </a: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(9)</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shutil</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(10)</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sqlalchemy</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(11)</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rPr>
                        <a:t>time</a:t>
                      </a: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(12)</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rPr>
                        <a:t>tabula</a:t>
                      </a: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(13)</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zipfile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24980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529466" y="851513"/>
            <a:ext cx="9621401"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Data </a:t>
            </a:r>
            <a:br>
              <a:rPr lang="en-US" sz="6400" kern="1200" dirty="0">
                <a:solidFill>
                  <a:schemeClr val="tx1"/>
                </a:solidFill>
                <a:latin typeface="+mj-lt"/>
                <a:ea typeface="+mj-ea"/>
                <a:cs typeface="+mj-cs"/>
              </a:rPr>
            </a:br>
            <a:r>
              <a:rPr lang="en-US" sz="6400" kern="1200" dirty="0">
                <a:solidFill>
                  <a:schemeClr val="tx1"/>
                </a:solidFill>
                <a:latin typeface="+mj-lt"/>
                <a:ea typeface="+mj-ea"/>
                <a:cs typeface="+mj-cs"/>
              </a:rPr>
              <a:t>Understanding</a:t>
            </a: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11</a:t>
            </a:fld>
            <a:endParaRPr lang="en-US"/>
          </a:p>
        </p:txBody>
      </p:sp>
    </p:spTree>
    <p:extLst>
      <p:ext uri="{BB962C8B-B14F-4D97-AF65-F5344CB8AC3E}">
        <p14:creationId xmlns:p14="http://schemas.microsoft.com/office/powerpoint/2010/main" val="127768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211742" y="309593"/>
            <a:ext cx="11091600" cy="1332000"/>
          </a:xfrm>
        </p:spPr>
        <p:txBody>
          <a:bodyPr/>
          <a:lstStyle/>
          <a:p>
            <a:r>
              <a:rPr lang="en-US" dirty="0" smtClean="0"/>
              <a:t>Data Files (</a:t>
            </a:r>
            <a:r>
              <a:rPr lang="en-US" dirty="0" err="1" smtClean="0"/>
              <a:t>Gov</a:t>
            </a:r>
            <a:r>
              <a:rPr lang="en-US" dirty="0" smtClean="0"/>
              <a:t> SG Sources)</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graphicFrame>
        <p:nvGraphicFramePr>
          <p:cNvPr id="2" name="Table 1">
            <a:extLst>
              <a:ext uri="{FF2B5EF4-FFF2-40B4-BE49-F238E27FC236}">
                <a16:creationId xmlns:a16="http://schemas.microsoft.com/office/drawing/2014/main" xmlns="" id="{82BB0AF6-8D3C-3AF2-EB43-93C8D827111B}"/>
              </a:ext>
            </a:extLst>
          </p:cNvPr>
          <p:cNvGraphicFramePr>
            <a:graphicFrameLocks noGrp="1"/>
          </p:cNvGraphicFramePr>
          <p:nvPr>
            <p:extLst>
              <p:ext uri="{D42A27DB-BD31-4B8C-83A1-F6EECF244321}">
                <p14:modId xmlns:p14="http://schemas.microsoft.com/office/powerpoint/2010/main" val="2509685240"/>
              </p:ext>
            </p:extLst>
          </p:nvPr>
        </p:nvGraphicFramePr>
        <p:xfrm>
          <a:off x="211742" y="1150930"/>
          <a:ext cx="11735279" cy="5092146"/>
        </p:xfrm>
        <a:graphic>
          <a:graphicData uri="http://schemas.openxmlformats.org/drawingml/2006/table">
            <a:tbl>
              <a:tblPr firstRow="1" firstCol="1" bandRow="1">
                <a:tableStyleId>{5C22544A-7EE6-4342-B048-85BDC9FD1C3A}</a:tableStyleId>
              </a:tblPr>
              <a:tblGrid>
                <a:gridCol w="4216259">
                  <a:extLst>
                    <a:ext uri="{9D8B030D-6E8A-4147-A177-3AD203B41FA5}">
                      <a16:colId xmlns:a16="http://schemas.microsoft.com/office/drawing/2014/main" xmlns="" val="2876190232"/>
                    </a:ext>
                  </a:extLst>
                </a:gridCol>
                <a:gridCol w="4007142">
                  <a:extLst>
                    <a:ext uri="{9D8B030D-6E8A-4147-A177-3AD203B41FA5}">
                      <a16:colId xmlns:a16="http://schemas.microsoft.com/office/drawing/2014/main" xmlns="" val="1703481977"/>
                    </a:ext>
                  </a:extLst>
                </a:gridCol>
                <a:gridCol w="3511878">
                  <a:extLst>
                    <a:ext uri="{9D8B030D-6E8A-4147-A177-3AD203B41FA5}">
                      <a16:colId xmlns:a16="http://schemas.microsoft.com/office/drawing/2014/main" xmlns="" val="1833398673"/>
                    </a:ext>
                  </a:extLst>
                </a:gridCol>
              </a:tblGrid>
              <a:tr h="1252042">
                <a:tc>
                  <a:txBody>
                    <a:bodyPr/>
                    <a:lstStyle/>
                    <a:p>
                      <a:pPr marL="0" marR="0">
                        <a:lnSpc>
                          <a:spcPct val="107000"/>
                        </a:lnSpc>
                        <a:spcBef>
                          <a:spcPts val="0"/>
                        </a:spcBef>
                        <a:spcAft>
                          <a:spcPts val="0"/>
                        </a:spcAft>
                      </a:pPr>
                      <a:r>
                        <a:rPr lang="en-SG" sz="1600" dirty="0" smtClean="0">
                          <a:effectLst/>
                        </a:rPr>
                        <a:t>Data File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a:effectLst/>
                        </a:rPr>
                        <a:t>Data description</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Calibri" panose="020F0502020204030204" pitchFamily="34" charset="0"/>
                          <a:ea typeface="DengXian" panose="02010600030101010101" pitchFamily="2" charset="-122"/>
                          <a:cs typeface="Times New Roman" panose="02020603050405020304" pitchFamily="18" charset="0"/>
                        </a:rPr>
                        <a:t>Resource URL</a:t>
                      </a:r>
                    </a:p>
                  </a:txBody>
                  <a:tcPr marL="68580" marR="68580" marT="0" marB="0"/>
                </a:tc>
                <a:extLst>
                  <a:ext uri="{0D108BD9-81ED-4DB2-BD59-A6C34878D82A}">
                    <a16:rowId xmlns:a16="http://schemas.microsoft.com/office/drawing/2014/main" xmlns="" val="3524570621"/>
                  </a:ext>
                </a:extLst>
              </a:tr>
              <a:tr h="882189">
                <a:tc>
                  <a:txBody>
                    <a:bodyPr/>
                    <a:lstStyle/>
                    <a:p>
                      <a:pPr marL="0" marR="0">
                        <a:lnSpc>
                          <a:spcPct val="107000"/>
                        </a:lnSpc>
                        <a:spcBef>
                          <a:spcPts val="0"/>
                        </a:spcBef>
                        <a:spcAft>
                          <a:spcPts val="0"/>
                        </a:spcAft>
                      </a:pPr>
                      <a:r>
                        <a:rPr lang="en-SG" sz="1400" b="0" dirty="0" smtClean="0">
                          <a:solidFill>
                            <a:schemeClr val="bg1"/>
                          </a:solidFill>
                          <a:effectLst/>
                          <a:latin typeface="+mn-lt"/>
                        </a:rPr>
                        <a:t>BTOPriceRangeofHDBFlatsOffered.csv</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a:effectLst/>
                        </a:rPr>
                        <a:t>Constitutes </a:t>
                      </a:r>
                      <a:r>
                        <a:rPr lang="en-SG" sz="1600" dirty="0" smtClean="0">
                          <a:effectLst/>
                        </a:rPr>
                        <a:t>different transacted prices of BTO flats</a:t>
                      </a:r>
                      <a:r>
                        <a:rPr lang="en-SG" sz="1600" baseline="0" dirty="0" smtClean="0">
                          <a:effectLst/>
                        </a:rPr>
                        <a:t> in SG offered by HDB </a:t>
                      </a:r>
                      <a:r>
                        <a:rPr lang="en-SG" sz="1600" dirty="0" smtClean="0">
                          <a:effectLst/>
                        </a:rPr>
                        <a:t>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2"/>
                        </a:rPr>
                        <a:t>https://data.gov.sg/datasets?topics=housing&amp;page=1&amp;resultId=d_2d493bdcc1d9a44828b6e71cb095b88d</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570892224"/>
                  </a:ext>
                </a:extLst>
              </a:tr>
              <a:tr h="813592">
                <a:tc>
                  <a:txBody>
                    <a:bodyPr/>
                    <a:lstStyle/>
                    <a:p>
                      <a:pPr marL="0" marR="0">
                        <a:lnSpc>
                          <a:spcPct val="107000"/>
                        </a:lnSpc>
                        <a:spcBef>
                          <a:spcPts val="0"/>
                        </a:spcBef>
                        <a:spcAft>
                          <a:spcPts val="0"/>
                        </a:spcAft>
                      </a:pPr>
                      <a:r>
                        <a:rPr lang="en-SG" sz="1400" b="0" dirty="0" smtClean="0">
                          <a:solidFill>
                            <a:schemeClr val="bg1"/>
                          </a:solidFill>
                          <a:effectLst/>
                          <a:latin typeface="+mn-lt"/>
                        </a:rPr>
                        <a:t>Median-resale-prices-from-2Q2007-to-4Q2024.csv</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transacted prices of resale flats</a:t>
                      </a:r>
                      <a:r>
                        <a:rPr lang="en-SG" sz="1600" baseline="0" dirty="0" smtClean="0">
                          <a:effectLst/>
                        </a:rPr>
                        <a:t> in SG </a:t>
                      </a:r>
                      <a:r>
                        <a:rPr lang="en-SG" sz="1600" dirty="0" smtClean="0">
                          <a:effectLst/>
                        </a:rPr>
                        <a:t>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3"/>
                        </a:rPr>
                        <a:t>https://www.hdb.gov.sg/-/media/doc/EAPG-CSC/Median-resale-prices-for-registered-resale-applications-from-2Q2007-to-4Q2024_.ashx</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986538352"/>
                  </a:ext>
                </a:extLst>
              </a:tr>
              <a:tr h="870543">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GrossMonthlyIncomeFull-TimeEmployedResidents_Final.csv</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a:effectLst/>
                        </a:rPr>
                        <a:t>Constitutes </a:t>
                      </a:r>
                      <a:r>
                        <a:rPr lang="en-SG" sz="1600" dirty="0" smtClean="0">
                          <a:effectLst/>
                        </a:rPr>
                        <a:t>different gross monthly income 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4"/>
                        </a:rPr>
                        <a:t>https://stats.mom.gov.sg/iMAS_Tables1/CSV/mrsd_43_FT_Res_income.zip</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447508707"/>
                  </a:ext>
                </a:extLst>
              </a:tr>
              <a:tr h="935848">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400" b="0" dirty="0" smtClean="0">
                          <a:solidFill>
                            <a:schemeClr val="bg1"/>
                          </a:solidFill>
                          <a:effectLst/>
                          <a:latin typeface="+mn-lt"/>
                        </a:rPr>
                        <a:t>EHG-amount-Couples-and-Families-Aug-2024_Final.csv</a:t>
                      </a:r>
                    </a:p>
                    <a:p>
                      <a:pPr marL="0" marR="0">
                        <a:lnSpc>
                          <a:spcPct val="107000"/>
                        </a:lnSpc>
                        <a:spcBef>
                          <a:spcPts val="0"/>
                        </a:spcBef>
                        <a:spcAft>
                          <a:spcPts val="0"/>
                        </a:spcAft>
                      </a:pPr>
                      <a:endParaRPr lang="en-US" sz="140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enhanced housing grant for various monthly housing income 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5"/>
                        </a:rPr>
                        <a:t>https://www.hdb.gov.sg/cs/infoweb/-/media/doc/EAPG-CSC/EHG-amount-Couples-and-Families-Aug-2024.ashx</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958509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211741" y="309593"/>
            <a:ext cx="12042927" cy="1332000"/>
          </a:xfrm>
        </p:spPr>
        <p:txBody>
          <a:bodyPr/>
          <a:lstStyle/>
          <a:p>
            <a:r>
              <a:rPr lang="en-US" dirty="0" smtClean="0"/>
              <a:t>DB Entity </a:t>
            </a:r>
            <a:r>
              <a:rPr lang="en-US" dirty="0"/>
              <a:t>After Data </a:t>
            </a:r>
            <a:r>
              <a:rPr lang="en-US" dirty="0" smtClean="0"/>
              <a:t>Extraction &amp; Transformation</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graphicFrame>
        <p:nvGraphicFramePr>
          <p:cNvPr id="2" name="Table 1">
            <a:extLst>
              <a:ext uri="{FF2B5EF4-FFF2-40B4-BE49-F238E27FC236}">
                <a16:creationId xmlns:a16="http://schemas.microsoft.com/office/drawing/2014/main" xmlns="" id="{82BB0AF6-8D3C-3AF2-EB43-93C8D827111B}"/>
              </a:ext>
            </a:extLst>
          </p:cNvPr>
          <p:cNvGraphicFramePr>
            <a:graphicFrameLocks noGrp="1"/>
          </p:cNvGraphicFramePr>
          <p:nvPr>
            <p:extLst>
              <p:ext uri="{D42A27DB-BD31-4B8C-83A1-F6EECF244321}">
                <p14:modId xmlns:p14="http://schemas.microsoft.com/office/powerpoint/2010/main" val="2849727233"/>
              </p:ext>
            </p:extLst>
          </p:nvPr>
        </p:nvGraphicFramePr>
        <p:xfrm>
          <a:off x="211741" y="1697295"/>
          <a:ext cx="11675458" cy="4351524"/>
        </p:xfrm>
        <a:graphic>
          <a:graphicData uri="http://schemas.openxmlformats.org/drawingml/2006/table">
            <a:tbl>
              <a:tblPr firstRow="1" firstCol="1" bandRow="1">
                <a:tableStyleId>{5C22544A-7EE6-4342-B048-85BDC9FD1C3A}</a:tableStyleId>
              </a:tblPr>
              <a:tblGrid>
                <a:gridCol w="3112573">
                  <a:extLst>
                    <a:ext uri="{9D8B030D-6E8A-4147-A177-3AD203B41FA5}">
                      <a16:colId xmlns:a16="http://schemas.microsoft.com/office/drawing/2014/main" xmlns="" val="2876190232"/>
                    </a:ext>
                  </a:extLst>
                </a:gridCol>
                <a:gridCol w="8562885">
                  <a:extLst>
                    <a:ext uri="{9D8B030D-6E8A-4147-A177-3AD203B41FA5}">
                      <a16:colId xmlns:a16="http://schemas.microsoft.com/office/drawing/2014/main" xmlns="" val="1703481977"/>
                    </a:ext>
                  </a:extLst>
                </a:gridCol>
              </a:tblGrid>
              <a:tr h="849352">
                <a:tc>
                  <a:txBody>
                    <a:bodyPr/>
                    <a:lstStyle/>
                    <a:p>
                      <a:pPr marL="0" marR="0">
                        <a:lnSpc>
                          <a:spcPct val="107000"/>
                        </a:lnSpc>
                        <a:spcBef>
                          <a:spcPts val="0"/>
                        </a:spcBef>
                        <a:spcAft>
                          <a:spcPts val="0"/>
                        </a:spcAft>
                      </a:pPr>
                      <a:r>
                        <a:rPr lang="en-SG" sz="1600" dirty="0" smtClean="0">
                          <a:effectLst/>
                        </a:rPr>
                        <a:t>DB Entity to </a:t>
                      </a:r>
                      <a:r>
                        <a:rPr lang="en-SG" sz="1600" dirty="0">
                          <a:effectLst/>
                        </a:rPr>
                        <a:t>be </a:t>
                      </a:r>
                      <a:r>
                        <a:rPr lang="en-SG" sz="1600" dirty="0" smtClean="0">
                          <a:effectLst/>
                        </a:rPr>
                        <a:t>used (</a:t>
                      </a:r>
                      <a:r>
                        <a:rPr lang="en-SG" sz="1600" dirty="0" err="1" smtClean="0">
                          <a:effectLst/>
                        </a:rPr>
                        <a:t>PostgreDB</a:t>
                      </a:r>
                      <a:r>
                        <a:rPr lang="en-SG" sz="1600" dirty="0" smtClean="0">
                          <a:effectLst/>
                        </a:rPr>
                        <a:t>)</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smtClean="0">
                          <a:effectLst/>
                        </a:rPr>
                        <a:t>Description</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524570621"/>
                  </a:ext>
                </a:extLst>
              </a:tr>
              <a:tr h="882189">
                <a:tc>
                  <a:txBody>
                    <a:bodyPr/>
                    <a:lstStyle/>
                    <a:p>
                      <a:pPr marL="0" marR="0">
                        <a:lnSpc>
                          <a:spcPct val="107000"/>
                        </a:lnSpc>
                        <a:spcBef>
                          <a:spcPts val="0"/>
                        </a:spcBef>
                        <a:spcAft>
                          <a:spcPts val="0"/>
                        </a:spcAft>
                      </a:pPr>
                      <a:r>
                        <a:rPr lang="en-SG" sz="1600" b="0" dirty="0" err="1" smtClean="0">
                          <a:solidFill>
                            <a:schemeClr val="bg1"/>
                          </a:solidFill>
                          <a:effectLst/>
                        </a:rPr>
                        <a:t>MedianBTOFlatPrices</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transacted prices of BTO flats</a:t>
                      </a:r>
                      <a:r>
                        <a:rPr lang="en-SG" sz="1600" baseline="0" dirty="0" smtClean="0">
                          <a:effectLst/>
                        </a:rPr>
                        <a:t> (3, 4, 5 room) and </a:t>
                      </a:r>
                      <a:r>
                        <a:rPr lang="en-SG" sz="1600" dirty="0" smtClean="0">
                          <a:effectLst/>
                        </a:rPr>
                        <a:t>appreciation of the prices</a:t>
                      </a:r>
                      <a:r>
                        <a:rPr lang="en-SG" sz="1600" baseline="0" dirty="0" smtClean="0">
                          <a:effectLst/>
                        </a:rPr>
                        <a:t> in percentage in SG </a:t>
                      </a:r>
                      <a:r>
                        <a:rPr lang="en-SG" sz="1600" dirty="0" smtClean="0">
                          <a:effectLst/>
                        </a:rPr>
                        <a:t>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570892224"/>
                  </a:ext>
                </a:extLst>
              </a:tr>
              <a:tr h="813592">
                <a:tc>
                  <a:txBody>
                    <a:bodyPr/>
                    <a:lstStyle/>
                    <a:p>
                      <a:pPr marL="0" marR="0">
                        <a:lnSpc>
                          <a:spcPct val="107000"/>
                        </a:lnSpc>
                        <a:spcBef>
                          <a:spcPts val="0"/>
                        </a:spcBef>
                        <a:spcAft>
                          <a:spcPts val="0"/>
                        </a:spcAft>
                      </a:pPr>
                      <a:r>
                        <a:rPr lang="en-SG" sz="1600" b="0" dirty="0" err="1" smtClean="0">
                          <a:solidFill>
                            <a:schemeClr val="bg1"/>
                          </a:solidFill>
                          <a:effectLst/>
                        </a:rPr>
                        <a:t>MedianResaleFlatPrices</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transacted prices of resale flats</a:t>
                      </a:r>
                      <a:r>
                        <a:rPr lang="en-SG" sz="1600" baseline="0" dirty="0" smtClean="0">
                          <a:effectLst/>
                        </a:rPr>
                        <a:t> (3, 4, 5 room) and </a:t>
                      </a:r>
                      <a:r>
                        <a:rPr lang="en-SG" sz="1600" dirty="0" smtClean="0">
                          <a:effectLst/>
                        </a:rPr>
                        <a:t>appreciation of the prices</a:t>
                      </a:r>
                      <a:r>
                        <a:rPr lang="en-SG" sz="1600" baseline="0" dirty="0" smtClean="0">
                          <a:effectLst/>
                        </a:rPr>
                        <a:t> in percentage in SG </a:t>
                      </a:r>
                      <a:r>
                        <a:rPr lang="en-SG" sz="1600" dirty="0" smtClean="0">
                          <a:effectLst/>
                        </a:rPr>
                        <a:t>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986538352"/>
                  </a:ext>
                </a:extLst>
              </a:tr>
              <a:tr h="870543">
                <a:tc>
                  <a:txBody>
                    <a:bodyPr/>
                    <a:lstStyle/>
                    <a:p>
                      <a:pPr marL="0" marR="0">
                        <a:lnSpc>
                          <a:spcPct val="107000"/>
                        </a:lnSpc>
                        <a:spcBef>
                          <a:spcPts val="0"/>
                        </a:spcBef>
                        <a:spcAft>
                          <a:spcPts val="0"/>
                        </a:spcAft>
                      </a:pPr>
                      <a:r>
                        <a:rPr lang="en-SG" sz="1600" b="0" dirty="0" err="1" smtClean="0">
                          <a:solidFill>
                            <a:schemeClr val="bg1"/>
                          </a:solidFill>
                          <a:effectLst/>
                        </a:rPr>
                        <a:t>GrossMonthlyIncomeFullTime</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appreciation</a:t>
                      </a:r>
                      <a:r>
                        <a:rPr lang="en-SG" sz="1600" baseline="0" dirty="0" smtClean="0">
                          <a:effectLst/>
                        </a:rPr>
                        <a:t> in percentage for the </a:t>
                      </a:r>
                      <a:r>
                        <a:rPr lang="en-SG" sz="1600" dirty="0" smtClean="0">
                          <a:effectLst/>
                        </a:rPr>
                        <a:t>gross monthly income 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447508707"/>
                  </a:ext>
                </a:extLst>
              </a:tr>
              <a:tr h="935848">
                <a:tc>
                  <a:txBody>
                    <a:bodyPr/>
                    <a:lstStyle/>
                    <a:p>
                      <a:pPr marL="0" marR="0">
                        <a:lnSpc>
                          <a:spcPct val="107000"/>
                        </a:lnSpc>
                        <a:spcBef>
                          <a:spcPts val="0"/>
                        </a:spcBef>
                        <a:spcAft>
                          <a:spcPts val="0"/>
                        </a:spcAft>
                      </a:pPr>
                      <a:r>
                        <a:rPr lang="en-US" sz="1600" b="0" dirty="0" err="1" smtClean="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Enhanced_CPF_Housing_Grant</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enhanced housing grant for different monthly housing income 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154161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550862" y="549275"/>
            <a:ext cx="11091600" cy="1332000"/>
          </a:xfrm>
        </p:spPr>
        <p:txBody>
          <a:bodyPr/>
          <a:lstStyle/>
          <a:p>
            <a:r>
              <a:rPr lang="en-US" dirty="0" smtClean="0"/>
              <a:t>Entity Relationship Diagram (</a:t>
            </a:r>
            <a:r>
              <a:rPr lang="en-US" dirty="0" err="1" smtClean="0"/>
              <a:t>PostgreDB</a:t>
            </a:r>
            <a:r>
              <a:rPr lang="en-US" dirty="0" smtClean="0"/>
              <a:t>)</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pic>
        <p:nvPicPr>
          <p:cNvPr id="3" name="Picture 2"/>
          <p:cNvPicPr>
            <a:picLocks noChangeAspect="1"/>
          </p:cNvPicPr>
          <p:nvPr/>
        </p:nvPicPr>
        <p:blipFill>
          <a:blip r:embed="rId2"/>
          <a:stretch>
            <a:fillRect/>
          </a:stretch>
        </p:blipFill>
        <p:spPr>
          <a:xfrm>
            <a:off x="191078" y="1613686"/>
            <a:ext cx="11840796" cy="3265963"/>
          </a:xfrm>
          <a:prstGeom prst="rect">
            <a:avLst/>
          </a:prstGeom>
        </p:spPr>
      </p:pic>
    </p:spTree>
    <p:extLst>
      <p:ext uri="{BB962C8B-B14F-4D97-AF65-F5344CB8AC3E}">
        <p14:creationId xmlns:p14="http://schemas.microsoft.com/office/powerpoint/2010/main" val="2710575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226447" y="141603"/>
            <a:ext cx="11091600" cy="1332000"/>
          </a:xfrm>
        </p:spPr>
        <p:txBody>
          <a:bodyPr/>
          <a:lstStyle/>
          <a:p>
            <a:r>
              <a:rPr lang="en-US" dirty="0" err="1" smtClean="0"/>
              <a:t>MedianBTOFlatPrices</a:t>
            </a:r>
            <a:r>
              <a:rPr lang="en-US" dirty="0" smtClean="0"/>
              <a:t> Table</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pic>
        <p:nvPicPr>
          <p:cNvPr id="2" name="Picture 1"/>
          <p:cNvPicPr>
            <a:picLocks noChangeAspect="1"/>
          </p:cNvPicPr>
          <p:nvPr/>
        </p:nvPicPr>
        <p:blipFill>
          <a:blip r:embed="rId2"/>
          <a:stretch>
            <a:fillRect/>
          </a:stretch>
        </p:blipFill>
        <p:spPr>
          <a:xfrm>
            <a:off x="3558433" y="909401"/>
            <a:ext cx="4953178" cy="5888778"/>
          </a:xfrm>
          <a:prstGeom prst="rect">
            <a:avLst/>
          </a:prstGeom>
        </p:spPr>
      </p:pic>
    </p:spTree>
    <p:extLst>
      <p:ext uri="{BB962C8B-B14F-4D97-AF65-F5344CB8AC3E}">
        <p14:creationId xmlns:p14="http://schemas.microsoft.com/office/powerpoint/2010/main" val="849197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234994" y="124511"/>
            <a:ext cx="11091600" cy="1332000"/>
          </a:xfrm>
        </p:spPr>
        <p:txBody>
          <a:bodyPr/>
          <a:lstStyle/>
          <a:p>
            <a:r>
              <a:rPr lang="en-US" dirty="0" err="1" smtClean="0"/>
              <a:t>MedianResaleFlatPrices</a:t>
            </a:r>
            <a:r>
              <a:rPr lang="en-US" dirty="0" smtClean="0"/>
              <a:t> Table</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pic>
        <p:nvPicPr>
          <p:cNvPr id="5" name="Picture 4"/>
          <p:cNvPicPr>
            <a:picLocks noChangeAspect="1"/>
          </p:cNvPicPr>
          <p:nvPr/>
        </p:nvPicPr>
        <p:blipFill>
          <a:blip r:embed="rId2"/>
          <a:stretch>
            <a:fillRect/>
          </a:stretch>
        </p:blipFill>
        <p:spPr>
          <a:xfrm>
            <a:off x="3545125" y="867423"/>
            <a:ext cx="5153025" cy="5876925"/>
          </a:xfrm>
          <a:prstGeom prst="rect">
            <a:avLst/>
          </a:prstGeom>
        </p:spPr>
      </p:pic>
    </p:spTree>
    <p:extLst>
      <p:ext uri="{BB962C8B-B14F-4D97-AF65-F5344CB8AC3E}">
        <p14:creationId xmlns:p14="http://schemas.microsoft.com/office/powerpoint/2010/main" val="5276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550862" y="371341"/>
            <a:ext cx="11091600" cy="1332000"/>
          </a:xfrm>
        </p:spPr>
        <p:txBody>
          <a:bodyPr/>
          <a:lstStyle/>
          <a:p>
            <a:r>
              <a:rPr lang="en-US" dirty="0" err="1" smtClean="0"/>
              <a:t>GrossMonthlyIncomeFullTime</a:t>
            </a:r>
            <a:r>
              <a:rPr lang="en-US" dirty="0" smtClean="0"/>
              <a:t> Table</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pic>
        <p:nvPicPr>
          <p:cNvPr id="5" name="Picture 4"/>
          <p:cNvPicPr>
            <a:picLocks noChangeAspect="1"/>
          </p:cNvPicPr>
          <p:nvPr/>
        </p:nvPicPr>
        <p:blipFill>
          <a:blip r:embed="rId2"/>
          <a:stretch>
            <a:fillRect/>
          </a:stretch>
        </p:blipFill>
        <p:spPr>
          <a:xfrm>
            <a:off x="1403814" y="1464534"/>
            <a:ext cx="9043719" cy="4782441"/>
          </a:xfrm>
          <a:prstGeom prst="rect">
            <a:avLst/>
          </a:prstGeom>
        </p:spPr>
      </p:pic>
    </p:spTree>
    <p:extLst>
      <p:ext uri="{BB962C8B-B14F-4D97-AF65-F5344CB8AC3E}">
        <p14:creationId xmlns:p14="http://schemas.microsoft.com/office/powerpoint/2010/main" val="3491077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325119" y="302950"/>
            <a:ext cx="11091600" cy="1332000"/>
          </a:xfrm>
        </p:spPr>
        <p:txBody>
          <a:bodyPr/>
          <a:lstStyle/>
          <a:p>
            <a:r>
              <a:rPr lang="en-US" dirty="0" err="1" smtClean="0"/>
              <a:t>Enhanced_CPF_Housing_Grant</a:t>
            </a:r>
            <a:r>
              <a:rPr lang="en-US" dirty="0" smtClean="0"/>
              <a:t> Table</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pic>
        <p:nvPicPr>
          <p:cNvPr id="4" name="Picture 3"/>
          <p:cNvPicPr>
            <a:picLocks noChangeAspect="1"/>
          </p:cNvPicPr>
          <p:nvPr/>
        </p:nvPicPr>
        <p:blipFill>
          <a:blip r:embed="rId2"/>
          <a:stretch>
            <a:fillRect/>
          </a:stretch>
        </p:blipFill>
        <p:spPr>
          <a:xfrm>
            <a:off x="2805412" y="1634950"/>
            <a:ext cx="6547784" cy="4663300"/>
          </a:xfrm>
          <a:prstGeom prst="rect">
            <a:avLst/>
          </a:prstGeom>
        </p:spPr>
      </p:pic>
    </p:spTree>
    <p:extLst>
      <p:ext uri="{BB962C8B-B14F-4D97-AF65-F5344CB8AC3E}">
        <p14:creationId xmlns:p14="http://schemas.microsoft.com/office/powerpoint/2010/main" val="243604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327462" y="2085174"/>
            <a:ext cx="9621401" cy="1478162"/>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Analyzed Result</a:t>
            </a:r>
            <a:endParaRPr lang="en-US" sz="6400" kern="1200" dirty="0">
              <a:solidFill>
                <a:schemeClr val="tx1"/>
              </a:solidFill>
              <a:latin typeface="+mj-lt"/>
              <a:ea typeface="+mj-ea"/>
              <a:cs typeface="+mj-cs"/>
            </a:endParaRP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19</a:t>
            </a:fld>
            <a:endParaRPr lang="en-US"/>
          </a:p>
        </p:txBody>
      </p:sp>
    </p:spTree>
    <p:extLst>
      <p:ext uri="{BB962C8B-B14F-4D97-AF65-F5344CB8AC3E}">
        <p14:creationId xmlns:p14="http://schemas.microsoft.com/office/powerpoint/2010/main" val="2097554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46426E-F6F6-4A7C-9181-8C3090996261}"/>
              </a:ext>
            </a:extLst>
          </p:cNvPr>
          <p:cNvSpPr>
            <a:spLocks noGrp="1"/>
          </p:cNvSpPr>
          <p:nvPr>
            <p:ph type="title"/>
          </p:nvPr>
        </p:nvSpPr>
        <p:spPr>
          <a:xfrm>
            <a:off x="-376232" y="213645"/>
            <a:ext cx="3565524" cy="1053890"/>
          </a:xfrm>
        </p:spPr>
        <p:txBody>
          <a:bodyPr/>
          <a:lstStyle/>
          <a:p>
            <a:pPr algn="ctr"/>
            <a:r>
              <a:rPr lang="en-US" dirty="0"/>
              <a:t>Agenda</a:t>
            </a:r>
          </a:p>
        </p:txBody>
      </p:sp>
      <p:sp>
        <p:nvSpPr>
          <p:cNvPr id="3" name="Content Placeholder 2">
            <a:extLst>
              <a:ext uri="{FF2B5EF4-FFF2-40B4-BE49-F238E27FC236}">
                <a16:creationId xmlns:a16="http://schemas.microsoft.com/office/drawing/2014/main" xmlns="" id="{D3B60D6F-4D0F-4D33-B2A7-159C8583FF00}"/>
              </a:ext>
            </a:extLst>
          </p:cNvPr>
          <p:cNvSpPr>
            <a:spLocks noGrp="1"/>
          </p:cNvSpPr>
          <p:nvPr>
            <p:ph idx="1"/>
          </p:nvPr>
        </p:nvSpPr>
        <p:spPr>
          <a:xfrm>
            <a:off x="321285" y="1801687"/>
            <a:ext cx="11128594" cy="3761625"/>
          </a:xfrm>
        </p:spPr>
        <p:txBody>
          <a:bodyPr/>
          <a:lstStyle/>
          <a:p>
            <a:pPr marL="342900" indent="-342900">
              <a:buFont typeface="Arial" panose="020B0604020202020204" pitchFamily="34" charset="0"/>
              <a:buChar char="•"/>
            </a:pPr>
            <a:r>
              <a:rPr lang="en-US" sz="1400" dirty="0"/>
              <a:t>Introduction</a:t>
            </a:r>
          </a:p>
          <a:p>
            <a:pPr marL="342900" indent="-342900">
              <a:buFont typeface="Arial" panose="020B0604020202020204" pitchFamily="34" charset="0"/>
              <a:buChar char="•"/>
            </a:pPr>
            <a:r>
              <a:rPr lang="en-US" sz="1400" dirty="0" smtClean="0"/>
              <a:t>Issues and Objectives</a:t>
            </a:r>
          </a:p>
          <a:p>
            <a:pPr marL="342900" indent="-342900">
              <a:buFont typeface="Arial" panose="020B0604020202020204" pitchFamily="34" charset="0"/>
              <a:buChar char="•"/>
            </a:pPr>
            <a:r>
              <a:rPr lang="en-US" sz="1400" dirty="0"/>
              <a:t>ETL Process Flow</a:t>
            </a:r>
          </a:p>
          <a:p>
            <a:pPr marL="342900" indent="-342900">
              <a:buFont typeface="Arial" panose="020B0604020202020204" pitchFamily="34" charset="0"/>
              <a:buChar char="•"/>
            </a:pPr>
            <a:r>
              <a:rPr lang="en-US" sz="1400" dirty="0"/>
              <a:t>Python Modules</a:t>
            </a:r>
          </a:p>
          <a:p>
            <a:pPr marL="342900" indent="-342900">
              <a:buFont typeface="Arial" panose="020B0604020202020204" pitchFamily="34" charset="0"/>
              <a:buChar char="•"/>
            </a:pPr>
            <a:r>
              <a:rPr lang="en-US" sz="1400" dirty="0" smtClean="0"/>
              <a:t>Dataset </a:t>
            </a:r>
            <a:r>
              <a:rPr lang="en-US" sz="1400" dirty="0"/>
              <a:t>Understanding</a:t>
            </a:r>
          </a:p>
          <a:p>
            <a:pPr marL="342900" indent="-342900">
              <a:buFont typeface="Arial" panose="020B0604020202020204" pitchFamily="34" charset="0"/>
              <a:buChar char="•"/>
            </a:pPr>
            <a:r>
              <a:rPr lang="en-US" sz="1400" dirty="0" smtClean="0"/>
              <a:t>Entity Relationship Diagram</a:t>
            </a:r>
          </a:p>
          <a:p>
            <a:pPr marL="342900" indent="-342900">
              <a:buFont typeface="Arial" panose="020B0604020202020204" pitchFamily="34" charset="0"/>
              <a:buChar char="•"/>
            </a:pPr>
            <a:r>
              <a:rPr lang="en-US" sz="1400" dirty="0" smtClean="0"/>
              <a:t>Analyzed Result</a:t>
            </a:r>
            <a:endParaRPr lang="en-US" sz="1400" dirty="0"/>
          </a:p>
          <a:p>
            <a:pPr marL="342900" indent="-342900">
              <a:buFont typeface="Arial" panose="020B0604020202020204" pitchFamily="34" charset="0"/>
              <a:buChar char="•"/>
            </a:pPr>
            <a:r>
              <a:rPr lang="en-US" sz="1400" dirty="0" smtClean="0"/>
              <a:t>Conclusion</a:t>
            </a:r>
            <a:endParaRPr lang="en-US" sz="1400" dirty="0"/>
          </a:p>
        </p:txBody>
      </p:sp>
      <p:sp>
        <p:nvSpPr>
          <p:cNvPr id="15" name="Slide Number Placeholder 14">
            <a:extLst>
              <a:ext uri="{FF2B5EF4-FFF2-40B4-BE49-F238E27FC236}">
                <a16:creationId xmlns:a16="http://schemas.microsoft.com/office/drawing/2014/main" xmlns=""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86625" y="194701"/>
            <a:ext cx="11104919" cy="1332000"/>
          </a:xfrm>
        </p:spPr>
        <p:txBody>
          <a:bodyPr>
            <a:normAutofit/>
          </a:bodyPr>
          <a:lstStyle/>
          <a:p>
            <a:r>
              <a:rPr lang="en-US" sz="3600" b="1" dirty="0"/>
              <a:t>Average BTO HDB Price from 2013 to 2023 in SG</a:t>
            </a:r>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
          <p:cNvPicPr>
            <a:picLocks noChangeAspect="1"/>
          </p:cNvPicPr>
          <p:nvPr/>
        </p:nvPicPr>
        <p:blipFill>
          <a:blip r:embed="rId3"/>
          <a:stretch>
            <a:fillRect/>
          </a:stretch>
        </p:blipFill>
        <p:spPr>
          <a:xfrm>
            <a:off x="3126838" y="738864"/>
            <a:ext cx="6190731" cy="5922236"/>
          </a:xfrm>
          <a:prstGeom prst="rect">
            <a:avLst/>
          </a:prstGeom>
        </p:spPr>
      </p:pic>
    </p:spTree>
    <p:extLst>
      <p:ext uri="{BB962C8B-B14F-4D97-AF65-F5344CB8AC3E}">
        <p14:creationId xmlns:p14="http://schemas.microsoft.com/office/powerpoint/2010/main" val="642038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86625" y="194701"/>
            <a:ext cx="11104919" cy="1332000"/>
          </a:xfrm>
        </p:spPr>
        <p:txBody>
          <a:bodyPr>
            <a:normAutofit/>
          </a:bodyPr>
          <a:lstStyle/>
          <a:p>
            <a:r>
              <a:rPr lang="en-US" sz="3600" b="1" dirty="0"/>
              <a:t>Average </a:t>
            </a:r>
            <a:r>
              <a:rPr lang="en-US" sz="3600" b="1" dirty="0" smtClean="0"/>
              <a:t>Resale HDB </a:t>
            </a:r>
            <a:r>
              <a:rPr lang="en-US" sz="3600" b="1" dirty="0"/>
              <a:t>Price from 2013 to 2023 in SG</a:t>
            </a:r>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
          <p:cNvPicPr>
            <a:picLocks noChangeAspect="1"/>
          </p:cNvPicPr>
          <p:nvPr/>
        </p:nvPicPr>
        <p:blipFill>
          <a:blip r:embed="rId3"/>
          <a:stretch>
            <a:fillRect/>
          </a:stretch>
        </p:blipFill>
        <p:spPr>
          <a:xfrm>
            <a:off x="3003730" y="717847"/>
            <a:ext cx="6431173" cy="6041877"/>
          </a:xfrm>
          <a:prstGeom prst="rect">
            <a:avLst/>
          </a:prstGeom>
        </p:spPr>
      </p:pic>
    </p:spTree>
    <p:extLst>
      <p:ext uri="{BB962C8B-B14F-4D97-AF65-F5344CB8AC3E}">
        <p14:creationId xmlns:p14="http://schemas.microsoft.com/office/powerpoint/2010/main" val="1611482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86625" y="194701"/>
            <a:ext cx="11104919" cy="1332000"/>
          </a:xfrm>
        </p:spPr>
        <p:txBody>
          <a:bodyPr>
            <a:normAutofit/>
          </a:bodyPr>
          <a:lstStyle/>
          <a:p>
            <a:r>
              <a:rPr lang="en-US" sz="3600" b="1" dirty="0" smtClean="0"/>
              <a:t>Gross Monthly Income </a:t>
            </a:r>
            <a:r>
              <a:rPr lang="en-US" sz="3600" b="1" dirty="0"/>
              <a:t>from 2013 to 2023 in SG</a:t>
            </a:r>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p:cNvPicPr>
            <a:picLocks noChangeAspect="1"/>
          </p:cNvPicPr>
          <p:nvPr/>
        </p:nvPicPr>
        <p:blipFill>
          <a:blip r:embed="rId3"/>
          <a:stretch>
            <a:fillRect/>
          </a:stretch>
        </p:blipFill>
        <p:spPr>
          <a:xfrm>
            <a:off x="2921837" y="747410"/>
            <a:ext cx="6397537" cy="5913690"/>
          </a:xfrm>
          <a:prstGeom prst="rect">
            <a:avLst/>
          </a:prstGeom>
        </p:spPr>
      </p:pic>
    </p:spTree>
    <p:extLst>
      <p:ext uri="{BB962C8B-B14F-4D97-AF65-F5344CB8AC3E}">
        <p14:creationId xmlns:p14="http://schemas.microsoft.com/office/powerpoint/2010/main" val="247790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01168" y="395727"/>
            <a:ext cx="12302530" cy="1332000"/>
          </a:xfrm>
        </p:spPr>
        <p:txBody>
          <a:bodyPr>
            <a:normAutofit/>
          </a:bodyPr>
          <a:lstStyle/>
          <a:p>
            <a:r>
              <a:rPr lang="en-US" sz="3600" dirty="0" smtClean="0"/>
              <a:t>BTO Flat Price Appreciation VS Gross Salary Increment</a:t>
            </a:r>
            <a:endParaRPr lang="en-US" sz="36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23</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p:cNvPicPr>
            <a:picLocks noChangeAspect="1"/>
          </p:cNvPicPr>
          <p:nvPr/>
        </p:nvPicPr>
        <p:blipFill>
          <a:blip r:embed="rId3"/>
          <a:stretch>
            <a:fillRect/>
          </a:stretch>
        </p:blipFill>
        <p:spPr>
          <a:xfrm>
            <a:off x="1222375" y="1198235"/>
            <a:ext cx="9572625" cy="5076825"/>
          </a:xfrm>
          <a:prstGeom prst="rect">
            <a:avLst/>
          </a:prstGeom>
        </p:spPr>
      </p:pic>
    </p:spTree>
    <p:extLst>
      <p:ext uri="{BB962C8B-B14F-4D97-AF65-F5344CB8AC3E}">
        <p14:creationId xmlns:p14="http://schemas.microsoft.com/office/powerpoint/2010/main" val="3846174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01168" y="395727"/>
            <a:ext cx="12302530" cy="1332000"/>
          </a:xfrm>
        </p:spPr>
        <p:txBody>
          <a:bodyPr>
            <a:normAutofit/>
          </a:bodyPr>
          <a:lstStyle/>
          <a:p>
            <a:r>
              <a:rPr lang="en-US" sz="3600" dirty="0" smtClean="0"/>
              <a:t>Resale Flat </a:t>
            </a:r>
            <a:r>
              <a:rPr lang="en-US" sz="3600" dirty="0"/>
              <a:t>Price Appreciation VS Gross Salary Increment</a:t>
            </a:r>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24</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
          <p:cNvPicPr>
            <a:picLocks noChangeAspect="1"/>
          </p:cNvPicPr>
          <p:nvPr/>
        </p:nvPicPr>
        <p:blipFill>
          <a:blip r:embed="rId3"/>
          <a:stretch>
            <a:fillRect/>
          </a:stretch>
        </p:blipFill>
        <p:spPr>
          <a:xfrm>
            <a:off x="1080909" y="1127911"/>
            <a:ext cx="9534525" cy="5114925"/>
          </a:xfrm>
          <a:prstGeom prst="rect">
            <a:avLst/>
          </a:prstGeom>
        </p:spPr>
      </p:pic>
    </p:spTree>
    <p:extLst>
      <p:ext uri="{BB962C8B-B14F-4D97-AF65-F5344CB8AC3E}">
        <p14:creationId xmlns:p14="http://schemas.microsoft.com/office/powerpoint/2010/main" val="3192989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360997" y="181395"/>
            <a:ext cx="9747695" cy="1332000"/>
          </a:xfrm>
        </p:spPr>
        <p:txBody>
          <a:bodyPr>
            <a:normAutofit/>
          </a:bodyPr>
          <a:lstStyle/>
          <a:p>
            <a:r>
              <a:rPr lang="en-US" sz="3600" dirty="0" smtClean="0"/>
              <a:t>Enhanced CPF Housing Grant</a:t>
            </a:r>
            <a:endParaRPr lang="en-US" sz="36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25</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p:cNvPicPr>
            <a:picLocks noChangeAspect="1"/>
          </p:cNvPicPr>
          <p:nvPr/>
        </p:nvPicPr>
        <p:blipFill>
          <a:blip r:embed="rId3"/>
          <a:stretch>
            <a:fillRect/>
          </a:stretch>
        </p:blipFill>
        <p:spPr>
          <a:xfrm>
            <a:off x="1345628" y="765125"/>
            <a:ext cx="9648825" cy="5895975"/>
          </a:xfrm>
          <a:prstGeom prst="rect">
            <a:avLst/>
          </a:prstGeom>
        </p:spPr>
      </p:pic>
    </p:spTree>
    <p:extLst>
      <p:ext uri="{BB962C8B-B14F-4D97-AF65-F5344CB8AC3E}">
        <p14:creationId xmlns:p14="http://schemas.microsoft.com/office/powerpoint/2010/main" val="2496952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360997" y="181395"/>
            <a:ext cx="11642221" cy="1332000"/>
          </a:xfrm>
        </p:spPr>
        <p:txBody>
          <a:bodyPr>
            <a:normAutofit/>
          </a:bodyPr>
          <a:lstStyle/>
          <a:p>
            <a:r>
              <a:rPr lang="en-US" sz="3600" dirty="0">
                <a:latin typeface="Calibri" panose="020F0502020204030204" pitchFamily="34" charset="0"/>
                <a:ea typeface="DengXian" panose="02010600030101010101" pitchFamily="2" charset="-122"/>
                <a:cs typeface="Times New Roman" panose="02020603050405020304" pitchFamily="18" charset="0"/>
              </a:rPr>
              <a:t>Additional Subsidy </a:t>
            </a:r>
            <a:r>
              <a:rPr lang="en-US" sz="3600" dirty="0" smtClean="0">
                <a:latin typeface="Calibri" panose="020F0502020204030204" pitchFamily="34" charset="0"/>
                <a:ea typeface="DengXian" panose="02010600030101010101" pitchFamily="2" charset="-122"/>
                <a:cs typeface="Times New Roman" panose="02020603050405020304" pitchFamily="18" charset="0"/>
              </a:rPr>
              <a:t>Computation Logic Flow</a:t>
            </a:r>
            <a:endParaRPr lang="en-US" sz="36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26</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p:cNvPicPr>
            <a:picLocks noChangeAspect="1"/>
          </p:cNvPicPr>
          <p:nvPr/>
        </p:nvPicPr>
        <p:blipFill>
          <a:blip r:embed="rId3"/>
          <a:stretch>
            <a:fillRect/>
          </a:stretch>
        </p:blipFill>
        <p:spPr>
          <a:xfrm>
            <a:off x="5014697" y="842924"/>
            <a:ext cx="3155081" cy="5916800"/>
          </a:xfrm>
          <a:prstGeom prst="rect">
            <a:avLst/>
          </a:prstGeom>
        </p:spPr>
      </p:pic>
    </p:spTree>
    <p:extLst>
      <p:ext uri="{BB962C8B-B14F-4D97-AF65-F5344CB8AC3E}">
        <p14:creationId xmlns:p14="http://schemas.microsoft.com/office/powerpoint/2010/main" val="2923102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01168" y="395727"/>
            <a:ext cx="12302530" cy="1332000"/>
          </a:xfrm>
        </p:spPr>
        <p:txBody>
          <a:bodyPr>
            <a:normAutofit/>
          </a:bodyPr>
          <a:lstStyle/>
          <a:p>
            <a:r>
              <a:rPr lang="en-US" sz="3600" dirty="0" smtClean="0">
                <a:latin typeface="Calibri" panose="020F0502020204030204" pitchFamily="34" charset="0"/>
                <a:ea typeface="DengXian" panose="02010600030101010101" pitchFamily="2" charset="-122"/>
                <a:cs typeface="Times New Roman" panose="02020603050405020304" pitchFamily="18" charset="0"/>
              </a:rPr>
              <a:t>Compute Additional Subsidy SG </a:t>
            </a:r>
            <a:r>
              <a:rPr lang="en-US" sz="3600" dirty="0" err="1" smtClean="0">
                <a:latin typeface="Calibri" panose="020F0502020204030204" pitchFamily="34" charset="0"/>
                <a:ea typeface="DengXian" panose="02010600030101010101" pitchFamily="2" charset="-122"/>
                <a:cs typeface="Times New Roman" panose="02020603050405020304" pitchFamily="18" charset="0"/>
              </a:rPr>
              <a:t>Gov</a:t>
            </a:r>
            <a:r>
              <a:rPr lang="en-US" sz="3600" dirty="0" smtClean="0">
                <a:latin typeface="Calibri" panose="020F0502020204030204" pitchFamily="34" charset="0"/>
                <a:ea typeface="DengXian" panose="02010600030101010101" pitchFamily="2" charset="-122"/>
                <a:cs typeface="Times New Roman" panose="02020603050405020304" pitchFamily="18" charset="0"/>
              </a:rPr>
              <a:t> Could Provide for BTO Flats</a:t>
            </a:r>
            <a:endParaRPr lang="en-US" sz="36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01176" y="954687"/>
            <a:ext cx="11519218" cy="872008"/>
          </a:xfrm>
        </p:spPr>
        <p:txBody>
          <a:bodyPr/>
          <a:lstStyle/>
          <a:p>
            <a:r>
              <a:rPr lang="en-US" sz="2000" dirty="0" smtClean="0"/>
              <a:t>To achieve </a:t>
            </a:r>
            <a:r>
              <a:rPr lang="en-US" sz="2000" dirty="0"/>
              <a:t>Mortgage Servicing Ratio (MSR) not exceeding 30% of gross monthly </a:t>
            </a:r>
            <a:r>
              <a:rPr lang="en-US" sz="2000" dirty="0" smtClean="0"/>
              <a:t>salary (Based on 25 years loan period)</a:t>
            </a:r>
            <a:endParaRPr lang="en-US" sz="2000"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27</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201168" y="5596083"/>
            <a:ext cx="11519218" cy="399928"/>
          </a:xfrm>
        </p:spPr>
        <p:txBody>
          <a:bodyPr/>
          <a:lstStyle/>
          <a:p>
            <a:r>
              <a:rPr lang="en-US" sz="2000" dirty="0" smtClean="0"/>
              <a:t>CSV file attachment of the calculated result</a:t>
            </a:r>
            <a:endParaRPr lang="en-US" sz="2000" dirty="0"/>
          </a:p>
        </p:txBody>
      </p:sp>
      <p:pic>
        <p:nvPicPr>
          <p:cNvPr id="5" name="Picture 4"/>
          <p:cNvPicPr>
            <a:picLocks noChangeAspect="1"/>
          </p:cNvPicPr>
          <p:nvPr/>
        </p:nvPicPr>
        <p:blipFill>
          <a:blip r:embed="rId4"/>
          <a:stretch>
            <a:fillRect/>
          </a:stretch>
        </p:blipFill>
        <p:spPr>
          <a:xfrm>
            <a:off x="2247544" y="1406121"/>
            <a:ext cx="4383992" cy="1838235"/>
          </a:xfrm>
          <a:prstGeom prst="rect">
            <a:avLst/>
          </a:prstGeom>
        </p:spPr>
      </p:pic>
      <p:pic>
        <p:nvPicPr>
          <p:cNvPr id="2" name="Picture 1"/>
          <p:cNvPicPr>
            <a:picLocks noChangeAspect="1"/>
          </p:cNvPicPr>
          <p:nvPr/>
        </p:nvPicPr>
        <p:blipFill>
          <a:blip r:embed="rId5"/>
          <a:stretch>
            <a:fillRect/>
          </a:stretch>
        </p:blipFill>
        <p:spPr>
          <a:xfrm>
            <a:off x="2247544" y="3376773"/>
            <a:ext cx="7901328" cy="2177416"/>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2511435628"/>
              </p:ext>
            </p:extLst>
          </p:nvPr>
        </p:nvGraphicFramePr>
        <p:xfrm>
          <a:off x="301176" y="6037905"/>
          <a:ext cx="801231" cy="676039"/>
        </p:xfrm>
        <a:graphic>
          <a:graphicData uri="http://schemas.openxmlformats.org/presentationml/2006/ole">
            <mc:AlternateContent xmlns:mc="http://schemas.openxmlformats.org/markup-compatibility/2006">
              <mc:Choice xmlns:v="urn:schemas-microsoft-com:vml" Requires="v">
                <p:oleObj spid="_x0000_s4187" name="Macro-Enabled Worksheet" showAsIcon="1" r:id="rId7" imgW="914400" imgH="771480" progId="Excel.SheetMacroEnabled.12">
                  <p:embed/>
                </p:oleObj>
              </mc:Choice>
              <mc:Fallback>
                <p:oleObj name="Macro-Enabled Worksheet" showAsIcon="1" r:id="rId7" imgW="914400" imgH="771480" progId="Excel.SheetMacroEnabled.12">
                  <p:embed/>
                  <p:pic>
                    <p:nvPicPr>
                      <p:cNvPr id="0" name=""/>
                      <p:cNvPicPr/>
                      <p:nvPr/>
                    </p:nvPicPr>
                    <p:blipFill>
                      <a:blip r:embed="rId8"/>
                      <a:stretch>
                        <a:fillRect/>
                      </a:stretch>
                    </p:blipFill>
                    <p:spPr>
                      <a:xfrm>
                        <a:off x="301176" y="6037905"/>
                        <a:ext cx="801231" cy="676039"/>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801166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01167" y="228920"/>
            <a:ext cx="11737307" cy="1332000"/>
          </a:xfrm>
        </p:spPr>
        <p:txBody>
          <a:bodyPr>
            <a:normAutofit/>
          </a:bodyPr>
          <a:lstStyle/>
          <a:p>
            <a:r>
              <a:rPr lang="en-US" sz="3400" dirty="0" smtClean="0">
                <a:latin typeface="Calibri" panose="020F0502020204030204" pitchFamily="34" charset="0"/>
                <a:ea typeface="DengXian" panose="02010600030101010101" pitchFamily="2" charset="-122"/>
                <a:cs typeface="Times New Roman" panose="02020603050405020304" pitchFamily="18" charset="0"/>
              </a:rPr>
              <a:t>Compute Additional Subsidy SG </a:t>
            </a:r>
            <a:r>
              <a:rPr lang="en-US" sz="3400" dirty="0" err="1" smtClean="0">
                <a:latin typeface="Calibri" panose="020F0502020204030204" pitchFamily="34" charset="0"/>
                <a:ea typeface="DengXian" panose="02010600030101010101" pitchFamily="2" charset="-122"/>
                <a:cs typeface="Times New Roman" panose="02020603050405020304" pitchFamily="18" charset="0"/>
              </a:rPr>
              <a:t>Gov</a:t>
            </a:r>
            <a:r>
              <a:rPr lang="en-US" sz="3400" dirty="0" smtClean="0">
                <a:latin typeface="Calibri" panose="020F0502020204030204" pitchFamily="34" charset="0"/>
                <a:ea typeface="DengXian" panose="02010600030101010101" pitchFamily="2" charset="-122"/>
                <a:cs typeface="Times New Roman" panose="02020603050405020304" pitchFamily="18" charset="0"/>
              </a:rPr>
              <a:t> Could Provide for Resale Flats</a:t>
            </a:r>
            <a:endParaRPr lang="en-US" sz="34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01176" y="954687"/>
            <a:ext cx="11519218" cy="872008"/>
          </a:xfrm>
        </p:spPr>
        <p:txBody>
          <a:bodyPr/>
          <a:lstStyle/>
          <a:p>
            <a:r>
              <a:rPr lang="en-US" sz="2000" dirty="0" smtClean="0"/>
              <a:t>To achieve </a:t>
            </a:r>
            <a:r>
              <a:rPr lang="en-US" sz="2000" dirty="0"/>
              <a:t>Mortgage Servicing Ratio (MSR) not exceeding 30% of gross monthly </a:t>
            </a:r>
            <a:r>
              <a:rPr lang="en-US" sz="2000" dirty="0" smtClean="0"/>
              <a:t>salary (Based on 25 years loan period)</a:t>
            </a:r>
            <a:endParaRPr lang="en-US" sz="2000"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28</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201168" y="5596083"/>
            <a:ext cx="11519218" cy="399928"/>
          </a:xfrm>
        </p:spPr>
        <p:txBody>
          <a:bodyPr/>
          <a:lstStyle/>
          <a:p>
            <a:r>
              <a:rPr lang="en-US" sz="2000" dirty="0" smtClean="0"/>
              <a:t>CSV file attachment of the calculated result</a:t>
            </a:r>
            <a:endParaRPr lang="en-US" sz="2000" dirty="0"/>
          </a:p>
        </p:txBody>
      </p:sp>
      <p:pic>
        <p:nvPicPr>
          <p:cNvPr id="5" name="Picture 4"/>
          <p:cNvPicPr>
            <a:picLocks noChangeAspect="1"/>
          </p:cNvPicPr>
          <p:nvPr/>
        </p:nvPicPr>
        <p:blipFill>
          <a:blip r:embed="rId4"/>
          <a:stretch>
            <a:fillRect/>
          </a:stretch>
        </p:blipFill>
        <p:spPr>
          <a:xfrm>
            <a:off x="2247544" y="1406121"/>
            <a:ext cx="4383992" cy="1838235"/>
          </a:xfrm>
          <a:prstGeom prst="rect">
            <a:avLst/>
          </a:prstGeom>
        </p:spPr>
      </p:pic>
      <p:pic>
        <p:nvPicPr>
          <p:cNvPr id="3" name="Picture 2"/>
          <p:cNvPicPr>
            <a:picLocks noChangeAspect="1"/>
          </p:cNvPicPr>
          <p:nvPr/>
        </p:nvPicPr>
        <p:blipFill>
          <a:blip r:embed="rId5"/>
          <a:stretch>
            <a:fillRect/>
          </a:stretch>
        </p:blipFill>
        <p:spPr>
          <a:xfrm>
            <a:off x="2225774" y="3369994"/>
            <a:ext cx="8210333" cy="2176868"/>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4024939268"/>
              </p:ext>
            </p:extLst>
          </p:nvPr>
        </p:nvGraphicFramePr>
        <p:xfrm>
          <a:off x="431904" y="5996011"/>
          <a:ext cx="798691" cy="673896"/>
        </p:xfrm>
        <a:graphic>
          <a:graphicData uri="http://schemas.openxmlformats.org/presentationml/2006/ole">
            <mc:AlternateContent xmlns:mc="http://schemas.openxmlformats.org/markup-compatibility/2006">
              <mc:Choice xmlns:v="urn:schemas-microsoft-com:vml" Requires="v">
                <p:oleObj spid="_x0000_s5160" name="Macro-Enabled Worksheet" showAsIcon="1" r:id="rId7" imgW="914400" imgH="771480" progId="Excel.SheetMacroEnabled.12">
                  <p:embed/>
                </p:oleObj>
              </mc:Choice>
              <mc:Fallback>
                <p:oleObj name="Macro-Enabled Worksheet" showAsIcon="1" r:id="rId7" imgW="914400" imgH="771480" progId="Excel.SheetMacroEnabled.12">
                  <p:embed/>
                  <p:pic>
                    <p:nvPicPr>
                      <p:cNvPr id="0" name=""/>
                      <p:cNvPicPr/>
                      <p:nvPr/>
                    </p:nvPicPr>
                    <p:blipFill>
                      <a:blip r:embed="rId8"/>
                      <a:stretch>
                        <a:fillRect/>
                      </a:stretch>
                    </p:blipFill>
                    <p:spPr>
                      <a:xfrm>
                        <a:off x="431904" y="5996011"/>
                        <a:ext cx="798691" cy="673896"/>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499425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864543A5-CF70-83B3-AEE1-D81CE622BBAA}"/>
              </a:ext>
            </a:extLst>
          </p:cNvPr>
          <p:cNvSpPr>
            <a:spLocks noGrp="1"/>
          </p:cNvSpPr>
          <p:nvPr>
            <p:ph type="sldNum" sz="quarter" idx="12"/>
          </p:nvPr>
        </p:nvSpPr>
        <p:spPr/>
        <p:txBody>
          <a:bodyPr/>
          <a:lstStyle/>
          <a:p>
            <a:fld id="{DBA1B0FB-D917-4C8C-928F-313BD683BF39}" type="slidenum">
              <a:rPr lang="en-US" smtClean="0"/>
              <a:t>29</a:t>
            </a:fld>
            <a:endParaRPr lang="en-US"/>
          </a:p>
        </p:txBody>
      </p:sp>
      <p:sp>
        <p:nvSpPr>
          <p:cNvPr id="7" name="Title 1">
            <a:extLst>
              <a:ext uri="{FF2B5EF4-FFF2-40B4-BE49-F238E27FC236}">
                <a16:creationId xmlns:a16="http://schemas.microsoft.com/office/drawing/2014/main" xmlns="" id="{BB4ECDCD-63F0-066D-6F97-C167F3691F3B}"/>
              </a:ext>
            </a:extLst>
          </p:cNvPr>
          <p:cNvSpPr>
            <a:spLocks noGrp="1"/>
          </p:cNvSpPr>
          <p:nvPr>
            <p:ph type="title"/>
          </p:nvPr>
        </p:nvSpPr>
        <p:spPr>
          <a:xfrm>
            <a:off x="190497" y="271709"/>
            <a:ext cx="11091600" cy="706211"/>
          </a:xfrm>
        </p:spPr>
        <p:txBody>
          <a:bodyPr/>
          <a:lstStyle/>
          <a:p>
            <a:r>
              <a:rPr lang="en-SG" sz="3600" dirty="0" err="1" smtClean="0"/>
              <a:t>Analyzed</a:t>
            </a:r>
            <a:r>
              <a:rPr lang="en-SG" sz="3600" dirty="0" smtClean="0"/>
              <a:t> Result</a:t>
            </a:r>
            <a:endParaRPr lang="en-SG" sz="4400" dirty="0"/>
          </a:p>
        </p:txBody>
      </p:sp>
      <p:graphicFrame>
        <p:nvGraphicFramePr>
          <p:cNvPr id="3" name="Table 2">
            <a:extLst>
              <a:ext uri="{FF2B5EF4-FFF2-40B4-BE49-F238E27FC236}">
                <a16:creationId xmlns:a16="http://schemas.microsoft.com/office/drawing/2014/main" xmlns="" id="{4BD49EF0-59E3-C699-51C3-0DBD90FC007C}"/>
              </a:ext>
            </a:extLst>
          </p:cNvPr>
          <p:cNvGraphicFramePr>
            <a:graphicFrameLocks noGrp="1"/>
          </p:cNvGraphicFramePr>
          <p:nvPr>
            <p:extLst>
              <p:ext uri="{D42A27DB-BD31-4B8C-83A1-F6EECF244321}">
                <p14:modId xmlns:p14="http://schemas.microsoft.com/office/powerpoint/2010/main" val="2729385182"/>
              </p:ext>
            </p:extLst>
          </p:nvPr>
        </p:nvGraphicFramePr>
        <p:xfrm>
          <a:off x="190497" y="1265048"/>
          <a:ext cx="11594154" cy="4965132"/>
        </p:xfrm>
        <a:graphic>
          <a:graphicData uri="http://schemas.openxmlformats.org/drawingml/2006/table">
            <a:tbl>
              <a:tblPr firstRow="1" firstCol="1" bandRow="1">
                <a:tableStyleId>{5C22544A-7EE6-4342-B048-85BDC9FD1C3A}</a:tableStyleId>
              </a:tblPr>
              <a:tblGrid>
                <a:gridCol w="2174563">
                  <a:extLst>
                    <a:ext uri="{9D8B030D-6E8A-4147-A177-3AD203B41FA5}">
                      <a16:colId xmlns:a16="http://schemas.microsoft.com/office/drawing/2014/main" xmlns="" val="633280742"/>
                    </a:ext>
                  </a:extLst>
                </a:gridCol>
                <a:gridCol w="9419591">
                  <a:extLst>
                    <a:ext uri="{9D8B030D-6E8A-4147-A177-3AD203B41FA5}">
                      <a16:colId xmlns:a16="http://schemas.microsoft.com/office/drawing/2014/main" xmlns="" val="1990275240"/>
                    </a:ext>
                  </a:extLst>
                </a:gridCol>
              </a:tblGrid>
              <a:tr h="363840">
                <a:tc>
                  <a:txBody>
                    <a:bodyPr/>
                    <a:lstStyle/>
                    <a:p>
                      <a:pPr marL="0" marR="0" algn="ctr">
                        <a:lnSpc>
                          <a:spcPct val="107000"/>
                        </a:lnSpc>
                        <a:spcBef>
                          <a:spcPts val="0"/>
                        </a:spcBef>
                        <a:spcAft>
                          <a:spcPts val="0"/>
                        </a:spcAft>
                      </a:pPr>
                      <a:r>
                        <a:rPr lang="en-SG" sz="1400" u="none" dirty="0" smtClean="0">
                          <a:effectLst/>
                          <a:latin typeface="+mn-lt"/>
                          <a:ea typeface="+mn-ea"/>
                          <a:cs typeface="+mn-cs"/>
                        </a:rPr>
                        <a:t>HDB Room Type (BTO)</a:t>
                      </a:r>
                    </a:p>
                    <a:p>
                      <a:pPr marL="0" marR="0" algn="ctr">
                        <a:lnSpc>
                          <a:spcPct val="107000"/>
                        </a:lnSpc>
                        <a:spcBef>
                          <a:spcPts val="0"/>
                        </a:spcBef>
                        <a:spcAft>
                          <a:spcPts val="0"/>
                        </a:spcAft>
                      </a:pPr>
                      <a:endParaRPr lang="en-US" sz="1400" u="none"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SG" sz="1400" u="none" dirty="0" smtClean="0">
                          <a:effectLst/>
                        </a:rPr>
                        <a:t>Results from Analysis </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(Python, </a:t>
                      </a:r>
                      <a:r>
                        <a:rPr lang="en-SG" sz="1400" u="none" dirty="0" err="1" smtClean="0">
                          <a:effectLst/>
                          <a:latin typeface="Calibri" panose="020F0502020204030204" pitchFamily="34" charset="0"/>
                          <a:ea typeface="Calibri" panose="020F0502020204030204" pitchFamily="34" charset="0"/>
                          <a:cs typeface="Arial" panose="020B0604020202020204" pitchFamily="34" charset="0"/>
                        </a:rPr>
                        <a:t>PostgreDB</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a:t>
                      </a:r>
                      <a:endParaRPr lang="en-SG" sz="1400" u="none" dirty="0" smtClean="0">
                        <a:effectLst/>
                        <a:latin typeface="+mn-lt"/>
                        <a:ea typeface="+mn-ea"/>
                        <a:cs typeface="+mn-cs"/>
                      </a:endParaRPr>
                    </a:p>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400" u="none" dirty="0" smtClean="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xmlns="" val="4156508073"/>
                  </a:ext>
                </a:extLst>
              </a:tr>
              <a:tr h="1338352">
                <a:tc>
                  <a:txBody>
                    <a:bodyPr/>
                    <a:lstStyle/>
                    <a:p>
                      <a:pPr marL="0" marR="0" algn="ctr">
                        <a:lnSpc>
                          <a:spcPct val="107000"/>
                        </a:lnSpc>
                        <a:spcBef>
                          <a:spcPts val="0"/>
                        </a:spcBef>
                        <a:spcAft>
                          <a:spcPts val="0"/>
                        </a:spcAft>
                      </a:pPr>
                      <a:r>
                        <a:rPr lang="en-SG" sz="1400" dirty="0" smtClean="0">
                          <a:solidFill>
                            <a:schemeClr val="bg1"/>
                          </a:solidFill>
                          <a:effectLst/>
                        </a:rPr>
                        <a:t>3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BTO 3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Still</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remain affordable to the general public in SG</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No additional subsidy is required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3151723494"/>
                  </a:ext>
                </a:extLst>
              </a:tr>
              <a:tr h="1495514">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SG" sz="1400" dirty="0">
                        <a:solidFill>
                          <a:schemeClr val="bg1"/>
                        </a:solidFill>
                        <a:effectLst/>
                      </a:endParaRPr>
                    </a:p>
                    <a:p>
                      <a:pPr marL="0" marR="0" algn="ctr">
                        <a:lnSpc>
                          <a:spcPct val="107000"/>
                        </a:lnSpc>
                        <a:spcBef>
                          <a:spcPts val="0"/>
                        </a:spcBef>
                        <a:spcAft>
                          <a:spcPts val="0"/>
                        </a:spcAft>
                      </a:pPr>
                      <a:r>
                        <a:rPr lang="en-SG" sz="1400" dirty="0" smtClean="0">
                          <a:solidFill>
                            <a:schemeClr val="bg1"/>
                          </a:solidFill>
                          <a:effectLst/>
                        </a:rPr>
                        <a:t>4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BTO 4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Still</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remain affordable to the general public in SG</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No additional subsidy is required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2594631207"/>
                  </a:ext>
                </a:extLst>
              </a:tr>
              <a:tr h="1665176">
                <a:tc>
                  <a:txBody>
                    <a:bodyPr/>
                    <a:lstStyle/>
                    <a:p>
                      <a:pPr marL="0" marR="0" algn="ctr">
                        <a:lnSpc>
                          <a:spcPct val="107000"/>
                        </a:lnSpc>
                        <a:spcBef>
                          <a:spcPts val="0"/>
                        </a:spcBef>
                        <a:spcAft>
                          <a:spcPts val="0"/>
                        </a:spcAft>
                      </a:pPr>
                      <a:r>
                        <a:rPr lang="en-US" sz="1400" dirty="0" smtClean="0">
                          <a:solidFill>
                            <a:schemeClr val="bg1"/>
                          </a:solidFill>
                          <a:effectLst/>
                          <a:latin typeface="Calibri" panose="020F0502020204030204" pitchFamily="34" charset="0"/>
                          <a:ea typeface="Calibri" panose="020F0502020204030204" pitchFamily="34" charset="0"/>
                          <a:cs typeface="Arial" panose="020B0604020202020204" pitchFamily="34" charset="0"/>
                        </a:rPr>
                        <a:t>5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BTO 5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Addition subsidy of 214.12% would lessen the burden of young couples to maintain monthly mortgage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loan at less than 30% of their monthly income</a:t>
                      </a:r>
                    </a:p>
                    <a:p>
                      <a:pPr marL="342900" marR="0" indent="-342900" algn="l">
                        <a:lnSpc>
                          <a:spcPct val="107000"/>
                        </a:lnSpc>
                        <a:spcBef>
                          <a:spcPts val="0"/>
                        </a:spcBef>
                        <a:spcAft>
                          <a:spcPts val="0"/>
                        </a:spcAft>
                        <a:buFont typeface="Arial" panose="020B0604020202020204" pitchFamily="34" charset="0"/>
                        <a:buChar char="•"/>
                      </a:pP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This is due to the fact that some BTO 5 room flats in certain areas are selling above $500K or higher in the recent years</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640336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xmlns=""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xmlns=""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xmlns=""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xmlns=""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Tree>
    <p:extLst>
      <p:ext uri="{BB962C8B-B14F-4D97-AF65-F5344CB8AC3E}">
        <p14:creationId xmlns:p14="http://schemas.microsoft.com/office/powerpoint/2010/main" val="2158886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864543A5-CF70-83B3-AEE1-D81CE622BBAA}"/>
              </a:ext>
            </a:extLst>
          </p:cNvPr>
          <p:cNvSpPr>
            <a:spLocks noGrp="1"/>
          </p:cNvSpPr>
          <p:nvPr>
            <p:ph type="sldNum" sz="quarter" idx="12"/>
          </p:nvPr>
        </p:nvSpPr>
        <p:spPr/>
        <p:txBody>
          <a:bodyPr/>
          <a:lstStyle/>
          <a:p>
            <a:fld id="{DBA1B0FB-D917-4C8C-928F-313BD683BF39}" type="slidenum">
              <a:rPr lang="en-US" smtClean="0"/>
              <a:t>30</a:t>
            </a:fld>
            <a:endParaRPr lang="en-US"/>
          </a:p>
        </p:txBody>
      </p:sp>
      <p:sp>
        <p:nvSpPr>
          <p:cNvPr id="7" name="Title 1">
            <a:extLst>
              <a:ext uri="{FF2B5EF4-FFF2-40B4-BE49-F238E27FC236}">
                <a16:creationId xmlns:a16="http://schemas.microsoft.com/office/drawing/2014/main" xmlns="" id="{BB4ECDCD-63F0-066D-6F97-C167F3691F3B}"/>
              </a:ext>
            </a:extLst>
          </p:cNvPr>
          <p:cNvSpPr>
            <a:spLocks noGrp="1"/>
          </p:cNvSpPr>
          <p:nvPr>
            <p:ph type="title"/>
          </p:nvPr>
        </p:nvSpPr>
        <p:spPr>
          <a:xfrm>
            <a:off x="190497" y="271709"/>
            <a:ext cx="11091600" cy="706211"/>
          </a:xfrm>
        </p:spPr>
        <p:txBody>
          <a:bodyPr/>
          <a:lstStyle/>
          <a:p>
            <a:r>
              <a:rPr lang="en-SG" sz="3600" dirty="0" err="1" smtClean="0"/>
              <a:t>Analyzed</a:t>
            </a:r>
            <a:r>
              <a:rPr lang="en-SG" sz="3600" dirty="0" smtClean="0"/>
              <a:t> Result</a:t>
            </a:r>
            <a:endParaRPr lang="en-SG" sz="4400" dirty="0"/>
          </a:p>
        </p:txBody>
      </p:sp>
      <p:graphicFrame>
        <p:nvGraphicFramePr>
          <p:cNvPr id="3" name="Table 2">
            <a:extLst>
              <a:ext uri="{FF2B5EF4-FFF2-40B4-BE49-F238E27FC236}">
                <a16:creationId xmlns:a16="http://schemas.microsoft.com/office/drawing/2014/main" xmlns="" id="{4BD49EF0-59E3-C699-51C3-0DBD90FC007C}"/>
              </a:ext>
            </a:extLst>
          </p:cNvPr>
          <p:cNvGraphicFramePr>
            <a:graphicFrameLocks noGrp="1"/>
          </p:cNvGraphicFramePr>
          <p:nvPr>
            <p:extLst>
              <p:ext uri="{D42A27DB-BD31-4B8C-83A1-F6EECF244321}">
                <p14:modId xmlns:p14="http://schemas.microsoft.com/office/powerpoint/2010/main" val="805726890"/>
              </p:ext>
            </p:extLst>
          </p:nvPr>
        </p:nvGraphicFramePr>
        <p:xfrm>
          <a:off x="190497" y="1265048"/>
          <a:ext cx="11594154" cy="4965132"/>
        </p:xfrm>
        <a:graphic>
          <a:graphicData uri="http://schemas.openxmlformats.org/drawingml/2006/table">
            <a:tbl>
              <a:tblPr firstRow="1" firstCol="1" bandRow="1">
                <a:tableStyleId>{5C22544A-7EE6-4342-B048-85BDC9FD1C3A}</a:tableStyleId>
              </a:tblPr>
              <a:tblGrid>
                <a:gridCol w="2174563">
                  <a:extLst>
                    <a:ext uri="{9D8B030D-6E8A-4147-A177-3AD203B41FA5}">
                      <a16:colId xmlns:a16="http://schemas.microsoft.com/office/drawing/2014/main" xmlns="" val="633280742"/>
                    </a:ext>
                  </a:extLst>
                </a:gridCol>
                <a:gridCol w="9419591">
                  <a:extLst>
                    <a:ext uri="{9D8B030D-6E8A-4147-A177-3AD203B41FA5}">
                      <a16:colId xmlns:a16="http://schemas.microsoft.com/office/drawing/2014/main" xmlns="" val="1990275240"/>
                    </a:ext>
                  </a:extLst>
                </a:gridCol>
              </a:tblGrid>
              <a:tr h="363840">
                <a:tc>
                  <a:txBody>
                    <a:bodyPr/>
                    <a:lstStyle/>
                    <a:p>
                      <a:pPr marL="0" marR="0" algn="ctr">
                        <a:lnSpc>
                          <a:spcPct val="107000"/>
                        </a:lnSpc>
                        <a:spcBef>
                          <a:spcPts val="0"/>
                        </a:spcBef>
                        <a:spcAft>
                          <a:spcPts val="0"/>
                        </a:spcAft>
                      </a:pPr>
                      <a:r>
                        <a:rPr lang="en-SG" sz="1400" u="none" dirty="0" smtClean="0">
                          <a:effectLst/>
                          <a:latin typeface="+mn-lt"/>
                          <a:ea typeface="+mn-ea"/>
                          <a:cs typeface="+mn-cs"/>
                        </a:rPr>
                        <a:t>HDB Room Type (Resale)</a:t>
                      </a:r>
                    </a:p>
                    <a:p>
                      <a:pPr marL="0" marR="0" algn="ctr">
                        <a:lnSpc>
                          <a:spcPct val="107000"/>
                        </a:lnSpc>
                        <a:spcBef>
                          <a:spcPts val="0"/>
                        </a:spcBef>
                        <a:spcAft>
                          <a:spcPts val="0"/>
                        </a:spcAft>
                      </a:pPr>
                      <a:endParaRPr lang="en-US" sz="1400" u="none"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SG" sz="1400" u="none" dirty="0" smtClean="0">
                          <a:effectLst/>
                        </a:rPr>
                        <a:t>Results from Analysis </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(Python, </a:t>
                      </a:r>
                      <a:r>
                        <a:rPr lang="en-SG" sz="1400" u="none" dirty="0" err="1" smtClean="0">
                          <a:effectLst/>
                          <a:latin typeface="Calibri" panose="020F0502020204030204" pitchFamily="34" charset="0"/>
                          <a:ea typeface="Calibri" panose="020F0502020204030204" pitchFamily="34" charset="0"/>
                          <a:cs typeface="Arial" panose="020B0604020202020204" pitchFamily="34" charset="0"/>
                        </a:rPr>
                        <a:t>PostgreDB</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a:t>
                      </a:r>
                      <a:endParaRPr lang="en-SG" sz="1400" u="none" dirty="0" smtClean="0">
                        <a:effectLst/>
                        <a:latin typeface="+mn-lt"/>
                        <a:ea typeface="+mn-ea"/>
                        <a:cs typeface="+mn-cs"/>
                      </a:endParaRPr>
                    </a:p>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400" u="none" dirty="0" smtClean="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xmlns="" val="4156508073"/>
                  </a:ext>
                </a:extLst>
              </a:tr>
              <a:tr h="1338352">
                <a:tc>
                  <a:txBody>
                    <a:bodyPr/>
                    <a:lstStyle/>
                    <a:p>
                      <a:pPr marL="0" marR="0" algn="ctr">
                        <a:lnSpc>
                          <a:spcPct val="107000"/>
                        </a:lnSpc>
                        <a:spcBef>
                          <a:spcPts val="0"/>
                        </a:spcBef>
                        <a:spcAft>
                          <a:spcPts val="0"/>
                        </a:spcAft>
                      </a:pPr>
                      <a:r>
                        <a:rPr lang="en-SG" sz="1400" dirty="0" smtClean="0">
                          <a:solidFill>
                            <a:schemeClr val="bg1"/>
                          </a:solidFill>
                          <a:effectLst/>
                        </a:rPr>
                        <a:t>3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Resale 3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Still</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remain affordable to the general public in SG</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No additional subsidy is required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3151723494"/>
                  </a:ext>
                </a:extLst>
              </a:tr>
              <a:tr h="1495514">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SG" sz="1400" dirty="0">
                        <a:solidFill>
                          <a:schemeClr val="bg1"/>
                        </a:solidFill>
                        <a:effectLst/>
                      </a:endParaRPr>
                    </a:p>
                    <a:p>
                      <a:pPr marL="0" marR="0" algn="ctr">
                        <a:lnSpc>
                          <a:spcPct val="107000"/>
                        </a:lnSpc>
                        <a:spcBef>
                          <a:spcPts val="0"/>
                        </a:spcBef>
                        <a:spcAft>
                          <a:spcPts val="0"/>
                        </a:spcAft>
                      </a:pPr>
                      <a:r>
                        <a:rPr lang="en-SG" sz="1400" dirty="0" smtClean="0">
                          <a:solidFill>
                            <a:schemeClr val="bg1"/>
                          </a:solidFill>
                          <a:effectLst/>
                        </a:rPr>
                        <a:t>4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Resale 4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Addition subsidy of 370.51% would lessen the burden of young couples to maintain monthly mortgage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loan at less than 30% of their monthly income</a:t>
                      </a:r>
                    </a:p>
                    <a:p>
                      <a:pPr marL="342900" marR="0" indent="-342900" algn="l">
                        <a:lnSpc>
                          <a:spcPct val="107000"/>
                        </a:lnSpc>
                        <a:spcBef>
                          <a:spcPts val="0"/>
                        </a:spcBef>
                        <a:spcAft>
                          <a:spcPts val="0"/>
                        </a:spcAft>
                        <a:buFont typeface="Arial" panose="020B0604020202020204" pitchFamily="34" charset="0"/>
                        <a:buChar char="•"/>
                      </a:pP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This is due to the fact that some BTO 5 room flats in certain areas are selling above $500K or higher in the recent years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2594631207"/>
                  </a:ext>
                </a:extLst>
              </a:tr>
              <a:tr h="1665176">
                <a:tc>
                  <a:txBody>
                    <a:bodyPr/>
                    <a:lstStyle/>
                    <a:p>
                      <a:pPr marL="0" marR="0" algn="ctr">
                        <a:lnSpc>
                          <a:spcPct val="107000"/>
                        </a:lnSpc>
                        <a:spcBef>
                          <a:spcPts val="0"/>
                        </a:spcBef>
                        <a:spcAft>
                          <a:spcPts val="0"/>
                        </a:spcAft>
                      </a:pPr>
                      <a:r>
                        <a:rPr lang="en-US" sz="1400" dirty="0" smtClean="0">
                          <a:solidFill>
                            <a:schemeClr val="bg1"/>
                          </a:solidFill>
                          <a:effectLst/>
                          <a:latin typeface="Calibri" panose="020F0502020204030204" pitchFamily="34" charset="0"/>
                          <a:ea typeface="Calibri" panose="020F0502020204030204" pitchFamily="34" charset="0"/>
                          <a:cs typeface="Arial" panose="020B0604020202020204" pitchFamily="34" charset="0"/>
                        </a:rPr>
                        <a:t>5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Resale 5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Addition subsidy of 553.86% would lessen the burden of young couples to maintain monthly mortgage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loan at less than 30% of their monthly income</a:t>
                      </a:r>
                    </a:p>
                    <a:p>
                      <a:pPr marL="342900" marR="0" indent="-342900" algn="l">
                        <a:lnSpc>
                          <a:spcPct val="107000"/>
                        </a:lnSpc>
                        <a:spcBef>
                          <a:spcPts val="0"/>
                        </a:spcBef>
                        <a:spcAft>
                          <a:spcPts val="0"/>
                        </a:spcAft>
                        <a:buFont typeface="Arial" panose="020B0604020202020204" pitchFamily="34" charset="0"/>
                        <a:buChar char="•"/>
                      </a:pP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This is due to the fact that some BTO 5 room flats in certain areas are selling above $700K or higher in the recent years</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27579938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581E8936-2270-47FE-94A4-398CB123EF90}"/>
              </a:ext>
            </a:extLst>
          </p:cNvPr>
          <p:cNvSpPr>
            <a:spLocks noGrp="1"/>
          </p:cNvSpPr>
          <p:nvPr>
            <p:ph type="title"/>
          </p:nvPr>
        </p:nvSpPr>
        <p:spPr>
          <a:xfrm>
            <a:off x="258094" y="3983456"/>
            <a:ext cx="9985709" cy="1562959"/>
          </a:xfrm>
        </p:spPr>
        <p:txBody>
          <a:bodyPr/>
          <a:lstStyle/>
          <a:p>
            <a:r>
              <a:rPr lang="en-US" dirty="0" smtClean="0"/>
              <a:t>Conclusion</a:t>
            </a:r>
            <a:endParaRPr lang="en-US" dirty="0"/>
          </a:p>
        </p:txBody>
      </p:sp>
      <p:pic>
        <p:nvPicPr>
          <p:cNvPr id="16" name="Picture Placeholder 15" descr="Data Points Digital background">
            <a:extLst>
              <a:ext uri="{FF2B5EF4-FFF2-40B4-BE49-F238E27FC236}">
                <a16:creationId xmlns:a16="http://schemas.microsoft.com/office/drawing/2014/main" xmlns=""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31</a:t>
            </a:fld>
            <a:endParaRPr lang="en-US"/>
          </a:p>
        </p:txBody>
      </p:sp>
    </p:spTree>
    <p:extLst>
      <p:ext uri="{BB962C8B-B14F-4D97-AF65-F5344CB8AC3E}">
        <p14:creationId xmlns:p14="http://schemas.microsoft.com/office/powerpoint/2010/main" val="3521561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47788B34-4190-4916-9048-47720EA5ABF1}"/>
              </a:ext>
            </a:extLst>
          </p:cNvPr>
          <p:cNvSpPr>
            <a:spLocks noGrp="1"/>
          </p:cNvSpPr>
          <p:nvPr>
            <p:ph type="title"/>
          </p:nvPr>
        </p:nvSpPr>
        <p:spPr>
          <a:xfrm>
            <a:off x="226123" y="421089"/>
            <a:ext cx="6507964" cy="1091517"/>
          </a:xfrm>
        </p:spPr>
        <p:txBody>
          <a:bodyPr/>
          <a:lstStyle/>
          <a:p>
            <a:r>
              <a:rPr lang="en-US" dirty="0"/>
              <a:t>Conclusion</a:t>
            </a:r>
          </a:p>
        </p:txBody>
      </p:sp>
      <p:sp>
        <p:nvSpPr>
          <p:cNvPr id="9" name="Content Placeholder 8">
            <a:extLst>
              <a:ext uri="{FF2B5EF4-FFF2-40B4-BE49-F238E27FC236}">
                <a16:creationId xmlns:a16="http://schemas.microsoft.com/office/drawing/2014/main" xmlns="" id="{8598ECEC-4413-4244-8F21-0076EC511806}"/>
              </a:ext>
            </a:extLst>
          </p:cNvPr>
          <p:cNvSpPr>
            <a:spLocks noGrp="1"/>
          </p:cNvSpPr>
          <p:nvPr>
            <p:ph sz="half" idx="2"/>
          </p:nvPr>
        </p:nvSpPr>
        <p:spPr>
          <a:xfrm>
            <a:off x="162369" y="1512606"/>
            <a:ext cx="11938475" cy="4006777"/>
          </a:xfrm>
        </p:spPr>
        <p:txBody>
          <a:bodyPr>
            <a:normAutofit/>
          </a:bodyPr>
          <a:lstStyle/>
          <a:p>
            <a:pPr marL="0" lvl="0" indent="0">
              <a:buNone/>
            </a:pPr>
            <a:r>
              <a:rPr lang="en-US" sz="2400" dirty="0"/>
              <a:t>From this project, we discovered </a:t>
            </a:r>
            <a:r>
              <a:rPr lang="en-US" sz="2400" dirty="0" smtClean="0"/>
              <a:t>the following by using data analysis to assess HDB affordability:</a:t>
            </a:r>
          </a:p>
          <a:p>
            <a:pPr lvl="0"/>
            <a:r>
              <a:rPr lang="en-US" sz="2400" dirty="0" smtClean="0"/>
              <a:t>Price </a:t>
            </a:r>
            <a:r>
              <a:rPr lang="en-US" sz="2400" dirty="0"/>
              <a:t>appreciation of HDB </a:t>
            </a:r>
            <a:r>
              <a:rPr lang="en-US" sz="2400" dirty="0" smtClean="0"/>
              <a:t>flats (3, 4, 5 room) is in tandem with the </a:t>
            </a:r>
            <a:r>
              <a:rPr lang="en-US" sz="2400" dirty="0"/>
              <a:t>gross monthly income of </a:t>
            </a:r>
            <a:r>
              <a:rPr lang="en-US" sz="2400" dirty="0" smtClean="0"/>
              <a:t>population in SG.</a:t>
            </a:r>
            <a:endParaRPr lang="en-US" sz="2400" dirty="0"/>
          </a:p>
          <a:p>
            <a:r>
              <a:rPr lang="en-US" sz="2400" dirty="0" smtClean="0"/>
              <a:t>SG </a:t>
            </a:r>
            <a:r>
              <a:rPr lang="en-US" sz="2400" dirty="0" err="1" smtClean="0"/>
              <a:t>Gov</a:t>
            </a:r>
            <a:r>
              <a:rPr lang="en-US" sz="2400" dirty="0" smtClean="0"/>
              <a:t> and HDB need to monitor and control the prices of BTO 5 room HDB flats to ensure that they remain affordable to the general public in SG.</a:t>
            </a:r>
          </a:p>
          <a:p>
            <a:r>
              <a:rPr lang="en-US" sz="2400" dirty="0"/>
              <a:t>SG </a:t>
            </a:r>
            <a:r>
              <a:rPr lang="en-US" sz="2400" dirty="0" err="1"/>
              <a:t>Gov</a:t>
            </a:r>
            <a:r>
              <a:rPr lang="en-US" sz="2400" dirty="0"/>
              <a:t> and HDB need to </a:t>
            </a:r>
            <a:r>
              <a:rPr lang="en-US" sz="2400" dirty="0" smtClean="0"/>
              <a:t>do more to control </a:t>
            </a:r>
            <a:r>
              <a:rPr lang="en-US" sz="2400" dirty="0"/>
              <a:t>the prices of </a:t>
            </a:r>
            <a:r>
              <a:rPr lang="en-US" sz="2400" dirty="0" smtClean="0"/>
              <a:t>Resale 4 and 5 room HDB </a:t>
            </a:r>
            <a:r>
              <a:rPr lang="en-US" sz="2400" dirty="0"/>
              <a:t>flats to ensure that they remain affordable to the general public in </a:t>
            </a:r>
            <a:r>
              <a:rPr lang="en-US" sz="2400" dirty="0" smtClean="0"/>
              <a:t>SG.</a:t>
            </a:r>
            <a:endParaRPr lang="en-US" sz="2400" dirty="0"/>
          </a:p>
          <a:p>
            <a:endParaRPr lang="en-US" sz="2400" dirty="0"/>
          </a:p>
          <a:p>
            <a:pPr marL="0" lvl="0" indent="0">
              <a:buNone/>
            </a:pPr>
            <a:endParaRPr lang="en-US" sz="2400" dirty="0"/>
          </a:p>
          <a:p>
            <a:pPr lvl="0"/>
            <a:endParaRPr lang="en-US" sz="2400" dirty="0"/>
          </a:p>
          <a:p>
            <a:endParaRPr lang="en-US" sz="2400" dirty="0"/>
          </a:p>
        </p:txBody>
      </p:sp>
      <p:sp>
        <p:nvSpPr>
          <p:cNvPr id="16" name="Slide Number Placeholder 15">
            <a:extLst>
              <a:ext uri="{FF2B5EF4-FFF2-40B4-BE49-F238E27FC236}">
                <a16:creationId xmlns:a16="http://schemas.microsoft.com/office/drawing/2014/main" xmlns=""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32</a:t>
            </a:fld>
            <a:endParaRPr lang="en-US"/>
          </a:p>
        </p:txBody>
      </p:sp>
    </p:spTree>
    <p:extLst>
      <p:ext uri="{BB962C8B-B14F-4D97-AF65-F5344CB8AC3E}">
        <p14:creationId xmlns:p14="http://schemas.microsoft.com/office/powerpoint/2010/main" val="31779134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xmlns="" id="{F8FAEED9-1ECD-45F9-87A0-9394BAEABB79}"/>
              </a:ext>
            </a:extLst>
          </p:cNvPr>
          <p:cNvSpPr>
            <a:spLocks noGrp="1"/>
          </p:cNvSpPr>
          <p:nvPr>
            <p:ph type="ctrTitle"/>
          </p:nvPr>
        </p:nvSpPr>
        <p:spPr>
          <a:xfrm>
            <a:off x="550863" y="549275"/>
            <a:ext cx="5437187" cy="2986234"/>
          </a:xfrm>
        </p:spPr>
        <p:txBody>
          <a:bodyPr/>
          <a:lstStyle/>
          <a:p>
            <a:r>
              <a:rPr lang="en-US" dirty="0" smtClean="0"/>
              <a:t>The End</a:t>
            </a:r>
            <a:endParaRPr lang="en-US" dirty="0"/>
          </a:p>
        </p:txBody>
      </p:sp>
      <p:pic>
        <p:nvPicPr>
          <p:cNvPr id="27" name="Picture Placeholder 26" descr="Data Points Digital background">
            <a:extLst>
              <a:ext uri="{FF2B5EF4-FFF2-40B4-BE49-F238E27FC236}">
                <a16:creationId xmlns:a16="http://schemas.microsoft.com/office/drawing/2014/main" xmlns=""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xmlns=""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xmlns=""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33</a:t>
            </a:fld>
            <a:endParaRPr lang="en-US"/>
          </a:p>
        </p:txBody>
      </p:sp>
    </p:spTree>
    <p:extLst>
      <p:ext uri="{BB962C8B-B14F-4D97-AF65-F5344CB8AC3E}">
        <p14:creationId xmlns:p14="http://schemas.microsoft.com/office/powerpoint/2010/main" val="324779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127466" y="501151"/>
            <a:ext cx="4348309" cy="1332000"/>
          </a:xfrm>
        </p:spPr>
        <p:txBody>
          <a:bodyPr>
            <a:normAutofit/>
          </a:bodyPr>
          <a:lstStyle/>
          <a:p>
            <a:pPr algn="ctr"/>
            <a:r>
              <a:rPr lang="en-US" dirty="0"/>
              <a:t>Introduction </a:t>
            </a:r>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482497" y="1600624"/>
            <a:ext cx="11254144" cy="4405121"/>
          </a:xfrm>
        </p:spPr>
        <p:txBody>
          <a:bodyPr/>
          <a:lstStyle/>
          <a:p>
            <a:r>
              <a:rPr lang="en-US" sz="2000" dirty="0" smtClean="0"/>
              <a:t>HDB </a:t>
            </a:r>
            <a:r>
              <a:rPr lang="en-US" sz="2000" dirty="0"/>
              <a:t>flat is a type of public housing in Singapore, built and managed by the Housing &amp; Development Board (HDB). These flats are home to over 80% of Singapore’s residents, providing affordable and well-designed housing options ranging from studio apartments to executive flats</a:t>
            </a:r>
            <a:r>
              <a:rPr lang="en-US" sz="2000" dirty="0" smtClean="0"/>
              <a:t>.  </a:t>
            </a:r>
            <a:r>
              <a:rPr lang="en-US" sz="2000" dirty="0"/>
              <a:t>They are a key part of Singapore’s urban planning, promoting community living while ensuring quality and affordability for residents</a:t>
            </a:r>
            <a:r>
              <a:rPr lang="en-US" sz="2000" dirty="0" smtClean="0"/>
              <a:t>.</a:t>
            </a:r>
          </a:p>
          <a:p>
            <a:r>
              <a:rPr lang="en-US" sz="2000" dirty="0" smtClean="0">
                <a:effectLst/>
                <a:latin typeface="Calibri" panose="020F0502020204030204" pitchFamily="34" charset="0"/>
                <a:ea typeface="SimSun" panose="02010600030101010101" pitchFamily="2" charset="-122"/>
                <a:cs typeface="Arial" panose="020B0604020202020204" pitchFamily="34" charset="0"/>
              </a:rPr>
              <a:t>In this project, we will assess and measure the affordability of the HDB flats (3, 4 &amp; 5 room) based on gross monthly income.</a:t>
            </a:r>
          </a:p>
          <a:p>
            <a:r>
              <a:rPr lang="en-US" sz="2000" dirty="0" smtClean="0">
                <a:latin typeface="Calibri" panose="020F0502020204030204" pitchFamily="34" charset="0"/>
                <a:ea typeface="SimSun" panose="02010600030101010101" pitchFamily="2" charset="-122"/>
                <a:cs typeface="Arial" panose="020B0604020202020204" pitchFamily="34" charset="0"/>
              </a:rPr>
              <a:t>In addition, we will also calculate the additional </a:t>
            </a:r>
            <a:r>
              <a:rPr lang="en-US" sz="2000" dirty="0">
                <a:latin typeface="Calibri" panose="020F0502020204030204" pitchFamily="34" charset="0"/>
                <a:ea typeface="SimSun" panose="02010600030101010101" pitchFamily="2" charset="-122"/>
                <a:cs typeface="Arial" panose="020B0604020202020204" pitchFamily="34" charset="0"/>
              </a:rPr>
              <a:t>subsidy </a:t>
            </a:r>
            <a:r>
              <a:rPr lang="en-US" sz="2000" dirty="0" smtClean="0">
                <a:latin typeface="Calibri" panose="020F0502020204030204" pitchFamily="34" charset="0"/>
                <a:ea typeface="SimSun" panose="02010600030101010101" pitchFamily="2" charset="-122"/>
                <a:cs typeface="Arial" panose="020B0604020202020204" pitchFamily="34" charset="0"/>
              </a:rPr>
              <a:t>in </a:t>
            </a:r>
            <a:r>
              <a:rPr lang="en-US" sz="2000" dirty="0">
                <a:latin typeface="Calibri" panose="020F0502020204030204" pitchFamily="34" charset="0"/>
                <a:ea typeface="SimSun" panose="02010600030101010101" pitchFamily="2" charset="-122"/>
                <a:cs typeface="Arial" panose="020B0604020202020204" pitchFamily="34" charset="0"/>
              </a:rPr>
              <a:t>order to achieve Mortgage Servicing Ratio (MSR) not exceeding 30% of gross monthly salary by HDB </a:t>
            </a:r>
            <a:r>
              <a:rPr lang="en-US" sz="2000" dirty="0" smtClean="0">
                <a:latin typeface="Calibri" panose="020F0502020204030204" pitchFamily="34" charset="0"/>
                <a:ea typeface="SimSun" panose="02010600030101010101" pitchFamily="2" charset="-122"/>
                <a:cs typeface="Arial" panose="020B0604020202020204" pitchFamily="34" charset="0"/>
              </a:rPr>
              <a:t>standard.</a:t>
            </a:r>
            <a:endParaRPr lang="en-SG" sz="20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00561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517464" y="1837345"/>
            <a:ext cx="5437187" cy="2094981"/>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Issues </a:t>
            </a:r>
            <a:r>
              <a:rPr lang="en-US" sz="6400" kern="1200" dirty="0">
                <a:solidFill>
                  <a:schemeClr val="tx1"/>
                </a:solidFill>
                <a:latin typeface="+mj-lt"/>
                <a:ea typeface="+mj-ea"/>
                <a:cs typeface="+mj-cs"/>
              </a:rPr>
              <a:t>&amp; Objectives</a:t>
            </a: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1092824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362148" y="542315"/>
            <a:ext cx="9437404" cy="1332000"/>
          </a:xfrm>
        </p:spPr>
        <p:txBody>
          <a:bodyPr>
            <a:normAutofit/>
          </a:bodyPr>
          <a:lstStyle/>
          <a:p>
            <a:r>
              <a:rPr lang="en-US" dirty="0" smtClean="0"/>
              <a:t>Issues </a:t>
            </a:r>
            <a:r>
              <a:rPr lang="en-US" dirty="0"/>
              <a:t>&amp; Objectives </a:t>
            </a:r>
          </a:p>
        </p:txBody>
      </p:sp>
      <p:sp>
        <p:nvSpPr>
          <p:cNvPr id="9" name="Text Placeholder 8">
            <a:extLst>
              <a:ext uri="{FF2B5EF4-FFF2-40B4-BE49-F238E27FC236}">
                <a16:creationId xmlns:a16="http://schemas.microsoft.com/office/drawing/2014/main" xmlns="" id="{0D098C43-2F2A-4100-89BC-5931039293FA}"/>
              </a:ext>
            </a:extLst>
          </p:cNvPr>
          <p:cNvSpPr>
            <a:spLocks noGrp="1"/>
          </p:cNvSpPr>
          <p:nvPr>
            <p:ph type="body" idx="1"/>
          </p:nvPr>
        </p:nvSpPr>
        <p:spPr>
          <a:xfrm>
            <a:off x="362148" y="1208315"/>
            <a:ext cx="5437186" cy="535354"/>
          </a:xfrm>
        </p:spPr>
        <p:txBody>
          <a:bodyPr/>
          <a:lstStyle/>
          <a:p>
            <a:r>
              <a:rPr lang="en-US" dirty="0" smtClean="0"/>
              <a:t>issues</a:t>
            </a:r>
            <a:endParaRPr lang="en-US" dirty="0"/>
          </a:p>
        </p:txBody>
      </p:sp>
      <p:sp>
        <p:nvSpPr>
          <p:cNvPr id="11" name="Text Placeholder 10">
            <a:extLst>
              <a:ext uri="{FF2B5EF4-FFF2-40B4-BE49-F238E27FC236}">
                <a16:creationId xmlns:a16="http://schemas.microsoft.com/office/drawing/2014/main" xmlns="" id="{60726BA7-44D6-4116-90E3-38325026EAAD}"/>
              </a:ext>
            </a:extLst>
          </p:cNvPr>
          <p:cNvSpPr>
            <a:spLocks noGrp="1"/>
          </p:cNvSpPr>
          <p:nvPr>
            <p:ph type="body" sz="quarter" idx="3"/>
          </p:nvPr>
        </p:nvSpPr>
        <p:spPr>
          <a:xfrm>
            <a:off x="6647859" y="1164572"/>
            <a:ext cx="5436392" cy="535354"/>
          </a:xfrm>
        </p:spPr>
        <p:txBody>
          <a:bodyPr/>
          <a:lstStyle/>
          <a:p>
            <a:r>
              <a:rPr lang="en-US" dirty="0" smtClean="0"/>
              <a:t>objectives</a:t>
            </a:r>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a16="http://schemas.microsoft.com/office/drawing/2014/main" xmlns="" id="{845EF2A3-A8A5-D1E2-CAF8-69A0B7B97F94}"/>
              </a:ext>
            </a:extLst>
          </p:cNvPr>
          <p:cNvSpPr txBox="1"/>
          <p:nvPr/>
        </p:nvSpPr>
        <p:spPr>
          <a:xfrm>
            <a:off x="-184214" y="4672895"/>
            <a:ext cx="11967096" cy="1841402"/>
          </a:xfrm>
          <a:prstGeom prst="rect">
            <a:avLst/>
          </a:prstGeom>
          <a:noFill/>
        </p:spPr>
        <p:txBody>
          <a:bodyPr wrap="square" rtlCol="0">
            <a:spAutoFit/>
          </a:bodyPr>
          <a:lstStyle/>
          <a:p>
            <a:pPr marL="457200">
              <a:lnSpc>
                <a:spcPct val="107000"/>
              </a:lnSpc>
            </a:pPr>
            <a:r>
              <a:rPr lang="en-SG" sz="1400" cap="all" spc="200" dirty="0"/>
              <a:t>Data Analytic Objective</a:t>
            </a:r>
          </a:p>
          <a:p>
            <a:pPr marL="457200">
              <a:lnSpc>
                <a:spcPct val="107000"/>
              </a:lnSpc>
            </a:pPr>
            <a:endParaRPr lang="en-SG" sz="1400" cap="all" spc="200" dirty="0"/>
          </a:p>
          <a:p>
            <a:pPr marL="742950" indent="-285750">
              <a:lnSpc>
                <a:spcPct val="107000"/>
              </a:lnSpc>
              <a:spcAft>
                <a:spcPts val="800"/>
              </a:spcAft>
              <a:buFont typeface="Arial" panose="020B0604020202020204" pitchFamily="34" charset="0"/>
              <a:buChar char="•"/>
            </a:pP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To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import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the relevant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data entities and datasets from relevant SG </a:t>
            </a:r>
            <a:r>
              <a:rPr lang="en-US" dirty="0" err="1"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Gov</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 agency websites and import them into </a:t>
            </a:r>
            <a:r>
              <a:rPr lang="en-US" dirty="0" err="1"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PostgreDB</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t>
            </a:r>
            <a:endPar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endParaRPr>
          </a:p>
          <a:p>
            <a:pPr marL="742950" indent="-285750">
              <a:lnSpc>
                <a:spcPct val="107000"/>
              </a:lnSpc>
              <a:spcAft>
                <a:spcPts val="800"/>
              </a:spcAft>
              <a:buFont typeface="Arial" panose="020B0604020202020204" pitchFamily="34" charset="0"/>
              <a:buChar char="•"/>
            </a:pP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Apply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the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appropriate data science functionality of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Pandas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and </a:t>
            </a:r>
            <a:r>
              <a:rPr lang="en-US" dirty="0" err="1"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Seaborn</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 on Python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to dissect and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achieve the objectives for this interim project.</a:t>
            </a:r>
            <a:endParaRPr lang="en-SG"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endParaRPr>
          </a:p>
        </p:txBody>
      </p:sp>
      <p:sp>
        <p:nvSpPr>
          <p:cNvPr id="5" name="Content Placeholder 9">
            <a:extLst>
              <a:ext uri="{FF2B5EF4-FFF2-40B4-BE49-F238E27FC236}">
                <a16:creationId xmlns:a16="http://schemas.microsoft.com/office/drawing/2014/main" xmlns="" id="{6E98BB30-1A5B-D083-3E54-0C3CB303792F}"/>
              </a:ext>
            </a:extLst>
          </p:cNvPr>
          <p:cNvSpPr>
            <a:spLocks noGrp="1"/>
          </p:cNvSpPr>
          <p:nvPr>
            <p:ph sz="half" idx="2"/>
          </p:nvPr>
        </p:nvSpPr>
        <p:spPr>
          <a:xfrm>
            <a:off x="188780" y="1856067"/>
            <a:ext cx="5803369" cy="2686182"/>
          </a:xfrm>
        </p:spPr>
        <p:txBody>
          <a:bodyPr/>
          <a:lstStyle/>
          <a:p>
            <a:pPr marL="457200" algn="just">
              <a:lnSpc>
                <a:spcPct val="107000"/>
              </a:lnSpc>
              <a:spcAft>
                <a:spcPts val="800"/>
              </a:spcAft>
            </a:pPr>
            <a:r>
              <a:rPr lang="en-US" sz="1800" dirty="0" smtClean="0">
                <a:effectLst/>
                <a:latin typeface="Calibri" panose="020F0502020204030204" pitchFamily="34" charset="0"/>
                <a:ea typeface="DengXian" panose="02010600030101010101" pitchFamily="2" charset="-122"/>
                <a:cs typeface="Times New Roman" panose="02020603050405020304" pitchFamily="18" charset="0"/>
              </a:rPr>
              <a:t>HDB price </a:t>
            </a:r>
            <a:r>
              <a:rPr lang="en-US" sz="1800" dirty="0" smtClean="0">
                <a:latin typeface="Calibri" panose="020F0502020204030204" pitchFamily="34" charset="0"/>
                <a:ea typeface="DengXian" panose="02010600030101010101" pitchFamily="2" charset="-122"/>
                <a:cs typeface="Times New Roman" panose="02020603050405020304" pitchFamily="18" charset="0"/>
              </a:rPr>
              <a:t>has been rising fast and furious on a yearly basis, many are concerned if HDB is still affordable</a:t>
            </a:r>
            <a:r>
              <a:rPr lang="en-US" sz="1800" dirty="0">
                <a:latin typeface="Calibri" panose="020F0502020204030204" pitchFamily="34" charset="0"/>
                <a:ea typeface="DengXian" panose="02010600030101010101" pitchFamily="2" charset="-122"/>
                <a:cs typeface="Times New Roman" panose="02020603050405020304" pitchFamily="18" charset="0"/>
              </a:rPr>
              <a:t> </a:t>
            </a:r>
            <a:r>
              <a:rPr lang="en-US" sz="1800" dirty="0" smtClean="0">
                <a:latin typeface="Calibri" panose="020F0502020204030204" pitchFamily="34" charset="0"/>
                <a:ea typeface="DengXian" panose="02010600030101010101" pitchFamily="2" charset="-122"/>
                <a:cs typeface="Times New Roman" panose="02020603050405020304" pitchFamily="18" charset="0"/>
              </a:rPr>
              <a:t>to average Singaporeans</a:t>
            </a:r>
            <a:endParaRPr lang="en-SG" sz="1800" dirty="0">
              <a:latin typeface="Calibri" panose="020F0502020204030204" pitchFamily="34" charset="0"/>
              <a:ea typeface="DengXian" panose="02010600030101010101" pitchFamily="2" charset="-122"/>
              <a:cs typeface="Times New Roman" panose="02020603050405020304" pitchFamily="18" charset="0"/>
            </a:endParaRPr>
          </a:p>
          <a:p>
            <a:pPr marL="457200" algn="just">
              <a:lnSpc>
                <a:spcPct val="107000"/>
              </a:lnSpc>
              <a:spcAft>
                <a:spcPts val="800"/>
              </a:spcAft>
            </a:pPr>
            <a:r>
              <a:rPr lang="en-US" sz="1800" dirty="0" smtClean="0">
                <a:effectLst/>
                <a:latin typeface="Calibri" panose="020F0502020204030204" pitchFamily="34" charset="0"/>
                <a:ea typeface="DengXian" panose="02010600030101010101" pitchFamily="2" charset="-122"/>
                <a:cs typeface="Times New Roman" panose="02020603050405020304" pitchFamily="18" charset="0"/>
              </a:rPr>
              <a:t>Many first timers with low if not zero CPF savings and personal savings are concerned about servicing their monthly mortgages for the BTO flats, what is the additional subsidy that the SG government could provide to  lessen their burden</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 </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14" name="Content Placeholder 11">
            <a:extLst>
              <a:ext uri="{FF2B5EF4-FFF2-40B4-BE49-F238E27FC236}">
                <a16:creationId xmlns:a16="http://schemas.microsoft.com/office/drawing/2014/main" xmlns="" id="{40598DCB-F795-F0AF-BF11-EFC70F825B36}"/>
              </a:ext>
            </a:extLst>
          </p:cNvPr>
          <p:cNvSpPr>
            <a:spLocks noGrp="1"/>
          </p:cNvSpPr>
          <p:nvPr>
            <p:ph sz="quarter" idx="4"/>
          </p:nvPr>
        </p:nvSpPr>
        <p:spPr>
          <a:xfrm>
            <a:off x="6503350" y="1822820"/>
            <a:ext cx="5499868" cy="2373166"/>
          </a:xfrm>
        </p:spPr>
        <p:txBody>
          <a:bodyPr/>
          <a:lstStyle/>
          <a:p>
            <a:r>
              <a:rPr lang="en-US" sz="1800" dirty="0" smtClean="0">
                <a:latin typeface="Calibri" panose="020F0502020204030204" pitchFamily="34" charset="0"/>
                <a:ea typeface="SimSun" panose="02010600030101010101" pitchFamily="2" charset="-122"/>
                <a:cs typeface="Arial" panose="020B0604020202020204" pitchFamily="34" charset="0"/>
              </a:rPr>
              <a:t>Measure </a:t>
            </a:r>
            <a:r>
              <a:rPr lang="en-US" sz="1800" dirty="0">
                <a:latin typeface="Calibri" panose="020F0502020204030204" pitchFamily="34" charset="0"/>
                <a:ea typeface="SimSun" panose="02010600030101010101" pitchFamily="2" charset="-122"/>
                <a:cs typeface="Arial" panose="020B0604020202020204" pitchFamily="34" charset="0"/>
              </a:rPr>
              <a:t>the affordability of the HDB flats (3, 4 , 5 room) based on gross monthly income</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US" sz="1800" dirty="0" smtClean="0">
                <a:latin typeface="Calibri" panose="020F0502020204030204" pitchFamily="34" charset="0"/>
                <a:ea typeface="SimSun" panose="02010600030101010101" pitchFamily="2" charset="-122"/>
                <a:cs typeface="Arial" panose="020B0604020202020204" pitchFamily="34" charset="0"/>
              </a:rPr>
              <a:t>Calculate </a:t>
            </a:r>
            <a:r>
              <a:rPr lang="en-US" sz="1800" dirty="0">
                <a:latin typeface="Calibri" panose="020F0502020204030204" pitchFamily="34" charset="0"/>
                <a:ea typeface="SimSun" panose="02010600030101010101" pitchFamily="2" charset="-122"/>
                <a:cs typeface="Arial" panose="020B0604020202020204" pitchFamily="34" charset="0"/>
              </a:rPr>
              <a:t>the additional subsidy in order to achieve Mortgage Servicing Ratio (MSR) not exceeding 30% of gross monthly salary by HDB standard</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a:t>
            </a:r>
            <a:endParaRPr lang="en-US" dirty="0"/>
          </a:p>
          <a:p>
            <a:endParaRPr lang="en-US" dirty="0"/>
          </a:p>
        </p:txBody>
      </p:sp>
    </p:spTree>
    <p:extLst>
      <p:ext uri="{BB962C8B-B14F-4D97-AF65-F5344CB8AC3E}">
        <p14:creationId xmlns:p14="http://schemas.microsoft.com/office/powerpoint/2010/main" val="25810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327462" y="2401368"/>
            <a:ext cx="9621401" cy="1230334"/>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ETL Process Flow</a:t>
            </a:r>
            <a:endParaRPr lang="en-US" sz="6400" kern="1200" dirty="0">
              <a:solidFill>
                <a:schemeClr val="tx1"/>
              </a:solidFill>
              <a:latin typeface="+mj-lt"/>
              <a:ea typeface="+mj-ea"/>
              <a:cs typeface="+mj-cs"/>
            </a:endParaRP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1002981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311784" y="332989"/>
            <a:ext cx="11691433" cy="1332000"/>
          </a:xfrm>
        </p:spPr>
        <p:txBody>
          <a:bodyPr>
            <a:normAutofit/>
          </a:bodyPr>
          <a:lstStyle/>
          <a:p>
            <a:r>
              <a:rPr lang="en-US" sz="4000" dirty="0" smtClean="0"/>
              <a:t>ETL Process Flow</a:t>
            </a:r>
            <a:endParaRPr lang="en-US" sz="40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11784" y="1035558"/>
            <a:ext cx="11519218" cy="1943107"/>
          </a:xfrm>
        </p:spPr>
        <p:txBody>
          <a:bodyPr/>
          <a:lstStyle/>
          <a:p>
            <a:r>
              <a:rPr lang="en-US" dirty="0"/>
              <a:t>Extract - Data is collected from multiple </a:t>
            </a:r>
            <a:r>
              <a:rPr lang="en-US" dirty="0" smtClean="0"/>
              <a:t>SG </a:t>
            </a:r>
            <a:r>
              <a:rPr lang="en-US" dirty="0" err="1" smtClean="0"/>
              <a:t>Gov</a:t>
            </a:r>
            <a:r>
              <a:rPr lang="en-US" dirty="0" smtClean="0"/>
              <a:t> sources (csv, pdf files).</a:t>
            </a:r>
          </a:p>
          <a:p>
            <a:r>
              <a:rPr lang="en-US" dirty="0"/>
              <a:t>Transform - The data is cleaned, formatted, aggregated, and </a:t>
            </a:r>
            <a:r>
              <a:rPr lang="en-US" dirty="0" smtClean="0"/>
              <a:t>validated.</a:t>
            </a:r>
          </a:p>
          <a:p>
            <a:r>
              <a:rPr lang="en-US" dirty="0"/>
              <a:t>Load - The processed data is stored in a target system </a:t>
            </a:r>
            <a:r>
              <a:rPr lang="en-US" dirty="0" smtClean="0"/>
              <a:t>(</a:t>
            </a:r>
            <a:r>
              <a:rPr lang="en-US" dirty="0" err="1" smtClean="0"/>
              <a:t>PostgreDB</a:t>
            </a:r>
            <a:r>
              <a:rPr lang="en-US" dirty="0" smtClean="0"/>
              <a:t>).</a:t>
            </a:r>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p:cNvPicPr>
            <a:picLocks noChangeAspect="1"/>
          </p:cNvPicPr>
          <p:nvPr/>
        </p:nvPicPr>
        <p:blipFill>
          <a:blip r:embed="rId3"/>
          <a:stretch>
            <a:fillRect/>
          </a:stretch>
        </p:blipFill>
        <p:spPr>
          <a:xfrm>
            <a:off x="1431748" y="3146827"/>
            <a:ext cx="9039563" cy="3379406"/>
          </a:xfrm>
          <a:prstGeom prst="rect">
            <a:avLst/>
          </a:prstGeom>
        </p:spPr>
      </p:pic>
    </p:spTree>
    <p:extLst>
      <p:ext uri="{BB962C8B-B14F-4D97-AF65-F5344CB8AC3E}">
        <p14:creationId xmlns:p14="http://schemas.microsoft.com/office/powerpoint/2010/main" val="3892743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327462" y="2401368"/>
            <a:ext cx="9621401" cy="1230334"/>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Python Modules</a:t>
            </a:r>
            <a:endParaRPr lang="en-US" sz="6400" kern="1200" dirty="0">
              <a:solidFill>
                <a:schemeClr val="tx1"/>
              </a:solidFill>
              <a:latin typeface="+mj-lt"/>
              <a:ea typeface="+mj-ea"/>
              <a:cs typeface="+mj-cs"/>
            </a:endParaRP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9</a:t>
            </a:fld>
            <a:endParaRPr lang="en-US"/>
          </a:p>
        </p:txBody>
      </p:sp>
    </p:spTree>
    <p:extLst>
      <p:ext uri="{BB962C8B-B14F-4D97-AF65-F5344CB8AC3E}">
        <p14:creationId xmlns:p14="http://schemas.microsoft.com/office/powerpoint/2010/main" val="588265906"/>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{C472D9E4-BBAA-4474-92C8-BA3675D6BFA4}tf33713516_win32</Template>
  <TotalTime>2138</TotalTime>
  <Words>1340</Words>
  <Application>Microsoft Office PowerPoint</Application>
  <PresentationFormat>Widescreen</PresentationFormat>
  <Paragraphs>220</Paragraphs>
  <Slides>33</Slides>
  <Notes>21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2" baseType="lpstr">
      <vt:lpstr>DengXian</vt:lpstr>
      <vt:lpstr>SimSun</vt:lpstr>
      <vt:lpstr>Walbaum Display</vt:lpstr>
      <vt:lpstr>Arial</vt:lpstr>
      <vt:lpstr>Calibri</vt:lpstr>
      <vt:lpstr>Gill Sans MT</vt:lpstr>
      <vt:lpstr>Times New Roman</vt:lpstr>
      <vt:lpstr>3DFloatVTI</vt:lpstr>
      <vt:lpstr>Macro-Enabled Worksheet</vt:lpstr>
      <vt:lpstr>Interim Project Presentation </vt:lpstr>
      <vt:lpstr>Agenda</vt:lpstr>
      <vt:lpstr>Introduction</vt:lpstr>
      <vt:lpstr>Introduction </vt:lpstr>
      <vt:lpstr>Issues &amp; Objectives</vt:lpstr>
      <vt:lpstr>Issues &amp; Objectives </vt:lpstr>
      <vt:lpstr>ETL Process Flow</vt:lpstr>
      <vt:lpstr>ETL Process Flow</vt:lpstr>
      <vt:lpstr>Python Modules</vt:lpstr>
      <vt:lpstr>Python Modules</vt:lpstr>
      <vt:lpstr>Data  Understanding</vt:lpstr>
      <vt:lpstr>Data Files (Gov SG Sources)</vt:lpstr>
      <vt:lpstr>DB Entity After Data Extraction &amp; Transformation</vt:lpstr>
      <vt:lpstr>Entity Relationship Diagram (PostgreDB)</vt:lpstr>
      <vt:lpstr>MedianBTOFlatPrices Table</vt:lpstr>
      <vt:lpstr>MedianResaleFlatPrices Table</vt:lpstr>
      <vt:lpstr>GrossMonthlyIncomeFullTime Table</vt:lpstr>
      <vt:lpstr>Enhanced_CPF_Housing_Grant Table</vt:lpstr>
      <vt:lpstr>Analyzed Result</vt:lpstr>
      <vt:lpstr>Average BTO HDB Price from 2013 to 2023 in SG</vt:lpstr>
      <vt:lpstr>Average Resale HDB Price from 2013 to 2023 in SG</vt:lpstr>
      <vt:lpstr>Gross Monthly Income from 2013 to 2023 in SG</vt:lpstr>
      <vt:lpstr>BTO Flat Price Appreciation VS Gross Salary Increment</vt:lpstr>
      <vt:lpstr>Resale Flat Price Appreciation VS Gross Salary Increment</vt:lpstr>
      <vt:lpstr>Enhanced CPF Housing Grant</vt:lpstr>
      <vt:lpstr>Additional Subsidy Computation Logic Flow</vt:lpstr>
      <vt:lpstr>Compute Additional Subsidy SG Gov Could Provide for BTO Flats</vt:lpstr>
      <vt:lpstr>Compute Additional Subsidy SG Gov Could Provide for Resale Flats</vt:lpstr>
      <vt:lpstr>Analyzed Result</vt:lpstr>
      <vt:lpstr>Analyzed Result</vt:lpstr>
      <vt:lpstr>Conclusion</vt:lpstr>
      <vt:lpstr>Conclusion</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 Project Presentation</dc:title>
  <dc:creator>David Ching</dc:creator>
  <cp:lastModifiedBy>Microsoft account</cp:lastModifiedBy>
  <cp:revision>486</cp:revision>
  <dcterms:created xsi:type="dcterms:W3CDTF">2022-08-04T15:42:21Z</dcterms:created>
  <dcterms:modified xsi:type="dcterms:W3CDTF">2025-04-07T01:32:15Z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