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5"/>
  </p:notesMasterIdLst>
  <p:handoutMasterIdLst>
    <p:handoutMasterId r:id="rId36"/>
  </p:handoutMasterIdLst>
  <p:sldIdLst>
    <p:sldId id="257" r:id="rId5"/>
    <p:sldId id="389" r:id="rId6"/>
    <p:sldId id="384" r:id="rId7"/>
    <p:sldId id="393" r:id="rId8"/>
    <p:sldId id="395" r:id="rId9"/>
    <p:sldId id="394" r:id="rId10"/>
    <p:sldId id="473" r:id="rId11"/>
    <p:sldId id="474" r:id="rId12"/>
    <p:sldId id="509" r:id="rId13"/>
    <p:sldId id="417" r:id="rId14"/>
    <p:sldId id="478" r:id="rId15"/>
    <p:sldId id="512" r:id="rId16"/>
    <p:sldId id="479" r:id="rId17"/>
    <p:sldId id="480" r:id="rId18"/>
    <p:sldId id="476" r:id="rId19"/>
    <p:sldId id="475" r:id="rId20"/>
    <p:sldId id="472" r:id="rId21"/>
    <p:sldId id="515" r:id="rId22"/>
    <p:sldId id="516" r:id="rId23"/>
    <p:sldId id="517" r:id="rId24"/>
    <p:sldId id="483" r:id="rId25"/>
    <p:sldId id="510" r:id="rId26"/>
    <p:sldId id="518" r:id="rId27"/>
    <p:sldId id="511" r:id="rId28"/>
    <p:sldId id="514" r:id="rId29"/>
    <p:sldId id="415" r:id="rId30"/>
    <p:sldId id="513" r:id="rId31"/>
    <p:sldId id="321" r:id="rId32"/>
    <p:sldId id="392" r:id="rId33"/>
    <p:sldId id="3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7406" autoAdjust="0"/>
  </p:normalViewPr>
  <p:slideViewPr>
    <p:cSldViewPr snapToGrid="0">
      <p:cViewPr varScale="1">
        <p:scale>
          <a:sx n="112" d="100"/>
          <a:sy n="112" d="100"/>
        </p:scale>
        <p:origin x="378"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11096"/>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4/4/2025</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414686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907737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3407263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4234019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3445698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2995375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1090393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1262768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109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7788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0594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834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66997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5078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50213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notesSlide" Target="../notesSlides/notesSlide16.xml"/><Relationship Id="rId7" Type="http://schemas.openxmlformats.org/officeDocument/2006/relationships/package" Target="../embeddings/Microsoft_Excel_Macro-Enabled_Worksheet1.xlsm"/><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17.xml"/><Relationship Id="rId7" Type="http://schemas.openxmlformats.org/officeDocument/2006/relationships/package" Target="../embeddings/Microsoft_Excel_Macro-Enabled_Worksheet2.xlsm"/><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3.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hdb.gov.sg/-/media/doc/EAPG-CSC/Median-resale-prices-for-registered-resale-applications-from-2Q2007-to-4Q2024_.ashx" TargetMode="External"/><Relationship Id="rId2" Type="http://schemas.openxmlformats.org/officeDocument/2006/relationships/hyperlink" Target="https://data.gov.sg/datasets?topics=housing&amp;page=1&amp;resultId=d_2d493bdcc1d9a44828b6e71cb095b88d" TargetMode="External"/><Relationship Id="rId1" Type="http://schemas.openxmlformats.org/officeDocument/2006/relationships/slideLayout" Target="../slideLayouts/slideLayout6.xml"/><Relationship Id="rId5" Type="http://schemas.openxmlformats.org/officeDocument/2006/relationships/hyperlink" Target="https://www.hdb.gov.sg/cs/infoweb/-/media/doc/EAPG-CSC/EHG-amount-Couples-and-Families-Aug-2024.ashx" TargetMode="External"/><Relationship Id="rId4" Type="http://schemas.openxmlformats.org/officeDocument/2006/relationships/hyperlink" Target="https://stats.mom.gov.sg/iMAS_Tables1/CSV/mrsd_43_FT_Res_income.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0" y="3288"/>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1563247" y="995257"/>
            <a:ext cx="8715577" cy="4251013"/>
          </a:xfrm>
        </p:spPr>
        <p:txBody>
          <a:bodyPr vert="horz" wrap="square" lIns="0" tIns="0" rIns="0" bIns="0" rtlCol="0" anchor="b" anchorCtr="0">
            <a:normAutofit/>
          </a:bodyPr>
          <a:lstStyle/>
          <a:p>
            <a:pPr algn="ctr"/>
            <a:r>
              <a:rPr lang="en-US" sz="7300" kern="1200" dirty="0" smtClean="0">
                <a:solidFill>
                  <a:schemeClr val="tx1">
                    <a:lumMod val="95000"/>
                  </a:schemeClr>
                </a:solidFill>
                <a:latin typeface="+mj-lt"/>
                <a:ea typeface="+mj-ea"/>
                <a:cs typeface="+mj-cs"/>
              </a:rPr>
              <a:t>Interi</a:t>
            </a:r>
            <a:r>
              <a:rPr lang="en-US" sz="7300" dirty="0">
                <a:solidFill>
                  <a:schemeClr val="tx1">
                    <a:lumMod val="95000"/>
                  </a:schemeClr>
                </a:solidFill>
              </a:rPr>
              <a:t>m</a:t>
            </a:r>
            <a:r>
              <a:rPr lang="en-US" sz="7300" kern="1200" dirty="0">
                <a:solidFill>
                  <a:schemeClr val="tx1">
                    <a:lumMod val="95000"/>
                  </a:schemeClr>
                </a:solidFill>
                <a:latin typeface="+mj-lt"/>
                <a:ea typeface="+mj-ea"/>
                <a:cs typeface="+mj-cs"/>
              </a:rPr>
              <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Project</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Presentation</a:t>
            </a:r>
            <a:r>
              <a:rPr lang="en-US" sz="4000" kern="1200" dirty="0">
                <a:solidFill>
                  <a:srgbClr val="FFFF00"/>
                </a:solidFill>
                <a:latin typeface="+mj-lt"/>
                <a:ea typeface="+mj-ea"/>
                <a:cs typeface="+mj-cs"/>
              </a:rPr>
              <a:t/>
            </a:r>
            <a:br>
              <a:rPr lang="en-US" sz="4000" kern="1200" dirty="0">
                <a:solidFill>
                  <a:srgbClr val="FFFF00"/>
                </a:solidFill>
                <a:latin typeface="+mj-lt"/>
                <a:ea typeface="+mj-ea"/>
                <a:cs typeface="+mj-cs"/>
              </a:rPr>
            </a:br>
            <a:endParaRPr lang="en-US" sz="4000" kern="1200" dirty="0">
              <a:solidFill>
                <a:srgbClr val="FFFF00"/>
              </a:solidFill>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a:lstStyle/>
          <a:p>
            <a:r>
              <a:rPr lang="en-US" dirty="0" smtClean="0"/>
              <a:t>Entity Relationship Diagram (</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3" name="Picture 2"/>
          <p:cNvPicPr>
            <a:picLocks noChangeAspect="1"/>
          </p:cNvPicPr>
          <p:nvPr/>
        </p:nvPicPr>
        <p:blipFill>
          <a:blip r:embed="rId2"/>
          <a:stretch>
            <a:fillRect/>
          </a:stretch>
        </p:blipFill>
        <p:spPr>
          <a:xfrm>
            <a:off x="191078" y="1613686"/>
            <a:ext cx="11840796" cy="3265963"/>
          </a:xfrm>
          <a:prstGeom prst="rect">
            <a:avLst/>
          </a:prstGeom>
        </p:spPr>
      </p:pic>
    </p:spTree>
    <p:extLst>
      <p:ext uri="{BB962C8B-B14F-4D97-AF65-F5344CB8AC3E}">
        <p14:creationId xmlns:p14="http://schemas.microsoft.com/office/powerpoint/2010/main" val="271057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26447" y="141603"/>
            <a:ext cx="11091600" cy="1332000"/>
          </a:xfrm>
        </p:spPr>
        <p:txBody>
          <a:bodyPr/>
          <a:lstStyle/>
          <a:p>
            <a:r>
              <a:rPr lang="en-US" dirty="0" err="1" smtClean="0"/>
              <a:t>MedianBTOFlatPrices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2" name="Picture 1"/>
          <p:cNvPicPr>
            <a:picLocks noChangeAspect="1"/>
          </p:cNvPicPr>
          <p:nvPr/>
        </p:nvPicPr>
        <p:blipFill>
          <a:blip r:embed="rId2"/>
          <a:stretch>
            <a:fillRect/>
          </a:stretch>
        </p:blipFill>
        <p:spPr>
          <a:xfrm>
            <a:off x="3558433" y="909401"/>
            <a:ext cx="4953178" cy="5888778"/>
          </a:xfrm>
          <a:prstGeom prst="rect">
            <a:avLst/>
          </a:prstGeom>
        </p:spPr>
      </p:pic>
    </p:spTree>
    <p:extLst>
      <p:ext uri="{BB962C8B-B14F-4D97-AF65-F5344CB8AC3E}">
        <p14:creationId xmlns:p14="http://schemas.microsoft.com/office/powerpoint/2010/main" val="84919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34994" y="124511"/>
            <a:ext cx="11091600" cy="1332000"/>
          </a:xfrm>
        </p:spPr>
        <p:txBody>
          <a:bodyPr/>
          <a:lstStyle/>
          <a:p>
            <a:r>
              <a:rPr lang="en-US" dirty="0" err="1" smtClean="0"/>
              <a:t>MedianResaleFlatPrices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5" name="Picture 4"/>
          <p:cNvPicPr>
            <a:picLocks noChangeAspect="1"/>
          </p:cNvPicPr>
          <p:nvPr/>
        </p:nvPicPr>
        <p:blipFill>
          <a:blip r:embed="rId2"/>
          <a:stretch>
            <a:fillRect/>
          </a:stretch>
        </p:blipFill>
        <p:spPr>
          <a:xfrm>
            <a:off x="3545125" y="867423"/>
            <a:ext cx="5153025" cy="5876925"/>
          </a:xfrm>
          <a:prstGeom prst="rect">
            <a:avLst/>
          </a:prstGeom>
        </p:spPr>
      </p:pic>
    </p:spTree>
    <p:extLst>
      <p:ext uri="{BB962C8B-B14F-4D97-AF65-F5344CB8AC3E}">
        <p14:creationId xmlns:p14="http://schemas.microsoft.com/office/powerpoint/2010/main" val="527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371341"/>
            <a:ext cx="11091600" cy="1332000"/>
          </a:xfrm>
        </p:spPr>
        <p:txBody>
          <a:bodyPr/>
          <a:lstStyle/>
          <a:p>
            <a:r>
              <a:rPr lang="en-US" dirty="0" err="1" smtClean="0"/>
              <a:t>GrossMonthlyIncomeFullTime</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5" name="Picture 4"/>
          <p:cNvPicPr>
            <a:picLocks noChangeAspect="1"/>
          </p:cNvPicPr>
          <p:nvPr/>
        </p:nvPicPr>
        <p:blipFill>
          <a:blip r:embed="rId2"/>
          <a:stretch>
            <a:fillRect/>
          </a:stretch>
        </p:blipFill>
        <p:spPr>
          <a:xfrm>
            <a:off x="1403814" y="1464534"/>
            <a:ext cx="9043719" cy="4782441"/>
          </a:xfrm>
          <a:prstGeom prst="rect">
            <a:avLst/>
          </a:prstGeom>
        </p:spPr>
      </p:pic>
    </p:spTree>
    <p:extLst>
      <p:ext uri="{BB962C8B-B14F-4D97-AF65-F5344CB8AC3E}">
        <p14:creationId xmlns:p14="http://schemas.microsoft.com/office/powerpoint/2010/main" val="349107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325119" y="302950"/>
            <a:ext cx="11091600" cy="1332000"/>
          </a:xfrm>
        </p:spPr>
        <p:txBody>
          <a:bodyPr/>
          <a:lstStyle/>
          <a:p>
            <a:r>
              <a:rPr lang="en-US" dirty="0" err="1" smtClean="0"/>
              <a:t>Enhanced_CPF_Housing_Grant</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4" name="Picture 3"/>
          <p:cNvPicPr>
            <a:picLocks noChangeAspect="1"/>
          </p:cNvPicPr>
          <p:nvPr/>
        </p:nvPicPr>
        <p:blipFill>
          <a:blip r:embed="rId2"/>
          <a:stretch>
            <a:fillRect/>
          </a:stretch>
        </p:blipFill>
        <p:spPr>
          <a:xfrm>
            <a:off x="2805412" y="1634950"/>
            <a:ext cx="6547784" cy="4663300"/>
          </a:xfrm>
          <a:prstGeom prst="rect">
            <a:avLst/>
          </a:prstGeom>
        </p:spPr>
      </p:pic>
    </p:spTree>
    <p:extLst>
      <p:ext uri="{BB962C8B-B14F-4D97-AF65-F5344CB8AC3E}">
        <p14:creationId xmlns:p14="http://schemas.microsoft.com/office/powerpoint/2010/main" val="24360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ETL Process Flow</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10029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ETL Process Flow</a:t>
            </a:r>
            <a:endParaRPr lang="en-US" sz="40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11784" y="1035558"/>
            <a:ext cx="11519218" cy="1943107"/>
          </a:xfrm>
        </p:spPr>
        <p:txBody>
          <a:bodyPr/>
          <a:lstStyle/>
          <a:p>
            <a:r>
              <a:rPr lang="en-US" dirty="0"/>
              <a:t>Extract - Data is collected from multiple </a:t>
            </a:r>
            <a:r>
              <a:rPr lang="en-US" dirty="0" smtClean="0"/>
              <a:t>SG </a:t>
            </a:r>
            <a:r>
              <a:rPr lang="en-US" dirty="0" err="1" smtClean="0"/>
              <a:t>Gov</a:t>
            </a:r>
            <a:r>
              <a:rPr lang="en-US" dirty="0" smtClean="0"/>
              <a:t> sources (csv, pdf files).</a:t>
            </a:r>
          </a:p>
          <a:p>
            <a:r>
              <a:rPr lang="en-US" dirty="0"/>
              <a:t>Transform - The data is cleaned, formatted, aggregated, and </a:t>
            </a:r>
            <a:r>
              <a:rPr lang="en-US" dirty="0" smtClean="0"/>
              <a:t>validated.</a:t>
            </a:r>
          </a:p>
          <a:p>
            <a:r>
              <a:rPr lang="en-US" dirty="0"/>
              <a:t>Load - The processed data is stored in a target system </a:t>
            </a:r>
            <a:r>
              <a:rPr lang="en-US" dirty="0" smtClean="0"/>
              <a:t>(</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1431748" y="3146827"/>
            <a:ext cx="9039563" cy="3379406"/>
          </a:xfrm>
          <a:prstGeom prst="rect">
            <a:avLst/>
          </a:prstGeom>
        </p:spPr>
      </p:pic>
    </p:spTree>
    <p:extLst>
      <p:ext uri="{BB962C8B-B14F-4D97-AF65-F5344CB8AC3E}">
        <p14:creationId xmlns:p14="http://schemas.microsoft.com/office/powerpoint/2010/main" val="389274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085174"/>
            <a:ext cx="9621401" cy="1478162"/>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Analyzed Result</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209755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BTO HDB Price 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126838" y="738864"/>
            <a:ext cx="6190731" cy="5922236"/>
          </a:xfrm>
          <a:prstGeom prst="rect">
            <a:avLst/>
          </a:prstGeom>
        </p:spPr>
      </p:pic>
    </p:spTree>
    <p:extLst>
      <p:ext uri="{BB962C8B-B14F-4D97-AF65-F5344CB8AC3E}">
        <p14:creationId xmlns:p14="http://schemas.microsoft.com/office/powerpoint/2010/main" val="64203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a:t>
            </a:r>
            <a:r>
              <a:rPr lang="en-US" sz="3600" b="1" dirty="0" smtClean="0"/>
              <a:t>Resale HDB </a:t>
            </a:r>
            <a:r>
              <a:rPr lang="en-US" sz="3600" b="1" dirty="0"/>
              <a:t>Price 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003730" y="717847"/>
            <a:ext cx="6431173" cy="6041877"/>
          </a:xfrm>
          <a:prstGeom prst="rect">
            <a:avLst/>
          </a:prstGeom>
        </p:spPr>
      </p:pic>
    </p:spTree>
    <p:extLst>
      <p:ext uri="{BB962C8B-B14F-4D97-AF65-F5344CB8AC3E}">
        <p14:creationId xmlns:p14="http://schemas.microsoft.com/office/powerpoint/2010/main" val="161148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376232" y="213645"/>
            <a:ext cx="3565524" cy="1053890"/>
          </a:xfrm>
        </p:spPr>
        <p:txBody>
          <a:bodyPr/>
          <a:lstStyle/>
          <a:p>
            <a:pPr algn="ctr"/>
            <a:r>
              <a:rPr lang="en-US" dirty="0"/>
              <a:t>Agenda</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321285" y="1801687"/>
            <a:ext cx="11128594" cy="3761625"/>
          </a:xfrm>
        </p:spPr>
        <p:txBody>
          <a:bodyPr/>
          <a:lstStyle/>
          <a:p>
            <a:pPr marL="342900" indent="-342900">
              <a:buFont typeface="Arial" panose="020B0604020202020204" pitchFamily="34" charset="0"/>
              <a:buChar char="•"/>
            </a:pPr>
            <a:r>
              <a:rPr lang="en-US" sz="1400" dirty="0"/>
              <a:t>Introduction</a:t>
            </a:r>
          </a:p>
          <a:p>
            <a:pPr marL="342900" indent="-342900">
              <a:buFont typeface="Arial" panose="020B0604020202020204" pitchFamily="34" charset="0"/>
              <a:buChar char="•"/>
            </a:pPr>
            <a:r>
              <a:rPr lang="en-US" sz="1400" dirty="0" smtClean="0"/>
              <a:t>Issues and Objectives</a:t>
            </a:r>
            <a:endParaRPr lang="en-US" sz="1400" dirty="0"/>
          </a:p>
          <a:p>
            <a:pPr marL="342900" indent="-342900">
              <a:buFont typeface="Arial" panose="020B0604020202020204" pitchFamily="34" charset="0"/>
              <a:buChar char="•"/>
            </a:pPr>
            <a:r>
              <a:rPr lang="en-US" sz="1400" dirty="0"/>
              <a:t>Dataset Understanding</a:t>
            </a:r>
          </a:p>
          <a:p>
            <a:pPr marL="342900" indent="-342900">
              <a:buFont typeface="Arial" panose="020B0604020202020204" pitchFamily="34" charset="0"/>
              <a:buChar char="•"/>
            </a:pPr>
            <a:r>
              <a:rPr lang="en-US" sz="1400" dirty="0" smtClean="0"/>
              <a:t>Entity Relationship Diagram</a:t>
            </a:r>
          </a:p>
          <a:p>
            <a:pPr marL="342900" indent="-342900">
              <a:buFont typeface="Arial" panose="020B0604020202020204" pitchFamily="34" charset="0"/>
              <a:buChar char="•"/>
            </a:pPr>
            <a:r>
              <a:rPr lang="en-US" sz="1400" dirty="0" smtClean="0"/>
              <a:t>ETL Process Flow</a:t>
            </a:r>
          </a:p>
          <a:p>
            <a:pPr marL="342900" indent="-342900">
              <a:buFont typeface="Arial" panose="020B0604020202020204" pitchFamily="34" charset="0"/>
              <a:buChar char="•"/>
            </a:pPr>
            <a:r>
              <a:rPr lang="en-US" sz="1400" dirty="0" smtClean="0"/>
              <a:t>Analyzed Result</a:t>
            </a:r>
            <a:endParaRPr lang="en-US" sz="1400" dirty="0"/>
          </a:p>
          <a:p>
            <a:pPr marL="342900" indent="-342900">
              <a:buFont typeface="Arial" panose="020B0604020202020204" pitchFamily="34" charset="0"/>
              <a:buChar char="•"/>
            </a:pPr>
            <a:r>
              <a:rPr lang="en-US" sz="1400" dirty="0" smtClean="0"/>
              <a:t>Conclusion</a:t>
            </a:r>
            <a:endParaRPr lang="en-US" sz="1400" dirty="0"/>
          </a:p>
        </p:txBody>
      </p:sp>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smtClean="0"/>
              <a:t>Gross Monthly Income </a:t>
            </a:r>
            <a:r>
              <a:rPr lang="en-US" sz="3600" b="1" dirty="0"/>
              <a:t>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2921837" y="747410"/>
            <a:ext cx="6397537" cy="5913690"/>
          </a:xfrm>
          <a:prstGeom prst="rect">
            <a:avLst/>
          </a:prstGeom>
        </p:spPr>
      </p:pic>
    </p:spTree>
    <p:extLst>
      <p:ext uri="{BB962C8B-B14F-4D97-AF65-F5344CB8AC3E}">
        <p14:creationId xmlns:p14="http://schemas.microsoft.com/office/powerpoint/2010/main" val="24779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BTO Flat Price Appreciation VS Gross Salary Increment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222375" y="1198235"/>
            <a:ext cx="9572625" cy="5076825"/>
          </a:xfrm>
          <a:prstGeom prst="rect">
            <a:avLst/>
          </a:prstGeom>
        </p:spPr>
      </p:pic>
    </p:spTree>
    <p:extLst>
      <p:ext uri="{BB962C8B-B14F-4D97-AF65-F5344CB8AC3E}">
        <p14:creationId xmlns:p14="http://schemas.microsoft.com/office/powerpoint/2010/main" val="3846174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Resale Flat </a:t>
            </a:r>
            <a:r>
              <a:rPr lang="en-US" sz="3600" dirty="0"/>
              <a:t>Price Appreciation VS Gross Salary Increment</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1080909" y="1127911"/>
            <a:ext cx="9534525" cy="5114925"/>
          </a:xfrm>
          <a:prstGeom prst="rect">
            <a:avLst/>
          </a:prstGeom>
        </p:spPr>
      </p:pic>
    </p:spTree>
    <p:extLst>
      <p:ext uri="{BB962C8B-B14F-4D97-AF65-F5344CB8AC3E}">
        <p14:creationId xmlns:p14="http://schemas.microsoft.com/office/powerpoint/2010/main" val="3192989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0997" y="181395"/>
            <a:ext cx="9747695" cy="1332000"/>
          </a:xfrm>
        </p:spPr>
        <p:txBody>
          <a:bodyPr>
            <a:normAutofit/>
          </a:bodyPr>
          <a:lstStyle/>
          <a:p>
            <a:r>
              <a:rPr lang="en-US" sz="3600" smtClean="0"/>
              <a:t>Enhanced CPF Housing Grant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2838086" y="961144"/>
            <a:ext cx="5977116" cy="5470447"/>
          </a:xfrm>
          <a:prstGeom prst="rect">
            <a:avLst/>
          </a:prstGeom>
        </p:spPr>
      </p:pic>
    </p:spTree>
    <p:extLst>
      <p:ext uri="{BB962C8B-B14F-4D97-AF65-F5344CB8AC3E}">
        <p14:creationId xmlns:p14="http://schemas.microsoft.com/office/powerpoint/2010/main" val="2496952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6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600" dirty="0" smtClean="0">
                <a:latin typeface="Calibri" panose="020F0502020204030204" pitchFamily="34" charset="0"/>
                <a:ea typeface="DengXian" panose="02010600030101010101" pitchFamily="2" charset="-122"/>
                <a:cs typeface="Times New Roman" panose="02020603050405020304" pitchFamily="18" charset="0"/>
              </a:rPr>
              <a:t> Could Provide for BTO Flats</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2" name="Picture 1"/>
          <p:cNvPicPr>
            <a:picLocks noChangeAspect="1"/>
          </p:cNvPicPr>
          <p:nvPr/>
        </p:nvPicPr>
        <p:blipFill>
          <a:blip r:embed="rId5"/>
          <a:stretch>
            <a:fillRect/>
          </a:stretch>
        </p:blipFill>
        <p:spPr>
          <a:xfrm>
            <a:off x="2247544" y="3376773"/>
            <a:ext cx="7901328" cy="2177416"/>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511435628"/>
              </p:ext>
            </p:extLst>
          </p:nvPr>
        </p:nvGraphicFramePr>
        <p:xfrm>
          <a:off x="301176" y="6037905"/>
          <a:ext cx="801231" cy="676039"/>
        </p:xfrm>
        <a:graphic>
          <a:graphicData uri="http://schemas.openxmlformats.org/presentationml/2006/ole">
            <mc:AlternateContent xmlns:mc="http://schemas.openxmlformats.org/markup-compatibility/2006">
              <mc:Choice xmlns:v="urn:schemas-microsoft-com:vml" Requires="v">
                <p:oleObj spid="_x0000_s4178"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301176" y="6037905"/>
                        <a:ext cx="801231" cy="67603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01166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7" y="228920"/>
            <a:ext cx="11737307" cy="1332000"/>
          </a:xfrm>
        </p:spPr>
        <p:txBody>
          <a:bodyPr>
            <a:normAutofit/>
          </a:bodyPr>
          <a:lstStyle/>
          <a:p>
            <a:r>
              <a:rPr lang="en-US" sz="34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4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400" dirty="0" smtClean="0">
                <a:latin typeface="Calibri" panose="020F0502020204030204" pitchFamily="34" charset="0"/>
                <a:ea typeface="DengXian" panose="02010600030101010101" pitchFamily="2" charset="-122"/>
                <a:cs typeface="Times New Roman" panose="02020603050405020304" pitchFamily="18" charset="0"/>
              </a:rPr>
              <a:t> Could Provide for Resale Flats</a:t>
            </a:r>
            <a:endParaRPr lang="en-US" sz="34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3" name="Picture 2"/>
          <p:cNvPicPr>
            <a:picLocks noChangeAspect="1"/>
          </p:cNvPicPr>
          <p:nvPr/>
        </p:nvPicPr>
        <p:blipFill>
          <a:blip r:embed="rId5"/>
          <a:stretch>
            <a:fillRect/>
          </a:stretch>
        </p:blipFill>
        <p:spPr>
          <a:xfrm>
            <a:off x="2225774" y="3369994"/>
            <a:ext cx="8210333" cy="2176868"/>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024939268"/>
              </p:ext>
            </p:extLst>
          </p:nvPr>
        </p:nvGraphicFramePr>
        <p:xfrm>
          <a:off x="431904" y="5996011"/>
          <a:ext cx="798691" cy="673896"/>
        </p:xfrm>
        <a:graphic>
          <a:graphicData uri="http://schemas.openxmlformats.org/presentationml/2006/ole">
            <mc:AlternateContent xmlns:mc="http://schemas.openxmlformats.org/markup-compatibility/2006">
              <mc:Choice xmlns:v="urn:schemas-microsoft-com:vml" Requires="v">
                <p:oleObj spid="_x0000_s5151"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431904" y="5996011"/>
                        <a:ext cx="798691" cy="67389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99425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26</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2729385182"/>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(BTO)</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214.12%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640336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27</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805726890"/>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(Resale)</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370.51%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553.86%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$700K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757993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581E8936-2270-47FE-94A4-398CB123EF90}"/>
              </a:ext>
            </a:extLst>
          </p:cNvPr>
          <p:cNvSpPr>
            <a:spLocks noGrp="1"/>
          </p:cNvSpPr>
          <p:nvPr>
            <p:ph type="title"/>
          </p:nvPr>
        </p:nvSpPr>
        <p:spPr>
          <a:xfrm>
            <a:off x="258094" y="3983456"/>
            <a:ext cx="9985709" cy="1562959"/>
          </a:xfrm>
        </p:spPr>
        <p:txBody>
          <a:bodyPr/>
          <a:lstStyle/>
          <a:p>
            <a:r>
              <a:rPr lang="en-US" dirty="0" smtClean="0"/>
              <a:t>Conclusion</a:t>
            </a:r>
            <a:endParaRPr lang="en-US" dirty="0"/>
          </a:p>
        </p:txBody>
      </p:sp>
      <p:pic>
        <p:nvPicPr>
          <p:cNvPr id="16" name="Picture Placeholder 15" descr="Data Points Digital background">
            <a:extLst>
              <a:ext uri="{FF2B5EF4-FFF2-40B4-BE49-F238E27FC236}">
                <a16:creationId xmlns:a16="http://schemas.microsoft.com/office/drawing/2014/main" xmlns=""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3521561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7788B34-4190-4916-9048-47720EA5ABF1}"/>
              </a:ext>
            </a:extLst>
          </p:cNvPr>
          <p:cNvSpPr>
            <a:spLocks noGrp="1"/>
          </p:cNvSpPr>
          <p:nvPr>
            <p:ph type="title"/>
          </p:nvPr>
        </p:nvSpPr>
        <p:spPr>
          <a:xfrm>
            <a:off x="226123" y="421089"/>
            <a:ext cx="6507964" cy="1091517"/>
          </a:xfrm>
        </p:spPr>
        <p:txBody>
          <a:bodyPr/>
          <a:lstStyle/>
          <a:p>
            <a:r>
              <a:rPr lang="en-US" dirty="0"/>
              <a:t>Conclusion</a:t>
            </a:r>
          </a:p>
        </p:txBody>
      </p:sp>
      <p:sp>
        <p:nvSpPr>
          <p:cNvPr id="9" name="Content Placeholder 8">
            <a:extLst>
              <a:ext uri="{FF2B5EF4-FFF2-40B4-BE49-F238E27FC236}">
                <a16:creationId xmlns:a16="http://schemas.microsoft.com/office/drawing/2014/main" xmlns="" id="{8598ECEC-4413-4244-8F21-0076EC511806}"/>
              </a:ext>
            </a:extLst>
          </p:cNvPr>
          <p:cNvSpPr>
            <a:spLocks noGrp="1"/>
          </p:cNvSpPr>
          <p:nvPr>
            <p:ph sz="half" idx="2"/>
          </p:nvPr>
        </p:nvSpPr>
        <p:spPr>
          <a:xfrm>
            <a:off x="162369" y="1512606"/>
            <a:ext cx="11938475" cy="4006777"/>
          </a:xfrm>
        </p:spPr>
        <p:txBody>
          <a:bodyPr>
            <a:normAutofit/>
          </a:bodyPr>
          <a:lstStyle/>
          <a:p>
            <a:pPr marL="0" lvl="0" indent="0">
              <a:buNone/>
            </a:pPr>
            <a:r>
              <a:rPr lang="en-US" sz="2400" dirty="0"/>
              <a:t>From this project, we discovered </a:t>
            </a:r>
            <a:r>
              <a:rPr lang="en-US" sz="2400" dirty="0" smtClean="0"/>
              <a:t>the following by using data analysis to assess HDB affordability:</a:t>
            </a:r>
          </a:p>
          <a:p>
            <a:pPr lvl="0"/>
            <a:r>
              <a:rPr lang="en-US" sz="2400" dirty="0" smtClean="0"/>
              <a:t>Price </a:t>
            </a:r>
            <a:r>
              <a:rPr lang="en-US" sz="2400" dirty="0"/>
              <a:t>appreciation of HDB </a:t>
            </a:r>
            <a:r>
              <a:rPr lang="en-US" sz="2400" dirty="0" smtClean="0"/>
              <a:t>flats (3, 4, 5 room) is in tandem with the </a:t>
            </a:r>
            <a:r>
              <a:rPr lang="en-US" sz="2400" dirty="0"/>
              <a:t>gross monthly income of </a:t>
            </a:r>
            <a:r>
              <a:rPr lang="en-US" sz="2400" dirty="0" smtClean="0"/>
              <a:t>population in SG.</a:t>
            </a:r>
            <a:endParaRPr lang="en-US" sz="2400" dirty="0"/>
          </a:p>
          <a:p>
            <a:r>
              <a:rPr lang="en-US" sz="2400" dirty="0" smtClean="0"/>
              <a:t>SG </a:t>
            </a:r>
            <a:r>
              <a:rPr lang="en-US" sz="2400" dirty="0" err="1" smtClean="0"/>
              <a:t>Gov</a:t>
            </a:r>
            <a:r>
              <a:rPr lang="en-US" sz="2400" dirty="0" smtClean="0"/>
              <a:t> and HDB need to monitor and control the prices of BTO 5 room HDB flats to ensure that they remain affordable to the general public in SG.</a:t>
            </a:r>
          </a:p>
          <a:p>
            <a:r>
              <a:rPr lang="en-US" sz="2400" dirty="0"/>
              <a:t>SG </a:t>
            </a:r>
            <a:r>
              <a:rPr lang="en-US" sz="2400" dirty="0" err="1"/>
              <a:t>Gov</a:t>
            </a:r>
            <a:r>
              <a:rPr lang="en-US" sz="2400" dirty="0"/>
              <a:t> and HDB need to </a:t>
            </a:r>
            <a:r>
              <a:rPr lang="en-US" sz="2400" dirty="0" smtClean="0"/>
              <a:t>do more to control </a:t>
            </a:r>
            <a:r>
              <a:rPr lang="en-US" sz="2400" dirty="0"/>
              <a:t>the prices of </a:t>
            </a:r>
            <a:r>
              <a:rPr lang="en-US" sz="2400" dirty="0" smtClean="0"/>
              <a:t>Resale 4 and 5 room HDB </a:t>
            </a:r>
            <a:r>
              <a:rPr lang="en-US" sz="2400" dirty="0"/>
              <a:t>flats to ensure that they remain affordable to the general public in </a:t>
            </a:r>
            <a:r>
              <a:rPr lang="en-US" sz="2400" dirty="0" smtClean="0"/>
              <a:t>SG.</a:t>
            </a:r>
            <a:endParaRPr lang="en-US" sz="2400" dirty="0"/>
          </a:p>
          <a:p>
            <a:endParaRPr lang="en-US" sz="2400" dirty="0"/>
          </a:p>
          <a:p>
            <a:pPr marL="0" lvl="0" indent="0">
              <a:buNone/>
            </a:pPr>
            <a:endParaRPr lang="en-US" sz="2400" dirty="0"/>
          </a:p>
          <a:p>
            <a:pPr lvl="0"/>
            <a:endParaRPr lang="en-US" sz="2400" dirty="0"/>
          </a:p>
          <a:p>
            <a:endParaRPr lang="en-US" sz="2400" dirty="0"/>
          </a:p>
        </p:txBody>
      </p:sp>
      <p:sp>
        <p:nvSpPr>
          <p:cNvPr id="16" name="Slide Number Placeholder 15">
            <a:extLst>
              <a:ext uri="{FF2B5EF4-FFF2-40B4-BE49-F238E27FC236}">
                <a16:creationId xmlns:a16="http://schemas.microsoft.com/office/drawing/2014/main" xmlns=""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317791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smtClean="0"/>
              <a:t>The End</a:t>
            </a:r>
            <a:endParaRPr lang="en-US" dirty="0"/>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127466" y="501151"/>
            <a:ext cx="4348309" cy="1332000"/>
          </a:xfrm>
        </p:spPr>
        <p:txBody>
          <a:bodyPr>
            <a:normAutofit/>
          </a:bodyPr>
          <a:lstStyle/>
          <a:p>
            <a:pPr algn="ctr"/>
            <a:r>
              <a:rPr lang="en-US" dirty="0"/>
              <a:t>Introduction </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482497" y="1600624"/>
            <a:ext cx="11254144" cy="4405121"/>
          </a:xfrm>
        </p:spPr>
        <p:txBody>
          <a:bodyPr/>
          <a:lstStyle/>
          <a:p>
            <a:r>
              <a:rPr lang="en-US" sz="2000" dirty="0" smtClean="0"/>
              <a:t>HDB </a:t>
            </a:r>
            <a:r>
              <a:rPr lang="en-US" sz="2000" dirty="0"/>
              <a:t>flat is a type of public housing in Singapore, built and managed by the Housing &amp; Development Board (HDB). These flats are home to over 80% of Singapore’s residents, providing affordable and well-designed housing options ranging from studio apartments to executive flats</a:t>
            </a:r>
            <a:r>
              <a:rPr lang="en-US" sz="2000" dirty="0" smtClean="0"/>
              <a:t>.  </a:t>
            </a:r>
            <a:r>
              <a:rPr lang="en-US" sz="2000" dirty="0"/>
              <a:t>They are a key part of Singapore’s urban planning, promoting community living while ensuring quality and affordability for residents</a:t>
            </a:r>
            <a:r>
              <a:rPr lang="en-US" sz="2000" dirty="0" smtClean="0"/>
              <a:t>.</a:t>
            </a:r>
          </a:p>
          <a:p>
            <a:r>
              <a:rPr lang="en-US" sz="2000" dirty="0" smtClean="0">
                <a:effectLst/>
                <a:latin typeface="Calibri" panose="020F0502020204030204" pitchFamily="34" charset="0"/>
                <a:ea typeface="SimSun" panose="02010600030101010101" pitchFamily="2" charset="-122"/>
                <a:cs typeface="Arial" panose="020B0604020202020204" pitchFamily="34" charset="0"/>
              </a:rPr>
              <a:t>In this project, we will assess and measure the affordability of the HDB flats (3, 4 &amp; 5 room) based on gross monthly income.</a:t>
            </a:r>
          </a:p>
          <a:p>
            <a:r>
              <a:rPr lang="en-US" sz="2000" dirty="0" smtClean="0">
                <a:latin typeface="Calibri" panose="020F0502020204030204" pitchFamily="34" charset="0"/>
                <a:ea typeface="SimSun" panose="02010600030101010101" pitchFamily="2" charset="-122"/>
                <a:cs typeface="Arial" panose="020B0604020202020204" pitchFamily="34" charset="0"/>
              </a:rPr>
              <a:t>In addition, we will also calculate the additional </a:t>
            </a:r>
            <a:r>
              <a:rPr lang="en-US" sz="2000" dirty="0">
                <a:latin typeface="Calibri" panose="020F0502020204030204" pitchFamily="34" charset="0"/>
                <a:ea typeface="SimSun" panose="02010600030101010101" pitchFamily="2" charset="-122"/>
                <a:cs typeface="Arial" panose="020B0604020202020204" pitchFamily="34" charset="0"/>
              </a:rPr>
              <a:t>subsidy </a:t>
            </a:r>
            <a:r>
              <a:rPr lang="en-US" sz="2000" dirty="0" smtClean="0">
                <a:latin typeface="Calibri" panose="020F0502020204030204" pitchFamily="34" charset="0"/>
                <a:ea typeface="SimSun" panose="02010600030101010101" pitchFamily="2" charset="-122"/>
                <a:cs typeface="Arial" panose="020B0604020202020204" pitchFamily="34" charset="0"/>
              </a:rPr>
              <a:t>in </a:t>
            </a:r>
            <a:r>
              <a:rPr lang="en-US" sz="2000" dirty="0">
                <a:latin typeface="Calibri" panose="020F0502020204030204" pitchFamily="34" charset="0"/>
                <a:ea typeface="SimSun" panose="02010600030101010101" pitchFamily="2" charset="-122"/>
                <a:cs typeface="Arial" panose="020B0604020202020204" pitchFamily="34" charset="0"/>
              </a:rPr>
              <a:t>order to achieve Mortgage Servicing Ratio (MSR) not exceeding 30% of gross monthly salary by HDB </a:t>
            </a:r>
            <a:r>
              <a:rPr lang="en-US" sz="2000" dirty="0" smtClean="0">
                <a:latin typeface="Calibri" panose="020F0502020204030204" pitchFamily="34" charset="0"/>
                <a:ea typeface="SimSun" panose="02010600030101010101" pitchFamily="2" charset="-122"/>
                <a:cs typeface="Arial" panose="020B0604020202020204" pitchFamily="34" charset="0"/>
              </a:rPr>
              <a:t>standard.</a:t>
            </a:r>
            <a:endParaRPr lang="en-SG" sz="20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056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17464" y="1837345"/>
            <a:ext cx="5437187" cy="2094981"/>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Issues </a:t>
            </a:r>
            <a:r>
              <a:rPr lang="en-US" sz="6400" kern="1200" dirty="0">
                <a:solidFill>
                  <a:schemeClr val="tx1"/>
                </a:solidFill>
                <a:latin typeface="+mj-lt"/>
                <a:ea typeface="+mj-ea"/>
                <a:cs typeface="+mj-cs"/>
              </a:rPr>
              <a:t>&amp; Objectives</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928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2148" y="542315"/>
            <a:ext cx="9437404" cy="1332000"/>
          </a:xfrm>
        </p:spPr>
        <p:txBody>
          <a:bodyPr>
            <a:normAutofit/>
          </a:bodyPr>
          <a:lstStyle/>
          <a:p>
            <a:r>
              <a:rPr lang="en-US" dirty="0" smtClean="0"/>
              <a:t>Issues </a:t>
            </a:r>
            <a:r>
              <a:rPr lang="en-US" dirty="0"/>
              <a:t>&amp; Objectives </a:t>
            </a:r>
          </a:p>
        </p:txBody>
      </p:sp>
      <p:sp>
        <p:nvSpPr>
          <p:cNvPr id="9" name="Text Placeholder 8">
            <a:extLst>
              <a:ext uri="{FF2B5EF4-FFF2-40B4-BE49-F238E27FC236}">
                <a16:creationId xmlns:a16="http://schemas.microsoft.com/office/drawing/2014/main" xmlns="" id="{0D098C43-2F2A-4100-89BC-5931039293FA}"/>
              </a:ext>
            </a:extLst>
          </p:cNvPr>
          <p:cNvSpPr>
            <a:spLocks noGrp="1"/>
          </p:cNvSpPr>
          <p:nvPr>
            <p:ph type="body" idx="1"/>
          </p:nvPr>
        </p:nvSpPr>
        <p:spPr>
          <a:xfrm>
            <a:off x="362148" y="1208315"/>
            <a:ext cx="5437186" cy="535354"/>
          </a:xfrm>
        </p:spPr>
        <p:txBody>
          <a:bodyPr/>
          <a:lstStyle/>
          <a:p>
            <a:r>
              <a:rPr lang="en-US" dirty="0" smtClean="0"/>
              <a:t>issues</a:t>
            </a:r>
            <a:endParaRPr lang="en-US" dirty="0"/>
          </a:p>
        </p:txBody>
      </p:sp>
      <p:sp>
        <p:nvSpPr>
          <p:cNvPr id="11" name="Text Placeholder 10">
            <a:extLst>
              <a:ext uri="{FF2B5EF4-FFF2-40B4-BE49-F238E27FC236}">
                <a16:creationId xmlns:a16="http://schemas.microsoft.com/office/drawing/2014/main" xmlns="" id="{60726BA7-44D6-4116-90E3-38325026EAAD}"/>
              </a:ext>
            </a:extLst>
          </p:cNvPr>
          <p:cNvSpPr>
            <a:spLocks noGrp="1"/>
          </p:cNvSpPr>
          <p:nvPr>
            <p:ph type="body" sz="quarter" idx="3"/>
          </p:nvPr>
        </p:nvSpPr>
        <p:spPr>
          <a:xfrm>
            <a:off x="6647859" y="1164572"/>
            <a:ext cx="5436392" cy="535354"/>
          </a:xfrm>
        </p:spPr>
        <p:txBody>
          <a:bodyPr/>
          <a:lstStyle/>
          <a:p>
            <a:r>
              <a:rPr lang="en-US" dirty="0" smtClean="0"/>
              <a:t>objectives</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xmlns="" id="{845EF2A3-A8A5-D1E2-CAF8-69A0B7B97F94}"/>
              </a:ext>
            </a:extLst>
          </p:cNvPr>
          <p:cNvSpPr txBox="1"/>
          <p:nvPr/>
        </p:nvSpPr>
        <p:spPr>
          <a:xfrm>
            <a:off x="-184214" y="4672895"/>
            <a:ext cx="11967096" cy="1841402"/>
          </a:xfrm>
          <a:prstGeom prst="rect">
            <a:avLst/>
          </a:prstGeom>
          <a:noFill/>
        </p:spPr>
        <p:txBody>
          <a:bodyPr wrap="square" rtlCol="0">
            <a:spAutoFit/>
          </a:bodyPr>
          <a:lstStyle/>
          <a:p>
            <a:pPr marL="457200">
              <a:lnSpc>
                <a:spcPct val="107000"/>
              </a:lnSpc>
            </a:pPr>
            <a:r>
              <a:rPr lang="en-SG" sz="1400" cap="all" spc="200" dirty="0"/>
              <a:t>Data Analytic Objective</a:t>
            </a:r>
          </a:p>
          <a:p>
            <a:pPr marL="457200">
              <a:lnSpc>
                <a:spcPct val="107000"/>
              </a:lnSpc>
            </a:pPr>
            <a:endParaRPr lang="en-SG" sz="1400" cap="all" spc="200" dirty="0"/>
          </a:p>
          <a:p>
            <a:pPr marL="742950" indent="-285750">
              <a:lnSpc>
                <a:spcPct val="107000"/>
              </a:lnSpc>
              <a:spcAft>
                <a:spcPts val="800"/>
              </a:spcAft>
              <a:buFont typeface="Arial" panose="020B0604020202020204" pitchFamily="34" charset="0"/>
              <a:buChar char="•"/>
            </a:pP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import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relevant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data entities and datasets from relevant SG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Gov</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agency websites and import them into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PostgreDB</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t>
            </a:r>
            <a:endPar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Apply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appropriate data science functionality of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Pandas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and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Seaborn</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on Python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dissect and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achieve the objectives for this interim project.</a:t>
            </a:r>
            <a:endParaRPr lang="en-SG"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Content Placeholder 9">
            <a:extLst>
              <a:ext uri="{FF2B5EF4-FFF2-40B4-BE49-F238E27FC236}">
                <a16:creationId xmlns:a16="http://schemas.microsoft.com/office/drawing/2014/main" xmlns="" id="{6E98BB30-1A5B-D083-3E54-0C3CB303792F}"/>
              </a:ext>
            </a:extLst>
          </p:cNvPr>
          <p:cNvSpPr>
            <a:spLocks noGrp="1"/>
          </p:cNvSpPr>
          <p:nvPr>
            <p:ph sz="half" idx="2"/>
          </p:nvPr>
        </p:nvSpPr>
        <p:spPr>
          <a:xfrm>
            <a:off x="188780" y="1856067"/>
            <a:ext cx="5803369" cy="2686182"/>
          </a:xfrm>
        </p:spPr>
        <p:txBody>
          <a:bodyPr/>
          <a:lstStyle/>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HDB price </a:t>
            </a:r>
            <a:r>
              <a:rPr lang="en-US" sz="1800" dirty="0" smtClean="0">
                <a:latin typeface="Calibri" panose="020F0502020204030204" pitchFamily="34" charset="0"/>
                <a:ea typeface="DengXian" panose="02010600030101010101" pitchFamily="2" charset="-122"/>
                <a:cs typeface="Times New Roman" panose="02020603050405020304" pitchFamily="18" charset="0"/>
              </a:rPr>
              <a:t>has been rising fast and furious on a yearly basis, many are concerned if HDB is still affordable</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smtClean="0">
                <a:latin typeface="Calibri" panose="020F0502020204030204" pitchFamily="34" charset="0"/>
                <a:ea typeface="DengXian" panose="02010600030101010101" pitchFamily="2" charset="-122"/>
                <a:cs typeface="Times New Roman" panose="02020603050405020304" pitchFamily="18" charset="0"/>
              </a:rPr>
              <a:t>to average Singaporeans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Many first timers with low if not zero CPF savings and personal savings are concerned about servicing their monthly mortgages for the BTO flats, what is the additional subsidy that the SG government could provide to  lessen their burden</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Content Placeholder 11">
            <a:extLst>
              <a:ext uri="{FF2B5EF4-FFF2-40B4-BE49-F238E27FC236}">
                <a16:creationId xmlns:a16="http://schemas.microsoft.com/office/drawing/2014/main" xmlns="" id="{40598DCB-F795-F0AF-BF11-EFC70F825B36}"/>
              </a:ext>
            </a:extLst>
          </p:cNvPr>
          <p:cNvSpPr>
            <a:spLocks noGrp="1"/>
          </p:cNvSpPr>
          <p:nvPr>
            <p:ph sz="quarter" idx="4"/>
          </p:nvPr>
        </p:nvSpPr>
        <p:spPr>
          <a:xfrm>
            <a:off x="6503350" y="1822820"/>
            <a:ext cx="5499868" cy="2373166"/>
          </a:xfrm>
        </p:spPr>
        <p:txBody>
          <a:bodyPr/>
          <a:lstStyle/>
          <a:p>
            <a:r>
              <a:rPr lang="en-US" sz="1800" dirty="0" smtClean="0">
                <a:latin typeface="Calibri" panose="020F0502020204030204" pitchFamily="34" charset="0"/>
                <a:ea typeface="SimSun" panose="02010600030101010101" pitchFamily="2" charset="-122"/>
                <a:cs typeface="Arial" panose="020B0604020202020204" pitchFamily="34" charset="0"/>
              </a:rPr>
              <a:t>Measure </a:t>
            </a:r>
            <a:r>
              <a:rPr lang="en-US" sz="1800" dirty="0">
                <a:latin typeface="Calibri" panose="020F0502020204030204" pitchFamily="34" charset="0"/>
                <a:ea typeface="SimSun" panose="02010600030101010101" pitchFamily="2" charset="-122"/>
                <a:cs typeface="Arial" panose="020B0604020202020204" pitchFamily="34" charset="0"/>
              </a:rPr>
              <a:t>the affordability of the HDB flats (3, 4 , 5 room) based on gross monthly income</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smtClean="0">
                <a:latin typeface="Calibri" panose="020F0502020204030204" pitchFamily="34" charset="0"/>
                <a:ea typeface="SimSun" panose="02010600030101010101" pitchFamily="2" charset="-122"/>
                <a:cs typeface="Arial" panose="020B0604020202020204" pitchFamily="34" charset="0"/>
              </a:rPr>
              <a:t>Calculate </a:t>
            </a:r>
            <a:r>
              <a:rPr lang="en-US" sz="1800" dirty="0">
                <a:latin typeface="Calibri" panose="020F0502020204030204" pitchFamily="34" charset="0"/>
                <a:ea typeface="SimSun" panose="02010600030101010101" pitchFamily="2" charset="-122"/>
                <a:cs typeface="Arial" panose="020B0604020202020204" pitchFamily="34" charset="0"/>
              </a:rPr>
              <a:t>the additional subsidy in order to achieve Mortgage Servicing Ratio (MSR) not exceeding 30% of gross monthly salary by HDB standard</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581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29466" y="851513"/>
            <a:ext cx="962140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Understanding</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277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2" y="309593"/>
            <a:ext cx="11091600" cy="1332000"/>
          </a:xfrm>
        </p:spPr>
        <p:txBody>
          <a:bodyPr/>
          <a:lstStyle/>
          <a:p>
            <a:r>
              <a:rPr lang="en-US" dirty="0" smtClean="0"/>
              <a:t>Data Files (</a:t>
            </a:r>
            <a:r>
              <a:rPr lang="en-US" dirty="0" err="1" smtClean="0"/>
              <a:t>Gov</a:t>
            </a:r>
            <a:r>
              <a:rPr lang="en-US" dirty="0" smtClean="0"/>
              <a:t> SG Sources)</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2509685240"/>
              </p:ext>
            </p:extLst>
          </p:nvPr>
        </p:nvGraphicFramePr>
        <p:xfrm>
          <a:off x="211742" y="1150930"/>
          <a:ext cx="11735279" cy="5092146"/>
        </p:xfrm>
        <a:graphic>
          <a:graphicData uri="http://schemas.openxmlformats.org/drawingml/2006/table">
            <a:tbl>
              <a:tblPr firstRow="1" firstCol="1" bandRow="1">
                <a:tableStyleId>{5C22544A-7EE6-4342-B048-85BDC9FD1C3A}</a:tableStyleId>
              </a:tblPr>
              <a:tblGrid>
                <a:gridCol w="4216259">
                  <a:extLst>
                    <a:ext uri="{9D8B030D-6E8A-4147-A177-3AD203B41FA5}">
                      <a16:colId xmlns:a16="http://schemas.microsoft.com/office/drawing/2014/main" xmlns="" val="2876190232"/>
                    </a:ext>
                  </a:extLst>
                </a:gridCol>
                <a:gridCol w="4007142">
                  <a:extLst>
                    <a:ext uri="{9D8B030D-6E8A-4147-A177-3AD203B41FA5}">
                      <a16:colId xmlns:a16="http://schemas.microsoft.com/office/drawing/2014/main" xmlns="" val="1703481977"/>
                    </a:ext>
                  </a:extLst>
                </a:gridCol>
                <a:gridCol w="3511878">
                  <a:extLst>
                    <a:ext uri="{9D8B030D-6E8A-4147-A177-3AD203B41FA5}">
                      <a16:colId xmlns:a16="http://schemas.microsoft.com/office/drawing/2014/main" xmlns="" val="1833398673"/>
                    </a:ext>
                  </a:extLst>
                </a:gridCol>
              </a:tblGrid>
              <a:tr h="1252042">
                <a:tc>
                  <a:txBody>
                    <a:bodyPr/>
                    <a:lstStyle/>
                    <a:p>
                      <a:pPr marL="0" marR="0">
                        <a:lnSpc>
                          <a:spcPct val="107000"/>
                        </a:lnSpc>
                        <a:spcBef>
                          <a:spcPts val="0"/>
                        </a:spcBef>
                        <a:spcAft>
                          <a:spcPts val="0"/>
                        </a:spcAft>
                      </a:pPr>
                      <a:r>
                        <a:rPr lang="en-SG" sz="1600" dirty="0" smtClean="0">
                          <a:effectLst/>
                        </a:rPr>
                        <a:t>Data File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Data 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Resource URL</a:t>
                      </a: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400" b="0" dirty="0" smtClean="0">
                          <a:solidFill>
                            <a:schemeClr val="bg1"/>
                          </a:solidFill>
                          <a:effectLst/>
                          <a:latin typeface="+mn-lt"/>
                        </a:rPr>
                        <a:t>BTOPriceRangeofHDBFlatsOffered.csv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a:effectLst/>
                        </a:rPr>
                        <a:t>Constitutes </a:t>
                      </a:r>
                      <a:r>
                        <a:rPr lang="en-SG" sz="1600" dirty="0" smtClean="0">
                          <a:effectLst/>
                        </a:rPr>
                        <a:t>different transacted prices of BTO flats</a:t>
                      </a:r>
                      <a:r>
                        <a:rPr lang="en-SG" sz="1600" baseline="0" dirty="0" smtClean="0">
                          <a:effectLst/>
                        </a:rPr>
                        <a:t> in SG offered by HDB </a:t>
                      </a:r>
                      <a:r>
                        <a:rPr lang="en-SG" sz="1600" dirty="0" smtClean="0">
                          <a:effectLst/>
                        </a:rPr>
                        <a:t>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2"/>
                        </a:rPr>
                        <a:t>https://data.gov.sg/datasets?topics=housing&amp;page=1&amp;resultId=d_2d493bdcc1d9a44828b6e71cb095b88d</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400" b="0" dirty="0" smtClean="0">
                          <a:solidFill>
                            <a:schemeClr val="bg1"/>
                          </a:solidFill>
                          <a:effectLst/>
                          <a:latin typeface="+mn-lt"/>
                        </a:rPr>
                        <a:t>Median-resale-prices-from-2Q2007-to-4Q2024.csv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3"/>
                        </a:rPr>
                        <a:t>https://www.hdb.gov.sg/-/media/doc/EAPG-CSC/Median-resale-prices-for-registered-resale-applications-from-2Q2007-to-4Q2024_.ashx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GrossMonthlyIncomeFull-TimeEmployedResidents_Final.csv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Constitutes </a:t>
                      </a:r>
                      <a:r>
                        <a:rPr lang="en-SG" sz="1600" dirty="0" smtClean="0">
                          <a:effectLst/>
                        </a:rPr>
                        <a:t>different gross monthly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4"/>
                        </a:rPr>
                        <a:t>https://stats.mom.gov.sg/iMAS_Tables1/CSV/mrsd_43_FT_Res_income.zip</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400" b="0" dirty="0" smtClean="0">
                          <a:solidFill>
                            <a:schemeClr val="bg1"/>
                          </a:solidFill>
                          <a:effectLst/>
                          <a:latin typeface="+mn-lt"/>
                        </a:rPr>
                        <a:t>EHG-amount-Couples-and-Families-Aug-2024_Final.csv</a:t>
                      </a:r>
                    </a:p>
                    <a:p>
                      <a:pPr marL="0" marR="0">
                        <a:lnSpc>
                          <a:spcPct val="107000"/>
                        </a:lnSpc>
                        <a:spcBef>
                          <a:spcPts val="0"/>
                        </a:spcBef>
                        <a:spcAft>
                          <a:spcPts val="0"/>
                        </a:spcAft>
                      </a:pPr>
                      <a:endParaRPr lang="en-US" sz="140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enhanced housing grant for various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5"/>
                        </a:rPr>
                        <a:t>https://www.hdb.gov.sg/cs/infoweb/-/media/doc/EAPG-CSC/EHG-amount-Couples-and-Families-Aug-2024.ashx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5850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1" y="309593"/>
            <a:ext cx="12042927" cy="1332000"/>
          </a:xfrm>
        </p:spPr>
        <p:txBody>
          <a:bodyPr/>
          <a:lstStyle/>
          <a:p>
            <a:r>
              <a:rPr lang="en-US" dirty="0" smtClean="0"/>
              <a:t>DB Entity </a:t>
            </a:r>
            <a:r>
              <a:rPr lang="en-US" dirty="0"/>
              <a:t>After Data </a:t>
            </a:r>
            <a:r>
              <a:rPr lang="en-US" dirty="0" smtClean="0"/>
              <a:t>Extraction &amp; Transformation</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2849727233"/>
              </p:ext>
            </p:extLst>
          </p:nvPr>
        </p:nvGraphicFramePr>
        <p:xfrm>
          <a:off x="211741" y="1697295"/>
          <a:ext cx="11675458" cy="4351524"/>
        </p:xfrm>
        <a:graphic>
          <a:graphicData uri="http://schemas.openxmlformats.org/drawingml/2006/table">
            <a:tbl>
              <a:tblPr firstRow="1" firstCol="1" bandRow="1">
                <a:tableStyleId>{5C22544A-7EE6-4342-B048-85BDC9FD1C3A}</a:tableStyleId>
              </a:tblPr>
              <a:tblGrid>
                <a:gridCol w="3112573">
                  <a:extLst>
                    <a:ext uri="{9D8B030D-6E8A-4147-A177-3AD203B41FA5}">
                      <a16:colId xmlns:a16="http://schemas.microsoft.com/office/drawing/2014/main" xmlns="" val="2876190232"/>
                    </a:ext>
                  </a:extLst>
                </a:gridCol>
                <a:gridCol w="8562885">
                  <a:extLst>
                    <a:ext uri="{9D8B030D-6E8A-4147-A177-3AD203B41FA5}">
                      <a16:colId xmlns:a16="http://schemas.microsoft.com/office/drawing/2014/main" xmlns="" val="1703481977"/>
                    </a:ext>
                  </a:extLst>
                </a:gridCol>
              </a:tblGrid>
              <a:tr h="849352">
                <a:tc>
                  <a:txBody>
                    <a:bodyPr/>
                    <a:lstStyle/>
                    <a:p>
                      <a:pPr marL="0" marR="0">
                        <a:lnSpc>
                          <a:spcPct val="107000"/>
                        </a:lnSpc>
                        <a:spcBef>
                          <a:spcPts val="0"/>
                        </a:spcBef>
                        <a:spcAft>
                          <a:spcPts val="0"/>
                        </a:spcAft>
                      </a:pPr>
                      <a:r>
                        <a:rPr lang="en-SG" sz="1600" dirty="0" smtClean="0">
                          <a:effectLst/>
                        </a:rPr>
                        <a:t>DB Entity to </a:t>
                      </a:r>
                      <a:r>
                        <a:rPr lang="en-SG" sz="1600" dirty="0">
                          <a:effectLst/>
                        </a:rPr>
                        <a:t>be </a:t>
                      </a:r>
                      <a:r>
                        <a:rPr lang="en-SG" sz="1600" dirty="0" smtClean="0">
                          <a:effectLst/>
                        </a:rPr>
                        <a:t>used (</a:t>
                      </a:r>
                      <a:r>
                        <a:rPr lang="en-SG" sz="1600" dirty="0" err="1" smtClean="0">
                          <a:effectLst/>
                        </a:rPr>
                        <a:t>PostgreDB</a:t>
                      </a:r>
                      <a:r>
                        <a:rPr lang="en-SG" sz="1600" dirty="0" smtClean="0">
                          <a:effectLst/>
                        </a:rPr>
                        <a: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600" b="0" dirty="0" err="1" smtClean="0">
                          <a:solidFill>
                            <a:schemeClr val="bg1"/>
                          </a:solidFill>
                          <a:effectLst/>
                        </a:rPr>
                        <a:t>MedianBTOFlatPrices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BTO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600" b="0" dirty="0" err="1" smtClean="0">
                          <a:solidFill>
                            <a:schemeClr val="bg1"/>
                          </a:solidFill>
                          <a:effectLst/>
                        </a:rPr>
                        <a:t>MedianResaleFlatPrices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SG" sz="1600" b="0" dirty="0" err="1" smtClean="0">
                          <a:solidFill>
                            <a:schemeClr val="bg1"/>
                          </a:solidFill>
                          <a:effectLst/>
                        </a:rPr>
                        <a:t>GrossMonthlyIncomeFullTime</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appreciation</a:t>
                      </a:r>
                      <a:r>
                        <a:rPr lang="en-SG" sz="1600" baseline="0" dirty="0" smtClean="0">
                          <a:effectLst/>
                        </a:rPr>
                        <a:t> in percentage for the </a:t>
                      </a:r>
                      <a:r>
                        <a:rPr lang="en-SG" sz="1600" dirty="0" smtClean="0">
                          <a:effectLst/>
                        </a:rPr>
                        <a:t>gross monthly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a:lnSpc>
                          <a:spcPct val="107000"/>
                        </a:lnSpc>
                        <a:spcBef>
                          <a:spcPts val="0"/>
                        </a:spcBef>
                        <a:spcAft>
                          <a:spcPts val="0"/>
                        </a:spcAft>
                      </a:pPr>
                      <a:r>
                        <a:rPr lang="en-US" sz="1600" b="0" dirty="0" err="1" smtClean="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Enhanced_CPF_Housing_Grant</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enhanced housing grant for different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541612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{C472D9E4-BBAA-4474-92C8-BA3675D6BFA4}tf33713516_win32</Template>
  <TotalTime>1978</TotalTime>
  <Words>1252</Words>
  <Application>Microsoft Office PowerPoint</Application>
  <PresentationFormat>Widescreen</PresentationFormat>
  <Paragraphs>177</Paragraphs>
  <Slides>30</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DengXian</vt:lpstr>
      <vt:lpstr>SimSun</vt:lpstr>
      <vt:lpstr>Walbaum Display</vt:lpstr>
      <vt:lpstr>Arial</vt:lpstr>
      <vt:lpstr>Calibri</vt:lpstr>
      <vt:lpstr>Gill Sans MT</vt:lpstr>
      <vt:lpstr>Times New Roman</vt:lpstr>
      <vt:lpstr>3DFloatVTI</vt:lpstr>
      <vt:lpstr>Macro-Enabled Worksheet</vt:lpstr>
      <vt:lpstr>Interim Project Presentation </vt:lpstr>
      <vt:lpstr>Agenda</vt:lpstr>
      <vt:lpstr>Introduction</vt:lpstr>
      <vt:lpstr>Introduction </vt:lpstr>
      <vt:lpstr>Issues &amp; Objectives</vt:lpstr>
      <vt:lpstr>Issues &amp; Objectives </vt:lpstr>
      <vt:lpstr>Data  Understanding</vt:lpstr>
      <vt:lpstr>Data Files (Gov SG Sources)</vt:lpstr>
      <vt:lpstr>DB Entity After Data Extraction &amp; Transformation</vt:lpstr>
      <vt:lpstr>Entity Relationship Diagram (PostgreDB)</vt:lpstr>
      <vt:lpstr>MedianBTOFlatPrices Table</vt:lpstr>
      <vt:lpstr>MedianResaleFlatPrices Table</vt:lpstr>
      <vt:lpstr>GrossMonthlyIncomeFullTime Table</vt:lpstr>
      <vt:lpstr>Enhanced_CPF_Housing_Grant Table</vt:lpstr>
      <vt:lpstr>ETL Process Flow</vt:lpstr>
      <vt:lpstr>ETL Process Flow</vt:lpstr>
      <vt:lpstr>Analyzed Result</vt:lpstr>
      <vt:lpstr>Average BTO HDB Price from 2013 to 2023 in SG</vt:lpstr>
      <vt:lpstr>Average Resale HDB Price from 2013 to 2023 in SG</vt:lpstr>
      <vt:lpstr>Gross Monthly Income from 2013 to 2023 in SG</vt:lpstr>
      <vt:lpstr>BTO Flat Price Appreciation VS Gross Salary Increment</vt:lpstr>
      <vt:lpstr>Resale Flat Price Appreciation VS Gross Salary Increment</vt:lpstr>
      <vt:lpstr>Enhanced CPF Housing Grant</vt:lpstr>
      <vt:lpstr>Compute Additional Subsidy SG Gov Could Provide for BTO Flats</vt:lpstr>
      <vt:lpstr>Compute Additional Subsidy SG Gov Could Provide for Resale Flats</vt:lpstr>
      <vt:lpstr>Analyzed Result</vt:lpstr>
      <vt:lpstr>Analyzed Result</vt:lpstr>
      <vt:lpstr>Conclusion</vt:lpstr>
      <vt:lpstr>Conclusion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 Project Presentation</dc:title>
  <dc:creator>David Ching</dc:creator>
  <cp:lastModifiedBy>Microsoft account</cp:lastModifiedBy>
  <cp:revision>478</cp:revision>
  <dcterms:created xsi:type="dcterms:W3CDTF">2022-08-04T15:42:21Z</dcterms:created>
  <dcterms:modified xsi:type="dcterms:W3CDTF">2025-04-04T07:48:16Z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