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9"/>
  </p:notesMasterIdLst>
  <p:handoutMasterIdLst>
    <p:handoutMasterId r:id="rId30"/>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483" r:id="rId22"/>
    <p:sldId id="510" r:id="rId23"/>
    <p:sldId id="511" r:id="rId24"/>
    <p:sldId id="415" r:id="rId25"/>
    <p:sldId id="321" r:id="rId26"/>
    <p:sldId id="392" r:id="rId27"/>
    <p:sldId id="3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package" Target="../embeddings/Microsoft_Excel_Macro-Enabled_Worksheet1.xlsm"/><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2" name="Picture 1"/>
          <p:cNvPicPr>
            <a:picLocks noChangeAspect="1"/>
          </p:cNvPicPr>
          <p:nvPr/>
        </p:nvPicPr>
        <p:blipFill>
          <a:blip r:embed="rId2"/>
          <a:stretch>
            <a:fillRect/>
          </a:stretch>
        </p:blipFill>
        <p:spPr>
          <a:xfrm>
            <a:off x="232070" y="1881275"/>
            <a:ext cx="11648282" cy="2707817"/>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4" name="Picture 3"/>
          <p:cNvPicPr>
            <a:picLocks noChangeAspect="1"/>
          </p:cNvPicPr>
          <p:nvPr/>
        </p:nvPicPr>
        <p:blipFill>
          <a:blip r:embed="rId2"/>
          <a:stretch>
            <a:fillRect/>
          </a:stretch>
        </p:blipFill>
        <p:spPr>
          <a:xfrm>
            <a:off x="1843711" y="1947862"/>
            <a:ext cx="8453886" cy="4418754"/>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3155790" y="2010770"/>
            <a:ext cx="5857875" cy="417195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132288" y="1133155"/>
            <a:ext cx="10010112" cy="5340060"/>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003557" y="1061726"/>
            <a:ext cx="10389412" cy="544548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20383022"/>
              </p:ext>
            </p:extLst>
          </p:nvPr>
        </p:nvGraphicFramePr>
        <p:xfrm>
          <a:off x="563832" y="6101697"/>
          <a:ext cx="662997" cy="559403"/>
        </p:xfrm>
        <a:graphic>
          <a:graphicData uri="http://schemas.openxmlformats.org/presentationml/2006/ole">
            <mc:AlternateContent xmlns:mc="http://schemas.openxmlformats.org/markup-compatibility/2006">
              <mc:Choice xmlns:v="urn:schemas-microsoft-com:vml" Requires="v">
                <p:oleObj spid="_x0000_s4146" name="Macro-Enabled Worksheet" showAsIcon="1" r:id="rId5" imgW="914400" imgH="771480" progId="Excel.SheetMacroEnabled.12">
                  <p:embed/>
                </p:oleObj>
              </mc:Choice>
              <mc:Fallback>
                <p:oleObj name="Macro-Enabled Worksheet" showAsIcon="1" r:id="rId5" imgW="914400" imgH="771480" progId="Excel.SheetMacroEnabled.12">
                  <p:embed/>
                  <p:pic>
                    <p:nvPicPr>
                      <p:cNvPr id="0" name=""/>
                      <p:cNvPicPr/>
                      <p:nvPr/>
                    </p:nvPicPr>
                    <p:blipFill>
                      <a:blip r:embed="rId6"/>
                      <a:stretch>
                        <a:fillRect/>
                      </a:stretch>
                    </p:blipFill>
                    <p:spPr>
                      <a:xfrm>
                        <a:off x="563832" y="6101697"/>
                        <a:ext cx="662997" cy="559403"/>
                      </a:xfrm>
                      <a:prstGeom prst="rect">
                        <a:avLst/>
                      </a:prstGeom>
                      <a:solidFill>
                        <a:schemeClr val="tx1"/>
                      </a:solidFill>
                    </p:spPr>
                  </p:pic>
                </p:oleObj>
              </mc:Fallback>
            </mc:AlternateContent>
          </a:graphicData>
        </a:graphic>
      </p:graphicFrame>
      <p:pic>
        <p:nvPicPr>
          <p:cNvPr id="2" name="Picture 1"/>
          <p:cNvPicPr>
            <a:picLocks noChangeAspect="1"/>
          </p:cNvPicPr>
          <p:nvPr/>
        </p:nvPicPr>
        <p:blipFill>
          <a:blip r:embed="rId7"/>
          <a:stretch>
            <a:fillRect/>
          </a:stretch>
        </p:blipFill>
        <p:spPr>
          <a:xfrm>
            <a:off x="2247544" y="3349780"/>
            <a:ext cx="8402077" cy="2212290"/>
          </a:xfrm>
          <a:prstGeom prst="rect">
            <a:avLst/>
          </a:prstGeom>
        </p:spPr>
      </p:pic>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8"/>
          <a:stretch>
            <a:fillRect/>
          </a:stretch>
        </p:blipFill>
        <p:spPr>
          <a:xfrm>
            <a:off x="2247544" y="1406121"/>
            <a:ext cx="4383992" cy="1838235"/>
          </a:xfrm>
          <a:prstGeom prst="rect">
            <a:avLst/>
          </a:prstGeom>
        </p:spPr>
      </p:pic>
    </p:spTree>
    <p:extLst>
      <p:ext uri="{BB962C8B-B14F-4D97-AF65-F5344CB8AC3E}">
        <p14:creationId xmlns:p14="http://schemas.microsoft.com/office/powerpoint/2010/main" val="280116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1986668001"/>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analysis</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using data science technology</a:t>
                      </a:r>
                      <a:r>
                        <a:rPr lang="en-US" sz="1400" dirty="0" smtClean="0">
                          <a:effectLst/>
                          <a:latin typeface="Calibri" panose="020F0502020204030204" pitchFamily="34" charset="0"/>
                          <a:ea typeface="Calibri" panose="020F0502020204030204" pitchFamily="34" charset="0"/>
                          <a:cs typeface="Arial" panose="020B0604020202020204" pitchFamily="34" charset="0"/>
                        </a:rPr>
                        <a:t>,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analysis</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using data science technology</a:t>
                      </a:r>
                      <a:r>
                        <a:rPr lang="en-US" sz="1400" dirty="0" smtClean="0">
                          <a:effectLst/>
                          <a:latin typeface="Calibri" panose="020F0502020204030204" pitchFamily="34" charset="0"/>
                          <a:ea typeface="Calibri" panose="020F0502020204030204" pitchFamily="34" charset="0"/>
                          <a:cs typeface="Arial" panose="020B0604020202020204" pitchFamily="34" charset="0"/>
                        </a:rPr>
                        <a:t>,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22.87%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analysis</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using data science technology</a:t>
                      </a:r>
                      <a:r>
                        <a:rPr lang="en-US" sz="1400" dirty="0" smtClean="0">
                          <a:effectLst/>
                          <a:latin typeface="Calibri" panose="020F0502020204030204" pitchFamily="34" charset="0"/>
                          <a:ea typeface="Calibri" panose="020F0502020204030204" pitchFamily="34" charset="0"/>
                          <a:cs typeface="Arial" panose="020B0604020202020204" pitchFamily="34" charset="0"/>
                        </a:rPr>
                        <a:t>,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231.24%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$600K for the past 2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52156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328345" y="1881275"/>
            <a:ext cx="11610130" cy="3741858"/>
          </a:xfrm>
        </p:spPr>
        <p:txBody>
          <a:bodyPr>
            <a:normAutofit lnSpcReduction="10000"/>
          </a:bodyPr>
          <a:lstStyle/>
          <a:p>
            <a:pPr marL="0" lvl="0" indent="0">
              <a:buNone/>
            </a:pPr>
            <a:r>
              <a:rPr lang="en-US" sz="2400" dirty="0"/>
              <a:t>From this project, we discovered </a:t>
            </a:r>
            <a:r>
              <a:rPr lang="en-US" sz="2400" dirty="0" smtClean="0"/>
              <a:t>the following by using data science technology and analysis</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Computation of addition subsidy rate for HDB </a:t>
            </a:r>
            <a:r>
              <a:rPr lang="en-US" sz="2400" dirty="0"/>
              <a:t>flats (3, 4, 5 room) </a:t>
            </a:r>
            <a:r>
              <a:rPr lang="en-US" sz="2400" dirty="0" smtClean="0"/>
              <a:t>to achieve </a:t>
            </a:r>
            <a:r>
              <a:rPr lang="en-US" sz="2400" dirty="0"/>
              <a:t>Mortgage Servicing Ratio (MSR) not exceeding 30% of gross monthly salary (Based on 25 years loan period</a:t>
            </a:r>
            <a:r>
              <a:rPr lang="en-US" sz="2400" dirty="0" smtClean="0"/>
              <a:t>).</a:t>
            </a:r>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177913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1876</TotalTime>
  <Words>979</Words>
  <Application>Microsoft Office PowerPoint</Application>
  <PresentationFormat>Widescreen</PresentationFormat>
  <Paragraphs>135</Paragraphs>
  <Slides>24</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3"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BTO Flat Price Appreciation VS Gross Salary Increment</vt:lpstr>
      <vt:lpstr>Resale Flat Price Appreciation VS Gross Salary Increment</vt:lpstr>
      <vt:lpstr>Compute Additional Subsidy SG Gov Could Provide for BTO Flats</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447</cp:revision>
  <dcterms:created xsi:type="dcterms:W3CDTF">2022-08-04T15:42:21Z</dcterms:created>
  <dcterms:modified xsi:type="dcterms:W3CDTF">2025-04-03T07:01:03Z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