
<file path=[Content_Types].xml><?xml version="1.0" encoding="utf-8"?>
<Types xmlns="http://schemas.openxmlformats.org/package/2006/content-types">
  <Default Extension="png" ContentType="image/png"/>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9"/>
  </p:notesMasterIdLst>
  <p:handoutMasterIdLst>
    <p:handoutMasterId r:id="rId40"/>
  </p:handoutMasterIdLst>
  <p:sldIdLst>
    <p:sldId id="257" r:id="rId5"/>
    <p:sldId id="268" r:id="rId6"/>
    <p:sldId id="389" r:id="rId7"/>
    <p:sldId id="384" r:id="rId8"/>
    <p:sldId id="393" r:id="rId9"/>
    <p:sldId id="395" r:id="rId10"/>
    <p:sldId id="394" r:id="rId11"/>
    <p:sldId id="476" r:id="rId12"/>
    <p:sldId id="475" r:id="rId13"/>
    <p:sldId id="521" r:id="rId14"/>
    <p:sldId id="520" r:id="rId15"/>
    <p:sldId id="473" r:id="rId16"/>
    <p:sldId id="474" r:id="rId17"/>
    <p:sldId id="509" r:id="rId18"/>
    <p:sldId id="417" r:id="rId19"/>
    <p:sldId id="478" r:id="rId20"/>
    <p:sldId id="512" r:id="rId21"/>
    <p:sldId id="479" r:id="rId22"/>
    <p:sldId id="480" r:id="rId23"/>
    <p:sldId id="472" r:id="rId24"/>
    <p:sldId id="515" r:id="rId25"/>
    <p:sldId id="516" r:id="rId26"/>
    <p:sldId id="517" r:id="rId27"/>
    <p:sldId id="483" r:id="rId28"/>
    <p:sldId id="510" r:id="rId29"/>
    <p:sldId id="518" r:id="rId30"/>
    <p:sldId id="519" r:id="rId31"/>
    <p:sldId id="511" r:id="rId32"/>
    <p:sldId id="514" r:id="rId33"/>
    <p:sldId id="415" r:id="rId34"/>
    <p:sldId id="513" r:id="rId35"/>
    <p:sldId id="321" r:id="rId36"/>
    <p:sldId id="392" r:id="rId37"/>
    <p:sldId id="3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4/7/2025</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3669882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2502137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25</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26</a:t>
            </a:fld>
            <a:endParaRPr lang="en-US"/>
          </a:p>
        </p:txBody>
      </p:sp>
    </p:spTree>
    <p:extLst>
      <p:ext uri="{BB962C8B-B14F-4D97-AF65-F5344CB8AC3E}">
        <p14:creationId xmlns:p14="http://schemas.microsoft.com/office/powerpoint/2010/main" val="299537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9993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28</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29</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2189757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xmlns=""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xmlns=""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22.wmf"/><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package" Target="../embeddings/Microsoft_Excel_Macro-Enabled_Worksheet1.xlsm"/><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25.wmf"/><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package" Target="../embeddings/Microsoft_Excel_Macro-Enabled_Worksheet2.xlsm"/><Relationship Id="rId5" Type="http://schemas.openxmlformats.org/officeDocument/2006/relationships/image" Target="../media/image26.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Python Modules</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588265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Python Modules</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smtClean="0"/>
              <a:t>These Python modules are required for the Interim Project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1" name="Table 10">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4013095661"/>
              </p:ext>
            </p:extLst>
          </p:nvPr>
        </p:nvGraphicFramePr>
        <p:xfrm>
          <a:off x="3971892" y="1723340"/>
          <a:ext cx="3018568" cy="4174752"/>
        </p:xfrm>
        <a:graphic>
          <a:graphicData uri="http://schemas.openxmlformats.org/drawingml/2006/table">
            <a:tbl>
              <a:tblPr firstRow="1" firstCol="1" bandRow="1">
                <a:tableStyleId>{5C22544A-7EE6-4342-B048-85BDC9FD1C3A}</a:tableStyleId>
              </a:tblPr>
              <a:tblGrid>
                <a:gridCol w="489013">
                  <a:extLst>
                    <a:ext uri="{9D8B030D-6E8A-4147-A177-3AD203B41FA5}">
                      <a16:colId xmlns:a16="http://schemas.microsoft.com/office/drawing/2014/main" xmlns="" val="2876190232"/>
                    </a:ext>
                  </a:extLst>
                </a:gridCol>
                <a:gridCol w="2529555">
                  <a:extLst>
                    <a:ext uri="{9D8B030D-6E8A-4147-A177-3AD203B41FA5}">
                      <a16:colId xmlns:a16="http://schemas.microsoft.com/office/drawing/2014/main" xmlns="" val="1703481977"/>
                    </a:ext>
                  </a:extLst>
                </a:gridCol>
              </a:tblGrid>
              <a:tr h="211860">
                <a:tc>
                  <a:txBody>
                    <a:bodyPr/>
                    <a:lstStyle/>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Python</a:t>
                      </a:r>
                      <a:r>
                        <a:rPr lang="en-SG" sz="1600" baseline="0" dirty="0" smtClean="0">
                          <a:effectLst/>
                        </a:rPr>
                        <a:t> Module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209455">
                <a:tc>
                  <a:txBody>
                    <a:bodyPr/>
                    <a:lstStyle/>
                    <a:p>
                      <a:pPr marL="0" marR="0">
                        <a:lnSpc>
                          <a:spcPct val="107000"/>
                        </a:lnSpc>
                        <a:spcBef>
                          <a:spcPts val="0"/>
                        </a:spcBef>
                        <a:spcAft>
                          <a:spcPts val="0"/>
                        </a:spcAft>
                      </a:pPr>
                      <a:r>
                        <a:rPr lang="en-SG" sz="1400" b="0" dirty="0" smtClean="0">
                          <a:solidFill>
                            <a:schemeClr val="bg1"/>
                          </a:solidFill>
                          <a:effectLst/>
                          <a:latin typeface="+mn-lt"/>
                        </a:rPr>
                        <a:t>(1)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numpy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202424">
                <a:tc>
                  <a:txBody>
                    <a:bodyPr/>
                    <a:lstStyle/>
                    <a:p>
                      <a:pPr marL="0" marR="0">
                        <a:lnSpc>
                          <a:spcPct val="107000"/>
                        </a:lnSpc>
                        <a:spcBef>
                          <a:spcPts val="0"/>
                        </a:spcBef>
                        <a:spcAft>
                          <a:spcPts val="0"/>
                        </a:spcAft>
                      </a:pPr>
                      <a:r>
                        <a:rPr lang="en-SG" sz="1400" b="0" dirty="0" smtClean="0">
                          <a:solidFill>
                            <a:schemeClr val="bg1"/>
                          </a:solidFill>
                          <a:effectLst/>
                          <a:latin typeface="+mn-lt"/>
                        </a:rPr>
                        <a:t>(2)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matplotlib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os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(4)</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pandas</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(5)</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pathlib</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(6)</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psycopg2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PyPDF2</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requests</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(7)</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seaborn</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(8)</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selenium</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(9)</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shutil</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(10)</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sqlalchemy</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(11)</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time</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(12)</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rPr>
                        <a:t>tabula</a:t>
                      </a:r>
                    </a:p>
                  </a:txBody>
                  <a:tcPr marL="68580" marR="68580" marT="0" marB="0"/>
                </a:tc>
              </a:tr>
              <a:tr h="202424">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(13)</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US" sz="1600" dirty="0" err="1" smtClean="0">
                          <a:effectLst/>
                          <a:latin typeface="Calibri" panose="020F0502020204030204" pitchFamily="34" charset="0"/>
                          <a:ea typeface="DengXian" panose="02010600030101010101" pitchFamily="2" charset="-122"/>
                          <a:cs typeface="Times New Roman" panose="02020603050405020304" pitchFamily="18" charset="0"/>
                        </a:rPr>
                        <a:t>zipfile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2498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127768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3368567635"/>
              </p:ext>
            </p:extLst>
          </p:nvPr>
        </p:nvGraphicFramePr>
        <p:xfrm>
          <a:off x="211742" y="975593"/>
          <a:ext cx="11735279" cy="4329967"/>
        </p:xfrm>
        <a:graphic>
          <a:graphicData uri="http://schemas.openxmlformats.org/drawingml/2006/table">
            <a:tbl>
              <a:tblPr firstRow="1" firstCol="1" bandRow="1">
                <a:tableStyleId>{5C22544A-7EE6-4342-B048-85BDC9FD1C3A}</a:tableStyleId>
              </a:tblPr>
              <a:tblGrid>
                <a:gridCol w="4216259">
                  <a:extLst>
                    <a:ext uri="{9D8B030D-6E8A-4147-A177-3AD203B41FA5}">
                      <a16:colId xmlns:a16="http://schemas.microsoft.com/office/drawing/2014/main" xmlns="" val="2876190232"/>
                    </a:ext>
                  </a:extLst>
                </a:gridCol>
                <a:gridCol w="4007142">
                  <a:extLst>
                    <a:ext uri="{9D8B030D-6E8A-4147-A177-3AD203B41FA5}">
                      <a16:colId xmlns:a16="http://schemas.microsoft.com/office/drawing/2014/main" xmlns="" val="1703481977"/>
                    </a:ext>
                  </a:extLst>
                </a:gridCol>
                <a:gridCol w="3511878">
                  <a:extLst>
                    <a:ext uri="{9D8B030D-6E8A-4147-A177-3AD203B41FA5}">
                      <a16:colId xmlns:a16="http://schemas.microsoft.com/office/drawing/2014/main" xmlns="" val="1833398673"/>
                    </a:ext>
                  </a:extLst>
                </a:gridCol>
              </a:tblGrid>
              <a:tr h="489863">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a16="http://schemas.microsoft.com/office/drawing/2014/main" xmlns=""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6"/>
          <a:stretch>
            <a:fillRect/>
          </a:stretch>
        </p:blipFill>
        <p:spPr>
          <a:xfrm>
            <a:off x="2356735" y="5383851"/>
            <a:ext cx="7147433" cy="1380146"/>
          </a:xfrm>
          <a:prstGeom prst="rect">
            <a:avLst/>
          </a:prstGeom>
        </p:spPr>
      </p:pic>
    </p:spTree>
    <p:extLst>
      <p:ext uri="{BB962C8B-B14F-4D97-AF65-F5344CB8AC3E}">
        <p14:creationId xmlns:p14="http://schemas.microsoft.com/office/powerpoint/2010/main" val="2958509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graphicFrame>
        <p:nvGraphicFramePr>
          <p:cNvPr id="2" name="Table 1">
            <a:extLst>
              <a:ext uri="{FF2B5EF4-FFF2-40B4-BE49-F238E27FC236}">
                <a16:creationId xmlns:a16="http://schemas.microsoft.com/office/drawing/2014/main" xmlns="" id="{82BB0AF6-8D3C-3AF2-EB43-93C8D827111B}"/>
              </a:ext>
            </a:extLst>
          </p:cNvPr>
          <p:cNvGraphicFramePr>
            <a:graphicFrameLocks noGrp="1"/>
          </p:cNvGraphicFramePr>
          <p:nvPr>
            <p:extLst>
              <p:ext uri="{D42A27DB-BD31-4B8C-83A1-F6EECF244321}">
                <p14:modId xmlns:p14="http://schemas.microsoft.com/office/powerpoint/2010/main" val="614183806"/>
              </p:ext>
            </p:extLst>
          </p:nvPr>
        </p:nvGraphicFramePr>
        <p:xfrm>
          <a:off x="211741" y="1697296"/>
          <a:ext cx="11675458" cy="2261341"/>
        </p:xfrm>
        <a:graphic>
          <a:graphicData uri="http://schemas.openxmlformats.org/drawingml/2006/table">
            <a:tbl>
              <a:tblPr firstRow="1" firstCol="1" bandRow="1">
                <a:tableStyleId>{5C22544A-7EE6-4342-B048-85BDC9FD1C3A}</a:tableStyleId>
              </a:tblPr>
              <a:tblGrid>
                <a:gridCol w="3112573">
                  <a:extLst>
                    <a:ext uri="{9D8B030D-6E8A-4147-A177-3AD203B41FA5}">
                      <a16:colId xmlns:a16="http://schemas.microsoft.com/office/drawing/2014/main" xmlns="" val="2876190232"/>
                    </a:ext>
                  </a:extLst>
                </a:gridCol>
                <a:gridCol w="8562885">
                  <a:extLst>
                    <a:ext uri="{9D8B030D-6E8A-4147-A177-3AD203B41FA5}">
                      <a16:colId xmlns:a16="http://schemas.microsoft.com/office/drawing/2014/main" xmlns="" val="1703481977"/>
                    </a:ext>
                  </a:extLst>
                </a:gridCol>
              </a:tblGrid>
              <a:tr h="482790">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3524570621"/>
                  </a:ext>
                </a:extLst>
              </a:tr>
              <a:tr h="482790">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570892224"/>
                  </a:ext>
                </a:extLst>
              </a:tr>
              <a:tr h="497983">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986538352"/>
                  </a:ext>
                </a:extLst>
              </a:tr>
              <a:tr h="347906">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xmlns="" val="1447508707"/>
                  </a:ext>
                </a:extLst>
              </a:tr>
              <a:tr h="347906">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pic>
        <p:nvPicPr>
          <p:cNvPr id="3" name="Picture 2"/>
          <p:cNvPicPr>
            <a:picLocks noChangeAspect="1"/>
          </p:cNvPicPr>
          <p:nvPr/>
        </p:nvPicPr>
        <p:blipFill>
          <a:blip r:embed="rId2"/>
          <a:stretch>
            <a:fillRect/>
          </a:stretch>
        </p:blipFill>
        <p:spPr>
          <a:xfrm>
            <a:off x="3655696" y="4014340"/>
            <a:ext cx="4949919" cy="2741648"/>
          </a:xfrm>
          <a:prstGeom prst="rect">
            <a:avLst/>
          </a:prstGeom>
        </p:spPr>
      </p:pic>
    </p:spTree>
    <p:extLst>
      <p:ext uri="{BB962C8B-B14F-4D97-AF65-F5344CB8AC3E}">
        <p14:creationId xmlns:p14="http://schemas.microsoft.com/office/powerpoint/2010/main" val="3154161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15</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17</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a16="http://schemas.microsoft.com/office/drawing/2014/main" xmlns=""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2A30C0-1BC4-4764-9C0F-5D811CAB8312}"/>
              </a:ext>
            </a:extLst>
          </p:cNvPr>
          <p:cNvSpPr>
            <a:spLocks noGrp="1"/>
          </p:cNvSpPr>
          <p:nvPr>
            <p:ph type="ctrTitle"/>
          </p:nvPr>
        </p:nvSpPr>
        <p:spPr>
          <a:xfrm>
            <a:off x="1880716" y="729615"/>
            <a:ext cx="8281987" cy="1253041"/>
          </a:xfrm>
        </p:spPr>
        <p:txBody>
          <a:bodyPr/>
          <a:lstStyle/>
          <a:p>
            <a:r>
              <a:rPr lang="en-US" dirty="0"/>
              <a:t>Team Members </a:t>
            </a:r>
            <a:r>
              <a:rPr lang="en-US" dirty="0" smtClean="0"/>
              <a:t>(Data Diviner)</a:t>
            </a:r>
            <a:endParaRPr lang="en-US" dirty="0"/>
          </a:p>
        </p:txBody>
      </p:sp>
      <p:sp>
        <p:nvSpPr>
          <p:cNvPr id="9" name="Slide Number Placeholder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graphicFrame>
        <p:nvGraphicFramePr>
          <p:cNvPr id="14" name="Table 13">
            <a:extLst>
              <a:ext uri="{FF2B5EF4-FFF2-40B4-BE49-F238E27FC236}">
                <a16:creationId xmlns:a16="http://schemas.microsoft.com/office/drawing/2014/main" xmlns="" id="{9743AA01-6842-F6C1-91AD-86FD964E53F0}"/>
              </a:ext>
            </a:extLst>
          </p:cNvPr>
          <p:cNvGraphicFramePr>
            <a:graphicFrameLocks noGrp="1"/>
          </p:cNvGraphicFramePr>
          <p:nvPr>
            <p:extLst>
              <p:ext uri="{D42A27DB-BD31-4B8C-83A1-F6EECF244321}">
                <p14:modId xmlns:p14="http://schemas.microsoft.com/office/powerpoint/2010/main" val="2302483708"/>
              </p:ext>
            </p:extLst>
          </p:nvPr>
        </p:nvGraphicFramePr>
        <p:xfrm>
          <a:off x="4109819" y="2110842"/>
          <a:ext cx="3823780" cy="2724945"/>
        </p:xfrm>
        <a:graphic>
          <a:graphicData uri="http://schemas.openxmlformats.org/drawingml/2006/table">
            <a:tbl>
              <a:tblPr firstRow="1" firstCol="1" bandRow="1">
                <a:tableStyleId>{5C22544A-7EE6-4342-B048-85BDC9FD1C3A}</a:tableStyleId>
              </a:tblPr>
              <a:tblGrid>
                <a:gridCol w="3823780">
                  <a:extLst>
                    <a:ext uri="{9D8B030D-6E8A-4147-A177-3AD203B41FA5}">
                      <a16:colId xmlns:a16="http://schemas.microsoft.com/office/drawing/2014/main" xmlns="" val="1823682599"/>
                    </a:ext>
                  </a:extLst>
                </a:gridCol>
              </a:tblGrid>
              <a:tr h="568169">
                <a:tc>
                  <a:txBody>
                    <a:bodyPr/>
                    <a:lstStyle/>
                    <a:p>
                      <a:pPr marL="0" marR="0" algn="ctr">
                        <a:lnSpc>
                          <a:spcPct val="107000"/>
                        </a:lnSpc>
                        <a:spcBef>
                          <a:spcPts val="0"/>
                        </a:spcBef>
                        <a:spcAft>
                          <a:spcPts val="0"/>
                        </a:spcAft>
                      </a:pPr>
                      <a:r>
                        <a:rPr lang="en-SG" sz="2000" u="sng" dirty="0">
                          <a:solidFill>
                            <a:schemeClr val="bg1"/>
                          </a:solidFill>
                          <a:effectLst/>
                        </a:rPr>
                        <a:t>Name</a:t>
                      </a:r>
                      <a:endParaRPr lang="en-US" sz="200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b"/>
                </a:tc>
                <a:extLst>
                  <a:ext uri="{0D108BD9-81ED-4DB2-BD59-A6C34878D82A}">
                    <a16:rowId xmlns:a16="http://schemas.microsoft.com/office/drawing/2014/main" xmlns="" val="2358225401"/>
                  </a:ext>
                </a:extLst>
              </a:tr>
              <a:tr h="568169">
                <a:tc>
                  <a:txBody>
                    <a:bodyPr/>
                    <a:lstStyle/>
                    <a:p>
                      <a:pPr marL="0" marR="0" algn="l">
                        <a:lnSpc>
                          <a:spcPct val="107000"/>
                        </a:lnSpc>
                        <a:spcBef>
                          <a:spcPts val="0"/>
                        </a:spcBef>
                        <a:spcAft>
                          <a:spcPts val="0"/>
                        </a:spcAft>
                      </a:pPr>
                      <a:r>
                        <a:rPr lang="en-SG" sz="2000" dirty="0" smtClean="0">
                          <a:effectLst/>
                        </a:rPr>
                        <a:t>(1) DAVID CHING</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b">
                    <a:solidFill>
                      <a:schemeClr val="accent1"/>
                    </a:solidFill>
                  </a:tcPr>
                </a:tc>
                <a:extLst>
                  <a:ext uri="{0D108BD9-81ED-4DB2-BD59-A6C34878D82A}">
                    <a16:rowId xmlns:a16="http://schemas.microsoft.com/office/drawing/2014/main" xmlns="" val="457131498"/>
                  </a:ext>
                </a:extLst>
              </a:tr>
              <a:tr h="568169">
                <a:tc>
                  <a:txBody>
                    <a:bodyPr/>
                    <a:lstStyle/>
                    <a:p>
                      <a:pPr marL="0" marR="0" algn="l">
                        <a:lnSpc>
                          <a:spcPct val="107000"/>
                        </a:lnSpc>
                        <a:spcBef>
                          <a:spcPts val="0"/>
                        </a:spcBef>
                        <a:spcAft>
                          <a:spcPts val="0"/>
                        </a:spcAft>
                      </a:pPr>
                      <a:r>
                        <a:rPr lang="en-SG" sz="2000" dirty="0" smtClean="0">
                          <a:effectLst/>
                        </a:rPr>
                        <a:t>(2) JAMIE</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b">
                    <a:solidFill>
                      <a:schemeClr val="accent1"/>
                    </a:solidFill>
                  </a:tcPr>
                </a:tc>
                <a:extLst>
                  <a:ext uri="{0D108BD9-81ED-4DB2-BD59-A6C34878D82A}">
                    <a16:rowId xmlns:a16="http://schemas.microsoft.com/office/drawing/2014/main" xmlns="" val="4070103511"/>
                  </a:ext>
                </a:extLst>
              </a:tr>
              <a:tr h="568169">
                <a:tc>
                  <a:txBody>
                    <a:bodyPr/>
                    <a:lstStyle/>
                    <a:p>
                      <a:pPr marL="0" marR="0" algn="l">
                        <a:lnSpc>
                          <a:spcPct val="107000"/>
                        </a:lnSpc>
                        <a:spcBef>
                          <a:spcPts val="0"/>
                        </a:spcBef>
                        <a:spcAft>
                          <a:spcPts val="0"/>
                        </a:spcAft>
                      </a:pPr>
                      <a:r>
                        <a:rPr lang="en-SG" sz="2000" dirty="0" smtClean="0">
                          <a:effectLst/>
                        </a:rPr>
                        <a:t>(3) RAJ</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b">
                    <a:solidFill>
                      <a:schemeClr val="accent1"/>
                    </a:solidFill>
                  </a:tcPr>
                </a:tc>
                <a:extLst>
                  <a:ext uri="{0D108BD9-81ED-4DB2-BD59-A6C34878D82A}">
                    <a16:rowId xmlns:a16="http://schemas.microsoft.com/office/drawing/2014/main" xmlns="" val="2213467272"/>
                  </a:ext>
                </a:extLst>
              </a:tr>
              <a:tr h="452269">
                <a:tc>
                  <a:txBody>
                    <a:bodyPr/>
                    <a:lstStyle/>
                    <a:p>
                      <a:pPr marL="0" marR="0" algn="l">
                        <a:lnSpc>
                          <a:spcPct val="107000"/>
                        </a:lnSpc>
                        <a:spcBef>
                          <a:spcPts val="0"/>
                        </a:spcBef>
                        <a:spcAft>
                          <a:spcPts val="0"/>
                        </a:spcAft>
                      </a:pPr>
                      <a:r>
                        <a:rPr lang="en-SG" sz="2000" dirty="0" smtClean="0">
                          <a:effectLst/>
                        </a:rPr>
                        <a:t>(4) SETH</a:t>
                      </a: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9525" marR="9525" marT="9525" marB="0" anchor="b">
                    <a:solidFill>
                      <a:schemeClr val="accent1"/>
                    </a:solidFill>
                  </a:tcPr>
                </a:tc>
                <a:extLst>
                  <a:ext uri="{0D108BD9-81ED-4DB2-BD59-A6C34878D82A}">
                    <a16:rowId xmlns:a16="http://schemas.microsoft.com/office/drawing/2014/main" xmlns="" val="1802107713"/>
                  </a:ext>
                </a:extLst>
              </a:tr>
            </a:tbl>
          </a:graphicData>
        </a:graphic>
      </p:graphicFrame>
    </p:spTree>
    <p:extLst>
      <p:ext uri="{BB962C8B-B14F-4D97-AF65-F5344CB8AC3E}">
        <p14:creationId xmlns:p14="http://schemas.microsoft.com/office/powerpoint/2010/main" val="2979876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20</a:t>
            </a:fld>
            <a:endParaRPr lang="en-US"/>
          </a:p>
        </p:txBody>
      </p:sp>
    </p:spTree>
    <p:extLst>
      <p:ext uri="{BB962C8B-B14F-4D97-AF65-F5344CB8AC3E}">
        <p14:creationId xmlns:p14="http://schemas.microsoft.com/office/powerpoint/2010/main" val="2097554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9747695" cy="1332000"/>
          </a:xfrm>
        </p:spPr>
        <p:txBody>
          <a:bodyPr>
            <a:normAutofit/>
          </a:bodyPr>
          <a:lstStyle/>
          <a:p>
            <a:r>
              <a:rPr lang="en-US" sz="3600" dirty="0" smtClean="0"/>
              <a:t>Enhanced CPF Housing Grant</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26</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345628" y="765125"/>
            <a:ext cx="9648825" cy="5895975"/>
          </a:xfrm>
          <a:prstGeom prst="rect">
            <a:avLst/>
          </a:prstGeom>
        </p:spPr>
      </p:pic>
    </p:spTree>
    <p:extLst>
      <p:ext uri="{BB962C8B-B14F-4D97-AF65-F5344CB8AC3E}">
        <p14:creationId xmlns:p14="http://schemas.microsoft.com/office/powerpoint/2010/main" val="2496952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0997" y="181395"/>
            <a:ext cx="11642221" cy="1332000"/>
          </a:xfrm>
        </p:spPr>
        <p:txBody>
          <a:bodyPr>
            <a:normAutofit/>
          </a:bodyPr>
          <a:lstStyle/>
          <a:p>
            <a:r>
              <a:rPr lang="en-US" sz="3600" dirty="0">
                <a:latin typeface="Calibri" panose="020F0502020204030204" pitchFamily="34" charset="0"/>
                <a:ea typeface="DengXian" panose="02010600030101010101" pitchFamily="2" charset="-122"/>
                <a:cs typeface="Times New Roman" panose="02020603050405020304" pitchFamily="18" charset="0"/>
              </a:rPr>
              <a:t>Additional Subsidy </a:t>
            </a:r>
            <a:r>
              <a:rPr lang="en-US" sz="3600" dirty="0" smtClean="0">
                <a:latin typeface="Calibri" panose="020F0502020204030204" pitchFamily="34" charset="0"/>
                <a:ea typeface="DengXian" panose="02010600030101010101" pitchFamily="2" charset="-122"/>
                <a:cs typeface="Times New Roman" panose="02020603050405020304" pitchFamily="18" charset="0"/>
              </a:rPr>
              <a:t>Computation Logic Flow</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5014697" y="842924"/>
            <a:ext cx="3155081" cy="5916800"/>
          </a:xfrm>
          <a:prstGeom prst="rect">
            <a:avLst/>
          </a:prstGeom>
        </p:spPr>
      </p:pic>
    </p:spTree>
    <p:extLst>
      <p:ext uri="{BB962C8B-B14F-4D97-AF65-F5344CB8AC3E}">
        <p14:creationId xmlns:p14="http://schemas.microsoft.com/office/powerpoint/2010/main" val="2923102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88" name="Macro-Enabled Worksheet" showAsIcon="1" r:id="rId6" imgW="914400" imgH="771480" progId="Excel.SheetMacroEnabled.12">
                  <p:embed/>
                </p:oleObj>
              </mc:Choice>
              <mc:Fallback>
                <p:oleObj name="Macro-Enabled Worksheet" showAsIcon="1" r:id="rId6" imgW="914400" imgH="771480" progId="Excel.SheetMacroEnabled.12">
                  <p:embed/>
                  <p:pic>
                    <p:nvPicPr>
                      <p:cNvPr id="0" name=""/>
                      <p:cNvPicPr/>
                      <p:nvPr/>
                    </p:nvPicPr>
                    <p:blipFill>
                      <a:blip r:embed="rId7"/>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61" name="Macro-Enabled Worksheet" showAsIcon="1" r:id="rId6" imgW="914400" imgH="771480" progId="Excel.SheetMacroEnabled.12">
                  <p:embed/>
                </p:oleObj>
              </mc:Choice>
              <mc:Fallback>
                <p:oleObj name="Macro-Enabled Worksheet" showAsIcon="1" r:id="rId6" imgW="914400" imgH="771480" progId="Excel.SheetMacroEnabled.12">
                  <p:embed/>
                  <p:pic>
                    <p:nvPicPr>
                      <p:cNvPr id="0" name=""/>
                      <p:cNvPicPr/>
                      <p:nvPr/>
                    </p:nvPicPr>
                    <p:blipFill>
                      <a:blip r:embed="rId7"/>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p>
          <a:p>
            <a:pPr marL="342900" indent="-342900">
              <a:buFont typeface="Arial" panose="020B0604020202020204" pitchFamily="34" charset="0"/>
              <a:buChar char="•"/>
            </a:pPr>
            <a:r>
              <a:rPr lang="en-US" sz="1400" dirty="0"/>
              <a:t>ETL Process Flow</a:t>
            </a:r>
          </a:p>
          <a:p>
            <a:pPr marL="342900" indent="-342900">
              <a:buFont typeface="Arial" panose="020B0604020202020204" pitchFamily="34" charset="0"/>
              <a:buChar char="•"/>
            </a:pPr>
            <a:r>
              <a:rPr lang="en-US" sz="1400" dirty="0"/>
              <a:t>Python Modules</a:t>
            </a:r>
          </a:p>
          <a:p>
            <a:pPr marL="342900" indent="-342900">
              <a:buFont typeface="Arial" panose="020B0604020202020204" pitchFamily="34" charset="0"/>
              <a:buChar char="•"/>
            </a:pPr>
            <a:r>
              <a:rPr lang="en-US" sz="1400" dirty="0" smtClean="0"/>
              <a:t>Dataset </a:t>
            </a:r>
            <a:r>
              <a:rPr lang="en-US" sz="1400" dirty="0"/>
              <a:t>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313234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30</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864543A5-CF70-83B3-AEE1-D81CE622BBAA}"/>
              </a:ext>
            </a:extLst>
          </p:cNvPr>
          <p:cNvSpPr>
            <a:spLocks noGrp="1"/>
          </p:cNvSpPr>
          <p:nvPr>
            <p:ph type="sldNum" sz="quarter" idx="12"/>
          </p:nvPr>
        </p:nvSpPr>
        <p:spPr/>
        <p:txBody>
          <a:bodyPr/>
          <a:lstStyle/>
          <a:p>
            <a:fld id="{DBA1B0FB-D917-4C8C-928F-313BD683BF39}" type="slidenum">
              <a:rPr lang="en-US" smtClean="0"/>
              <a:t>31</a:t>
            </a:fld>
            <a:endParaRPr lang="en-US"/>
          </a:p>
        </p:txBody>
      </p:sp>
      <p:sp>
        <p:nvSpPr>
          <p:cNvPr id="7" name="Title 1">
            <a:extLst>
              <a:ext uri="{FF2B5EF4-FFF2-40B4-BE49-F238E27FC236}">
                <a16:creationId xmlns:a16="http://schemas.microsoft.com/office/drawing/2014/main" xmlns=""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a16="http://schemas.microsoft.com/office/drawing/2014/main" xmlns=""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a16="http://schemas.microsoft.com/office/drawing/2014/main" xmlns="" val="633280742"/>
                    </a:ext>
                  </a:extLst>
                </a:gridCol>
                <a:gridCol w="9419591">
                  <a:extLst>
                    <a:ext uri="{9D8B030D-6E8A-4147-A177-3AD203B41FA5}">
                      <a16:colId xmlns:a16="http://schemas.microsoft.com/office/drawing/2014/main" xmlns=""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xmlns=""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a16="http://schemas.microsoft.com/office/drawing/2014/main" xmlns=""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32</a:t>
            </a:fld>
            <a:endParaRPr lang="en-US"/>
          </a:p>
        </p:txBody>
      </p:sp>
    </p:spTree>
    <p:extLst>
      <p:ext uri="{BB962C8B-B14F-4D97-AF65-F5344CB8AC3E}">
        <p14:creationId xmlns:p14="http://schemas.microsoft.com/office/powerpoint/2010/main" val="3521561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a16="http://schemas.microsoft.com/office/drawing/2014/main" xmlns=""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a16="http://schemas.microsoft.com/office/drawing/2014/main" xmlns=""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33</a:t>
            </a:fld>
            <a:endParaRPr lang="en-US"/>
          </a:p>
        </p:txBody>
      </p:sp>
    </p:spTree>
    <p:extLst>
      <p:ext uri="{BB962C8B-B14F-4D97-AF65-F5344CB8AC3E}">
        <p14:creationId xmlns:p14="http://schemas.microsoft.com/office/powerpoint/2010/main" val="3177913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34</a:t>
            </a:fld>
            <a:endParaRPr lang="en-US"/>
          </a:p>
        </p:txBody>
      </p:sp>
    </p:spTree>
    <p:extLst>
      <p:ext uri="{BB962C8B-B14F-4D97-AF65-F5344CB8AC3E}">
        <p14:creationId xmlns:p14="http://schemas.microsoft.com/office/powerpoint/2010/main" val="3247798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109282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a16="http://schemas.microsoft.com/office/drawing/2014/main" xmlns=""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a16="http://schemas.microsoft.com/office/drawing/2014/main" xmlns=""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a16="http://schemas.microsoft.com/office/drawing/2014/main" xmlns=""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a16="http://schemas.microsoft.com/office/drawing/2014/main" xmlns=""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a16="http://schemas.microsoft.com/office/drawing/2014/main" xmlns=""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a16="http://schemas.microsoft.com/office/drawing/2014/main" xmlns=""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00298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xmlns=""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2145</TotalTime>
  <Words>1366</Words>
  <Application>Microsoft Office PowerPoint</Application>
  <PresentationFormat>Widescreen</PresentationFormat>
  <Paragraphs>228</Paragraphs>
  <Slides>34</Slides>
  <Notes>22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Team Members (Data Diviner)</vt:lpstr>
      <vt:lpstr>Agenda</vt:lpstr>
      <vt:lpstr>Introduction</vt:lpstr>
      <vt:lpstr>Introduction </vt:lpstr>
      <vt:lpstr>Issues &amp; Objectives</vt:lpstr>
      <vt:lpstr>Issues &amp; Objectives </vt:lpstr>
      <vt:lpstr>ETL Process Flow</vt:lpstr>
      <vt:lpstr>ETL Process Flow</vt:lpstr>
      <vt:lpstr>Python Modules</vt:lpstr>
      <vt:lpstr>Python Modules</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Enhanced CPF Housing Grant</vt:lpstr>
      <vt:lpstr>Additional Subsidy Computation Logic Flow</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487</cp:revision>
  <dcterms:created xsi:type="dcterms:W3CDTF">2022-08-04T15:42:21Z</dcterms:created>
  <dcterms:modified xsi:type="dcterms:W3CDTF">2025-04-07T05:57:48Z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