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Gill Sans MT"/>
        <a:ea typeface="Gill Sans MT"/>
        <a:cs typeface="Gill Sans MT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th Tan" initials="S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8D9"/>
          </a:solidFill>
        </a:fill>
      </a:tcStyle>
    </a:wholeTbl>
    <a:band2H>
      <a:tcTxStyle/>
      <a:tcStyle>
        <a:tcBdr/>
        <a:fill>
          <a:solidFill>
            <a:srgbClr val="E6F4ED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AE1"/>
          </a:solidFill>
        </a:fill>
      </a:tcStyle>
    </a:wholeTbl>
    <a:band2H>
      <a:tcTxStyle/>
      <a:tcStyle>
        <a:tcBdr/>
        <a:fill>
          <a:solidFill>
            <a:srgbClr val="F7E6F1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0"/>
          </a:solidFill>
        </a:fill>
      </a:tcStyle>
    </a:wholeTbl>
    <a:band2H>
      <a:tcTxStyle/>
      <a:tcStyle>
        <a:tcBdr/>
        <a:fill>
          <a:solidFill>
            <a:srgbClr val="E7E7E9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 MT"/>
          <a:ea typeface="Gill Sans MT"/>
          <a:cs typeface="Gill Sans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ill Sans MT"/>
          <a:ea typeface="Gill Sans MT"/>
          <a:cs typeface="Gill Sans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4-08T19:39:32.220" idx="1">
    <p:pos x="5752" y="4333"/>
    <p:text>MSR https://www.mas.gov.sg/regulation/explainers/new-housing-loans/msr-and-tdsr-rules
GMI https://stats.mom.gov.sg/SL/Pages/Gross-Monthly-Income-from-Employment-Concepts-and-Definitions.aspx#:~:text=Gross monthly income from employment refers to income earned from,contributions and personal income tax.
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9804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DFloat"/>
          <p:cNvSpPr txBox="1">
            <a:spLocks noGrp="1"/>
          </p:cNvSpPr>
          <p:nvPr>
            <p:ph type="title" hasCustomPrompt="1"/>
          </p:nvPr>
        </p:nvSpPr>
        <p:spPr>
          <a:xfrm>
            <a:off x="7999414" y="1051551"/>
            <a:ext cx="3565524" cy="238489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3DFloat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idx="21"/>
          </p:nvPr>
        </p:nvSpPr>
        <p:spPr>
          <a:xfrm>
            <a:off x="0" y="0"/>
            <a:ext cx="745236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" name="Oval 7"/>
          <p:cNvSpPr/>
          <p:nvPr/>
        </p:nvSpPr>
        <p:spPr>
          <a:xfrm>
            <a:off x="7999413" y="445271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16" name="Group 8"/>
          <p:cNvGrpSpPr/>
          <p:nvPr/>
        </p:nvGrpSpPr>
        <p:grpSpPr>
          <a:xfrm>
            <a:off x="10835021" y="5500185"/>
            <a:ext cx="828360" cy="828359"/>
            <a:chOff x="0" y="0"/>
            <a:chExt cx="828358" cy="828358"/>
          </a:xfrm>
        </p:grpSpPr>
        <p:sp>
          <p:nvSpPr>
            <p:cNvPr id="14" name="Freeform: Shape 9"/>
            <p:cNvSpPr/>
            <p:nvPr/>
          </p:nvSpPr>
          <p:spPr>
            <a:xfrm rot="135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5" name="Oval 10"/>
            <p:cNvSpPr/>
            <p:nvPr/>
          </p:nvSpPr>
          <p:spPr>
            <a:xfrm rot="18900000">
              <a:off x="406979" y="16377"/>
              <a:ext cx="270001" cy="540003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999413" y="3568700"/>
            <a:ext cx="3565525" cy="1731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</a:lvl1pPr>
            <a:lvl2pPr marL="228600" indent="228600">
              <a:buSzTx/>
              <a:buFontTx/>
              <a:buNone/>
            </a:lvl2pPr>
            <a:lvl3pPr marL="228600" indent="685800">
              <a:buSzTx/>
              <a:buFontTx/>
              <a:buNone/>
            </a:lvl3pPr>
            <a:lvl4pPr marL="228600" indent="1143000">
              <a:buSzTx/>
              <a:buFontTx/>
              <a:buNone/>
            </a:lvl4pPr>
            <a:lvl5pPr marL="228600" indent="16002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550862" y="4508500"/>
            <a:ext cx="4500564" cy="156295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64" name="Picture Placeholder 9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262410" y="4508500"/>
            <a:ext cx="6221414" cy="1563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Oval 7"/>
          <p:cNvSpPr/>
          <p:nvPr/>
        </p:nvSpPr>
        <p:spPr>
          <a:xfrm>
            <a:off x="1225773" y="3852224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5437189" cy="298623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1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3827610"/>
            <a:ext cx="5437189" cy="22652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2400"/>
            </a:lvl1pPr>
            <a:lvl2pPr marL="849085" indent="-391885">
              <a:buFontTx/>
              <a:defRPr sz="2400"/>
            </a:lvl2pPr>
            <a:lvl3pPr marL="1306285" indent="-391885">
              <a:buFontTx/>
              <a:defRPr sz="2400"/>
            </a:lvl3pPr>
            <a:lvl4pPr marL="1763485" indent="-391885">
              <a:buFontTx/>
              <a:defRPr sz="2400"/>
            </a:lvl4pPr>
            <a:lvl5pPr marL="2220685" indent="-391885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Picture Placeholder 39"/>
          <p:cNvSpPr>
            <a:spLocks noGrp="1"/>
          </p:cNvSpPr>
          <p:nvPr>
            <p:ph type="pic" sz="quarter" idx="21"/>
          </p:nvPr>
        </p:nvSpPr>
        <p:spPr>
          <a:xfrm>
            <a:off x="6556247" y="548640"/>
            <a:ext cx="5084065" cy="28803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77" name="Picture Placeholder 41"/>
          <p:cNvSpPr>
            <a:spLocks noGrp="1"/>
          </p:cNvSpPr>
          <p:nvPr>
            <p:ph type="pic" sz="quarter" idx="22"/>
          </p:nvPr>
        </p:nvSpPr>
        <p:spPr>
          <a:xfrm>
            <a:off x="6556247" y="3429000"/>
            <a:ext cx="5084065" cy="288036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grpSp>
        <p:nvGrpSpPr>
          <p:cNvPr id="181" name="Group 42"/>
          <p:cNvGrpSpPr/>
          <p:nvPr/>
        </p:nvGrpSpPr>
        <p:grpSpPr>
          <a:xfrm>
            <a:off x="11030091" y="-213202"/>
            <a:ext cx="1708817" cy="1705833"/>
            <a:chOff x="0" y="0"/>
            <a:chExt cx="1708815" cy="1705831"/>
          </a:xfrm>
        </p:grpSpPr>
        <p:sp>
          <p:nvSpPr>
            <p:cNvPr id="178" name="Freeform: Shape 43"/>
            <p:cNvSpPr/>
            <p:nvPr/>
          </p:nvSpPr>
          <p:spPr>
            <a:xfrm rot="18900000">
              <a:off x="131254" y="338599"/>
              <a:ext cx="1341676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890" y="209"/>
                  </a:moveTo>
                  <a:lnTo>
                    <a:pt x="21600" y="7026"/>
                  </a:lnTo>
                  <a:lnTo>
                    <a:pt x="18203" y="11943"/>
                  </a:lnTo>
                  <a:lnTo>
                    <a:pt x="17828" y="11649"/>
                  </a:lnTo>
                  <a:cubicBezTo>
                    <a:pt x="16936" y="11102"/>
                    <a:pt x="15954" y="10800"/>
                    <a:pt x="14924" y="10800"/>
                  </a:cubicBezTo>
                  <a:cubicBezTo>
                    <a:pt x="10803" y="10800"/>
                    <a:pt x="7462" y="15635"/>
                    <a:pt x="7462" y="21600"/>
                  </a:cubicBezTo>
                  <a:lnTo>
                    <a:pt x="0" y="21600"/>
                  </a:lnTo>
                  <a:cubicBezTo>
                    <a:pt x="0" y="9671"/>
                    <a:pt x="6682" y="0"/>
                    <a:pt x="14924" y="0"/>
                  </a:cubicBezTo>
                  <a:cubicBezTo>
                    <a:pt x="15439" y="0"/>
                    <a:pt x="15948" y="38"/>
                    <a:pt x="16450" y="112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9" name="Oval 44"/>
            <p:cNvSpPr/>
            <p:nvPr/>
          </p:nvSpPr>
          <p:spPr>
            <a:xfrm rot="2700000">
              <a:off x="768361" y="1207396"/>
              <a:ext cx="107099" cy="466591"/>
            </a:xfrm>
            <a:prstGeom prst="ellipse">
              <a:avLst/>
            </a:pr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0" name="Freeform: Shape 45"/>
            <p:cNvSpPr/>
            <p:nvPr/>
          </p:nvSpPr>
          <p:spPr>
            <a:xfrm rot="18900000">
              <a:off x="198497" y="342780"/>
              <a:ext cx="1337456" cy="104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08" y="333"/>
                  </a:moveTo>
                  <a:lnTo>
                    <a:pt x="21600" y="5581"/>
                  </a:lnTo>
                  <a:lnTo>
                    <a:pt x="17132" y="11312"/>
                  </a:lnTo>
                  <a:lnTo>
                    <a:pt x="16479" y="11019"/>
                  </a:lnTo>
                  <a:cubicBezTo>
                    <a:pt x="15992" y="10876"/>
                    <a:pt x="15488" y="10800"/>
                    <a:pt x="14971" y="10800"/>
                  </a:cubicBezTo>
                  <a:cubicBezTo>
                    <a:pt x="10837" y="10800"/>
                    <a:pt x="7485" y="15635"/>
                    <a:pt x="7485" y="21600"/>
                  </a:cubicBezTo>
                  <a:lnTo>
                    <a:pt x="0" y="21600"/>
                  </a:lnTo>
                  <a:cubicBezTo>
                    <a:pt x="0" y="9671"/>
                    <a:pt x="6703" y="0"/>
                    <a:pt x="14971" y="0"/>
                  </a:cubicBezTo>
                  <a:cubicBezTo>
                    <a:pt x="15488" y="0"/>
                    <a:pt x="15998" y="38"/>
                    <a:pt x="16502" y="112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84" name="Group 14"/>
          <p:cNvGrpSpPr/>
          <p:nvPr/>
        </p:nvGrpSpPr>
        <p:grpSpPr>
          <a:xfrm>
            <a:off x="577658" y="5511949"/>
            <a:ext cx="828359" cy="828360"/>
            <a:chOff x="0" y="0"/>
            <a:chExt cx="828358" cy="828358"/>
          </a:xfrm>
        </p:grpSpPr>
        <p:sp>
          <p:nvSpPr>
            <p:cNvPr id="182" name="Freeform: Shape 15"/>
            <p:cNvSpPr/>
            <p:nvPr/>
          </p:nvSpPr>
          <p:spPr>
            <a:xfrm rot="81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83" name="Oval 20"/>
            <p:cNvSpPr/>
            <p:nvPr/>
          </p:nvSpPr>
          <p:spPr>
            <a:xfrm rot="13500000">
              <a:off x="151378" y="16377"/>
              <a:ext cx="270001" cy="540003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6" name="Oval 16"/>
          <p:cNvSpPr/>
          <p:nvPr/>
        </p:nvSpPr>
        <p:spPr>
          <a:xfrm>
            <a:off x="5303844" y="5427212"/>
            <a:ext cx="1080001" cy="108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3359148" y="389839"/>
            <a:ext cx="8281988" cy="29546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59148" y="3536951"/>
            <a:ext cx="8281990" cy="2555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1pPr>
            <a:lvl2pPr marL="0" indent="4572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2pPr>
            <a:lvl3pPr marL="0" indent="9144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3pPr>
            <a:lvl4pPr marL="0" indent="13716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4pPr>
            <a:lvl5pPr marL="0" indent="1828800">
              <a:lnSpc>
                <a:spcPct val="100000"/>
              </a:lnSpc>
              <a:buSzTx/>
              <a:buFontTx/>
              <a:buNone/>
              <a:defRPr sz="2400">
                <a:solidFill>
                  <a:srgbClr val="FFFFFF">
                    <a:alpha val="8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6" name="Freeform: Shape 18"/>
          <p:cNvSpPr/>
          <p:nvPr/>
        </p:nvSpPr>
        <p:spPr>
          <a:xfrm rot="2700000">
            <a:off x="612445" y="481887"/>
            <a:ext cx="1080001" cy="126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7" name="Oval 19"/>
          <p:cNvSpPr/>
          <p:nvPr/>
        </p:nvSpPr>
        <p:spPr>
          <a:xfrm rot="8100000">
            <a:off x="626845" y="828961"/>
            <a:ext cx="540000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8" name="Oval 24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03" name="Group 33"/>
          <p:cNvGrpSpPr/>
          <p:nvPr/>
        </p:nvGrpSpPr>
        <p:grpSpPr>
          <a:xfrm>
            <a:off x="1292492" y="4299807"/>
            <a:ext cx="2083887" cy="2083886"/>
            <a:chOff x="0" y="0"/>
            <a:chExt cx="2083885" cy="2083885"/>
          </a:xfrm>
        </p:grpSpPr>
        <p:sp>
          <p:nvSpPr>
            <p:cNvPr id="199" name="Freeform: Shape 34"/>
            <p:cNvSpPr/>
            <p:nvPr/>
          </p:nvSpPr>
          <p:spPr>
            <a:xfrm rot="8100000" flipH="1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0" name="Freeform: Shape 35"/>
            <p:cNvSpPr/>
            <p:nvPr/>
          </p:nvSpPr>
          <p:spPr>
            <a:xfrm rot="8100000" flipH="1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1" name="Oval 36"/>
            <p:cNvSpPr/>
            <p:nvPr/>
          </p:nvSpPr>
          <p:spPr>
            <a:xfrm rot="2700000" flipH="1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02" name="Oval 37"/>
            <p:cNvSpPr/>
            <p:nvPr/>
          </p:nvSpPr>
          <p:spPr>
            <a:xfrm rot="2700000" flipH="1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Oval 21"/>
          <p:cNvSpPr/>
          <p:nvPr/>
        </p:nvSpPr>
        <p:spPr>
          <a:xfrm>
            <a:off x="11069863" y="333375"/>
            <a:ext cx="360001" cy="360000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13" name="Group 12"/>
          <p:cNvGrpSpPr/>
          <p:nvPr/>
        </p:nvGrpSpPr>
        <p:grpSpPr>
          <a:xfrm>
            <a:off x="233344" y="5384019"/>
            <a:ext cx="828358" cy="828358"/>
            <a:chOff x="0" y="0"/>
            <a:chExt cx="828357" cy="828357"/>
          </a:xfrm>
        </p:grpSpPr>
        <p:sp>
          <p:nvSpPr>
            <p:cNvPr id="211" name="Freeform: Shape 19"/>
            <p:cNvSpPr/>
            <p:nvPr/>
          </p:nvSpPr>
          <p:spPr>
            <a:xfrm rot="2700000">
              <a:off x="144178" y="98441"/>
              <a:ext cx="540001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12" name="Oval 20"/>
            <p:cNvSpPr/>
            <p:nvPr/>
          </p:nvSpPr>
          <p:spPr>
            <a:xfrm rot="8100000">
              <a:off x="151378" y="271978"/>
              <a:ext cx="270001" cy="540001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14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0276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50862" y="2097175"/>
            <a:ext cx="5435601" cy="39956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7"/>
          <p:cNvGrpSpPr/>
          <p:nvPr/>
        </p:nvGrpSpPr>
        <p:grpSpPr>
          <a:xfrm>
            <a:off x="4752747" y="4823503"/>
            <a:ext cx="1656715" cy="1656715"/>
            <a:chOff x="0" y="0"/>
            <a:chExt cx="1656713" cy="1656713"/>
          </a:xfrm>
        </p:grpSpPr>
        <p:sp>
          <p:nvSpPr>
            <p:cNvPr id="230" name="Freeform: Shape 10"/>
            <p:cNvSpPr/>
            <p:nvPr/>
          </p:nvSpPr>
          <p:spPr>
            <a:xfrm rot="27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454075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1" name="Oval 11"/>
            <p:cNvSpPr/>
            <p:nvPr/>
          </p:nvSpPr>
          <p:spPr>
            <a:xfrm rot="8100000">
              <a:off x="302756" y="543957"/>
              <a:ext cx="540001" cy="1080001"/>
            </a:xfrm>
            <a:prstGeom prst="ellipse">
              <a:avLst/>
            </a:prstGeom>
            <a:gradFill flip="none" rotWithShape="1">
              <a:gsLst>
                <a:gs pos="50000">
                  <a:srgbClr val="23213C"/>
                </a:gs>
                <a:gs pos="100000">
                  <a:srgbClr val="2C284A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33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0276" cy="9848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295775" y="1750060"/>
            <a:ext cx="7345362" cy="43427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 marL="685800" indent="-228600">
              <a:defRPr sz="1600"/>
            </a:lvl2pPr>
            <a:lvl3pPr marL="1143000" indent="-228600">
              <a:defRPr sz="16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550862" y="1750059"/>
            <a:ext cx="3565526" cy="43427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50862" y="2677305"/>
            <a:ext cx="3565526" cy="34155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buSzTx/>
              <a:buFontTx/>
              <a:buNone/>
              <a:defRPr sz="1600"/>
            </a:lvl1pPr>
            <a:lvl2pPr marL="718457" indent="-261257">
              <a:lnSpc>
                <a:spcPct val="120000"/>
              </a:lnSpc>
              <a:buFontTx/>
              <a:defRPr sz="1600"/>
            </a:lvl2pPr>
            <a:lvl3pPr marL="1175657" indent="-261257">
              <a:lnSpc>
                <a:spcPct val="120000"/>
              </a:lnSpc>
              <a:buFontTx/>
              <a:defRPr sz="1600"/>
            </a:lvl3pPr>
            <a:lvl4pPr marL="1632857" indent="-261257">
              <a:lnSpc>
                <a:spcPct val="120000"/>
              </a:lnSpc>
              <a:buFontTx/>
              <a:defRPr sz="1600"/>
            </a:lvl4pPr>
            <a:lvl5pPr marL="2090057" indent="-261257">
              <a:lnSpc>
                <a:spcPct val="120000"/>
              </a:lnSpc>
              <a:buFontTx/>
              <a:defRPr sz="1600"/>
            </a:lvl5pPr>
          </a:lstStyle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5208928" y="1596770"/>
            <a:ext cx="3448559" cy="344856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8" name="Picture Placeholder 21"/>
          <p:cNvSpPr>
            <a:spLocks noGrp="1"/>
          </p:cNvSpPr>
          <p:nvPr>
            <p:ph type="pic" sz="quarter" idx="22"/>
          </p:nvPr>
        </p:nvSpPr>
        <p:spPr>
          <a:xfrm>
            <a:off x="8918575" y="596392"/>
            <a:ext cx="2263776" cy="226377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9" name="Picture Placeholder 24"/>
          <p:cNvSpPr>
            <a:spLocks noGrp="1"/>
          </p:cNvSpPr>
          <p:nvPr>
            <p:ph type="pic" sz="quarter" idx="23"/>
          </p:nvPr>
        </p:nvSpPr>
        <p:spPr>
          <a:xfrm>
            <a:off x="9091611" y="3324733"/>
            <a:ext cx="2936877" cy="293687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Oval 5"/>
          <p:cNvSpPr/>
          <p:nvPr/>
        </p:nvSpPr>
        <p:spPr>
          <a:xfrm>
            <a:off x="6548755" y="850167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34" name="Group 9"/>
          <p:cNvGrpSpPr/>
          <p:nvPr/>
        </p:nvGrpSpPr>
        <p:grpSpPr>
          <a:xfrm>
            <a:off x="5585919" y="5592564"/>
            <a:ext cx="828359" cy="828359"/>
            <a:chOff x="0" y="0"/>
            <a:chExt cx="828358" cy="828358"/>
          </a:xfrm>
        </p:grpSpPr>
        <p:sp>
          <p:nvSpPr>
            <p:cNvPr id="32" name="Freeform: Shape 10"/>
            <p:cNvSpPr/>
            <p:nvPr/>
          </p:nvSpPr>
          <p:spPr>
            <a:xfrm rot="8100000">
              <a:off x="144178" y="98442"/>
              <a:ext cx="540002" cy="63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3" name="Oval 11"/>
            <p:cNvSpPr/>
            <p:nvPr/>
          </p:nvSpPr>
          <p:spPr>
            <a:xfrm rot="13500000">
              <a:off x="151378" y="16377"/>
              <a:ext cx="270001" cy="540003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50862" y="4507200"/>
            <a:ext cx="4500564" cy="15629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3054096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3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3054095" y="0"/>
            <a:ext cx="3054097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4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6083808" y="0"/>
            <a:ext cx="3054097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5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9137904" y="0"/>
            <a:ext cx="3054097" cy="377647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262410" y="4508500"/>
            <a:ext cx="6221414" cy="15636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</a:lvl1pPr>
            <a:lvl2pPr marL="0" indent="457200">
              <a:lnSpc>
                <a:spcPct val="100000"/>
              </a:lnSpc>
              <a:buSzTx/>
              <a:buNone/>
            </a:lvl2pPr>
            <a:lvl3pPr marL="0" indent="914400">
              <a:lnSpc>
                <a:spcPct val="100000"/>
              </a:lnSpc>
              <a:buSzTx/>
              <a:buNone/>
            </a:lvl3pPr>
            <a:lvl4pPr marL="0" indent="1371600">
              <a:lnSpc>
                <a:spcPct val="100000"/>
              </a:lnSpc>
              <a:buSzTx/>
              <a:buNone/>
            </a:lvl4pPr>
            <a:lvl5pPr marL="0" indent="1828800">
              <a:lnSpc>
                <a:spcPct val="100000"/>
              </a:lnSpc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7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Rectangle 12"/>
          <p:cNvSpPr/>
          <p:nvPr/>
        </p:nvSpPr>
        <p:spPr>
          <a:xfrm>
            <a:off x="0" y="5773728"/>
            <a:ext cx="12192000" cy="1084272"/>
          </a:xfrm>
          <a:prstGeom prst="rect">
            <a:avLst/>
          </a:prstGeom>
          <a:gradFill>
            <a:gsLst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7" name="Rectangle 13"/>
          <p:cNvSpPr/>
          <p:nvPr/>
        </p:nvSpPr>
        <p:spPr>
          <a:xfrm rot="10800000">
            <a:off x="0" y="-3"/>
            <a:ext cx="9000001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5437189" cy="29862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3816724"/>
            <a:ext cx="5437189" cy="22652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2400"/>
            </a:lvl1pPr>
            <a:lvl2pPr marL="849085" indent="-391885">
              <a:buFontTx/>
              <a:defRPr sz="2400"/>
            </a:lvl2pPr>
            <a:lvl3pPr marL="1306285" indent="-391885">
              <a:buFontTx/>
              <a:defRPr sz="2400"/>
            </a:lvl3pPr>
            <a:lvl4pPr marL="1763485" indent="-391885">
              <a:buFontTx/>
              <a:defRPr sz="2400"/>
            </a:lvl4pPr>
            <a:lvl5pPr marL="2220685" indent="-391885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Section brea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7"/>
          <p:cNvSpPr>
            <a:spLocks noGrp="1"/>
          </p:cNvSpPr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0" y="3557280"/>
            <a:ext cx="6640286" cy="330072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  <a:lin ang="10800000"/>
          </a:gradFill>
        </p:spPr>
        <p:txBody>
          <a:bodyPr>
            <a:normAutofit/>
          </a:bodyPr>
          <a:lstStyle>
            <a:lvl1pPr marL="0" indent="548640">
              <a:lnSpc>
                <a:spcPct val="200000"/>
              </a:lnSpc>
              <a:buSzTx/>
              <a:buFontTx/>
              <a:buNone/>
            </a:lvl1pPr>
            <a:lvl2pPr>
              <a:lnSpc>
                <a:spcPct val="200000"/>
              </a:lnSpc>
              <a:buFontTx/>
            </a:lvl2pPr>
            <a:lvl3pPr>
              <a:lnSpc>
                <a:spcPct val="200000"/>
              </a:lnSpc>
              <a:buFontTx/>
            </a:lvl3pPr>
            <a:lvl4pPr>
              <a:lnSpc>
                <a:spcPct val="200000"/>
              </a:lnSpc>
              <a:buFontTx/>
            </a:lvl4pPr>
            <a:lvl5pPr>
              <a:lnSpc>
                <a:spcPct val="200000"/>
              </a:lnSpc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40286" cy="353551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70000"/>
                </a:srgbClr>
              </a:gs>
            </a:gsLst>
            <a:lin ang="10800000"/>
          </a:gradFill>
        </p:spPr>
        <p:txBody>
          <a:bodyPr anchor="b">
            <a:normAutofit/>
          </a:bodyPr>
          <a:lstStyle>
            <a:lvl1pPr indent="548640">
              <a:spcBef>
                <a:spcPts val="1200"/>
              </a:spcBef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1"/>
          <p:cNvGrpSpPr/>
          <p:nvPr/>
        </p:nvGrpSpPr>
        <p:grpSpPr>
          <a:xfrm>
            <a:off x="363888" y="5322559"/>
            <a:ext cx="1030305" cy="1030306"/>
            <a:chOff x="0" y="0"/>
            <a:chExt cx="1030304" cy="1030304"/>
          </a:xfrm>
        </p:grpSpPr>
        <p:sp>
          <p:nvSpPr>
            <p:cNvPr id="76" name="Freeform: Shape 12"/>
            <p:cNvSpPr/>
            <p:nvPr/>
          </p:nvSpPr>
          <p:spPr>
            <a:xfrm rot="13500000">
              <a:off x="28116" y="306949"/>
              <a:ext cx="926986" cy="463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7" name="Oval 13"/>
            <p:cNvSpPr/>
            <p:nvPr/>
          </p:nvSpPr>
          <p:spPr>
            <a:xfrm rot="18900000">
              <a:off x="874696" y="502700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8" name="Oval 14"/>
            <p:cNvSpPr/>
            <p:nvPr/>
          </p:nvSpPr>
          <p:spPr>
            <a:xfrm rot="18900000">
              <a:off x="384183" y="12187"/>
              <a:ext cx="53551" cy="233297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9" name="Freeform: Shape 15"/>
            <p:cNvSpPr/>
            <p:nvPr/>
          </p:nvSpPr>
          <p:spPr>
            <a:xfrm rot="13500000">
              <a:off x="51659" y="250109"/>
              <a:ext cx="926986" cy="530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idx="1"/>
          </p:nvPr>
        </p:nvSpPr>
        <p:spPr>
          <a:xfrm>
            <a:off x="550862" y="2113198"/>
            <a:ext cx="11090276" cy="39796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grpSp>
        <p:nvGrpSpPr>
          <p:cNvPr id="94" name="Group 7"/>
          <p:cNvGrpSpPr/>
          <p:nvPr/>
        </p:nvGrpSpPr>
        <p:grpSpPr>
          <a:xfrm>
            <a:off x="10708081" y="4012605"/>
            <a:ext cx="897878" cy="934083"/>
            <a:chOff x="0" y="0"/>
            <a:chExt cx="897876" cy="934082"/>
          </a:xfrm>
        </p:grpSpPr>
        <p:sp>
          <p:nvSpPr>
            <p:cNvPr id="91" name="Freeform 5"/>
            <p:cNvSpPr/>
            <p:nvPr/>
          </p:nvSpPr>
          <p:spPr>
            <a:xfrm rot="1800000">
              <a:off x="227245" y="130847"/>
              <a:ext cx="621087" cy="364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0" y="0"/>
                  </a:moveTo>
                  <a:lnTo>
                    <a:pt x="0" y="10766"/>
                  </a:lnTo>
                  <a:lnTo>
                    <a:pt x="10640" y="21600"/>
                  </a:lnTo>
                  <a:lnTo>
                    <a:pt x="21600" y="10766"/>
                  </a:lnTo>
                  <a:lnTo>
                    <a:pt x="1064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2" name="Freeform 6"/>
            <p:cNvSpPr/>
            <p:nvPr/>
          </p:nvSpPr>
          <p:spPr>
            <a:xfrm rot="1800000">
              <a:off x="114074" y="197806"/>
              <a:ext cx="305943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4308"/>
                  </a:lnTo>
                  <a:lnTo>
                    <a:pt x="0" y="0"/>
                  </a:lnTo>
                  <a:lnTo>
                    <a:pt x="21600" y="7338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98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93" name="Freeform 8"/>
            <p:cNvSpPr/>
            <p:nvPr/>
          </p:nvSpPr>
          <p:spPr>
            <a:xfrm rot="1800000">
              <a:off x="378412" y="353078"/>
              <a:ext cx="315145" cy="53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4308"/>
                  </a:lnTo>
                  <a:lnTo>
                    <a:pt x="0" y="21600"/>
                  </a:lnTo>
                  <a:lnTo>
                    <a:pt x="0" y="7338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2C284A">
                    <a:alpha val="20000"/>
                  </a:srgbClr>
                </a:gs>
                <a:gs pos="100000">
                  <a:srgbClr val="5BEFC1">
                    <a:alpha val="20000"/>
                  </a:srgbClr>
                </a:gs>
              </a:gsLst>
              <a:lin ang="180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95" name="Oval 11"/>
          <p:cNvSpPr/>
          <p:nvPr/>
        </p:nvSpPr>
        <p:spPr>
          <a:xfrm>
            <a:off x="5668779" y="5059009"/>
            <a:ext cx="1080001" cy="108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2" y="4097337"/>
            <a:ext cx="3565525" cy="2351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Tx/>
              <a:buFontTx/>
              <a:buNone/>
              <a:defRPr sz="2400"/>
            </a:lvl1pPr>
            <a:lvl2pPr marL="731519" indent="-274319">
              <a:buFontTx/>
              <a:defRPr sz="2400"/>
            </a:lvl2pPr>
            <a:lvl3pPr marL="1188719" indent="-274319">
              <a:buFontTx/>
              <a:defRPr sz="2400"/>
            </a:lvl3pPr>
            <a:lvl4pPr marL="1645920" indent="-274320">
              <a:buFontTx/>
              <a:defRPr sz="2400"/>
            </a:lvl4pPr>
            <a:lvl5pPr marL="2103120" indent="-27432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Picture Placeholder 14"/>
          <p:cNvSpPr>
            <a:spLocks noGrp="1"/>
          </p:cNvSpPr>
          <p:nvPr>
            <p:ph type="pic" sz="half" idx="21"/>
          </p:nvPr>
        </p:nvSpPr>
        <p:spPr>
          <a:xfrm>
            <a:off x="5535808" y="656633"/>
            <a:ext cx="5132389" cy="5132388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val 11"/>
          <p:cNvSpPr/>
          <p:nvPr/>
        </p:nvSpPr>
        <p:spPr>
          <a:xfrm>
            <a:off x="11091612" y="589346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Rectangle 10"/>
          <p:cNvSpPr/>
          <p:nvPr/>
        </p:nvSpPr>
        <p:spPr>
          <a:xfrm>
            <a:off x="11451611" y="5827877"/>
            <a:ext cx="379050" cy="360001"/>
          </a:xfrm>
          <a:prstGeom prst="rect">
            <a:avLst/>
          </a:prstGeom>
          <a:solidFill>
            <a:srgbClr val="1B192E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2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4" y="1731374"/>
            <a:ext cx="5437186" cy="535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212024" y="1731374"/>
            <a:ext cx="5436392" cy="53535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buSzTx/>
              <a:buFontTx/>
              <a:buNone/>
              <a:defRPr sz="1400" cap="all" spc="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33"/>
          <p:cNvGrpSpPr/>
          <p:nvPr/>
        </p:nvGrpSpPr>
        <p:grpSpPr>
          <a:xfrm>
            <a:off x="100471" y="5036395"/>
            <a:ext cx="2083887" cy="2083886"/>
            <a:chOff x="0" y="0"/>
            <a:chExt cx="2083885" cy="2083885"/>
          </a:xfrm>
        </p:grpSpPr>
        <p:sp>
          <p:nvSpPr>
            <p:cNvPr id="144" name="Freeform: Shape 34"/>
            <p:cNvSpPr/>
            <p:nvPr/>
          </p:nvSpPr>
          <p:spPr>
            <a:xfrm rot="8100000" flipH="1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5" name="Freeform: Shape 35"/>
            <p:cNvSpPr/>
            <p:nvPr/>
          </p:nvSpPr>
          <p:spPr>
            <a:xfrm rot="8100000" flipH="1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6" name="Oval 36"/>
            <p:cNvSpPr/>
            <p:nvPr/>
          </p:nvSpPr>
          <p:spPr>
            <a:xfrm rot="2700000" flipH="1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47" name="Oval 37"/>
            <p:cNvSpPr/>
            <p:nvPr/>
          </p:nvSpPr>
          <p:spPr>
            <a:xfrm rot="2700000" flipH="1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49" name="Freeform: Shape 18"/>
          <p:cNvSpPr/>
          <p:nvPr/>
        </p:nvSpPr>
        <p:spPr>
          <a:xfrm rot="2700000">
            <a:off x="10834944" y="171268"/>
            <a:ext cx="1080001" cy="12629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0" name="Oval 19"/>
          <p:cNvSpPr/>
          <p:nvPr/>
        </p:nvSpPr>
        <p:spPr>
          <a:xfrm rot="8100000">
            <a:off x="10849343" y="518341"/>
            <a:ext cx="540001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1" name="Oval 24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2" name="Title Text"/>
          <p:cNvSpPr txBox="1">
            <a:spLocks noGrp="1"/>
          </p:cNvSpPr>
          <p:nvPr>
            <p:ph type="title"/>
          </p:nvPr>
        </p:nvSpPr>
        <p:spPr>
          <a:xfrm>
            <a:off x="550862" y="549275"/>
            <a:ext cx="11097552" cy="133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50864" y="1731374"/>
            <a:ext cx="3563936" cy="53535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FontTx/>
              <a:buNone/>
              <a:defRPr cap="all" spc="2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cap="all" spc="2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341572" y="1731374"/>
            <a:ext cx="3566161" cy="53535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buSzTx/>
              <a:buFontTx/>
              <a:buNone/>
              <a:defRPr cap="all" spc="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8139658" y="1731374"/>
            <a:ext cx="3566161" cy="535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buSzTx/>
              <a:buFontTx/>
              <a:buNone/>
              <a:defRPr cap="all" spc="200">
                <a:solidFill>
                  <a:srgbClr val="FFFFFF"/>
                </a:solidFill>
              </a:defRPr>
            </a:lvl1pPr>
          </a:lstStyle>
          <a:p>
            <a:r>
              <a:t>Click to EDIT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000">
                <a:solidFill>
                  <a:srgbClr val="A6A6A6">
                    <a:alpha val="80000"/>
                  </a:srgb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FFFFFF"/>
          </a:solidFill>
          <a:uFillTx/>
          <a:latin typeface="Walbaum Display"/>
          <a:ea typeface="Walbaum Display"/>
          <a:cs typeface="Walbaum Display"/>
          <a:sym typeface="Walbaum Display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837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409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FFFFFF">
              <a:alpha val="60000"/>
            </a:srgbClr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db.gov.sg/-/media/doc/EAPG-CSC/Median-resale-prices-for-registered-resale-applications-from-2Q2007-to-4Q2024_.ashx" TargetMode="External"/><Relationship Id="rId2" Type="http://schemas.openxmlformats.org/officeDocument/2006/relationships/hyperlink" Target="https://data.gov.sg/datasets?topics=housing&amp;page=1&amp;resultId=d_2d493bdcc1d9a44828b6e71cb095b88d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hyperlink" Target="https://www.hdb.gov.sg/cs/infoweb/-/media/doc/EAPG-CSC/EHG-amount-Couples-and-Families-Aug-2024.ashx" TargetMode="External"/><Relationship Id="rId4" Type="http://schemas.openxmlformats.org/officeDocument/2006/relationships/hyperlink" Target="https://stats.mom.gov.sg/iMAS_Tables1/CSV/mrsd_43_FT_Res_income.zi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18"/>
          <p:cNvSpPr/>
          <p:nvPr/>
        </p:nvSpPr>
        <p:spPr>
          <a:xfrm rot="2700000">
            <a:off x="612445" y="481887"/>
            <a:ext cx="1080001" cy="1262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287" y="15923"/>
                </a:lnTo>
                <a:lnTo>
                  <a:pt x="21381" y="16052"/>
                </a:lnTo>
                <a:cubicBezTo>
                  <a:pt x="21524" y="16352"/>
                  <a:pt x="21600" y="16663"/>
                  <a:pt x="21600" y="16982"/>
                </a:cubicBezTo>
                <a:cubicBezTo>
                  <a:pt x="21600" y="19533"/>
                  <a:pt x="16765" y="21600"/>
                  <a:pt x="10800" y="21600"/>
                </a:cubicBezTo>
                <a:cubicBezTo>
                  <a:pt x="4835" y="21600"/>
                  <a:pt x="0" y="19533"/>
                  <a:pt x="0" y="16982"/>
                </a:cubicBezTo>
                <a:cubicBezTo>
                  <a:pt x="0" y="16663"/>
                  <a:pt x="76" y="16352"/>
                  <a:pt x="219" y="16052"/>
                </a:cubicBezTo>
                <a:lnTo>
                  <a:pt x="313" y="15923"/>
                </a:lnTo>
                <a:lnTo>
                  <a:pt x="10800" y="0"/>
                </a:lnTo>
                <a:close/>
              </a:path>
            </a:pathLst>
          </a:custGeom>
          <a:gradFill>
            <a:gsLst>
              <a:gs pos="30000">
                <a:srgbClr val="2C284A"/>
              </a:gs>
              <a:gs pos="40000">
                <a:srgbClr val="454075"/>
              </a:gs>
              <a:gs pos="60000">
                <a:srgbClr val="2C284A"/>
              </a:gs>
              <a:gs pos="100000">
                <a:srgbClr val="1B192E"/>
              </a:gs>
            </a:gsLst>
            <a:lin ang="6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6" name="Oval 20"/>
          <p:cNvSpPr/>
          <p:nvPr/>
        </p:nvSpPr>
        <p:spPr>
          <a:xfrm rot="8100000">
            <a:off x="626845" y="828961"/>
            <a:ext cx="540000" cy="1080001"/>
          </a:xfrm>
          <a:prstGeom prst="ellipse">
            <a:avLst/>
          </a:prstGeom>
          <a:gradFill>
            <a:gsLst>
              <a:gs pos="50000">
                <a:srgbClr val="23213C"/>
              </a:gs>
              <a:gs pos="100000">
                <a:srgbClr val="2C284A"/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7" name="Oval 22"/>
          <p:cNvSpPr/>
          <p:nvPr/>
        </p:nvSpPr>
        <p:spPr>
          <a:xfrm>
            <a:off x="1800802" y="2472855"/>
            <a:ext cx="360001" cy="360001"/>
          </a:xfrm>
          <a:prstGeom prst="ellipse">
            <a:avLst/>
          </a:pr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52" name="Group 24"/>
          <p:cNvGrpSpPr/>
          <p:nvPr/>
        </p:nvGrpSpPr>
        <p:grpSpPr>
          <a:xfrm>
            <a:off x="1292492" y="4299807"/>
            <a:ext cx="2083887" cy="2083886"/>
            <a:chOff x="0" y="0"/>
            <a:chExt cx="2083885" cy="2083885"/>
          </a:xfrm>
        </p:grpSpPr>
        <p:sp>
          <p:nvSpPr>
            <p:cNvPr id="248" name="Freeform: Shape 25"/>
            <p:cNvSpPr/>
            <p:nvPr/>
          </p:nvSpPr>
          <p:spPr>
            <a:xfrm rot="8100000" flipH="1">
              <a:off x="163491" y="634348"/>
              <a:ext cx="1853970" cy="9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1B19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9" name="Freeform: Shape 26"/>
            <p:cNvSpPr/>
            <p:nvPr/>
          </p:nvSpPr>
          <p:spPr>
            <a:xfrm rot="8100000" flipH="1">
              <a:off x="114958" y="495397"/>
              <a:ext cx="1853970" cy="109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9671"/>
                    <a:pt x="21600" y="21600"/>
                  </a:cubicBezTo>
                  <a:lnTo>
                    <a:pt x="16200" y="21600"/>
                  </a:lnTo>
                  <a:cubicBezTo>
                    <a:pt x="16200" y="15635"/>
                    <a:pt x="13782" y="10800"/>
                    <a:pt x="10800" y="10800"/>
                  </a:cubicBezTo>
                  <a:cubicBezTo>
                    <a:pt x="7818" y="10800"/>
                    <a:pt x="5400" y="15635"/>
                    <a:pt x="5400" y="21600"/>
                  </a:cubicBezTo>
                  <a:lnTo>
                    <a:pt x="0" y="21600"/>
                  </a:lnTo>
                  <a:cubicBezTo>
                    <a:pt x="0" y="9671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7771B2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0" name="Oval 27"/>
            <p:cNvSpPr/>
            <p:nvPr/>
          </p:nvSpPr>
          <p:spPr>
            <a:xfrm rot="2700000" flipH="1">
              <a:off x="1198230" y="44825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1" name="Oval 28"/>
            <p:cNvSpPr/>
            <p:nvPr/>
          </p:nvSpPr>
          <p:spPr>
            <a:xfrm rot="2700000" flipH="1">
              <a:off x="217204" y="1025851"/>
              <a:ext cx="107099" cy="466591"/>
            </a:xfrm>
            <a:prstGeom prst="ellipse">
              <a:avLst/>
            </a:prstGeom>
            <a:solidFill>
              <a:srgbClr val="2C28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253" name="Rectangle 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B192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pSp>
        <p:nvGrpSpPr>
          <p:cNvPr id="256" name="Picture Placeholder 13"/>
          <p:cNvGrpSpPr/>
          <p:nvPr/>
        </p:nvGrpSpPr>
        <p:grpSpPr>
          <a:xfrm>
            <a:off x="-1" y="3287"/>
            <a:ext cx="12191981" cy="6858001"/>
            <a:chOff x="0" y="0"/>
            <a:chExt cx="12191979" cy="6858000"/>
          </a:xfrm>
        </p:grpSpPr>
        <p:sp>
          <p:nvSpPr>
            <p:cNvPr id="254" name="Rectangle"/>
            <p:cNvSpPr/>
            <p:nvPr/>
          </p:nvSpPr>
          <p:spPr>
            <a:xfrm>
              <a:off x="0" y="0"/>
              <a:ext cx="1219198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55" name="image1.jpeg" descr="image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b="38859"/>
            <a:stretch>
              <a:fillRect/>
            </a:stretch>
          </p:blipFill>
          <p:spPr>
            <a:xfrm>
              <a:off x="0" y="0"/>
              <a:ext cx="1219198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7" name="Rectangle 32"/>
          <p:cNvSpPr/>
          <p:nvPr/>
        </p:nvSpPr>
        <p:spPr>
          <a:xfrm>
            <a:off x="0" y="5773728"/>
            <a:ext cx="12192000" cy="1084272"/>
          </a:xfrm>
          <a:prstGeom prst="rect">
            <a:avLst/>
          </a:prstGeom>
          <a:gradFill>
            <a:gsLst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8" name="Rectangle 34"/>
          <p:cNvSpPr/>
          <p:nvPr/>
        </p:nvSpPr>
        <p:spPr>
          <a:xfrm rot="10800000">
            <a:off x="0" y="-3"/>
            <a:ext cx="9000001" cy="6857998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9" name="Title 1"/>
          <p:cNvSpPr txBox="1">
            <a:spLocks noGrp="1"/>
          </p:cNvSpPr>
          <p:nvPr>
            <p:ph type="ctrTitle"/>
          </p:nvPr>
        </p:nvSpPr>
        <p:spPr>
          <a:xfrm>
            <a:off x="1563246" y="995256"/>
            <a:ext cx="8715579" cy="4251014"/>
          </a:xfrm>
          <a:prstGeom prst="rect">
            <a:avLst/>
          </a:prstGeom>
        </p:spPr>
        <p:txBody>
          <a:bodyPr anchor="ctr"/>
          <a:lstStyle/>
          <a:p>
            <a:pPr algn="ctr" defTabSz="868680">
              <a:defRPr sz="6935">
                <a:solidFill>
                  <a:srgbClr val="F2F2F2"/>
                </a:solidFill>
              </a:defRPr>
            </a:pPr>
            <a:r>
              <a:rPr sz="3325"/>
              <a:t>Interim Project</a:t>
            </a:r>
            <a:r>
              <a:t/>
            </a:r>
            <a:br/>
            <a:r>
              <a:rPr b="1"/>
              <a:t>Singapore </a:t>
            </a:r>
          </a:p>
          <a:p>
            <a:pPr algn="ctr" defTabSz="868680">
              <a:defRPr sz="6935">
                <a:solidFill>
                  <a:srgbClr val="F2F2F2"/>
                </a:solidFill>
              </a:defRPr>
            </a:pPr>
            <a:r>
              <a:rPr b="1"/>
              <a:t>Housing Affordability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54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5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57" name="Title 6"/>
          <p:cNvSpPr txBox="1">
            <a:spLocks noGrp="1"/>
          </p:cNvSpPr>
          <p:nvPr>
            <p:ph type="title"/>
          </p:nvPr>
        </p:nvSpPr>
        <p:spPr>
          <a:xfrm>
            <a:off x="362148" y="542315"/>
            <a:ext cx="11467704" cy="8563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Task</a:t>
            </a:r>
            <a:r>
              <a:rPr dirty="0" smtClean="0"/>
              <a:t> </a:t>
            </a:r>
            <a:r>
              <a:rPr dirty="0"/>
              <a:t>- Data-level</a:t>
            </a:r>
          </a:p>
        </p:txBody>
      </p:sp>
      <p:sp>
        <p:nvSpPr>
          <p:cNvPr id="3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96538" y="6507956"/>
            <a:ext cx="144600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359" name="Freeform: Shape 21"/>
          <p:cNvSpPr/>
          <p:nvPr/>
        </p:nvSpPr>
        <p:spPr>
          <a:xfrm>
            <a:off x="4295775" y="-1"/>
            <a:ext cx="360000" cy="27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0" name="Content Placeholder 9"/>
          <p:cNvSpPr txBox="1"/>
          <p:nvPr/>
        </p:nvSpPr>
        <p:spPr>
          <a:xfrm>
            <a:off x="341657" y="1666312"/>
            <a:ext cx="11467705" cy="3959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 sz="2000" b="1">
                <a:solidFill>
                  <a:srgbClr val="FFFFFF">
                    <a:alpha val="60000"/>
                  </a:srgbClr>
                </a:solidFill>
              </a:defRPr>
            </a:pPr>
            <a:r>
              <a:t>Tasks</a:t>
            </a:r>
          </a:p>
          <a:p>
            <a:pPr marL="4826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Extract relevant data entities and datasets from Singapore government agencies</a:t>
            </a:r>
          </a:p>
          <a:p>
            <a:pPr marL="4826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Import data into PostgreDB</a:t>
            </a:r>
          </a:p>
          <a:p>
            <a:pPr marL="4826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Apply data science functionality of Pandas and Seaborn</a:t>
            </a:r>
          </a:p>
          <a:p>
            <a:pPr marL="4826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Dissect data to solve issues and achieve objectives at project-level</a:t>
            </a:r>
          </a:p>
          <a:p>
            <a:pPr marL="4826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Utilise data visualisation to showcase statistical trends</a:t>
            </a:r>
          </a:p>
          <a:p>
            <a:pPr marL="4826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Take data-driven approach into understanding housing trends</a:t>
            </a:r>
          </a:p>
        </p:txBody>
      </p:sp>
      <p:sp>
        <p:nvSpPr>
          <p:cNvPr id="361" name="Calculator"/>
          <p:cNvSpPr/>
          <p:nvPr/>
        </p:nvSpPr>
        <p:spPr>
          <a:xfrm>
            <a:off x="8942981" y="3311146"/>
            <a:ext cx="1021345" cy="1445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2" y="0"/>
                </a:moveTo>
                <a:cubicBezTo>
                  <a:pt x="681" y="0"/>
                  <a:pt x="0" y="481"/>
                  <a:pt x="0" y="1075"/>
                </a:cubicBezTo>
                <a:lnTo>
                  <a:pt x="0" y="20525"/>
                </a:lnTo>
                <a:cubicBezTo>
                  <a:pt x="0" y="21119"/>
                  <a:pt x="681" y="21600"/>
                  <a:pt x="1522" y="21600"/>
                </a:cubicBezTo>
                <a:lnTo>
                  <a:pt x="20081" y="21600"/>
                </a:lnTo>
                <a:cubicBezTo>
                  <a:pt x="20922" y="21600"/>
                  <a:pt x="21600" y="21119"/>
                  <a:pt x="21600" y="20525"/>
                </a:cubicBezTo>
                <a:lnTo>
                  <a:pt x="21600" y="1075"/>
                </a:lnTo>
                <a:cubicBezTo>
                  <a:pt x="21592" y="481"/>
                  <a:pt x="20912" y="0"/>
                  <a:pt x="20071" y="0"/>
                </a:cubicBezTo>
                <a:lnTo>
                  <a:pt x="1522" y="0"/>
                </a:lnTo>
                <a:close/>
                <a:moveTo>
                  <a:pt x="2866" y="1696"/>
                </a:moveTo>
                <a:lnTo>
                  <a:pt x="18734" y="1696"/>
                </a:lnTo>
                <a:cubicBezTo>
                  <a:pt x="19017" y="1696"/>
                  <a:pt x="19254" y="1857"/>
                  <a:pt x="19254" y="2062"/>
                </a:cubicBezTo>
                <a:lnTo>
                  <a:pt x="19254" y="4985"/>
                </a:lnTo>
                <a:cubicBezTo>
                  <a:pt x="19254" y="5185"/>
                  <a:pt x="19024" y="5351"/>
                  <a:pt x="18734" y="5351"/>
                </a:cubicBezTo>
                <a:lnTo>
                  <a:pt x="2866" y="5351"/>
                </a:lnTo>
                <a:cubicBezTo>
                  <a:pt x="2583" y="5351"/>
                  <a:pt x="2348" y="5190"/>
                  <a:pt x="2348" y="4985"/>
                </a:cubicBezTo>
                <a:lnTo>
                  <a:pt x="2348" y="2062"/>
                </a:lnTo>
                <a:cubicBezTo>
                  <a:pt x="2348" y="1862"/>
                  <a:pt x="2576" y="1696"/>
                  <a:pt x="2866" y="1696"/>
                </a:cubicBezTo>
                <a:close/>
                <a:moveTo>
                  <a:pt x="17580" y="6615"/>
                </a:moveTo>
                <a:cubicBezTo>
                  <a:pt x="17771" y="6615"/>
                  <a:pt x="17924" y="6723"/>
                  <a:pt x="17924" y="6858"/>
                </a:cubicBezTo>
                <a:cubicBezTo>
                  <a:pt x="17924" y="6993"/>
                  <a:pt x="17771" y="7101"/>
                  <a:pt x="17580" y="7101"/>
                </a:cubicBezTo>
                <a:cubicBezTo>
                  <a:pt x="17389" y="7106"/>
                  <a:pt x="17236" y="6993"/>
                  <a:pt x="17236" y="6858"/>
                </a:cubicBezTo>
                <a:cubicBezTo>
                  <a:pt x="17236" y="6723"/>
                  <a:pt x="17389" y="6615"/>
                  <a:pt x="17580" y="6615"/>
                </a:cubicBezTo>
                <a:close/>
                <a:moveTo>
                  <a:pt x="2890" y="6674"/>
                </a:moveTo>
                <a:lnTo>
                  <a:pt x="5121" y="6674"/>
                </a:lnTo>
                <a:cubicBezTo>
                  <a:pt x="5419" y="6674"/>
                  <a:pt x="5663" y="6847"/>
                  <a:pt x="5663" y="7057"/>
                </a:cubicBezTo>
                <a:lnTo>
                  <a:pt x="5663" y="8073"/>
                </a:lnTo>
                <a:cubicBezTo>
                  <a:pt x="5663" y="8284"/>
                  <a:pt x="5419" y="8456"/>
                  <a:pt x="5121" y="8456"/>
                </a:cubicBezTo>
                <a:lnTo>
                  <a:pt x="2890" y="8456"/>
                </a:lnTo>
                <a:cubicBezTo>
                  <a:pt x="2592" y="8456"/>
                  <a:pt x="2348" y="8284"/>
                  <a:pt x="2348" y="8073"/>
                </a:cubicBezTo>
                <a:lnTo>
                  <a:pt x="2348" y="7057"/>
                </a:lnTo>
                <a:cubicBezTo>
                  <a:pt x="2348" y="6847"/>
                  <a:pt x="2592" y="6674"/>
                  <a:pt x="2890" y="6674"/>
                </a:cubicBezTo>
                <a:close/>
                <a:moveTo>
                  <a:pt x="7400" y="6674"/>
                </a:moveTo>
                <a:lnTo>
                  <a:pt x="9669" y="6674"/>
                </a:lnTo>
                <a:cubicBezTo>
                  <a:pt x="9967" y="6674"/>
                  <a:pt x="10211" y="6847"/>
                  <a:pt x="10211" y="7057"/>
                </a:cubicBezTo>
                <a:lnTo>
                  <a:pt x="10211" y="8073"/>
                </a:lnTo>
                <a:cubicBezTo>
                  <a:pt x="10211" y="8284"/>
                  <a:pt x="9967" y="8456"/>
                  <a:pt x="9669" y="8456"/>
                </a:cubicBezTo>
                <a:lnTo>
                  <a:pt x="7400" y="8456"/>
                </a:lnTo>
                <a:cubicBezTo>
                  <a:pt x="7102" y="8456"/>
                  <a:pt x="6858" y="8284"/>
                  <a:pt x="6858" y="8073"/>
                </a:cubicBezTo>
                <a:lnTo>
                  <a:pt x="6858" y="7057"/>
                </a:lnTo>
                <a:cubicBezTo>
                  <a:pt x="6858" y="6847"/>
                  <a:pt x="7102" y="6674"/>
                  <a:pt x="7400" y="6674"/>
                </a:cubicBezTo>
                <a:close/>
                <a:moveTo>
                  <a:pt x="11924" y="6674"/>
                </a:moveTo>
                <a:lnTo>
                  <a:pt x="14195" y="6674"/>
                </a:lnTo>
                <a:cubicBezTo>
                  <a:pt x="14493" y="6674"/>
                  <a:pt x="14738" y="6847"/>
                  <a:pt x="14738" y="7057"/>
                </a:cubicBezTo>
                <a:lnTo>
                  <a:pt x="14738" y="8073"/>
                </a:lnTo>
                <a:cubicBezTo>
                  <a:pt x="14738" y="8284"/>
                  <a:pt x="14493" y="8456"/>
                  <a:pt x="14195" y="8456"/>
                </a:cubicBezTo>
                <a:lnTo>
                  <a:pt x="11924" y="8456"/>
                </a:lnTo>
                <a:cubicBezTo>
                  <a:pt x="11626" y="8456"/>
                  <a:pt x="11382" y="8284"/>
                  <a:pt x="11382" y="8073"/>
                </a:cubicBezTo>
                <a:lnTo>
                  <a:pt x="11382" y="7057"/>
                </a:lnTo>
                <a:cubicBezTo>
                  <a:pt x="11382" y="6847"/>
                  <a:pt x="11626" y="6674"/>
                  <a:pt x="11924" y="6674"/>
                </a:cubicBezTo>
                <a:close/>
                <a:moveTo>
                  <a:pt x="16433" y="7290"/>
                </a:moveTo>
                <a:lnTo>
                  <a:pt x="18743" y="7290"/>
                </a:lnTo>
                <a:lnTo>
                  <a:pt x="18743" y="7685"/>
                </a:lnTo>
                <a:lnTo>
                  <a:pt x="16433" y="7685"/>
                </a:lnTo>
                <a:lnTo>
                  <a:pt x="16433" y="7290"/>
                </a:lnTo>
                <a:close/>
                <a:moveTo>
                  <a:pt x="17580" y="7867"/>
                </a:moveTo>
                <a:cubicBezTo>
                  <a:pt x="17771" y="7867"/>
                  <a:pt x="17924" y="7975"/>
                  <a:pt x="17924" y="8110"/>
                </a:cubicBezTo>
                <a:cubicBezTo>
                  <a:pt x="17924" y="8245"/>
                  <a:pt x="17771" y="8353"/>
                  <a:pt x="17580" y="8353"/>
                </a:cubicBezTo>
                <a:cubicBezTo>
                  <a:pt x="17389" y="8353"/>
                  <a:pt x="17236" y="8245"/>
                  <a:pt x="17236" y="8110"/>
                </a:cubicBezTo>
                <a:cubicBezTo>
                  <a:pt x="17236" y="7975"/>
                  <a:pt x="17389" y="7867"/>
                  <a:pt x="17580" y="7867"/>
                </a:cubicBezTo>
                <a:close/>
                <a:moveTo>
                  <a:pt x="2890" y="9580"/>
                </a:moveTo>
                <a:lnTo>
                  <a:pt x="5121" y="9580"/>
                </a:lnTo>
                <a:cubicBezTo>
                  <a:pt x="5419" y="9580"/>
                  <a:pt x="5663" y="9752"/>
                  <a:pt x="5663" y="9963"/>
                </a:cubicBezTo>
                <a:lnTo>
                  <a:pt x="5663" y="10979"/>
                </a:lnTo>
                <a:cubicBezTo>
                  <a:pt x="5663" y="11189"/>
                  <a:pt x="5419" y="11362"/>
                  <a:pt x="5121" y="11362"/>
                </a:cubicBezTo>
                <a:lnTo>
                  <a:pt x="2890" y="11362"/>
                </a:lnTo>
                <a:cubicBezTo>
                  <a:pt x="2592" y="11362"/>
                  <a:pt x="2348" y="11189"/>
                  <a:pt x="2348" y="10979"/>
                </a:cubicBezTo>
                <a:lnTo>
                  <a:pt x="2348" y="9963"/>
                </a:lnTo>
                <a:cubicBezTo>
                  <a:pt x="2348" y="9752"/>
                  <a:pt x="2592" y="9580"/>
                  <a:pt x="2890" y="9580"/>
                </a:cubicBezTo>
                <a:close/>
                <a:moveTo>
                  <a:pt x="7400" y="9580"/>
                </a:moveTo>
                <a:lnTo>
                  <a:pt x="9669" y="9580"/>
                </a:lnTo>
                <a:cubicBezTo>
                  <a:pt x="9967" y="9580"/>
                  <a:pt x="10211" y="9752"/>
                  <a:pt x="10211" y="9963"/>
                </a:cubicBezTo>
                <a:lnTo>
                  <a:pt x="10211" y="10979"/>
                </a:lnTo>
                <a:cubicBezTo>
                  <a:pt x="10211" y="11189"/>
                  <a:pt x="9967" y="11362"/>
                  <a:pt x="9669" y="11362"/>
                </a:cubicBezTo>
                <a:lnTo>
                  <a:pt x="7400" y="11362"/>
                </a:lnTo>
                <a:cubicBezTo>
                  <a:pt x="7102" y="11362"/>
                  <a:pt x="6858" y="11189"/>
                  <a:pt x="6858" y="10979"/>
                </a:cubicBezTo>
                <a:lnTo>
                  <a:pt x="6858" y="9963"/>
                </a:lnTo>
                <a:cubicBezTo>
                  <a:pt x="6858" y="9752"/>
                  <a:pt x="7102" y="9580"/>
                  <a:pt x="7400" y="9580"/>
                </a:cubicBezTo>
                <a:close/>
                <a:moveTo>
                  <a:pt x="11924" y="9580"/>
                </a:moveTo>
                <a:lnTo>
                  <a:pt x="14195" y="9580"/>
                </a:lnTo>
                <a:cubicBezTo>
                  <a:pt x="14493" y="9580"/>
                  <a:pt x="14738" y="9752"/>
                  <a:pt x="14738" y="9963"/>
                </a:cubicBezTo>
                <a:lnTo>
                  <a:pt x="14738" y="10979"/>
                </a:lnTo>
                <a:cubicBezTo>
                  <a:pt x="14738" y="11189"/>
                  <a:pt x="14493" y="11362"/>
                  <a:pt x="14195" y="11362"/>
                </a:cubicBezTo>
                <a:lnTo>
                  <a:pt x="11924" y="11362"/>
                </a:lnTo>
                <a:cubicBezTo>
                  <a:pt x="11626" y="11362"/>
                  <a:pt x="11382" y="11189"/>
                  <a:pt x="11382" y="10979"/>
                </a:cubicBezTo>
                <a:lnTo>
                  <a:pt x="11382" y="9963"/>
                </a:lnTo>
                <a:cubicBezTo>
                  <a:pt x="11382" y="9752"/>
                  <a:pt x="11626" y="9580"/>
                  <a:pt x="11924" y="9580"/>
                </a:cubicBezTo>
                <a:close/>
                <a:moveTo>
                  <a:pt x="16969" y="9752"/>
                </a:moveTo>
                <a:lnTo>
                  <a:pt x="17587" y="10189"/>
                </a:lnTo>
                <a:lnTo>
                  <a:pt x="18208" y="9752"/>
                </a:lnTo>
                <a:lnTo>
                  <a:pt x="18598" y="10027"/>
                </a:lnTo>
                <a:lnTo>
                  <a:pt x="17979" y="10466"/>
                </a:lnTo>
                <a:lnTo>
                  <a:pt x="18598" y="10903"/>
                </a:lnTo>
                <a:lnTo>
                  <a:pt x="18199" y="11183"/>
                </a:lnTo>
                <a:lnTo>
                  <a:pt x="17580" y="10746"/>
                </a:lnTo>
                <a:lnTo>
                  <a:pt x="16961" y="11183"/>
                </a:lnTo>
                <a:lnTo>
                  <a:pt x="16572" y="10908"/>
                </a:lnTo>
                <a:lnTo>
                  <a:pt x="17191" y="10471"/>
                </a:lnTo>
                <a:lnTo>
                  <a:pt x="16572" y="10034"/>
                </a:lnTo>
                <a:lnTo>
                  <a:pt x="16969" y="9752"/>
                </a:lnTo>
                <a:close/>
                <a:moveTo>
                  <a:pt x="2890" y="12437"/>
                </a:moveTo>
                <a:lnTo>
                  <a:pt x="5121" y="12437"/>
                </a:lnTo>
                <a:cubicBezTo>
                  <a:pt x="5419" y="12437"/>
                  <a:pt x="5663" y="12609"/>
                  <a:pt x="5663" y="12820"/>
                </a:cubicBezTo>
                <a:lnTo>
                  <a:pt x="5663" y="13834"/>
                </a:lnTo>
                <a:cubicBezTo>
                  <a:pt x="5663" y="14045"/>
                  <a:pt x="5419" y="14219"/>
                  <a:pt x="5121" y="14219"/>
                </a:cubicBezTo>
                <a:lnTo>
                  <a:pt x="2890" y="14219"/>
                </a:lnTo>
                <a:cubicBezTo>
                  <a:pt x="2592" y="14219"/>
                  <a:pt x="2348" y="14045"/>
                  <a:pt x="2348" y="13834"/>
                </a:cubicBezTo>
                <a:lnTo>
                  <a:pt x="2348" y="12820"/>
                </a:lnTo>
                <a:cubicBezTo>
                  <a:pt x="2348" y="12609"/>
                  <a:pt x="2592" y="12437"/>
                  <a:pt x="2890" y="12437"/>
                </a:cubicBezTo>
                <a:close/>
                <a:moveTo>
                  <a:pt x="7400" y="12437"/>
                </a:moveTo>
                <a:lnTo>
                  <a:pt x="9669" y="12437"/>
                </a:lnTo>
                <a:cubicBezTo>
                  <a:pt x="9967" y="12437"/>
                  <a:pt x="10211" y="12609"/>
                  <a:pt x="10211" y="12820"/>
                </a:cubicBezTo>
                <a:lnTo>
                  <a:pt x="10211" y="13834"/>
                </a:lnTo>
                <a:cubicBezTo>
                  <a:pt x="10211" y="14045"/>
                  <a:pt x="9967" y="14219"/>
                  <a:pt x="9669" y="14219"/>
                </a:cubicBezTo>
                <a:lnTo>
                  <a:pt x="7400" y="14219"/>
                </a:lnTo>
                <a:cubicBezTo>
                  <a:pt x="7102" y="14219"/>
                  <a:pt x="6858" y="14045"/>
                  <a:pt x="6858" y="13834"/>
                </a:cubicBezTo>
                <a:lnTo>
                  <a:pt x="6858" y="12820"/>
                </a:lnTo>
                <a:cubicBezTo>
                  <a:pt x="6858" y="12609"/>
                  <a:pt x="7102" y="12437"/>
                  <a:pt x="7400" y="12437"/>
                </a:cubicBezTo>
                <a:close/>
                <a:moveTo>
                  <a:pt x="11924" y="12437"/>
                </a:moveTo>
                <a:lnTo>
                  <a:pt x="14195" y="12437"/>
                </a:lnTo>
                <a:cubicBezTo>
                  <a:pt x="14493" y="12437"/>
                  <a:pt x="14738" y="12609"/>
                  <a:pt x="14738" y="12820"/>
                </a:cubicBezTo>
                <a:lnTo>
                  <a:pt x="14738" y="13834"/>
                </a:lnTo>
                <a:cubicBezTo>
                  <a:pt x="14738" y="14045"/>
                  <a:pt x="14493" y="14219"/>
                  <a:pt x="14195" y="14219"/>
                </a:cubicBezTo>
                <a:lnTo>
                  <a:pt x="11924" y="14219"/>
                </a:lnTo>
                <a:cubicBezTo>
                  <a:pt x="11626" y="14219"/>
                  <a:pt x="11382" y="14045"/>
                  <a:pt x="11382" y="13834"/>
                </a:cubicBezTo>
                <a:lnTo>
                  <a:pt x="11382" y="12820"/>
                </a:lnTo>
                <a:cubicBezTo>
                  <a:pt x="11382" y="12609"/>
                  <a:pt x="11626" y="12437"/>
                  <a:pt x="11924" y="12437"/>
                </a:cubicBezTo>
                <a:close/>
                <a:moveTo>
                  <a:pt x="16426" y="13127"/>
                </a:moveTo>
                <a:lnTo>
                  <a:pt x="18734" y="13127"/>
                </a:lnTo>
                <a:lnTo>
                  <a:pt x="18734" y="13522"/>
                </a:lnTo>
                <a:lnTo>
                  <a:pt x="16426" y="13522"/>
                </a:lnTo>
                <a:lnTo>
                  <a:pt x="16426" y="13127"/>
                </a:lnTo>
                <a:close/>
                <a:moveTo>
                  <a:pt x="2890" y="15292"/>
                </a:moveTo>
                <a:lnTo>
                  <a:pt x="5121" y="15292"/>
                </a:lnTo>
                <a:cubicBezTo>
                  <a:pt x="5419" y="15292"/>
                  <a:pt x="5663" y="15466"/>
                  <a:pt x="5663" y="15677"/>
                </a:cubicBezTo>
                <a:lnTo>
                  <a:pt x="5663" y="16691"/>
                </a:lnTo>
                <a:cubicBezTo>
                  <a:pt x="5663" y="16902"/>
                  <a:pt x="5419" y="17074"/>
                  <a:pt x="5121" y="17074"/>
                </a:cubicBezTo>
                <a:lnTo>
                  <a:pt x="2890" y="17074"/>
                </a:lnTo>
                <a:cubicBezTo>
                  <a:pt x="2592" y="17074"/>
                  <a:pt x="2348" y="16902"/>
                  <a:pt x="2348" y="16691"/>
                </a:cubicBezTo>
                <a:lnTo>
                  <a:pt x="2348" y="15677"/>
                </a:lnTo>
                <a:cubicBezTo>
                  <a:pt x="2348" y="15466"/>
                  <a:pt x="2592" y="15292"/>
                  <a:pt x="2890" y="15292"/>
                </a:cubicBezTo>
                <a:close/>
                <a:moveTo>
                  <a:pt x="7400" y="15292"/>
                </a:moveTo>
                <a:lnTo>
                  <a:pt x="9669" y="15292"/>
                </a:lnTo>
                <a:cubicBezTo>
                  <a:pt x="9967" y="15292"/>
                  <a:pt x="10211" y="15466"/>
                  <a:pt x="10211" y="15677"/>
                </a:cubicBezTo>
                <a:lnTo>
                  <a:pt x="10211" y="16691"/>
                </a:lnTo>
                <a:cubicBezTo>
                  <a:pt x="10211" y="16902"/>
                  <a:pt x="9967" y="17074"/>
                  <a:pt x="9669" y="17074"/>
                </a:cubicBezTo>
                <a:lnTo>
                  <a:pt x="7400" y="17074"/>
                </a:lnTo>
                <a:cubicBezTo>
                  <a:pt x="7102" y="17074"/>
                  <a:pt x="6858" y="16902"/>
                  <a:pt x="6858" y="16691"/>
                </a:cubicBezTo>
                <a:lnTo>
                  <a:pt x="6858" y="15677"/>
                </a:lnTo>
                <a:cubicBezTo>
                  <a:pt x="6858" y="15466"/>
                  <a:pt x="7102" y="15292"/>
                  <a:pt x="7400" y="15292"/>
                </a:cubicBezTo>
                <a:close/>
                <a:moveTo>
                  <a:pt x="11924" y="15292"/>
                </a:moveTo>
                <a:lnTo>
                  <a:pt x="14195" y="15292"/>
                </a:lnTo>
                <a:cubicBezTo>
                  <a:pt x="14493" y="15292"/>
                  <a:pt x="14738" y="15466"/>
                  <a:pt x="14738" y="15677"/>
                </a:cubicBezTo>
                <a:lnTo>
                  <a:pt x="14738" y="16691"/>
                </a:lnTo>
                <a:cubicBezTo>
                  <a:pt x="14738" y="16902"/>
                  <a:pt x="14493" y="17074"/>
                  <a:pt x="14195" y="17074"/>
                </a:cubicBezTo>
                <a:lnTo>
                  <a:pt x="11924" y="17074"/>
                </a:lnTo>
                <a:cubicBezTo>
                  <a:pt x="11626" y="17074"/>
                  <a:pt x="11382" y="16902"/>
                  <a:pt x="11382" y="16691"/>
                </a:cubicBezTo>
                <a:lnTo>
                  <a:pt x="11382" y="15677"/>
                </a:lnTo>
                <a:cubicBezTo>
                  <a:pt x="11382" y="15466"/>
                  <a:pt x="11626" y="15292"/>
                  <a:pt x="11924" y="15292"/>
                </a:cubicBezTo>
                <a:close/>
                <a:moveTo>
                  <a:pt x="17305" y="15368"/>
                </a:moveTo>
                <a:lnTo>
                  <a:pt x="17864" y="15368"/>
                </a:lnTo>
                <a:lnTo>
                  <a:pt x="17864" y="15984"/>
                </a:lnTo>
                <a:lnTo>
                  <a:pt x="18734" y="15984"/>
                </a:lnTo>
                <a:lnTo>
                  <a:pt x="18734" y="16379"/>
                </a:lnTo>
                <a:lnTo>
                  <a:pt x="17864" y="16379"/>
                </a:lnTo>
                <a:lnTo>
                  <a:pt x="17864" y="17000"/>
                </a:lnTo>
                <a:lnTo>
                  <a:pt x="17305" y="17000"/>
                </a:lnTo>
                <a:lnTo>
                  <a:pt x="17305" y="16379"/>
                </a:lnTo>
                <a:lnTo>
                  <a:pt x="16433" y="16379"/>
                </a:lnTo>
                <a:lnTo>
                  <a:pt x="16433" y="15984"/>
                </a:lnTo>
                <a:lnTo>
                  <a:pt x="17305" y="15984"/>
                </a:lnTo>
                <a:lnTo>
                  <a:pt x="17305" y="15368"/>
                </a:lnTo>
                <a:close/>
                <a:moveTo>
                  <a:pt x="2897" y="18144"/>
                </a:moveTo>
                <a:lnTo>
                  <a:pt x="9669" y="18144"/>
                </a:lnTo>
                <a:cubicBezTo>
                  <a:pt x="9967" y="18144"/>
                  <a:pt x="10211" y="18316"/>
                  <a:pt x="10211" y="18527"/>
                </a:cubicBezTo>
                <a:lnTo>
                  <a:pt x="10211" y="19543"/>
                </a:lnTo>
                <a:cubicBezTo>
                  <a:pt x="10211" y="19754"/>
                  <a:pt x="9967" y="19926"/>
                  <a:pt x="9669" y="19926"/>
                </a:cubicBezTo>
                <a:lnTo>
                  <a:pt x="2897" y="19926"/>
                </a:lnTo>
                <a:cubicBezTo>
                  <a:pt x="2599" y="19926"/>
                  <a:pt x="2355" y="19754"/>
                  <a:pt x="2355" y="19543"/>
                </a:cubicBezTo>
                <a:lnTo>
                  <a:pt x="2355" y="18527"/>
                </a:lnTo>
                <a:cubicBezTo>
                  <a:pt x="2355" y="18316"/>
                  <a:pt x="2599" y="18144"/>
                  <a:pt x="2897" y="18144"/>
                </a:cubicBezTo>
                <a:close/>
                <a:moveTo>
                  <a:pt x="11924" y="18144"/>
                </a:moveTo>
                <a:lnTo>
                  <a:pt x="14195" y="18144"/>
                </a:lnTo>
                <a:cubicBezTo>
                  <a:pt x="14493" y="18144"/>
                  <a:pt x="14738" y="18316"/>
                  <a:pt x="14738" y="18527"/>
                </a:cubicBezTo>
                <a:lnTo>
                  <a:pt x="14738" y="19543"/>
                </a:lnTo>
                <a:cubicBezTo>
                  <a:pt x="14738" y="19754"/>
                  <a:pt x="14493" y="19926"/>
                  <a:pt x="14195" y="19926"/>
                </a:cubicBezTo>
                <a:lnTo>
                  <a:pt x="11924" y="19926"/>
                </a:lnTo>
                <a:cubicBezTo>
                  <a:pt x="11626" y="19926"/>
                  <a:pt x="11382" y="19754"/>
                  <a:pt x="11382" y="19543"/>
                </a:cubicBezTo>
                <a:lnTo>
                  <a:pt x="11382" y="18527"/>
                </a:lnTo>
                <a:cubicBezTo>
                  <a:pt x="11382" y="18316"/>
                  <a:pt x="11626" y="18144"/>
                  <a:pt x="11924" y="18144"/>
                </a:cubicBezTo>
                <a:close/>
                <a:moveTo>
                  <a:pt x="16426" y="18517"/>
                </a:moveTo>
                <a:lnTo>
                  <a:pt x="18734" y="18517"/>
                </a:lnTo>
                <a:lnTo>
                  <a:pt x="18734" y="18910"/>
                </a:lnTo>
                <a:lnTo>
                  <a:pt x="16426" y="18910"/>
                </a:lnTo>
                <a:lnTo>
                  <a:pt x="16426" y="18517"/>
                </a:lnTo>
                <a:close/>
                <a:moveTo>
                  <a:pt x="16426" y="19165"/>
                </a:moveTo>
                <a:lnTo>
                  <a:pt x="18734" y="19165"/>
                </a:lnTo>
                <a:lnTo>
                  <a:pt x="18734" y="19558"/>
                </a:lnTo>
                <a:lnTo>
                  <a:pt x="16426" y="19558"/>
                </a:lnTo>
                <a:lnTo>
                  <a:pt x="16426" y="19165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Picture Placeholder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3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9" name="Title 14"/>
          <p:cNvSpPr txBox="1">
            <a:spLocks noGrp="1"/>
          </p:cNvSpPr>
          <p:nvPr>
            <p:ph type="title"/>
          </p:nvPr>
        </p:nvSpPr>
        <p:spPr>
          <a:xfrm>
            <a:off x="473920" y="1334018"/>
            <a:ext cx="6553897" cy="209498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dirty="0"/>
          </a:p>
        </p:txBody>
      </p:sp>
      <p:sp>
        <p:nvSpPr>
          <p:cNvPr id="3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0639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Difficulty…"/>
          <p:cNvSpPr txBox="1">
            <a:spLocks noGrp="1"/>
          </p:cNvSpPr>
          <p:nvPr>
            <p:ph type="body" sz="half" idx="1"/>
          </p:nvPr>
        </p:nvSpPr>
        <p:spPr>
          <a:xfrm>
            <a:off x="414742" y="1565004"/>
            <a:ext cx="5437187" cy="4291678"/>
          </a:xfrm>
          <a:prstGeom prst="rect">
            <a:avLst/>
          </a:prstGeom>
        </p:spPr>
        <p:txBody>
          <a:bodyPr anchor="t"/>
          <a:lstStyle/>
          <a:p>
            <a:pPr>
              <a:defRPr b="1"/>
            </a:pPr>
            <a:r>
              <a:rPr dirty="0"/>
              <a:t>Difficulty</a:t>
            </a:r>
          </a:p>
          <a:p>
            <a:pPr marL="200526" indent="-200526">
              <a:buSzPct val="100000"/>
              <a:buChar char="•"/>
            </a:pPr>
            <a:r>
              <a:rPr dirty="0"/>
              <a:t>Knowledge</a:t>
            </a:r>
          </a:p>
          <a:p>
            <a:pPr marL="581526" lvl="1" indent="-200526">
              <a:buSzPct val="100000"/>
              <a:buChar char="•"/>
            </a:pPr>
            <a:r>
              <a:rPr dirty="0"/>
              <a:t>Using </a:t>
            </a:r>
            <a:r>
              <a:rPr dirty="0" err="1"/>
              <a:t>seaborn</a:t>
            </a:r>
            <a:r>
              <a:rPr dirty="0"/>
              <a:t> &amp; </a:t>
            </a:r>
            <a:r>
              <a:rPr dirty="0" err="1"/>
              <a:t>matplotlib</a:t>
            </a:r>
            <a:r>
              <a:rPr dirty="0"/>
              <a:t> to plot charts</a:t>
            </a:r>
          </a:p>
          <a:p>
            <a:pPr marL="200526" indent="-200526">
              <a:buSzPct val="100000"/>
              <a:buChar char="•"/>
            </a:pPr>
            <a:r>
              <a:rPr dirty="0"/>
              <a:t>Execution</a:t>
            </a:r>
          </a:p>
          <a:p>
            <a:pPr marL="581526" lvl="1" indent="-200526">
              <a:buSzPct val="100000"/>
              <a:buChar char="•"/>
            </a:pPr>
            <a:r>
              <a:rPr dirty="0"/>
              <a:t>Converting PDF File to CSV file</a:t>
            </a:r>
          </a:p>
          <a:p>
            <a:pPr marL="200526" indent="-200526">
              <a:buSzPct val="100000"/>
              <a:buChar char="•"/>
            </a:pPr>
            <a:r>
              <a:rPr dirty="0"/>
              <a:t>Experience</a:t>
            </a:r>
          </a:p>
          <a:p>
            <a:pPr marL="581526" lvl="1" indent="-200526">
              <a:buSzPct val="100000"/>
              <a:buChar char="•"/>
            </a:pPr>
            <a:r>
              <a:rPr dirty="0"/>
              <a:t>Varying experience within the group </a:t>
            </a:r>
          </a:p>
        </p:txBody>
      </p:sp>
      <p:sp>
        <p:nvSpPr>
          <p:cNvPr id="364" name="Text Placeholder 4"/>
          <p:cNvSpPr>
            <a:spLocks noGrp="1"/>
          </p:cNvSpPr>
          <p:nvPr>
            <p:ph type="body" idx="21"/>
          </p:nvPr>
        </p:nvSpPr>
        <p:spPr>
          <a:xfrm>
            <a:off x="6060778" y="1565004"/>
            <a:ext cx="5436393" cy="429167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t"/>
          <a:lstStyle/>
          <a:p>
            <a:pPr marL="0" indent="0">
              <a:buSzTx/>
              <a:buFontTx/>
              <a:buNone/>
              <a:defRPr b="1"/>
            </a:pPr>
            <a:r>
              <a:rPr dirty="0"/>
              <a:t>Overcome</a:t>
            </a:r>
          </a:p>
          <a:p>
            <a:pPr marL="200526" indent="-200526">
              <a:buFontTx/>
            </a:pPr>
            <a:r>
              <a:rPr dirty="0"/>
              <a:t>Research </a:t>
            </a:r>
          </a:p>
          <a:p>
            <a:pPr marL="581526" lvl="1" indent="-200526">
              <a:buFontTx/>
            </a:pPr>
            <a:r>
              <a:rPr dirty="0" err="1"/>
              <a:t>Kagga</a:t>
            </a:r>
            <a:r>
              <a:rPr dirty="0"/>
              <a:t>, </a:t>
            </a:r>
            <a:r>
              <a:rPr dirty="0" err="1"/>
              <a:t>ChatGPT</a:t>
            </a:r>
            <a:r>
              <a:rPr dirty="0"/>
              <a:t>, Stack Overflow</a:t>
            </a:r>
          </a:p>
          <a:p>
            <a:pPr marL="200526" indent="-200526">
              <a:buFontTx/>
            </a:pPr>
            <a:r>
              <a:rPr dirty="0"/>
              <a:t>Experiment</a:t>
            </a:r>
          </a:p>
          <a:p>
            <a:pPr marL="581526" lvl="1" indent="-200526">
              <a:buFontTx/>
            </a:pPr>
            <a:r>
              <a:rPr dirty="0"/>
              <a:t>Tried various python libraries </a:t>
            </a:r>
          </a:p>
          <a:p>
            <a:pPr marL="200526" indent="-200526">
              <a:buFontTx/>
            </a:pPr>
            <a:r>
              <a:rPr dirty="0"/>
              <a:t>Norming</a:t>
            </a:r>
          </a:p>
          <a:p>
            <a:pPr marL="581526" lvl="1" indent="-200526">
              <a:buFontTx/>
            </a:pPr>
            <a:r>
              <a:rPr dirty="0"/>
              <a:t>Division of </a:t>
            </a:r>
            <a:r>
              <a:rPr dirty="0" err="1"/>
              <a:t>labour</a:t>
            </a:r>
            <a:r>
              <a:rPr dirty="0"/>
              <a:t>, complementary strengths 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366" name="Issues &amp; Objectives - Member-level"/>
          <p:cNvSpPr txBox="1">
            <a:spLocks noGrp="1"/>
          </p:cNvSpPr>
          <p:nvPr>
            <p:ph type="title"/>
          </p:nvPr>
        </p:nvSpPr>
        <p:spPr>
          <a:xfrm>
            <a:off x="362148" y="542315"/>
            <a:ext cx="11467704" cy="85632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Challenges </a:t>
            </a:r>
            <a:r>
              <a:rPr dirty="0" smtClean="0"/>
              <a:t>- </a:t>
            </a:r>
            <a:r>
              <a:rPr dirty="0"/>
              <a:t>Member-level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Picture Placeholder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8" name="Rectangl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69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1" name="Title 14"/>
          <p:cNvSpPr txBox="1">
            <a:spLocks noGrp="1"/>
          </p:cNvSpPr>
          <p:nvPr>
            <p:ph type="title"/>
          </p:nvPr>
        </p:nvSpPr>
        <p:spPr>
          <a:xfrm>
            <a:off x="327461" y="2401367"/>
            <a:ext cx="9621403" cy="1230335"/>
          </a:xfrm>
          <a:prstGeom prst="rect">
            <a:avLst/>
          </a:prstGeom>
        </p:spPr>
        <p:txBody>
          <a:bodyPr/>
          <a:lstStyle/>
          <a:p>
            <a:r>
              <a:t>ETL Process Flow</a:t>
            </a:r>
          </a:p>
        </p:txBody>
      </p:sp>
      <p:sp>
        <p:nvSpPr>
          <p:cNvPr id="3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74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75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77" name="Title 6"/>
          <p:cNvSpPr txBox="1">
            <a:spLocks noGrp="1"/>
          </p:cNvSpPr>
          <p:nvPr>
            <p:ph type="title"/>
          </p:nvPr>
        </p:nvSpPr>
        <p:spPr>
          <a:xfrm>
            <a:off x="311784" y="332989"/>
            <a:ext cx="11691433" cy="133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ETL Process Flow</a:t>
            </a:r>
          </a:p>
        </p:txBody>
      </p:sp>
      <p:sp>
        <p:nvSpPr>
          <p:cNvPr id="378" name="Content Placeholder 9"/>
          <p:cNvSpPr txBox="1">
            <a:spLocks noGrp="1"/>
          </p:cNvSpPr>
          <p:nvPr>
            <p:ph type="body" sz="half" idx="1"/>
          </p:nvPr>
        </p:nvSpPr>
        <p:spPr>
          <a:xfrm>
            <a:off x="311784" y="1035558"/>
            <a:ext cx="11519218" cy="1943107"/>
          </a:xfrm>
          <a:prstGeom prst="rect">
            <a:avLst/>
          </a:prstGeom>
        </p:spPr>
        <p:txBody>
          <a:bodyPr anchor="t"/>
          <a:lstStyle/>
          <a:p>
            <a:pPr marL="228600" indent="-228600">
              <a:buSzPct val="100000"/>
              <a:buFont typeface="Arial"/>
              <a:buChar char="•"/>
              <a:defRPr sz="2400"/>
            </a:pPr>
            <a:r>
              <a:t>Extract - Data is collected from multiple SG Gov sources (csv, pdf files).</a:t>
            </a:r>
          </a:p>
          <a:p>
            <a:pPr marL="228600" indent="-228600">
              <a:buSzPct val="100000"/>
              <a:buFont typeface="Arial"/>
              <a:buChar char="•"/>
              <a:defRPr sz="2400"/>
            </a:pPr>
            <a:r>
              <a:t>Transform - The data is cleaned, formatted, aggregated, and validated.</a:t>
            </a:r>
          </a:p>
          <a:p>
            <a:pPr marL="228600" indent="-228600">
              <a:buSzPct val="100000"/>
              <a:buFont typeface="Arial"/>
              <a:buChar char="•"/>
              <a:defRPr sz="2400"/>
            </a:pPr>
            <a:r>
              <a:t>Load - The processed data is stored in a target system (PostgreDB).</a:t>
            </a:r>
          </a:p>
        </p:txBody>
      </p:sp>
      <p:sp>
        <p:nvSpPr>
          <p:cNvPr id="37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380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3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1747" y="3146826"/>
            <a:ext cx="9039564" cy="3379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Picture Placeholder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83" name="Rectangl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84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6" name="Title 14"/>
          <p:cNvSpPr txBox="1">
            <a:spLocks noGrp="1"/>
          </p:cNvSpPr>
          <p:nvPr>
            <p:ph type="title"/>
          </p:nvPr>
        </p:nvSpPr>
        <p:spPr>
          <a:xfrm>
            <a:off x="327461" y="2401367"/>
            <a:ext cx="9621403" cy="1230335"/>
          </a:xfrm>
          <a:prstGeom prst="rect">
            <a:avLst/>
          </a:prstGeom>
        </p:spPr>
        <p:txBody>
          <a:bodyPr/>
          <a:lstStyle/>
          <a:p>
            <a:r>
              <a:t>Python Modules</a:t>
            </a:r>
          </a:p>
        </p:txBody>
      </p:sp>
      <p:sp>
        <p:nvSpPr>
          <p:cNvPr id="38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89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0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92" name="Title 6"/>
          <p:cNvSpPr txBox="1">
            <a:spLocks noGrp="1"/>
          </p:cNvSpPr>
          <p:nvPr>
            <p:ph type="title"/>
          </p:nvPr>
        </p:nvSpPr>
        <p:spPr>
          <a:xfrm>
            <a:off x="311784" y="332989"/>
            <a:ext cx="11691433" cy="13320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Python Modules</a:t>
            </a:r>
          </a:p>
        </p:txBody>
      </p:sp>
      <p:sp>
        <p:nvSpPr>
          <p:cNvPr id="393" name="Content Placeholder 9"/>
          <p:cNvSpPr txBox="1">
            <a:spLocks noGrp="1"/>
          </p:cNvSpPr>
          <p:nvPr>
            <p:ph type="body" sz="half" idx="1"/>
          </p:nvPr>
        </p:nvSpPr>
        <p:spPr>
          <a:xfrm>
            <a:off x="311784" y="1035558"/>
            <a:ext cx="11519218" cy="1943107"/>
          </a:xfrm>
          <a:prstGeom prst="rect">
            <a:avLst/>
          </a:prstGeom>
        </p:spPr>
        <p:txBody>
          <a:bodyPr anchor="t"/>
          <a:lstStyle>
            <a:lvl1pPr marL="228600" indent="-228600">
              <a:buSzPct val="100000"/>
              <a:buFont typeface="Arial"/>
              <a:buChar char="•"/>
              <a:defRPr sz="2400"/>
            </a:lvl1pPr>
          </a:lstStyle>
          <a:p>
            <a:r>
              <a:t>These Python modules are required for the Interim Project</a:t>
            </a:r>
          </a:p>
        </p:txBody>
      </p:sp>
      <p:sp>
        <p:nvSpPr>
          <p:cNvPr id="39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395" name="Freeform: Shape 21"/>
          <p:cNvSpPr/>
          <p:nvPr/>
        </p:nvSpPr>
        <p:spPr>
          <a:xfrm>
            <a:off x="4295775" y="-1"/>
            <a:ext cx="360000" cy="27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graphicFrame>
        <p:nvGraphicFramePr>
          <p:cNvPr id="396" name="Table 10"/>
          <p:cNvGraphicFramePr/>
          <p:nvPr/>
        </p:nvGraphicFramePr>
        <p:xfrm>
          <a:off x="3971892" y="1723339"/>
          <a:ext cx="3018569" cy="3255253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89012"/>
                <a:gridCol w="2529555"/>
              </a:tblGrid>
              <a:tr h="2118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Python Module</a:t>
                      </a:r>
                    </a:p>
                  </a:txBody>
                  <a:tcPr marL="0" marR="0" marT="0" marB="0" horzOverflow="overflow"/>
                </a:tc>
              </a:tr>
              <a:tr h="20945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(1)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numpy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(2)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matplotlib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(3)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os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(4)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pandas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(5)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pathlib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(6)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psycopg2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(7)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PyPDF2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(8)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requests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(7)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seaborn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(8)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selenium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(9)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shutil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(10)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sqlalchemy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(11)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time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(12)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tabula</a:t>
                      </a:r>
                    </a:p>
                  </a:txBody>
                  <a:tcPr marL="0" marR="0" marT="0" marB="0" horzOverflow="overflow"/>
                </a:tc>
              </a:tr>
              <a:tr h="20242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(13)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zipfile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Picture Placeholder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8" name="Rectangl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99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1" name="Title 14"/>
          <p:cNvSpPr txBox="1">
            <a:spLocks noGrp="1"/>
          </p:cNvSpPr>
          <p:nvPr>
            <p:ph type="title"/>
          </p:nvPr>
        </p:nvSpPr>
        <p:spPr>
          <a:xfrm>
            <a:off x="529465" y="851513"/>
            <a:ext cx="9621403" cy="2986235"/>
          </a:xfrm>
          <a:prstGeom prst="rect">
            <a:avLst/>
          </a:prstGeom>
        </p:spPr>
        <p:txBody>
          <a:bodyPr/>
          <a:lstStyle/>
          <a:p>
            <a:r>
              <a:t>Data </a:t>
            </a:r>
            <a:br/>
            <a:r>
              <a:t>Understanding</a:t>
            </a:r>
          </a:p>
        </p:txBody>
      </p:sp>
      <p:sp>
        <p:nvSpPr>
          <p:cNvPr id="40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itle 6"/>
          <p:cNvSpPr txBox="1">
            <a:spLocks noGrp="1"/>
          </p:cNvSpPr>
          <p:nvPr>
            <p:ph type="title"/>
          </p:nvPr>
        </p:nvSpPr>
        <p:spPr>
          <a:xfrm>
            <a:off x="211741" y="309592"/>
            <a:ext cx="11091602" cy="1332001"/>
          </a:xfrm>
          <a:prstGeom prst="rect">
            <a:avLst/>
          </a:prstGeom>
        </p:spPr>
        <p:txBody>
          <a:bodyPr/>
          <a:lstStyle/>
          <a:p>
            <a:r>
              <a:t>Data Files (Gov SG Sources)</a:t>
            </a:r>
          </a:p>
        </p:txBody>
      </p:sp>
      <p:sp>
        <p:nvSpPr>
          <p:cNvPr id="40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graphicFrame>
        <p:nvGraphicFramePr>
          <p:cNvPr id="406" name="Table 1"/>
          <p:cNvGraphicFramePr/>
          <p:nvPr/>
        </p:nvGraphicFramePr>
        <p:xfrm>
          <a:off x="211741" y="975592"/>
          <a:ext cx="11735278" cy="422212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216259"/>
                <a:gridCol w="4007141"/>
                <a:gridCol w="3511878"/>
              </a:tblGrid>
              <a:tr h="4898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Data File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Data description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Calibri"/>
                        </a:rPr>
                        <a:t>Resource URL</a:t>
                      </a:r>
                    </a:p>
                  </a:txBody>
                  <a:tcPr marL="0" marR="0" marT="0" marB="0" horzOverflow="overflow"/>
                </a:tc>
              </a:tr>
              <a:tr h="8821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BTOPriceRangeofHDBFlatsOffered.csv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600"/>
                      </a:pPr>
                      <a:r>
                        <a:t>Constitutes different transacted prices of BTO flats in SG offered by HDB for the past decade</a:t>
                      </a:r>
                      <a:endParaRPr>
                        <a:latin typeface="+mj-lt"/>
                        <a:ea typeface="+mj-ea"/>
                        <a:cs typeface="+mj-cs"/>
                        <a:sym typeface="Calibri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6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u="sng">
                          <a:solidFill>
                            <a:srgbClr val="0066FF"/>
                          </a:solidFill>
                          <a:uFill>
                            <a:solidFill>
                              <a:srgbClr val="0066FF"/>
                            </a:solidFill>
                          </a:uFill>
                          <a:hlinkClick r:id="rId2"/>
                        </a:rPr>
                        <a:t>https://data.gov.sg/datasets?topics=housing&amp;page=1&amp;resultId=d_2d493bdcc1d9a44828b6e71cb095b88d</a:t>
                      </a:r>
                    </a:p>
                  </a:txBody>
                  <a:tcPr marL="0" marR="0" marT="0" marB="0" horzOverflow="overflow"/>
                </a:tc>
              </a:tr>
              <a:tr h="8135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Median-resale-prices-from-2Q2007-to-4Q2024.csv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Constitutes different transacted prices of resale flats in SG for the past decade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6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u="sng">
                          <a:solidFill>
                            <a:srgbClr val="0066FF"/>
                          </a:solidFill>
                          <a:uFill>
                            <a:solidFill>
                              <a:srgbClr val="0066FF"/>
                            </a:solidFill>
                          </a:uFill>
                          <a:hlinkClick r:id="rId3"/>
                        </a:rPr>
                        <a:t>https://www.hdb.gov.sg/-/media/doc/EAPG-CSC/Median-resale-prices-for-registered-resale-applications-from-2Q2007-to-4Q2024_.ashx</a:t>
                      </a:r>
                    </a:p>
                  </a:txBody>
                  <a:tcPr marL="0" marR="0" marT="0" marB="0" horzOverflow="overflow"/>
                </a:tc>
              </a:tr>
              <a:tr h="8705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/>
                        <a:t>GrossMonthlyIncomeFull-TimeEmployedResidents_Final.csv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Constitutes different gross monthly income for the past decade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6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u="sng">
                          <a:solidFill>
                            <a:srgbClr val="0066FF"/>
                          </a:solidFill>
                          <a:uFill>
                            <a:solidFill>
                              <a:srgbClr val="0066FF"/>
                            </a:solidFill>
                          </a:uFill>
                          <a:hlinkClick r:id="rId4"/>
                        </a:rPr>
                        <a:t>https://stats.mom.gov.sg/iMAS_Tables1/CSV/mrsd_43_FT_Res_income.zip</a:t>
                      </a:r>
                    </a:p>
                  </a:txBody>
                  <a:tcPr marL="0" marR="0" marT="0" marB="0" horzOverflow="overflow"/>
                </a:tc>
              </a:tr>
              <a:tr h="9358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400" b="0">
                          <a:solidFill>
                            <a:srgbClr val="000000"/>
                          </a:solidFill>
                        </a:defRPr>
                      </a:pPr>
                      <a:r>
                        <a:t>EHG-amount-Couples-and-Families-Aug-2024_Final.csv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600"/>
                      </a:pPr>
                      <a:r>
                        <a:t>Constitutes different enhanced housing grant for various monthly housing income for the past decade</a:t>
                      </a:r>
                      <a:endParaRPr>
                        <a:latin typeface="+mj-lt"/>
                        <a:ea typeface="+mj-ea"/>
                        <a:cs typeface="+mj-cs"/>
                        <a:sym typeface="Calibri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6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u="sng">
                          <a:solidFill>
                            <a:srgbClr val="0066FF"/>
                          </a:solidFill>
                          <a:uFill>
                            <a:solidFill>
                              <a:srgbClr val="0066FF"/>
                            </a:solidFill>
                          </a:uFill>
                          <a:hlinkClick r:id="rId5"/>
                        </a:rPr>
                        <a:t>https://www.hdb.gov.sg/cs/infoweb/-/media/doc/EAPG-CSC/EHG-amount-Couples-and-Families-Aug-2024.ashx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407" name="Picture 2" descr="Picture 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56735" y="5383850"/>
            <a:ext cx="7147433" cy="1380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itle 6"/>
          <p:cNvSpPr txBox="1">
            <a:spLocks noGrp="1"/>
          </p:cNvSpPr>
          <p:nvPr>
            <p:ph type="title"/>
          </p:nvPr>
        </p:nvSpPr>
        <p:spPr>
          <a:xfrm>
            <a:off x="211741" y="309592"/>
            <a:ext cx="12042927" cy="1332001"/>
          </a:xfrm>
          <a:prstGeom prst="rect">
            <a:avLst/>
          </a:prstGeom>
        </p:spPr>
        <p:txBody>
          <a:bodyPr/>
          <a:lstStyle>
            <a:lvl1pPr defTabSz="832104">
              <a:defRPr sz="4368"/>
            </a:lvl1pPr>
          </a:lstStyle>
          <a:p>
            <a:r>
              <a:t>DB Entity After Data Extraction &amp; Transformation</a:t>
            </a:r>
          </a:p>
        </p:txBody>
      </p:sp>
      <p:sp>
        <p:nvSpPr>
          <p:cNvPr id="41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graphicFrame>
        <p:nvGraphicFramePr>
          <p:cNvPr id="411" name="Table 1"/>
          <p:cNvGraphicFramePr/>
          <p:nvPr/>
        </p:nvGraphicFramePr>
        <p:xfrm>
          <a:off x="211740" y="1697296"/>
          <a:ext cx="11675458" cy="2261341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3112573"/>
                <a:gridCol w="8562885"/>
              </a:tblGrid>
              <a:tr h="48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DB Entity to be used (PostgreDB)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 marL="0" marR="0" marT="0" marB="0" horzOverflow="overflow"/>
                </a:tc>
              </a:tr>
              <a:tr h="4827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MedianBTOFlatPrices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Constitutes different transacted prices of BTO flats (3, 4, 5 room) and appreciation of the prices in percentage in SG for the past decade</a:t>
                      </a:r>
                    </a:p>
                  </a:txBody>
                  <a:tcPr marL="0" marR="0" marT="0" marB="0" horzOverflow="overflow"/>
                </a:tc>
              </a:tr>
              <a:tr h="49798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MedianResaleFlatPrices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Constitutes different transacted prices of resale flats (3, 4, 5 room) and appreciation of the prices in percentage in SG for the past decade</a:t>
                      </a:r>
                    </a:p>
                  </a:txBody>
                  <a:tcPr marL="0" marR="0" marT="0" marB="0" horzOverflow="overflow"/>
                </a:tc>
              </a:tr>
              <a:tr h="3479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GrossMonthlyIncomeFullTime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Constitutes appreciation in percentage for the gross monthly income for the past decade</a:t>
                      </a:r>
                    </a:p>
                  </a:txBody>
                  <a:tcPr marL="0" marR="0" marT="0" marB="0" horzOverflow="overflow"/>
                </a:tc>
              </a:tr>
              <a:tr h="34790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latin typeface="+mj-lt"/>
                          <a:ea typeface="+mj-ea"/>
                          <a:cs typeface="+mj-cs"/>
                          <a:sym typeface="Calibri"/>
                        </a:rPr>
                        <a:t>Enhanced_CPF_Housing_Grant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800"/>
                      </a:pPr>
                      <a:r>
                        <a:rPr sz="1600"/>
                        <a:t>Constitutes enhanced housing grant for different monthly housing income for the past decade</a:t>
                      </a: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pic>
        <p:nvPicPr>
          <p:cNvPr id="4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5695" y="4014339"/>
            <a:ext cx="4949921" cy="274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itle 1"/>
          <p:cNvSpPr txBox="1">
            <a:spLocks noGrp="1"/>
          </p:cNvSpPr>
          <p:nvPr>
            <p:ph type="title"/>
          </p:nvPr>
        </p:nvSpPr>
        <p:spPr>
          <a:xfrm>
            <a:off x="495521" y="302924"/>
            <a:ext cx="11009154" cy="1053892"/>
          </a:xfrm>
          <a:prstGeom prst="rect">
            <a:avLst/>
          </a:prstGeom>
        </p:spPr>
        <p:txBody>
          <a:bodyPr anchor="ctr"/>
          <a:lstStyle/>
          <a:p>
            <a:r>
              <a:rPr dirty="0"/>
              <a:t>Agenda</a:t>
            </a:r>
          </a:p>
        </p:txBody>
      </p:sp>
      <p:sp>
        <p:nvSpPr>
          <p:cNvPr id="267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95521" y="1509322"/>
            <a:ext cx="936258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Business Issues </a:t>
            </a:r>
            <a:r>
              <a:rPr lang="en-US" dirty="0"/>
              <a:t>and </a:t>
            </a:r>
            <a:r>
              <a:rPr lang="en-US" dirty="0" smtClean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ETL Process </a:t>
            </a:r>
            <a:r>
              <a:rPr lang="en-US" dirty="0" smtClean="0"/>
              <a:t>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smtClean="0"/>
              <a:t>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</a:t>
            </a:r>
            <a:r>
              <a:rPr lang="en-US" dirty="0" smtClean="0"/>
              <a:t>Understanding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Entity Relationship </a:t>
            </a:r>
            <a:r>
              <a:rPr lang="en-US" dirty="0" smtClean="0"/>
              <a:t>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6"/>
          <p:cNvSpPr txBox="1">
            <a:spLocks noGrp="1"/>
          </p:cNvSpPr>
          <p:nvPr>
            <p:ph type="title"/>
          </p:nvPr>
        </p:nvSpPr>
        <p:spPr>
          <a:xfrm>
            <a:off x="550861" y="549275"/>
            <a:ext cx="11091602" cy="1332000"/>
          </a:xfrm>
          <a:prstGeom prst="rect">
            <a:avLst/>
          </a:prstGeom>
        </p:spPr>
        <p:txBody>
          <a:bodyPr/>
          <a:lstStyle/>
          <a:p>
            <a:r>
              <a:t>Entity Relationship Diagram (PostgreDB)</a:t>
            </a:r>
          </a:p>
        </p:txBody>
      </p:sp>
      <p:sp>
        <p:nvSpPr>
          <p:cNvPr id="41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0861" y="1541417"/>
            <a:ext cx="10415451" cy="3344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itle 6"/>
          <p:cNvSpPr txBox="1">
            <a:spLocks noGrp="1"/>
          </p:cNvSpPr>
          <p:nvPr>
            <p:ph type="title"/>
          </p:nvPr>
        </p:nvSpPr>
        <p:spPr>
          <a:xfrm>
            <a:off x="226446" y="141602"/>
            <a:ext cx="11091602" cy="1332001"/>
          </a:xfrm>
          <a:prstGeom prst="rect">
            <a:avLst/>
          </a:prstGeom>
        </p:spPr>
        <p:txBody>
          <a:bodyPr/>
          <a:lstStyle/>
          <a:p>
            <a:r>
              <a:t>MedianBTOFlatPrices Table</a:t>
            </a:r>
          </a:p>
        </p:txBody>
      </p:sp>
      <p:sp>
        <p:nvSpPr>
          <p:cNvPr id="41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59674" y="909955"/>
            <a:ext cx="5836875" cy="57504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6"/>
          <p:cNvSpPr txBox="1">
            <a:spLocks noGrp="1"/>
          </p:cNvSpPr>
          <p:nvPr>
            <p:ph type="title"/>
          </p:nvPr>
        </p:nvSpPr>
        <p:spPr>
          <a:xfrm>
            <a:off x="234993" y="124511"/>
            <a:ext cx="11091602" cy="1332001"/>
          </a:xfrm>
          <a:prstGeom prst="rect">
            <a:avLst/>
          </a:prstGeom>
        </p:spPr>
        <p:txBody>
          <a:bodyPr/>
          <a:lstStyle/>
          <a:p>
            <a:r>
              <a:t>MedianResaleFlatPrices Table</a:t>
            </a:r>
          </a:p>
        </p:txBody>
      </p:sp>
      <p:sp>
        <p:nvSpPr>
          <p:cNvPr id="42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69207" y="899703"/>
            <a:ext cx="5805124" cy="5760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itle 6"/>
          <p:cNvSpPr txBox="1">
            <a:spLocks noGrp="1"/>
          </p:cNvSpPr>
          <p:nvPr>
            <p:ph type="title"/>
          </p:nvPr>
        </p:nvSpPr>
        <p:spPr>
          <a:xfrm>
            <a:off x="550861" y="371340"/>
            <a:ext cx="11091602" cy="1332001"/>
          </a:xfrm>
          <a:prstGeom prst="rect">
            <a:avLst/>
          </a:prstGeom>
        </p:spPr>
        <p:txBody>
          <a:bodyPr/>
          <a:lstStyle/>
          <a:p>
            <a:r>
              <a:t>GrossMonthlyIncomeFullTime Table</a:t>
            </a:r>
          </a:p>
        </p:txBody>
      </p:sp>
      <p:sp>
        <p:nvSpPr>
          <p:cNvPr id="42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72112" y="1386930"/>
            <a:ext cx="7198905" cy="4003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6"/>
          <p:cNvSpPr txBox="1">
            <a:spLocks noGrp="1"/>
          </p:cNvSpPr>
          <p:nvPr>
            <p:ph type="title"/>
          </p:nvPr>
        </p:nvSpPr>
        <p:spPr>
          <a:xfrm>
            <a:off x="325118" y="302949"/>
            <a:ext cx="11091602" cy="1332001"/>
          </a:xfrm>
          <a:prstGeom prst="rect">
            <a:avLst/>
          </a:prstGeom>
        </p:spPr>
        <p:txBody>
          <a:bodyPr/>
          <a:lstStyle/>
          <a:p>
            <a:r>
              <a:t>Enhanced_CPF_Housing_Grant Table</a:t>
            </a:r>
          </a:p>
        </p:txBody>
      </p:sp>
      <p:sp>
        <p:nvSpPr>
          <p:cNvPr id="43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67151" y="1372008"/>
            <a:ext cx="7938997" cy="4689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Picture Placeholder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34" name="Rectangl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435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7" name="Title 14"/>
          <p:cNvSpPr txBox="1">
            <a:spLocks noGrp="1"/>
          </p:cNvSpPr>
          <p:nvPr>
            <p:ph type="title"/>
          </p:nvPr>
        </p:nvSpPr>
        <p:spPr>
          <a:xfrm>
            <a:off x="327461" y="2085174"/>
            <a:ext cx="9621403" cy="1478163"/>
          </a:xfrm>
          <a:prstGeom prst="rect">
            <a:avLst/>
          </a:prstGeom>
        </p:spPr>
        <p:txBody>
          <a:bodyPr/>
          <a:lstStyle/>
          <a:p>
            <a:r>
              <a:rPr dirty="0" smtClean="0"/>
              <a:t>Analy</a:t>
            </a:r>
            <a:r>
              <a:rPr lang="en-US" dirty="0" smtClean="0"/>
              <a:t>sis</a:t>
            </a:r>
            <a:endParaRPr dirty="0"/>
          </a:p>
        </p:txBody>
      </p:sp>
      <p:sp>
        <p:nvSpPr>
          <p:cNvPr id="43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440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41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43" name="Title 6"/>
          <p:cNvSpPr txBox="1">
            <a:spLocks noGrp="1"/>
          </p:cNvSpPr>
          <p:nvPr>
            <p:ph type="title"/>
          </p:nvPr>
        </p:nvSpPr>
        <p:spPr>
          <a:xfrm>
            <a:off x="286624" y="194701"/>
            <a:ext cx="11104921" cy="1332001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Average BTO HDB Price from 2013 to 2023 in SG</a:t>
            </a:r>
          </a:p>
        </p:txBody>
      </p:sp>
      <p:sp>
        <p:nvSpPr>
          <p:cNvPr id="44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46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47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6838" y="738864"/>
            <a:ext cx="6190732" cy="5922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449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0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2" name="Title 6"/>
          <p:cNvSpPr txBox="1">
            <a:spLocks noGrp="1"/>
          </p:cNvSpPr>
          <p:nvPr>
            <p:ph type="title"/>
          </p:nvPr>
        </p:nvSpPr>
        <p:spPr>
          <a:xfrm>
            <a:off x="286624" y="194701"/>
            <a:ext cx="11104921" cy="1332001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Average Resale HDB Price from 2013 to 2023 in SG</a:t>
            </a:r>
          </a:p>
        </p:txBody>
      </p:sp>
      <p:sp>
        <p:nvSpPr>
          <p:cNvPr id="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455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5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3730" y="717846"/>
            <a:ext cx="6431173" cy="6041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458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59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61" name="Title 6"/>
          <p:cNvSpPr txBox="1">
            <a:spLocks noGrp="1"/>
          </p:cNvSpPr>
          <p:nvPr>
            <p:ph type="title"/>
          </p:nvPr>
        </p:nvSpPr>
        <p:spPr>
          <a:xfrm>
            <a:off x="286624" y="194701"/>
            <a:ext cx="11104921" cy="1332001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t>Gross Monthly Income from 2013 to 2023 in SG</a:t>
            </a:r>
          </a:p>
        </p:txBody>
      </p:sp>
      <p:sp>
        <p:nvSpPr>
          <p:cNvPr id="46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64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21836" y="747409"/>
            <a:ext cx="6397538" cy="5913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467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8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70" name="Title 6"/>
          <p:cNvSpPr txBox="1">
            <a:spLocks noGrp="1"/>
          </p:cNvSpPr>
          <p:nvPr>
            <p:ph type="title"/>
          </p:nvPr>
        </p:nvSpPr>
        <p:spPr>
          <a:xfrm>
            <a:off x="201167" y="395727"/>
            <a:ext cx="12302532" cy="1332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BTO Flat Price Appreciation VS Gross Salary Increment</a:t>
            </a:r>
          </a:p>
        </p:txBody>
      </p:sp>
      <p:sp>
        <p:nvSpPr>
          <p:cNvPr id="47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73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7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2375" y="1198235"/>
            <a:ext cx="9572625" cy="5076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0"/>
          <p:cNvSpPr txBox="1">
            <a:spLocks noGrp="1"/>
          </p:cNvSpPr>
          <p:nvPr>
            <p:ph type="title"/>
          </p:nvPr>
        </p:nvSpPr>
        <p:spPr>
          <a:xfrm>
            <a:off x="550862" y="4507200"/>
            <a:ext cx="4500564" cy="1562960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grpSp>
        <p:nvGrpSpPr>
          <p:cNvPr id="272" name="Picture Placeholder 17"/>
          <p:cNvGrpSpPr/>
          <p:nvPr/>
        </p:nvGrpSpPr>
        <p:grpSpPr>
          <a:xfrm>
            <a:off x="0" y="0"/>
            <a:ext cx="3054096" cy="3776472"/>
            <a:chOff x="0" y="0"/>
            <a:chExt cx="3054095" cy="3776471"/>
          </a:xfrm>
        </p:grpSpPr>
        <p:sp>
          <p:nvSpPr>
            <p:cNvPr id="270" name="Rectangle"/>
            <p:cNvSpPr/>
            <p:nvPr/>
          </p:nvSpPr>
          <p:spPr>
            <a:xfrm>
              <a:off x="0" y="0"/>
              <a:ext cx="3054096" cy="377647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71" name="image2.jpeg" descr="image2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t="42" b="42"/>
            <a:stretch>
              <a:fillRect/>
            </a:stretch>
          </p:blipFill>
          <p:spPr>
            <a:xfrm>
              <a:off x="0" y="-1"/>
              <a:ext cx="3054096" cy="3776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5" name="Picture Placeholder 19"/>
          <p:cNvGrpSpPr/>
          <p:nvPr/>
        </p:nvGrpSpPr>
        <p:grpSpPr>
          <a:xfrm>
            <a:off x="3054095" y="0"/>
            <a:ext cx="3054097" cy="3776472"/>
            <a:chOff x="0" y="0"/>
            <a:chExt cx="3054095" cy="3776471"/>
          </a:xfrm>
        </p:grpSpPr>
        <p:sp>
          <p:nvSpPr>
            <p:cNvPr id="273" name="Rectangle"/>
            <p:cNvSpPr/>
            <p:nvPr/>
          </p:nvSpPr>
          <p:spPr>
            <a:xfrm>
              <a:off x="0" y="0"/>
              <a:ext cx="3054096" cy="377647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74" name="image3.jpeg" descr="image3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t="42" b="42"/>
            <a:stretch>
              <a:fillRect/>
            </a:stretch>
          </p:blipFill>
          <p:spPr>
            <a:xfrm>
              <a:off x="0" y="-1"/>
              <a:ext cx="3054096" cy="3776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" name="Picture Placeholder 24"/>
          <p:cNvGrpSpPr/>
          <p:nvPr/>
        </p:nvGrpSpPr>
        <p:grpSpPr>
          <a:xfrm>
            <a:off x="9137904" y="0"/>
            <a:ext cx="3054097" cy="3776472"/>
            <a:chOff x="0" y="0"/>
            <a:chExt cx="3054095" cy="3776471"/>
          </a:xfrm>
        </p:grpSpPr>
        <p:sp>
          <p:nvSpPr>
            <p:cNvPr id="276" name="Rectangle"/>
            <p:cNvSpPr/>
            <p:nvPr/>
          </p:nvSpPr>
          <p:spPr>
            <a:xfrm>
              <a:off x="0" y="0"/>
              <a:ext cx="3054096" cy="377647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77" name="image4.jpeg" descr="image4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t="42" b="42"/>
            <a:stretch>
              <a:fillRect/>
            </a:stretch>
          </p:blipFill>
          <p:spPr>
            <a:xfrm>
              <a:off x="0" y="-1"/>
              <a:ext cx="3054096" cy="3776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282" name="Picture Placeholder 22"/>
          <p:cNvGrpSpPr/>
          <p:nvPr/>
        </p:nvGrpSpPr>
        <p:grpSpPr>
          <a:xfrm>
            <a:off x="6083808" y="0"/>
            <a:ext cx="3054097" cy="3776472"/>
            <a:chOff x="0" y="0"/>
            <a:chExt cx="3054095" cy="3776471"/>
          </a:xfrm>
        </p:grpSpPr>
        <p:sp>
          <p:nvSpPr>
            <p:cNvPr id="280" name="Rectangle"/>
            <p:cNvSpPr/>
            <p:nvPr/>
          </p:nvSpPr>
          <p:spPr>
            <a:xfrm>
              <a:off x="0" y="0"/>
              <a:ext cx="3054096" cy="377647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281" name="image5.jpeg" descr="image5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t="42" b="42"/>
            <a:stretch>
              <a:fillRect/>
            </a:stretch>
          </p:blipFill>
          <p:spPr>
            <a:xfrm>
              <a:off x="0" y="-1"/>
              <a:ext cx="3054096" cy="37764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476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7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79" name="Title 6"/>
          <p:cNvSpPr txBox="1">
            <a:spLocks noGrp="1"/>
          </p:cNvSpPr>
          <p:nvPr>
            <p:ph type="title"/>
          </p:nvPr>
        </p:nvSpPr>
        <p:spPr>
          <a:xfrm>
            <a:off x="201167" y="395727"/>
            <a:ext cx="12302532" cy="1332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Resale Flat Price Appreciation VS Gross Salary Increment</a:t>
            </a:r>
          </a:p>
        </p:txBody>
      </p:sp>
      <p:sp>
        <p:nvSpPr>
          <p:cNvPr id="48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82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83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0909" y="1127910"/>
            <a:ext cx="9534526" cy="511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485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86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88" name="Title 6"/>
          <p:cNvSpPr txBox="1">
            <a:spLocks noGrp="1"/>
          </p:cNvSpPr>
          <p:nvPr>
            <p:ph type="title"/>
          </p:nvPr>
        </p:nvSpPr>
        <p:spPr>
          <a:xfrm>
            <a:off x="360997" y="181394"/>
            <a:ext cx="9747695" cy="13320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Enhanced CPF Housing Grant</a:t>
            </a:r>
          </a:p>
        </p:txBody>
      </p:sp>
      <p:sp>
        <p:nvSpPr>
          <p:cNvPr id="49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491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49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5628" y="765125"/>
            <a:ext cx="9648826" cy="5895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494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95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97" name="Title 6"/>
          <p:cNvSpPr txBox="1">
            <a:spLocks noGrp="1"/>
          </p:cNvSpPr>
          <p:nvPr>
            <p:ph type="title"/>
          </p:nvPr>
        </p:nvSpPr>
        <p:spPr>
          <a:xfrm>
            <a:off x="360996" y="181394"/>
            <a:ext cx="11642223" cy="1332001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Additional Subsidy Computation Logic Flow</a:t>
            </a:r>
          </a:p>
        </p:txBody>
      </p:sp>
      <p:sp>
        <p:nvSpPr>
          <p:cNvPr id="49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500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5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4697" y="842924"/>
            <a:ext cx="3155082" cy="591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503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04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506" name="Title 6"/>
          <p:cNvSpPr txBox="1">
            <a:spLocks noGrp="1"/>
          </p:cNvSpPr>
          <p:nvPr>
            <p:ph type="title"/>
          </p:nvPr>
        </p:nvSpPr>
        <p:spPr>
          <a:xfrm>
            <a:off x="201167" y="395727"/>
            <a:ext cx="12302532" cy="1332001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Compute Additional Subsidy SG Gov Could Provide for BTO Flats</a:t>
            </a:r>
          </a:p>
        </p:txBody>
      </p:sp>
      <p:sp>
        <p:nvSpPr>
          <p:cNvPr id="507" name="Content Placeholder 9"/>
          <p:cNvSpPr txBox="1">
            <a:spLocks noGrp="1"/>
          </p:cNvSpPr>
          <p:nvPr>
            <p:ph type="body" sz="quarter" idx="1"/>
          </p:nvPr>
        </p:nvSpPr>
        <p:spPr>
          <a:xfrm>
            <a:off x="301176" y="954686"/>
            <a:ext cx="11519218" cy="872009"/>
          </a:xfrm>
          <a:prstGeom prst="rect">
            <a:avLst/>
          </a:prstGeom>
        </p:spPr>
        <p:txBody>
          <a:bodyPr anchor="t"/>
          <a:lstStyle>
            <a:lvl1pPr marL="228600" indent="-228600">
              <a:buSzPct val="100000"/>
              <a:buFont typeface="Arial"/>
              <a:buChar char="•"/>
            </a:lvl1pPr>
          </a:lstStyle>
          <a:p>
            <a:r>
              <a:t>To achieve Mortgage Servicing Ratio (MSR) not exceeding 30% of gross monthly salary (Based on 25 years loan period)</a:t>
            </a:r>
          </a:p>
        </p:txBody>
      </p:sp>
      <p:sp>
        <p:nvSpPr>
          <p:cNvPr id="50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509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0" name="Content Placeholder 9"/>
          <p:cNvSpPr txBox="1"/>
          <p:nvPr/>
        </p:nvSpPr>
        <p:spPr>
          <a:xfrm>
            <a:off x="201168" y="5596082"/>
            <a:ext cx="11519218" cy="39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CSV file attachment of the calculated result</a:t>
            </a:r>
          </a:p>
        </p:txBody>
      </p:sp>
      <p:pic>
        <p:nvPicPr>
          <p:cNvPr id="5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544" y="1406120"/>
            <a:ext cx="4383993" cy="1838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7544" y="3376772"/>
            <a:ext cx="7901328" cy="21774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5" name="Object 7"/>
          <p:cNvGrpSpPr/>
          <p:nvPr/>
        </p:nvGrpSpPr>
        <p:grpSpPr>
          <a:xfrm>
            <a:off x="301175" y="6037905"/>
            <a:ext cx="801232" cy="676040"/>
            <a:chOff x="0" y="0"/>
            <a:chExt cx="801230" cy="676039"/>
          </a:xfrm>
        </p:grpSpPr>
        <p:sp>
          <p:nvSpPr>
            <p:cNvPr id="513" name="Rectangle"/>
            <p:cNvSpPr/>
            <p:nvPr/>
          </p:nvSpPr>
          <p:spPr>
            <a:xfrm>
              <a:off x="0" y="0"/>
              <a:ext cx="801231" cy="67604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514" name="image22.pdf" descr="image22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01231" cy="6760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517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518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520" name="Title 6"/>
          <p:cNvSpPr txBox="1">
            <a:spLocks noGrp="1"/>
          </p:cNvSpPr>
          <p:nvPr>
            <p:ph type="title"/>
          </p:nvPr>
        </p:nvSpPr>
        <p:spPr>
          <a:xfrm>
            <a:off x="201167" y="228919"/>
            <a:ext cx="11737307" cy="1332001"/>
          </a:xfrm>
          <a:prstGeom prst="rect">
            <a:avLst/>
          </a:prstGeom>
        </p:spPr>
        <p:txBody>
          <a:bodyPr/>
          <a:lstStyle>
            <a:lvl1pPr>
              <a:defRPr sz="34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Compute Additional Subsidy SG Gov Could Provide for Resale Flats</a:t>
            </a:r>
          </a:p>
        </p:txBody>
      </p:sp>
      <p:sp>
        <p:nvSpPr>
          <p:cNvPr id="521" name="Content Placeholder 9"/>
          <p:cNvSpPr txBox="1">
            <a:spLocks noGrp="1"/>
          </p:cNvSpPr>
          <p:nvPr>
            <p:ph type="body" sz="quarter" idx="1"/>
          </p:nvPr>
        </p:nvSpPr>
        <p:spPr>
          <a:xfrm>
            <a:off x="301176" y="954686"/>
            <a:ext cx="11519218" cy="872009"/>
          </a:xfrm>
          <a:prstGeom prst="rect">
            <a:avLst/>
          </a:prstGeom>
        </p:spPr>
        <p:txBody>
          <a:bodyPr anchor="t"/>
          <a:lstStyle>
            <a:lvl1pPr marL="228600" indent="-228600">
              <a:buSzPct val="100000"/>
              <a:buFont typeface="Arial"/>
              <a:buChar char="•"/>
            </a:lvl1pPr>
          </a:lstStyle>
          <a:p>
            <a:r>
              <a:t>To achieve Mortgage Servicing Ratio (MSR) not exceeding 30% of gross monthly salary (Based on 25 years loan period)</a:t>
            </a:r>
          </a:p>
        </p:txBody>
      </p:sp>
      <p:sp>
        <p:nvSpPr>
          <p:cNvPr id="52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523" name="Freeform: Shape 21"/>
          <p:cNvSpPr/>
          <p:nvPr/>
        </p:nvSpPr>
        <p:spPr>
          <a:xfrm>
            <a:off x="4295775" y="-1"/>
            <a:ext cx="360001" cy="2746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4" name="Content Placeholder 9"/>
          <p:cNvSpPr txBox="1"/>
          <p:nvPr/>
        </p:nvSpPr>
        <p:spPr>
          <a:xfrm>
            <a:off x="201168" y="5596082"/>
            <a:ext cx="11519218" cy="39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CSV file attachment of the calculated result</a:t>
            </a:r>
          </a:p>
        </p:txBody>
      </p:sp>
      <p:pic>
        <p:nvPicPr>
          <p:cNvPr id="52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7544" y="1406120"/>
            <a:ext cx="4383993" cy="1838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5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25774" y="3369993"/>
            <a:ext cx="8210333" cy="2176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9" name="Object 3"/>
          <p:cNvGrpSpPr/>
          <p:nvPr/>
        </p:nvGrpSpPr>
        <p:grpSpPr>
          <a:xfrm>
            <a:off x="431904" y="5996011"/>
            <a:ext cx="798691" cy="673897"/>
            <a:chOff x="0" y="0"/>
            <a:chExt cx="798690" cy="673895"/>
          </a:xfrm>
        </p:grpSpPr>
        <p:sp>
          <p:nvSpPr>
            <p:cNvPr id="527" name="Rectangle"/>
            <p:cNvSpPr/>
            <p:nvPr/>
          </p:nvSpPr>
          <p:spPr>
            <a:xfrm>
              <a:off x="0" y="0"/>
              <a:ext cx="798691" cy="67389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528" name="image25.pdf" descr="image25.pd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98691" cy="6738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532" name="Title 1"/>
          <p:cNvSpPr txBox="1">
            <a:spLocks noGrp="1"/>
          </p:cNvSpPr>
          <p:nvPr>
            <p:ph type="title"/>
          </p:nvPr>
        </p:nvSpPr>
        <p:spPr>
          <a:xfrm>
            <a:off x="190496" y="271708"/>
            <a:ext cx="11091602" cy="7062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Analyzed Result</a:t>
            </a:r>
          </a:p>
        </p:txBody>
      </p:sp>
      <p:graphicFrame>
        <p:nvGraphicFramePr>
          <p:cNvPr id="533" name="Table 2"/>
          <p:cNvGraphicFramePr/>
          <p:nvPr/>
        </p:nvGraphicFramePr>
        <p:xfrm>
          <a:off x="190496" y="1265047"/>
          <a:ext cx="11594154" cy="4862882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74563"/>
                <a:gridCol w="9419591"/>
              </a:tblGrid>
              <a:tr h="363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400"/>
                      </a:pPr>
                      <a:r>
                        <a:t>HDB Room Type (BTO)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400"/>
                      </a:pPr>
                      <a:r>
                        <a:t>Results from Analysis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Calibri"/>
                        </a:rPr>
                        <a:t>(Python, PostgreDB)</a:t>
                      </a:r>
                    </a:p>
                  </a:txBody>
                  <a:tcPr marL="9525" marR="9525" marT="9525" marB="9525" anchor="b" horzOverflow="overflow"/>
                </a:tc>
              </a:tr>
              <a:tr h="1338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/>
                        <a:t>3 Room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Thru the data analysis, it was found that BTO 3 room HDB flat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Price appreciation has been fast and furious between 2021 and 2023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Still remain affordable to the general public in SG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No additional subsidy is required</a:t>
                      </a:r>
                    </a:p>
                  </a:txBody>
                  <a:tcPr marL="9525" marR="9525" marT="9525" marB="9525" anchor="ctr" horzOverflow="overflow"/>
                </a:tc>
              </a:tr>
              <a:tr h="14955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  <a:p>
                      <a:pPr algn="ctr">
                        <a:lnSpc>
                          <a:spcPct val="107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4 Room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Thru the data analysis, it was found that BTO 4 room HDB flat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Price appreciation has been fast and furious between 2021 and 2023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Still remain affordable to the general public in SG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No additional subsidy is required</a:t>
                      </a:r>
                    </a:p>
                  </a:txBody>
                  <a:tcPr marL="9525" marR="9525" marT="9525" marB="9525" anchor="ctr" horzOverflow="overflow"/>
                </a:tc>
              </a:tr>
              <a:tr h="166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latin typeface="+mj-lt"/>
                          <a:ea typeface="+mj-ea"/>
                          <a:cs typeface="+mj-cs"/>
                          <a:sym typeface="Calibri"/>
                        </a:rPr>
                        <a:t>5 Room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Thru the data analysis, it was found that BTO 5 room HDB flat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Price appreciation has been fast and furious between 2021 and 2023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Addition subsidy of 214.12% would lessen the burden of young couples to maintain monthly mortgage loan at less than 30% of their monthly income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This is due to the fact that some BTO 5 room flats in certain areas are selling above $500K or higher in the recent years</a:t>
                      </a:r>
                    </a:p>
                  </a:txBody>
                  <a:tcPr marL="9525" marR="9525" marT="9525" marB="9525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536" name="Title 1"/>
          <p:cNvSpPr txBox="1">
            <a:spLocks noGrp="1"/>
          </p:cNvSpPr>
          <p:nvPr>
            <p:ph type="title"/>
          </p:nvPr>
        </p:nvSpPr>
        <p:spPr>
          <a:xfrm>
            <a:off x="190496" y="271708"/>
            <a:ext cx="11091602" cy="7062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Analyzed Result</a:t>
            </a:r>
          </a:p>
        </p:txBody>
      </p:sp>
      <p:graphicFrame>
        <p:nvGraphicFramePr>
          <p:cNvPr id="537" name="Table 2"/>
          <p:cNvGraphicFramePr/>
          <p:nvPr>
            <p:extLst>
              <p:ext uri="{D42A27DB-BD31-4B8C-83A1-F6EECF244321}">
                <p14:modId xmlns:p14="http://schemas.microsoft.com/office/powerpoint/2010/main" val="27105639"/>
              </p:ext>
            </p:extLst>
          </p:nvPr>
        </p:nvGraphicFramePr>
        <p:xfrm>
          <a:off x="190496" y="1265047"/>
          <a:ext cx="11594154" cy="495998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74563"/>
                <a:gridCol w="9419591"/>
              </a:tblGrid>
              <a:tr h="363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400"/>
                      </a:pPr>
                      <a:r>
                        <a:rPr dirty="0"/>
                        <a:t>HDB Room Type (Resale)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400"/>
                      </a:pPr>
                      <a:r>
                        <a:t>Results from Analysis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Calibri"/>
                        </a:rPr>
                        <a:t>(Python, PostgreDB)</a:t>
                      </a:r>
                    </a:p>
                  </a:txBody>
                  <a:tcPr marL="9525" marR="9525" marT="9525" marB="9525" anchor="b" horzOverflow="overflow"/>
                </a:tc>
              </a:tr>
              <a:tr h="13383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/>
                        <a:t>3 Room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Thru the data analysis, it was found that Resale 3 room HDB flat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Price appreciation has been fast and furious between 2021 and 2023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Still remain affordable to the general public in SG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No additional subsidy is required</a:t>
                      </a:r>
                    </a:p>
                  </a:txBody>
                  <a:tcPr marL="9525" marR="9525" marT="9525" marB="9525" anchor="ctr" horzOverflow="overflow"/>
                </a:tc>
              </a:tr>
              <a:tr h="14955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  <a:p>
                      <a:pPr algn="ctr">
                        <a:lnSpc>
                          <a:spcPct val="107000"/>
                        </a:lnSpc>
                        <a:defRPr sz="1400">
                          <a:solidFill>
                            <a:srgbClr val="000000"/>
                          </a:solidFill>
                        </a:defRPr>
                      </a:pPr>
                      <a:r>
                        <a:t>4 Room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dirty="0"/>
                        <a:t>Thru the data analysis, it was found that Resale 4 room HDB flat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dirty="0"/>
                        <a:t>Price appreciation has been fast and furious between 2021 and 2023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dirty="0"/>
                        <a:t>Addition subsidy of 370.51% would lessen the burden of young couples to maintain monthly mortgage loan at less than 30% of their monthly income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rPr dirty="0"/>
                        <a:t>This is due to the fact that some BTO 5 room flats in certain areas are selling above </a:t>
                      </a:r>
                      <a:r>
                        <a:rPr dirty="0" smtClean="0"/>
                        <a:t>$</a:t>
                      </a:r>
                      <a:r>
                        <a:rPr lang="en-US" dirty="0" smtClean="0"/>
                        <a:t>6</a:t>
                      </a:r>
                      <a:r>
                        <a:rPr dirty="0" smtClean="0"/>
                        <a:t>00K </a:t>
                      </a:r>
                      <a:r>
                        <a:rPr dirty="0"/>
                        <a:t>or higher in the recent years</a:t>
                      </a:r>
                    </a:p>
                  </a:txBody>
                  <a:tcPr marL="9525" marR="9525" marT="9525" marB="9525" anchor="ctr" horzOverflow="overflow"/>
                </a:tc>
              </a:tr>
              <a:tr h="16651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latin typeface="+mj-lt"/>
                          <a:ea typeface="+mj-ea"/>
                          <a:cs typeface="+mj-cs"/>
                          <a:sym typeface="Calibri"/>
                        </a:rPr>
                        <a:t>5 Room</a:t>
                      </a:r>
                    </a:p>
                  </a:txBody>
                  <a:tcPr marL="9525" marR="9525" marT="9525" marB="9525" anchor="ctr" horzOverflow="overflow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Thru the data analysis, it was found that Resale 5 room HDB flat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Price appreciation has been fast and furious between 2021 and 2023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Addition subsidy of 553.86% would lessen the burden of young couples to maintain monthly mortgage loan at less than 30% of their monthly income</a:t>
                      </a:r>
                    </a:p>
                    <a:p>
                      <a:pPr marL="342900" indent="-342900" algn="l">
                        <a:lnSpc>
                          <a:spcPct val="107000"/>
                        </a:lnSpc>
                        <a:buSzPct val="100000"/>
                        <a:buFont typeface="Arial"/>
                        <a:buChar char="•"/>
                        <a:defRPr sz="1400">
                          <a:latin typeface="+mj-lt"/>
                          <a:ea typeface="+mj-ea"/>
                          <a:cs typeface="+mj-cs"/>
                          <a:sym typeface="Calibri"/>
                        </a:defRPr>
                      </a:pPr>
                      <a:r>
                        <a:t>This is due to the fact that some BTO 5 room flats in certain areas are selling above $700K or higher in the recent years</a:t>
                      </a:r>
                    </a:p>
                  </a:txBody>
                  <a:tcPr marL="9525" marR="9525" marT="9525" marB="9525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itle 10"/>
          <p:cNvSpPr txBox="1">
            <a:spLocks noGrp="1"/>
          </p:cNvSpPr>
          <p:nvPr>
            <p:ph type="title"/>
          </p:nvPr>
        </p:nvSpPr>
        <p:spPr>
          <a:xfrm>
            <a:off x="258093" y="3983456"/>
            <a:ext cx="9985711" cy="1562960"/>
          </a:xfrm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grpSp>
        <p:nvGrpSpPr>
          <p:cNvPr id="542" name="Picture Placeholder 15"/>
          <p:cNvGrpSpPr/>
          <p:nvPr/>
        </p:nvGrpSpPr>
        <p:grpSpPr>
          <a:xfrm>
            <a:off x="0" y="0"/>
            <a:ext cx="12192000" cy="3776472"/>
            <a:chOff x="0" y="0"/>
            <a:chExt cx="12192000" cy="3776471"/>
          </a:xfrm>
        </p:grpSpPr>
        <p:sp>
          <p:nvSpPr>
            <p:cNvPr id="540" name="Rectangle"/>
            <p:cNvSpPr/>
            <p:nvPr/>
          </p:nvSpPr>
          <p:spPr>
            <a:xfrm>
              <a:off x="0" y="0"/>
              <a:ext cx="12192000" cy="377647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541" name="image27.jpeg" descr="image27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3776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3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Title 6"/>
          <p:cNvSpPr txBox="1">
            <a:spLocks noGrp="1"/>
          </p:cNvSpPr>
          <p:nvPr>
            <p:ph type="title"/>
          </p:nvPr>
        </p:nvSpPr>
        <p:spPr>
          <a:xfrm>
            <a:off x="226122" y="421088"/>
            <a:ext cx="6507965" cy="1091518"/>
          </a:xfrm>
          <a:prstGeom prst="rect">
            <a:avLst/>
          </a:prstGeo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546" name="Slide Number Placeholder 1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547" name="Content Placeholder 8"/>
          <p:cNvSpPr txBox="1">
            <a:spLocks noGrp="1"/>
          </p:cNvSpPr>
          <p:nvPr>
            <p:ph type="body" idx="1"/>
          </p:nvPr>
        </p:nvSpPr>
        <p:spPr>
          <a:xfrm>
            <a:off x="235865" y="1512605"/>
            <a:ext cx="11534957" cy="4825750"/>
          </a:xfrm>
          <a:prstGeom prst="rect">
            <a:avLst/>
          </a:prstGeom>
        </p:spPr>
        <p:txBody>
          <a:bodyPr anchor="t"/>
          <a:lstStyle/>
          <a:p>
            <a:pPr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From this project, by using data analysis to assess HDB affordability, we discovered the following :</a:t>
            </a:r>
            <a:endParaRPr sz="2400"/>
          </a:p>
          <a:p>
            <a:pPr marL="285750" indent="-285750">
              <a:buSzPct val="100000"/>
              <a:buFont typeface="Arial"/>
              <a:buChar char="•"/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It offers a data-driven approach to understanding housing trends and their impact on residents.</a:t>
            </a:r>
            <a:endParaRPr sz="1200"/>
          </a:p>
          <a:p>
            <a:pPr marL="285750" indent="-285750">
              <a:buSzPct val="100000"/>
              <a:buFont typeface="Arial"/>
              <a:buChar char="•"/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By analyzing the historical BTO and resale prices, household income levels and loan interest rates, we can identify patterns and make informed decisions.</a:t>
            </a:r>
            <a:endParaRPr sz="1200"/>
          </a:p>
          <a:p>
            <a:pPr marL="285750" indent="-285750">
              <a:buSzPct val="100000"/>
              <a:buFont typeface="Arial"/>
              <a:buChar char="•"/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Through data visualization and statistical analysis, we can evaluate whether housing prices are</a:t>
            </a:r>
            <a:endParaRPr sz="1200"/>
          </a:p>
          <a:p>
            <a:pPr marL="742950" lvl="1" indent="-285750">
              <a:buSzPct val="100000"/>
              <a:buFont typeface="Arial"/>
              <a:buChar char="•"/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keeping pace with income growth</a:t>
            </a:r>
            <a:endParaRPr sz="1200"/>
          </a:p>
          <a:p>
            <a:pPr marL="742950" lvl="1" indent="-285750">
              <a:buSzPct val="100000"/>
              <a:buFont typeface="Arial"/>
              <a:buChar char="•"/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detect areas of rising unaffordability</a:t>
            </a:r>
            <a:endParaRPr sz="1200"/>
          </a:p>
          <a:p>
            <a:pPr marL="742950" lvl="1" indent="-285750">
              <a:buSzPct val="100000"/>
              <a:buFont typeface="Arial"/>
              <a:buChar char="•"/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calculate subsidy rate to achieve Mortgage Servicing Ratio (MSR)</a:t>
            </a:r>
            <a:endParaRPr sz="2400"/>
          </a:p>
          <a:p>
            <a:pPr marL="285750" indent="-285750">
              <a:buSzPct val="100000"/>
              <a:buFont typeface="Arial"/>
              <a:buChar char="•"/>
              <a:defRPr cap="none" spc="0">
                <a:solidFill>
                  <a:srgbClr val="FFFFFF">
                    <a:alpha val="60000"/>
                  </a:srgbClr>
                </a:solidFill>
              </a:defRPr>
            </a:pPr>
            <a:r>
              <a:t>This will aid policymakers in designing effective housing policies and ensure a more equitable and sustainable housing market by aligning housing costs with the financial realities of Singaporeans.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Title 21"/>
          <p:cNvSpPr txBox="1">
            <a:spLocks noGrp="1"/>
          </p:cNvSpPr>
          <p:nvPr>
            <p:ph type="title"/>
          </p:nvPr>
        </p:nvSpPr>
        <p:spPr>
          <a:xfrm>
            <a:off x="550862" y="549274"/>
            <a:ext cx="5437189" cy="2986236"/>
          </a:xfrm>
          <a:prstGeom prst="rect">
            <a:avLst/>
          </a:prstGeom>
        </p:spPr>
        <p:txBody>
          <a:bodyPr/>
          <a:lstStyle/>
          <a:p>
            <a:r>
              <a:t>The End</a:t>
            </a:r>
          </a:p>
        </p:txBody>
      </p:sp>
      <p:grpSp>
        <p:nvGrpSpPr>
          <p:cNvPr id="552" name="Picture Placeholder 26"/>
          <p:cNvGrpSpPr/>
          <p:nvPr/>
        </p:nvGrpSpPr>
        <p:grpSpPr>
          <a:xfrm>
            <a:off x="6556247" y="548640"/>
            <a:ext cx="5084065" cy="2880361"/>
            <a:chOff x="0" y="0"/>
            <a:chExt cx="5084064" cy="2880360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5084065" cy="288036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551" name="image28.jpeg" descr="image28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084065" cy="2880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55" name="Picture Placeholder 32"/>
          <p:cNvGrpSpPr/>
          <p:nvPr/>
        </p:nvGrpSpPr>
        <p:grpSpPr>
          <a:xfrm>
            <a:off x="6556247" y="3429000"/>
            <a:ext cx="5084065" cy="2880361"/>
            <a:chOff x="0" y="0"/>
            <a:chExt cx="5084064" cy="288036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5084065" cy="288036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554" name="image29.jpeg" descr="image29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084065" cy="2880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earch"/>
          <p:cNvSpPr/>
          <p:nvPr/>
        </p:nvSpPr>
        <p:spPr>
          <a:xfrm>
            <a:off x="9341260" y="2995939"/>
            <a:ext cx="1534573" cy="1798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0D818B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03" name="Connection Line"/>
          <p:cNvSpPr/>
          <p:nvPr/>
        </p:nvSpPr>
        <p:spPr>
          <a:xfrm>
            <a:off x="2510357" y="2712696"/>
            <a:ext cx="5270707" cy="2349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08" extrusionOk="0">
                <a:moveTo>
                  <a:pt x="0" y="21404"/>
                </a:moveTo>
                <a:cubicBezTo>
                  <a:pt x="8241" y="21600"/>
                  <a:pt x="15441" y="14465"/>
                  <a:pt x="21600" y="0"/>
                </a:cubicBezTo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287" name="House"/>
          <p:cNvSpPr/>
          <p:nvPr/>
        </p:nvSpPr>
        <p:spPr>
          <a:xfrm>
            <a:off x="8223498" y="2063460"/>
            <a:ext cx="1270221" cy="9169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4" y="9619"/>
                </a:lnTo>
                <a:lnTo>
                  <a:pt x="8734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8" y="13540"/>
                </a:lnTo>
                <a:lnTo>
                  <a:pt x="12218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8" name="Growth"/>
          <p:cNvSpPr/>
          <p:nvPr/>
        </p:nvSpPr>
        <p:spPr>
          <a:xfrm>
            <a:off x="529276" y="5230920"/>
            <a:ext cx="1409237" cy="1089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9" name="Problem…"/>
          <p:cNvSpPr txBox="1"/>
          <p:nvPr/>
        </p:nvSpPr>
        <p:spPr>
          <a:xfrm>
            <a:off x="2097021" y="5477950"/>
            <a:ext cx="3618214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Problem</a:t>
            </a:r>
          </a:p>
          <a:p>
            <a:r>
              <a:t>With rising housing prices, is Singapore housing still affordable?</a:t>
            </a:r>
          </a:p>
        </p:txBody>
      </p:sp>
      <p:sp>
        <p:nvSpPr>
          <p:cNvPr id="290" name="Goal…"/>
          <p:cNvSpPr txBox="1"/>
          <p:nvPr/>
        </p:nvSpPr>
        <p:spPr>
          <a:xfrm>
            <a:off x="8223734" y="3144050"/>
            <a:ext cx="3769625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Goal</a:t>
            </a:r>
          </a:p>
          <a:p>
            <a:r>
              <a:t>Housing is affordable in Singapore</a:t>
            </a:r>
          </a:p>
        </p:txBody>
      </p:sp>
      <p:grpSp>
        <p:nvGrpSpPr>
          <p:cNvPr id="293" name="Group"/>
          <p:cNvGrpSpPr/>
          <p:nvPr/>
        </p:nvGrpSpPr>
        <p:grpSpPr>
          <a:xfrm>
            <a:off x="3537886" y="3882243"/>
            <a:ext cx="790164" cy="1064159"/>
            <a:chOff x="0" y="0"/>
            <a:chExt cx="790163" cy="1064158"/>
          </a:xfrm>
        </p:grpSpPr>
        <p:sp>
          <p:nvSpPr>
            <p:cNvPr id="291" name="Microscope"/>
            <p:cNvSpPr/>
            <p:nvPr/>
          </p:nvSpPr>
          <p:spPr>
            <a:xfrm>
              <a:off x="321348" y="405212"/>
              <a:ext cx="460010" cy="65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758" y="0"/>
                  </a:moveTo>
                  <a:lnTo>
                    <a:pt x="5450" y="778"/>
                  </a:lnTo>
                  <a:lnTo>
                    <a:pt x="6641" y="3247"/>
                  </a:lnTo>
                  <a:lnTo>
                    <a:pt x="5792" y="3446"/>
                  </a:lnTo>
                  <a:lnTo>
                    <a:pt x="6104" y="4092"/>
                  </a:lnTo>
                  <a:cubicBezTo>
                    <a:pt x="6260" y="4416"/>
                    <a:pt x="6045" y="4765"/>
                    <a:pt x="5610" y="4922"/>
                  </a:cubicBezTo>
                  <a:cubicBezTo>
                    <a:pt x="2282" y="6123"/>
                    <a:pt x="0" y="8548"/>
                    <a:pt x="0" y="11338"/>
                  </a:cubicBezTo>
                  <a:cubicBezTo>
                    <a:pt x="0" y="13653"/>
                    <a:pt x="1568" y="15716"/>
                    <a:pt x="4002" y="17038"/>
                  </a:cubicBezTo>
                  <a:cubicBezTo>
                    <a:pt x="4586" y="17355"/>
                    <a:pt x="4834" y="17888"/>
                    <a:pt x="4600" y="18378"/>
                  </a:cubicBezTo>
                  <a:lnTo>
                    <a:pt x="4184" y="19249"/>
                  </a:lnTo>
                  <a:lnTo>
                    <a:pt x="1504" y="19249"/>
                  </a:lnTo>
                  <a:lnTo>
                    <a:pt x="383" y="21600"/>
                  </a:lnTo>
                  <a:lnTo>
                    <a:pt x="21600" y="21600"/>
                  </a:lnTo>
                  <a:lnTo>
                    <a:pt x="20479" y="19249"/>
                  </a:lnTo>
                  <a:lnTo>
                    <a:pt x="11598" y="19249"/>
                  </a:lnTo>
                  <a:lnTo>
                    <a:pt x="10562" y="17077"/>
                  </a:lnTo>
                  <a:lnTo>
                    <a:pt x="11571" y="16839"/>
                  </a:lnTo>
                  <a:lnTo>
                    <a:pt x="11765" y="17236"/>
                  </a:lnTo>
                  <a:cubicBezTo>
                    <a:pt x="11884" y="17482"/>
                    <a:pt x="13400" y="17349"/>
                    <a:pt x="15152" y="16937"/>
                  </a:cubicBezTo>
                  <a:cubicBezTo>
                    <a:pt x="16905" y="16524"/>
                    <a:pt x="18230" y="15990"/>
                    <a:pt x="18111" y="15743"/>
                  </a:cubicBezTo>
                  <a:lnTo>
                    <a:pt x="17339" y="14141"/>
                  </a:lnTo>
                  <a:lnTo>
                    <a:pt x="9985" y="15870"/>
                  </a:lnTo>
                  <a:lnTo>
                    <a:pt x="9392" y="14628"/>
                  </a:lnTo>
                  <a:lnTo>
                    <a:pt x="18738" y="12430"/>
                  </a:lnTo>
                  <a:lnTo>
                    <a:pt x="18157" y="11225"/>
                  </a:lnTo>
                  <a:lnTo>
                    <a:pt x="8816" y="13422"/>
                  </a:lnTo>
                  <a:cubicBezTo>
                    <a:pt x="8484" y="12824"/>
                    <a:pt x="7243" y="12835"/>
                    <a:pt x="6947" y="13456"/>
                  </a:cubicBezTo>
                  <a:lnTo>
                    <a:pt x="6503" y="14386"/>
                  </a:lnTo>
                  <a:cubicBezTo>
                    <a:pt x="6304" y="14804"/>
                    <a:pt x="5529" y="14924"/>
                    <a:pt x="5109" y="14596"/>
                  </a:cubicBezTo>
                  <a:cubicBezTo>
                    <a:pt x="4000" y="13729"/>
                    <a:pt x="3324" y="12589"/>
                    <a:pt x="3324" y="11338"/>
                  </a:cubicBezTo>
                  <a:cubicBezTo>
                    <a:pt x="3324" y="9736"/>
                    <a:pt x="4435" y="8310"/>
                    <a:pt x="6145" y="7417"/>
                  </a:cubicBezTo>
                  <a:cubicBezTo>
                    <a:pt x="6760" y="7095"/>
                    <a:pt x="7648" y="7292"/>
                    <a:pt x="7893" y="7801"/>
                  </a:cubicBezTo>
                  <a:lnTo>
                    <a:pt x="8198" y="8499"/>
                  </a:lnTo>
                  <a:cubicBezTo>
                    <a:pt x="7412" y="8705"/>
                    <a:pt x="6996" y="9308"/>
                    <a:pt x="7266" y="9868"/>
                  </a:cubicBezTo>
                  <a:lnTo>
                    <a:pt x="7411" y="10170"/>
                  </a:lnTo>
                  <a:lnTo>
                    <a:pt x="10048" y="9550"/>
                  </a:lnTo>
                  <a:lnTo>
                    <a:pt x="11155" y="11844"/>
                  </a:lnTo>
                  <a:lnTo>
                    <a:pt x="13852" y="11208"/>
                  </a:lnTo>
                  <a:lnTo>
                    <a:pt x="12745" y="8916"/>
                  </a:lnTo>
                  <a:lnTo>
                    <a:pt x="15302" y="8314"/>
                  </a:lnTo>
                  <a:lnTo>
                    <a:pt x="15157" y="8012"/>
                  </a:lnTo>
                  <a:cubicBezTo>
                    <a:pt x="14886" y="7450"/>
                    <a:pt x="14024" y="7146"/>
                    <a:pt x="13218" y="7317"/>
                  </a:cubicBezTo>
                  <a:lnTo>
                    <a:pt x="10821" y="2265"/>
                  </a:lnTo>
                  <a:lnTo>
                    <a:pt x="9949" y="2469"/>
                  </a:lnTo>
                  <a:lnTo>
                    <a:pt x="8758" y="0"/>
                  </a:lnTo>
                  <a:close/>
                  <a:moveTo>
                    <a:pt x="7777" y="15736"/>
                  </a:moveTo>
                  <a:cubicBezTo>
                    <a:pt x="8266" y="15736"/>
                    <a:pt x="8661" y="16014"/>
                    <a:pt x="8661" y="16355"/>
                  </a:cubicBezTo>
                  <a:cubicBezTo>
                    <a:pt x="8661" y="16696"/>
                    <a:pt x="8266" y="16972"/>
                    <a:pt x="7777" y="16972"/>
                  </a:cubicBezTo>
                  <a:cubicBezTo>
                    <a:pt x="7288" y="16972"/>
                    <a:pt x="6891" y="16696"/>
                    <a:pt x="6891" y="16355"/>
                  </a:cubicBezTo>
                  <a:cubicBezTo>
                    <a:pt x="6891" y="16014"/>
                    <a:pt x="7288" y="15736"/>
                    <a:pt x="7777" y="1573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Scope"/>
            <p:cNvSpPr txBox="1"/>
            <p:nvPr/>
          </p:nvSpPr>
          <p:spPr>
            <a:xfrm>
              <a:off x="0" y="0"/>
              <a:ext cx="790164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t>Scope</a:t>
              </a:r>
            </a:p>
          </p:txBody>
        </p:sp>
      </p:grpSp>
      <p:grpSp>
        <p:nvGrpSpPr>
          <p:cNvPr id="296" name="Group"/>
          <p:cNvGrpSpPr/>
          <p:nvPr/>
        </p:nvGrpSpPr>
        <p:grpSpPr>
          <a:xfrm>
            <a:off x="4375077" y="3436943"/>
            <a:ext cx="1291756" cy="1270001"/>
            <a:chOff x="0" y="0"/>
            <a:chExt cx="1291755" cy="1270000"/>
          </a:xfrm>
        </p:grpSpPr>
        <p:sp>
          <p:nvSpPr>
            <p:cNvPr id="294" name="Cancel Document"/>
            <p:cNvSpPr/>
            <p:nvPr/>
          </p:nvSpPr>
          <p:spPr>
            <a:xfrm>
              <a:off x="829290" y="382043"/>
              <a:ext cx="462466" cy="598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210" y="0"/>
                  </a:moveTo>
                  <a:cubicBezTo>
                    <a:pt x="94" y="0"/>
                    <a:pt x="0" y="72"/>
                    <a:pt x="0" y="162"/>
                  </a:cubicBezTo>
                  <a:lnTo>
                    <a:pt x="0" y="21438"/>
                  </a:lnTo>
                  <a:cubicBezTo>
                    <a:pt x="0" y="21528"/>
                    <a:pt x="94" y="21600"/>
                    <a:pt x="210" y="21600"/>
                  </a:cubicBezTo>
                  <a:lnTo>
                    <a:pt x="21389" y="21600"/>
                  </a:lnTo>
                  <a:cubicBezTo>
                    <a:pt x="21506" y="21600"/>
                    <a:pt x="21599" y="21528"/>
                    <a:pt x="21599" y="21438"/>
                  </a:cubicBezTo>
                  <a:lnTo>
                    <a:pt x="21599" y="5895"/>
                  </a:lnTo>
                  <a:cubicBezTo>
                    <a:pt x="21600" y="5863"/>
                    <a:pt x="21565" y="5837"/>
                    <a:pt x="21524" y="5837"/>
                  </a:cubicBezTo>
                  <a:lnTo>
                    <a:pt x="14255" y="5837"/>
                  </a:lnTo>
                  <a:cubicBezTo>
                    <a:pt x="14138" y="5837"/>
                    <a:pt x="14045" y="5765"/>
                    <a:pt x="14045" y="5674"/>
                  </a:cubicBezTo>
                  <a:lnTo>
                    <a:pt x="14045" y="58"/>
                  </a:lnTo>
                  <a:cubicBezTo>
                    <a:pt x="14045" y="26"/>
                    <a:pt x="14011" y="0"/>
                    <a:pt x="13970" y="0"/>
                  </a:cubicBezTo>
                  <a:lnTo>
                    <a:pt x="210" y="0"/>
                  </a:lnTo>
                  <a:close/>
                  <a:moveTo>
                    <a:pt x="15019" y="86"/>
                  </a:moveTo>
                  <a:cubicBezTo>
                    <a:pt x="14993" y="94"/>
                    <a:pt x="14971" y="114"/>
                    <a:pt x="14971" y="140"/>
                  </a:cubicBezTo>
                  <a:lnTo>
                    <a:pt x="14971" y="4958"/>
                  </a:lnTo>
                  <a:cubicBezTo>
                    <a:pt x="14971" y="5048"/>
                    <a:pt x="15067" y="5120"/>
                    <a:pt x="15184" y="5120"/>
                  </a:cubicBezTo>
                  <a:lnTo>
                    <a:pt x="21418" y="5120"/>
                  </a:lnTo>
                  <a:cubicBezTo>
                    <a:pt x="21485" y="5120"/>
                    <a:pt x="21518" y="5058"/>
                    <a:pt x="21471" y="5021"/>
                  </a:cubicBezTo>
                  <a:lnTo>
                    <a:pt x="15101" y="99"/>
                  </a:lnTo>
                  <a:cubicBezTo>
                    <a:pt x="15078" y="81"/>
                    <a:pt x="15045" y="78"/>
                    <a:pt x="15019" y="86"/>
                  </a:cubicBezTo>
                  <a:close/>
                  <a:moveTo>
                    <a:pt x="6578" y="7679"/>
                  </a:moveTo>
                  <a:cubicBezTo>
                    <a:pt x="6598" y="7679"/>
                    <a:pt x="6618" y="7686"/>
                    <a:pt x="6633" y="7698"/>
                  </a:cubicBezTo>
                  <a:lnTo>
                    <a:pt x="10772" y="10897"/>
                  </a:lnTo>
                  <a:cubicBezTo>
                    <a:pt x="10787" y="10909"/>
                    <a:pt x="10812" y="10909"/>
                    <a:pt x="10827" y="10897"/>
                  </a:cubicBezTo>
                  <a:lnTo>
                    <a:pt x="14964" y="7698"/>
                  </a:lnTo>
                  <a:cubicBezTo>
                    <a:pt x="14994" y="7674"/>
                    <a:pt x="15044" y="7674"/>
                    <a:pt x="15075" y="7698"/>
                  </a:cubicBezTo>
                  <a:lnTo>
                    <a:pt x="16692" y="8946"/>
                  </a:lnTo>
                  <a:cubicBezTo>
                    <a:pt x="16723" y="8970"/>
                    <a:pt x="16723" y="9007"/>
                    <a:pt x="16692" y="9030"/>
                  </a:cubicBezTo>
                  <a:lnTo>
                    <a:pt x="12556" y="12230"/>
                  </a:lnTo>
                  <a:cubicBezTo>
                    <a:pt x="12540" y="12242"/>
                    <a:pt x="12540" y="12261"/>
                    <a:pt x="12556" y="12273"/>
                  </a:cubicBezTo>
                  <a:lnTo>
                    <a:pt x="16692" y="15468"/>
                  </a:lnTo>
                  <a:cubicBezTo>
                    <a:pt x="16723" y="15492"/>
                    <a:pt x="16723" y="15531"/>
                    <a:pt x="16692" y="15554"/>
                  </a:cubicBezTo>
                  <a:lnTo>
                    <a:pt x="15075" y="16803"/>
                  </a:lnTo>
                  <a:cubicBezTo>
                    <a:pt x="15044" y="16827"/>
                    <a:pt x="14994" y="16827"/>
                    <a:pt x="14964" y="16803"/>
                  </a:cubicBezTo>
                  <a:lnTo>
                    <a:pt x="10827" y="13607"/>
                  </a:lnTo>
                  <a:cubicBezTo>
                    <a:pt x="10812" y="13595"/>
                    <a:pt x="10787" y="13595"/>
                    <a:pt x="10772" y="13607"/>
                  </a:cubicBezTo>
                  <a:lnTo>
                    <a:pt x="6633" y="16803"/>
                  </a:lnTo>
                  <a:cubicBezTo>
                    <a:pt x="6602" y="16827"/>
                    <a:pt x="6552" y="16827"/>
                    <a:pt x="6522" y="16803"/>
                  </a:cubicBezTo>
                  <a:lnTo>
                    <a:pt x="4905" y="15554"/>
                  </a:lnTo>
                  <a:cubicBezTo>
                    <a:pt x="4874" y="15530"/>
                    <a:pt x="4874" y="15492"/>
                    <a:pt x="4905" y="15468"/>
                  </a:cubicBezTo>
                  <a:lnTo>
                    <a:pt x="9043" y="12273"/>
                  </a:lnTo>
                  <a:cubicBezTo>
                    <a:pt x="9059" y="12261"/>
                    <a:pt x="9059" y="12242"/>
                    <a:pt x="9043" y="12230"/>
                  </a:cubicBezTo>
                  <a:lnTo>
                    <a:pt x="4905" y="9030"/>
                  </a:lnTo>
                  <a:cubicBezTo>
                    <a:pt x="4874" y="9007"/>
                    <a:pt x="4874" y="8970"/>
                    <a:pt x="4905" y="8946"/>
                  </a:cubicBezTo>
                  <a:lnTo>
                    <a:pt x="6522" y="7698"/>
                  </a:lnTo>
                  <a:cubicBezTo>
                    <a:pt x="6538" y="7686"/>
                    <a:pt x="6558" y="7679"/>
                    <a:pt x="6578" y="767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Issues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t>Issues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5745816" y="2688625"/>
            <a:ext cx="1044437" cy="1063243"/>
            <a:chOff x="0" y="0"/>
            <a:chExt cx="1044436" cy="1063242"/>
          </a:xfrm>
        </p:grpSpPr>
        <p:sp>
          <p:nvSpPr>
            <p:cNvPr id="297" name="Calculator"/>
            <p:cNvSpPr/>
            <p:nvPr/>
          </p:nvSpPr>
          <p:spPr>
            <a:xfrm>
              <a:off x="562851" y="417506"/>
              <a:ext cx="456203" cy="64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2" y="0"/>
                  </a:moveTo>
                  <a:cubicBezTo>
                    <a:pt x="681" y="0"/>
                    <a:pt x="0" y="481"/>
                    <a:pt x="0" y="1075"/>
                  </a:cubicBezTo>
                  <a:lnTo>
                    <a:pt x="0" y="20525"/>
                  </a:lnTo>
                  <a:cubicBezTo>
                    <a:pt x="0" y="21119"/>
                    <a:pt x="681" y="21600"/>
                    <a:pt x="1522" y="21600"/>
                  </a:cubicBezTo>
                  <a:lnTo>
                    <a:pt x="20081" y="21600"/>
                  </a:lnTo>
                  <a:cubicBezTo>
                    <a:pt x="20922" y="21600"/>
                    <a:pt x="21600" y="21119"/>
                    <a:pt x="21600" y="20525"/>
                  </a:cubicBezTo>
                  <a:lnTo>
                    <a:pt x="21600" y="1075"/>
                  </a:lnTo>
                  <a:cubicBezTo>
                    <a:pt x="21592" y="481"/>
                    <a:pt x="20912" y="0"/>
                    <a:pt x="20071" y="0"/>
                  </a:cubicBezTo>
                  <a:lnTo>
                    <a:pt x="1522" y="0"/>
                  </a:lnTo>
                  <a:close/>
                  <a:moveTo>
                    <a:pt x="2866" y="1696"/>
                  </a:moveTo>
                  <a:lnTo>
                    <a:pt x="18734" y="1696"/>
                  </a:lnTo>
                  <a:cubicBezTo>
                    <a:pt x="19017" y="1696"/>
                    <a:pt x="19254" y="1857"/>
                    <a:pt x="19254" y="2062"/>
                  </a:cubicBezTo>
                  <a:lnTo>
                    <a:pt x="19254" y="4985"/>
                  </a:lnTo>
                  <a:cubicBezTo>
                    <a:pt x="19254" y="5185"/>
                    <a:pt x="19024" y="5351"/>
                    <a:pt x="18734" y="5351"/>
                  </a:cubicBezTo>
                  <a:lnTo>
                    <a:pt x="2866" y="5351"/>
                  </a:lnTo>
                  <a:cubicBezTo>
                    <a:pt x="2583" y="5351"/>
                    <a:pt x="2348" y="5190"/>
                    <a:pt x="2348" y="4985"/>
                  </a:cubicBezTo>
                  <a:lnTo>
                    <a:pt x="2348" y="2062"/>
                  </a:lnTo>
                  <a:cubicBezTo>
                    <a:pt x="2348" y="1862"/>
                    <a:pt x="2576" y="1696"/>
                    <a:pt x="2866" y="1696"/>
                  </a:cubicBezTo>
                  <a:close/>
                  <a:moveTo>
                    <a:pt x="17580" y="6615"/>
                  </a:moveTo>
                  <a:cubicBezTo>
                    <a:pt x="17771" y="6615"/>
                    <a:pt x="17924" y="6723"/>
                    <a:pt x="17924" y="6858"/>
                  </a:cubicBezTo>
                  <a:cubicBezTo>
                    <a:pt x="17924" y="6993"/>
                    <a:pt x="17771" y="7101"/>
                    <a:pt x="17580" y="7101"/>
                  </a:cubicBezTo>
                  <a:cubicBezTo>
                    <a:pt x="17389" y="7106"/>
                    <a:pt x="17236" y="6993"/>
                    <a:pt x="17236" y="6858"/>
                  </a:cubicBezTo>
                  <a:cubicBezTo>
                    <a:pt x="17236" y="6723"/>
                    <a:pt x="17389" y="6615"/>
                    <a:pt x="17580" y="6615"/>
                  </a:cubicBezTo>
                  <a:close/>
                  <a:moveTo>
                    <a:pt x="2890" y="6674"/>
                  </a:moveTo>
                  <a:lnTo>
                    <a:pt x="5121" y="6674"/>
                  </a:lnTo>
                  <a:cubicBezTo>
                    <a:pt x="5419" y="6674"/>
                    <a:pt x="5663" y="6847"/>
                    <a:pt x="5663" y="7057"/>
                  </a:cubicBezTo>
                  <a:lnTo>
                    <a:pt x="5663" y="8073"/>
                  </a:lnTo>
                  <a:cubicBezTo>
                    <a:pt x="5663" y="8284"/>
                    <a:pt x="5419" y="8456"/>
                    <a:pt x="5121" y="8456"/>
                  </a:cubicBezTo>
                  <a:lnTo>
                    <a:pt x="2890" y="8456"/>
                  </a:lnTo>
                  <a:cubicBezTo>
                    <a:pt x="2592" y="8456"/>
                    <a:pt x="2348" y="8284"/>
                    <a:pt x="2348" y="8073"/>
                  </a:cubicBezTo>
                  <a:lnTo>
                    <a:pt x="2348" y="7057"/>
                  </a:lnTo>
                  <a:cubicBezTo>
                    <a:pt x="2348" y="6847"/>
                    <a:pt x="2592" y="6674"/>
                    <a:pt x="2890" y="6674"/>
                  </a:cubicBezTo>
                  <a:close/>
                  <a:moveTo>
                    <a:pt x="7400" y="6674"/>
                  </a:moveTo>
                  <a:lnTo>
                    <a:pt x="9669" y="6674"/>
                  </a:lnTo>
                  <a:cubicBezTo>
                    <a:pt x="9967" y="6674"/>
                    <a:pt x="10211" y="6847"/>
                    <a:pt x="10211" y="7057"/>
                  </a:cubicBezTo>
                  <a:lnTo>
                    <a:pt x="10211" y="8073"/>
                  </a:lnTo>
                  <a:cubicBezTo>
                    <a:pt x="10211" y="8284"/>
                    <a:pt x="9967" y="8456"/>
                    <a:pt x="9669" y="8456"/>
                  </a:cubicBezTo>
                  <a:lnTo>
                    <a:pt x="7400" y="8456"/>
                  </a:lnTo>
                  <a:cubicBezTo>
                    <a:pt x="7102" y="8456"/>
                    <a:pt x="6858" y="8284"/>
                    <a:pt x="6858" y="8073"/>
                  </a:cubicBezTo>
                  <a:lnTo>
                    <a:pt x="6858" y="7057"/>
                  </a:lnTo>
                  <a:cubicBezTo>
                    <a:pt x="6858" y="6847"/>
                    <a:pt x="7102" y="6674"/>
                    <a:pt x="7400" y="6674"/>
                  </a:cubicBezTo>
                  <a:close/>
                  <a:moveTo>
                    <a:pt x="11924" y="6674"/>
                  </a:moveTo>
                  <a:lnTo>
                    <a:pt x="14195" y="6674"/>
                  </a:lnTo>
                  <a:cubicBezTo>
                    <a:pt x="14493" y="6674"/>
                    <a:pt x="14738" y="6847"/>
                    <a:pt x="14738" y="7057"/>
                  </a:cubicBezTo>
                  <a:lnTo>
                    <a:pt x="14738" y="8073"/>
                  </a:lnTo>
                  <a:cubicBezTo>
                    <a:pt x="14738" y="8284"/>
                    <a:pt x="14493" y="8456"/>
                    <a:pt x="14195" y="8456"/>
                  </a:cubicBezTo>
                  <a:lnTo>
                    <a:pt x="11924" y="8456"/>
                  </a:lnTo>
                  <a:cubicBezTo>
                    <a:pt x="11626" y="8456"/>
                    <a:pt x="11382" y="8284"/>
                    <a:pt x="11382" y="8073"/>
                  </a:cubicBezTo>
                  <a:lnTo>
                    <a:pt x="11382" y="7057"/>
                  </a:lnTo>
                  <a:cubicBezTo>
                    <a:pt x="11382" y="6847"/>
                    <a:pt x="11626" y="6674"/>
                    <a:pt x="11924" y="6674"/>
                  </a:cubicBezTo>
                  <a:close/>
                  <a:moveTo>
                    <a:pt x="16433" y="7290"/>
                  </a:moveTo>
                  <a:lnTo>
                    <a:pt x="18743" y="7290"/>
                  </a:lnTo>
                  <a:lnTo>
                    <a:pt x="18743" y="7685"/>
                  </a:lnTo>
                  <a:lnTo>
                    <a:pt x="16433" y="7685"/>
                  </a:lnTo>
                  <a:lnTo>
                    <a:pt x="16433" y="7290"/>
                  </a:lnTo>
                  <a:close/>
                  <a:moveTo>
                    <a:pt x="17580" y="7867"/>
                  </a:moveTo>
                  <a:cubicBezTo>
                    <a:pt x="17771" y="7867"/>
                    <a:pt x="17924" y="7975"/>
                    <a:pt x="17924" y="8110"/>
                  </a:cubicBezTo>
                  <a:cubicBezTo>
                    <a:pt x="17924" y="8245"/>
                    <a:pt x="17771" y="8353"/>
                    <a:pt x="17580" y="8353"/>
                  </a:cubicBezTo>
                  <a:cubicBezTo>
                    <a:pt x="17389" y="8353"/>
                    <a:pt x="17236" y="8245"/>
                    <a:pt x="17236" y="8110"/>
                  </a:cubicBezTo>
                  <a:cubicBezTo>
                    <a:pt x="17236" y="7975"/>
                    <a:pt x="17389" y="7867"/>
                    <a:pt x="17580" y="7867"/>
                  </a:cubicBezTo>
                  <a:close/>
                  <a:moveTo>
                    <a:pt x="2890" y="9580"/>
                  </a:moveTo>
                  <a:lnTo>
                    <a:pt x="5121" y="9580"/>
                  </a:lnTo>
                  <a:cubicBezTo>
                    <a:pt x="5419" y="9580"/>
                    <a:pt x="5663" y="9752"/>
                    <a:pt x="5663" y="9963"/>
                  </a:cubicBezTo>
                  <a:lnTo>
                    <a:pt x="5663" y="10979"/>
                  </a:lnTo>
                  <a:cubicBezTo>
                    <a:pt x="5663" y="11189"/>
                    <a:pt x="5419" y="11362"/>
                    <a:pt x="5121" y="11362"/>
                  </a:cubicBezTo>
                  <a:lnTo>
                    <a:pt x="2890" y="11362"/>
                  </a:lnTo>
                  <a:cubicBezTo>
                    <a:pt x="2592" y="11362"/>
                    <a:pt x="2348" y="11189"/>
                    <a:pt x="2348" y="10979"/>
                  </a:cubicBezTo>
                  <a:lnTo>
                    <a:pt x="2348" y="9963"/>
                  </a:lnTo>
                  <a:cubicBezTo>
                    <a:pt x="2348" y="9752"/>
                    <a:pt x="2592" y="9580"/>
                    <a:pt x="2890" y="9580"/>
                  </a:cubicBezTo>
                  <a:close/>
                  <a:moveTo>
                    <a:pt x="7400" y="9580"/>
                  </a:moveTo>
                  <a:lnTo>
                    <a:pt x="9669" y="9580"/>
                  </a:lnTo>
                  <a:cubicBezTo>
                    <a:pt x="9967" y="9580"/>
                    <a:pt x="10211" y="9752"/>
                    <a:pt x="10211" y="9963"/>
                  </a:cubicBezTo>
                  <a:lnTo>
                    <a:pt x="10211" y="10979"/>
                  </a:lnTo>
                  <a:cubicBezTo>
                    <a:pt x="10211" y="11189"/>
                    <a:pt x="9967" y="11362"/>
                    <a:pt x="9669" y="11362"/>
                  </a:cubicBezTo>
                  <a:lnTo>
                    <a:pt x="7400" y="11362"/>
                  </a:lnTo>
                  <a:cubicBezTo>
                    <a:pt x="7102" y="11362"/>
                    <a:pt x="6858" y="11189"/>
                    <a:pt x="6858" y="10979"/>
                  </a:cubicBezTo>
                  <a:lnTo>
                    <a:pt x="6858" y="9963"/>
                  </a:lnTo>
                  <a:cubicBezTo>
                    <a:pt x="6858" y="9752"/>
                    <a:pt x="7102" y="9580"/>
                    <a:pt x="7400" y="9580"/>
                  </a:cubicBezTo>
                  <a:close/>
                  <a:moveTo>
                    <a:pt x="11924" y="9580"/>
                  </a:moveTo>
                  <a:lnTo>
                    <a:pt x="14195" y="9580"/>
                  </a:lnTo>
                  <a:cubicBezTo>
                    <a:pt x="14493" y="9580"/>
                    <a:pt x="14738" y="9752"/>
                    <a:pt x="14738" y="9963"/>
                  </a:cubicBezTo>
                  <a:lnTo>
                    <a:pt x="14738" y="10979"/>
                  </a:lnTo>
                  <a:cubicBezTo>
                    <a:pt x="14738" y="11189"/>
                    <a:pt x="14493" y="11362"/>
                    <a:pt x="14195" y="11362"/>
                  </a:cubicBezTo>
                  <a:lnTo>
                    <a:pt x="11924" y="11362"/>
                  </a:lnTo>
                  <a:cubicBezTo>
                    <a:pt x="11626" y="11362"/>
                    <a:pt x="11382" y="11189"/>
                    <a:pt x="11382" y="10979"/>
                  </a:cubicBezTo>
                  <a:lnTo>
                    <a:pt x="11382" y="9963"/>
                  </a:lnTo>
                  <a:cubicBezTo>
                    <a:pt x="11382" y="9752"/>
                    <a:pt x="11626" y="9580"/>
                    <a:pt x="11924" y="9580"/>
                  </a:cubicBezTo>
                  <a:close/>
                  <a:moveTo>
                    <a:pt x="16969" y="9752"/>
                  </a:moveTo>
                  <a:lnTo>
                    <a:pt x="17587" y="10189"/>
                  </a:lnTo>
                  <a:lnTo>
                    <a:pt x="18208" y="9752"/>
                  </a:lnTo>
                  <a:lnTo>
                    <a:pt x="18598" y="10027"/>
                  </a:lnTo>
                  <a:lnTo>
                    <a:pt x="17979" y="10466"/>
                  </a:lnTo>
                  <a:lnTo>
                    <a:pt x="18598" y="10903"/>
                  </a:lnTo>
                  <a:lnTo>
                    <a:pt x="18199" y="11183"/>
                  </a:lnTo>
                  <a:lnTo>
                    <a:pt x="17580" y="10746"/>
                  </a:lnTo>
                  <a:lnTo>
                    <a:pt x="16961" y="11183"/>
                  </a:lnTo>
                  <a:lnTo>
                    <a:pt x="16572" y="10908"/>
                  </a:lnTo>
                  <a:lnTo>
                    <a:pt x="17191" y="10471"/>
                  </a:lnTo>
                  <a:lnTo>
                    <a:pt x="16572" y="10034"/>
                  </a:lnTo>
                  <a:lnTo>
                    <a:pt x="16969" y="9752"/>
                  </a:lnTo>
                  <a:close/>
                  <a:moveTo>
                    <a:pt x="2890" y="12437"/>
                  </a:moveTo>
                  <a:lnTo>
                    <a:pt x="5121" y="12437"/>
                  </a:lnTo>
                  <a:cubicBezTo>
                    <a:pt x="5419" y="12437"/>
                    <a:pt x="5663" y="12609"/>
                    <a:pt x="5663" y="12820"/>
                  </a:cubicBezTo>
                  <a:lnTo>
                    <a:pt x="5663" y="13834"/>
                  </a:lnTo>
                  <a:cubicBezTo>
                    <a:pt x="5663" y="14045"/>
                    <a:pt x="5419" y="14219"/>
                    <a:pt x="5121" y="14219"/>
                  </a:cubicBezTo>
                  <a:lnTo>
                    <a:pt x="2890" y="14219"/>
                  </a:lnTo>
                  <a:cubicBezTo>
                    <a:pt x="2592" y="14219"/>
                    <a:pt x="2348" y="14045"/>
                    <a:pt x="2348" y="13834"/>
                  </a:cubicBezTo>
                  <a:lnTo>
                    <a:pt x="2348" y="12820"/>
                  </a:lnTo>
                  <a:cubicBezTo>
                    <a:pt x="2348" y="12609"/>
                    <a:pt x="2592" y="12437"/>
                    <a:pt x="2890" y="12437"/>
                  </a:cubicBezTo>
                  <a:close/>
                  <a:moveTo>
                    <a:pt x="7400" y="12437"/>
                  </a:moveTo>
                  <a:lnTo>
                    <a:pt x="9669" y="12437"/>
                  </a:lnTo>
                  <a:cubicBezTo>
                    <a:pt x="9967" y="12437"/>
                    <a:pt x="10211" y="12609"/>
                    <a:pt x="10211" y="12820"/>
                  </a:cubicBezTo>
                  <a:lnTo>
                    <a:pt x="10211" y="13834"/>
                  </a:lnTo>
                  <a:cubicBezTo>
                    <a:pt x="10211" y="14045"/>
                    <a:pt x="9967" y="14219"/>
                    <a:pt x="9669" y="14219"/>
                  </a:cubicBezTo>
                  <a:lnTo>
                    <a:pt x="7400" y="14219"/>
                  </a:lnTo>
                  <a:cubicBezTo>
                    <a:pt x="7102" y="14219"/>
                    <a:pt x="6858" y="14045"/>
                    <a:pt x="6858" y="13834"/>
                  </a:cubicBezTo>
                  <a:lnTo>
                    <a:pt x="6858" y="12820"/>
                  </a:lnTo>
                  <a:cubicBezTo>
                    <a:pt x="6858" y="12609"/>
                    <a:pt x="7102" y="12437"/>
                    <a:pt x="7400" y="12437"/>
                  </a:cubicBezTo>
                  <a:close/>
                  <a:moveTo>
                    <a:pt x="11924" y="12437"/>
                  </a:moveTo>
                  <a:lnTo>
                    <a:pt x="14195" y="12437"/>
                  </a:lnTo>
                  <a:cubicBezTo>
                    <a:pt x="14493" y="12437"/>
                    <a:pt x="14738" y="12609"/>
                    <a:pt x="14738" y="12820"/>
                  </a:cubicBezTo>
                  <a:lnTo>
                    <a:pt x="14738" y="13834"/>
                  </a:lnTo>
                  <a:cubicBezTo>
                    <a:pt x="14738" y="14045"/>
                    <a:pt x="14493" y="14219"/>
                    <a:pt x="14195" y="14219"/>
                  </a:cubicBezTo>
                  <a:lnTo>
                    <a:pt x="11924" y="14219"/>
                  </a:lnTo>
                  <a:cubicBezTo>
                    <a:pt x="11626" y="14219"/>
                    <a:pt x="11382" y="14045"/>
                    <a:pt x="11382" y="13834"/>
                  </a:cubicBezTo>
                  <a:lnTo>
                    <a:pt x="11382" y="12820"/>
                  </a:lnTo>
                  <a:cubicBezTo>
                    <a:pt x="11382" y="12609"/>
                    <a:pt x="11626" y="12437"/>
                    <a:pt x="11924" y="12437"/>
                  </a:cubicBezTo>
                  <a:close/>
                  <a:moveTo>
                    <a:pt x="16426" y="13127"/>
                  </a:moveTo>
                  <a:lnTo>
                    <a:pt x="18734" y="13127"/>
                  </a:lnTo>
                  <a:lnTo>
                    <a:pt x="18734" y="13522"/>
                  </a:lnTo>
                  <a:lnTo>
                    <a:pt x="16426" y="13522"/>
                  </a:lnTo>
                  <a:lnTo>
                    <a:pt x="16426" y="13127"/>
                  </a:lnTo>
                  <a:close/>
                  <a:moveTo>
                    <a:pt x="2890" y="15292"/>
                  </a:moveTo>
                  <a:lnTo>
                    <a:pt x="5121" y="15292"/>
                  </a:lnTo>
                  <a:cubicBezTo>
                    <a:pt x="5419" y="15292"/>
                    <a:pt x="5663" y="15466"/>
                    <a:pt x="5663" y="15677"/>
                  </a:cubicBezTo>
                  <a:lnTo>
                    <a:pt x="5663" y="16691"/>
                  </a:lnTo>
                  <a:cubicBezTo>
                    <a:pt x="5663" y="16902"/>
                    <a:pt x="5419" y="17074"/>
                    <a:pt x="5121" y="17074"/>
                  </a:cubicBezTo>
                  <a:lnTo>
                    <a:pt x="2890" y="17074"/>
                  </a:lnTo>
                  <a:cubicBezTo>
                    <a:pt x="2592" y="17074"/>
                    <a:pt x="2348" y="16902"/>
                    <a:pt x="2348" y="16691"/>
                  </a:cubicBezTo>
                  <a:lnTo>
                    <a:pt x="2348" y="15677"/>
                  </a:lnTo>
                  <a:cubicBezTo>
                    <a:pt x="2348" y="15466"/>
                    <a:pt x="2592" y="15292"/>
                    <a:pt x="2890" y="15292"/>
                  </a:cubicBezTo>
                  <a:close/>
                  <a:moveTo>
                    <a:pt x="7400" y="15292"/>
                  </a:moveTo>
                  <a:lnTo>
                    <a:pt x="9669" y="15292"/>
                  </a:lnTo>
                  <a:cubicBezTo>
                    <a:pt x="9967" y="15292"/>
                    <a:pt x="10211" y="15466"/>
                    <a:pt x="10211" y="15677"/>
                  </a:cubicBezTo>
                  <a:lnTo>
                    <a:pt x="10211" y="16691"/>
                  </a:lnTo>
                  <a:cubicBezTo>
                    <a:pt x="10211" y="16902"/>
                    <a:pt x="9967" y="17074"/>
                    <a:pt x="9669" y="17074"/>
                  </a:cubicBezTo>
                  <a:lnTo>
                    <a:pt x="7400" y="17074"/>
                  </a:lnTo>
                  <a:cubicBezTo>
                    <a:pt x="7102" y="17074"/>
                    <a:pt x="6858" y="16902"/>
                    <a:pt x="6858" y="16691"/>
                  </a:cubicBezTo>
                  <a:lnTo>
                    <a:pt x="6858" y="15677"/>
                  </a:lnTo>
                  <a:cubicBezTo>
                    <a:pt x="6858" y="15466"/>
                    <a:pt x="7102" y="15292"/>
                    <a:pt x="7400" y="15292"/>
                  </a:cubicBezTo>
                  <a:close/>
                  <a:moveTo>
                    <a:pt x="11924" y="15292"/>
                  </a:moveTo>
                  <a:lnTo>
                    <a:pt x="14195" y="15292"/>
                  </a:lnTo>
                  <a:cubicBezTo>
                    <a:pt x="14493" y="15292"/>
                    <a:pt x="14738" y="15466"/>
                    <a:pt x="14738" y="15677"/>
                  </a:cubicBezTo>
                  <a:lnTo>
                    <a:pt x="14738" y="16691"/>
                  </a:lnTo>
                  <a:cubicBezTo>
                    <a:pt x="14738" y="16902"/>
                    <a:pt x="14493" y="17074"/>
                    <a:pt x="14195" y="17074"/>
                  </a:cubicBezTo>
                  <a:lnTo>
                    <a:pt x="11924" y="17074"/>
                  </a:lnTo>
                  <a:cubicBezTo>
                    <a:pt x="11626" y="17074"/>
                    <a:pt x="11382" y="16902"/>
                    <a:pt x="11382" y="16691"/>
                  </a:cubicBezTo>
                  <a:lnTo>
                    <a:pt x="11382" y="15677"/>
                  </a:lnTo>
                  <a:cubicBezTo>
                    <a:pt x="11382" y="15466"/>
                    <a:pt x="11626" y="15292"/>
                    <a:pt x="11924" y="15292"/>
                  </a:cubicBezTo>
                  <a:close/>
                  <a:moveTo>
                    <a:pt x="17305" y="15368"/>
                  </a:moveTo>
                  <a:lnTo>
                    <a:pt x="17864" y="15368"/>
                  </a:lnTo>
                  <a:lnTo>
                    <a:pt x="17864" y="15984"/>
                  </a:lnTo>
                  <a:lnTo>
                    <a:pt x="18734" y="15984"/>
                  </a:lnTo>
                  <a:lnTo>
                    <a:pt x="18734" y="16379"/>
                  </a:lnTo>
                  <a:lnTo>
                    <a:pt x="17864" y="16379"/>
                  </a:lnTo>
                  <a:lnTo>
                    <a:pt x="17864" y="17000"/>
                  </a:lnTo>
                  <a:lnTo>
                    <a:pt x="17305" y="17000"/>
                  </a:lnTo>
                  <a:lnTo>
                    <a:pt x="17305" y="16379"/>
                  </a:lnTo>
                  <a:lnTo>
                    <a:pt x="16433" y="16379"/>
                  </a:lnTo>
                  <a:lnTo>
                    <a:pt x="16433" y="15984"/>
                  </a:lnTo>
                  <a:lnTo>
                    <a:pt x="17305" y="15984"/>
                  </a:lnTo>
                  <a:lnTo>
                    <a:pt x="17305" y="15368"/>
                  </a:lnTo>
                  <a:close/>
                  <a:moveTo>
                    <a:pt x="2897" y="18144"/>
                  </a:moveTo>
                  <a:lnTo>
                    <a:pt x="9669" y="18144"/>
                  </a:lnTo>
                  <a:cubicBezTo>
                    <a:pt x="9967" y="18144"/>
                    <a:pt x="10211" y="18316"/>
                    <a:pt x="10211" y="18527"/>
                  </a:cubicBezTo>
                  <a:lnTo>
                    <a:pt x="10211" y="19543"/>
                  </a:lnTo>
                  <a:cubicBezTo>
                    <a:pt x="10211" y="19754"/>
                    <a:pt x="9967" y="19926"/>
                    <a:pt x="9669" y="19926"/>
                  </a:cubicBezTo>
                  <a:lnTo>
                    <a:pt x="2897" y="19926"/>
                  </a:lnTo>
                  <a:cubicBezTo>
                    <a:pt x="2599" y="19926"/>
                    <a:pt x="2355" y="19754"/>
                    <a:pt x="2355" y="19543"/>
                  </a:cubicBezTo>
                  <a:lnTo>
                    <a:pt x="2355" y="18527"/>
                  </a:lnTo>
                  <a:cubicBezTo>
                    <a:pt x="2355" y="18316"/>
                    <a:pt x="2599" y="18144"/>
                    <a:pt x="2897" y="18144"/>
                  </a:cubicBezTo>
                  <a:close/>
                  <a:moveTo>
                    <a:pt x="11924" y="18144"/>
                  </a:moveTo>
                  <a:lnTo>
                    <a:pt x="14195" y="18144"/>
                  </a:lnTo>
                  <a:cubicBezTo>
                    <a:pt x="14493" y="18144"/>
                    <a:pt x="14738" y="18316"/>
                    <a:pt x="14738" y="18527"/>
                  </a:cubicBezTo>
                  <a:lnTo>
                    <a:pt x="14738" y="19543"/>
                  </a:lnTo>
                  <a:cubicBezTo>
                    <a:pt x="14738" y="19754"/>
                    <a:pt x="14493" y="19926"/>
                    <a:pt x="14195" y="19926"/>
                  </a:cubicBezTo>
                  <a:lnTo>
                    <a:pt x="11924" y="19926"/>
                  </a:lnTo>
                  <a:cubicBezTo>
                    <a:pt x="11626" y="19926"/>
                    <a:pt x="11382" y="19754"/>
                    <a:pt x="11382" y="19543"/>
                  </a:cubicBezTo>
                  <a:lnTo>
                    <a:pt x="11382" y="18527"/>
                  </a:lnTo>
                  <a:cubicBezTo>
                    <a:pt x="11382" y="18316"/>
                    <a:pt x="11626" y="18144"/>
                    <a:pt x="11924" y="18144"/>
                  </a:cubicBezTo>
                  <a:close/>
                  <a:moveTo>
                    <a:pt x="16426" y="18517"/>
                  </a:moveTo>
                  <a:lnTo>
                    <a:pt x="18734" y="18517"/>
                  </a:lnTo>
                  <a:lnTo>
                    <a:pt x="18734" y="18910"/>
                  </a:lnTo>
                  <a:lnTo>
                    <a:pt x="16426" y="18910"/>
                  </a:lnTo>
                  <a:lnTo>
                    <a:pt x="16426" y="18517"/>
                  </a:lnTo>
                  <a:close/>
                  <a:moveTo>
                    <a:pt x="16426" y="19165"/>
                  </a:moveTo>
                  <a:lnTo>
                    <a:pt x="18734" y="19165"/>
                  </a:lnTo>
                  <a:lnTo>
                    <a:pt x="18734" y="19558"/>
                  </a:lnTo>
                  <a:lnTo>
                    <a:pt x="16426" y="19558"/>
                  </a:lnTo>
                  <a:lnTo>
                    <a:pt x="16426" y="1916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8" name="Analysis"/>
            <p:cNvSpPr txBox="1"/>
            <p:nvPr/>
          </p:nvSpPr>
          <p:spPr>
            <a:xfrm>
              <a:off x="0" y="0"/>
              <a:ext cx="1044437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r>
                <a:t>Analysis</a:t>
              </a:r>
            </a:p>
          </p:txBody>
        </p:sp>
      </p:grpSp>
      <p:sp>
        <p:nvSpPr>
          <p:cNvPr id="300" name="Introduction"/>
          <p:cNvSpPr txBox="1">
            <a:spLocks noGrp="1"/>
          </p:cNvSpPr>
          <p:nvPr>
            <p:ph type="title" idx="4294967295"/>
          </p:nvPr>
        </p:nvSpPr>
        <p:spPr>
          <a:xfrm>
            <a:off x="495522" y="503221"/>
            <a:ext cx="11009154" cy="105048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t>Introduction</a:t>
            </a:r>
          </a:p>
        </p:txBody>
      </p:sp>
      <p:sp>
        <p:nvSpPr>
          <p:cNvPr id="301" name="Edit Document"/>
          <p:cNvSpPr/>
          <p:nvPr/>
        </p:nvSpPr>
        <p:spPr>
          <a:xfrm>
            <a:off x="8263062" y="1005384"/>
            <a:ext cx="777464" cy="84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2" name="Conclusion"/>
          <p:cNvSpPr txBox="1"/>
          <p:nvPr/>
        </p:nvSpPr>
        <p:spPr>
          <a:xfrm>
            <a:off x="9236119" y="1242342"/>
            <a:ext cx="279678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05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06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08" name="Content Placeholder 9"/>
          <p:cNvSpPr txBox="1">
            <a:spLocks noGrp="1"/>
          </p:cNvSpPr>
          <p:nvPr>
            <p:ph type="body" sz="half" idx="1"/>
          </p:nvPr>
        </p:nvSpPr>
        <p:spPr>
          <a:xfrm>
            <a:off x="482496" y="1600624"/>
            <a:ext cx="11254146" cy="2165150"/>
          </a:xfrm>
          <a:prstGeom prst="rect">
            <a:avLst/>
          </a:prstGeom>
        </p:spPr>
        <p:txBody>
          <a:bodyPr anchor="t"/>
          <a:lstStyle/>
          <a:p>
            <a:pPr marL="228600" indent="-228600">
              <a:buSzPct val="100000"/>
              <a:buFont typeface="Arial"/>
              <a:buChar char="•"/>
              <a:defRPr b="1"/>
            </a:pPr>
            <a:r>
              <a:t>With rising </a:t>
            </a:r>
            <a:r>
              <a:rPr i="1" u="sng"/>
              <a:t>housing</a:t>
            </a:r>
            <a:r>
              <a:t> prices, </a:t>
            </a:r>
            <a:r>
              <a:rPr b="0"/>
              <a:t>is housing in Singapore still affordable?</a:t>
            </a:r>
          </a:p>
          <a:p>
            <a:pPr marL="685800" lvl="1" indent="-228600">
              <a:buSzPct val="100000"/>
              <a:buFont typeface="Arial"/>
              <a:buChar char="•"/>
            </a:pPr>
            <a:r>
              <a:t>Public housing are home to over 80% of Singapore’s residents </a:t>
            </a:r>
            <a:r>
              <a:rPr i="1"/>
              <a:t>-hdb.gov.sg</a:t>
            </a:r>
          </a:p>
          <a:p>
            <a:pPr marL="685800" lvl="1" indent="-228600">
              <a:buSzPct val="100000"/>
              <a:buFont typeface="Arial"/>
              <a:buChar char="•"/>
            </a:pPr>
            <a:r>
              <a:t>Housing &amp; Development Board (HDB) develops public housing to provide Singaporeans with </a:t>
            </a:r>
            <a:r>
              <a:rPr b="1" i="1" u="sng"/>
              <a:t>affordable</a:t>
            </a:r>
            <a:r>
              <a:t>, quality homes, and a better living environment. - </a:t>
            </a:r>
            <a:r>
              <a:rPr i="1"/>
              <a:t>hdb.gov.sg</a:t>
            </a:r>
          </a:p>
          <a:p>
            <a:pPr marL="685800" lvl="1" indent="-228600">
              <a:buSzPct val="100000"/>
              <a:buFont typeface="Arial"/>
              <a:buChar char="•"/>
            </a:pPr>
            <a:r>
              <a:t>Types of public housing (aka flats)</a:t>
            </a:r>
          </a:p>
        </p:txBody>
      </p:sp>
      <p:sp>
        <p:nvSpPr>
          <p:cNvPr id="309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10" name="Freeform: Shape 21"/>
          <p:cNvSpPr/>
          <p:nvPr/>
        </p:nvSpPr>
        <p:spPr>
          <a:xfrm>
            <a:off x="4295775" y="-1"/>
            <a:ext cx="360000" cy="27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1" name="Title 6"/>
          <p:cNvSpPr txBox="1">
            <a:spLocks noGrp="1"/>
          </p:cNvSpPr>
          <p:nvPr>
            <p:ph type="title"/>
          </p:nvPr>
        </p:nvSpPr>
        <p:spPr>
          <a:xfrm>
            <a:off x="495522" y="503221"/>
            <a:ext cx="11009154" cy="1053892"/>
          </a:xfrm>
          <a:prstGeom prst="rect">
            <a:avLst/>
          </a:prstGeom>
        </p:spPr>
        <p:txBody>
          <a:bodyPr anchor="b"/>
          <a:lstStyle/>
          <a:p>
            <a:r>
              <a:t>Introduction - Problem</a:t>
            </a:r>
          </a:p>
        </p:txBody>
      </p:sp>
      <p:graphicFrame>
        <p:nvGraphicFramePr>
          <p:cNvPr id="312" name="Table 1"/>
          <p:cNvGraphicFramePr/>
          <p:nvPr/>
        </p:nvGraphicFramePr>
        <p:xfrm>
          <a:off x="4082328" y="3898185"/>
          <a:ext cx="6384850" cy="2541487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910072"/>
                <a:gridCol w="1163694"/>
                <a:gridCol w="852732"/>
                <a:gridCol w="1229176"/>
                <a:gridCol w="1229176"/>
              </a:tblGrid>
              <a:tr h="46208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HDB Flat Types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% of HDB Stock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No. Of Units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Estimated Coverage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Population Coverage</a:t>
                      </a:r>
                    </a:p>
                  </a:txBody>
                  <a:tcPr marL="0" marR="0" marT="0" marB="0" anchor="ctr" horzOverflow="overflow"/>
                </a:tc>
              </a:tr>
              <a:tr h="243880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1-Room</a:t>
                      </a:r>
                    </a:p>
                  </a:txBody>
                  <a:tcPr marL="0" marR="0" marT="0" marB="0" horzOverflow="overflow"/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10%</a:t>
                      </a:r>
                    </a:p>
                  </a:txBody>
                  <a:tcPr marL="0" marR="0" marT="0" marB="0" anchor="ctr" horzOverflow="overflow"/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~110,000</a:t>
                      </a:r>
                    </a:p>
                  </a:txBody>
                  <a:tcPr marL="0" marR="0" marT="0" marB="0" anchor="ctr" horzOverflow="overflow"/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1-2 pax</a:t>
                      </a:r>
                    </a:p>
                  </a:txBody>
                  <a:tcPr marL="0" marR="0" marT="0" marB="0" anchor="ctr" horzOverflow="overflow"/>
                </a:tc>
                <a:tc rowSpan="4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~0.15 million</a:t>
                      </a:r>
                    </a:p>
                  </a:txBody>
                  <a:tcPr marL="0" marR="0" marT="0" marB="0" anchor="ctr" horzOverflow="overflow"/>
                </a:tc>
              </a:tr>
              <a:tr h="23104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2-Room</a:t>
                      </a: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04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2-Room Flexi</a:t>
                      </a: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925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Short-Lease 
2-Room Flexi</a:t>
                      </a: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104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3-Room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~330,000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2-4 pax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~1.0 million</a:t>
                      </a:r>
                    </a:p>
                  </a:txBody>
                  <a:tcPr marL="0" marR="0" marT="0" marB="0" anchor="ctr" horzOverflow="overflow"/>
                </a:tc>
              </a:tr>
              <a:tr h="23104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4-Room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40%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~440,000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3-5 pax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~1.6 million</a:t>
                      </a:r>
                    </a:p>
                  </a:txBody>
                  <a:tcPr marL="0" marR="0" marT="0" marB="0" anchor="ctr" horzOverflow="overflow"/>
                </a:tc>
              </a:tr>
              <a:tr h="23104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5-Room</a:t>
                      </a:r>
                    </a:p>
                  </a:txBody>
                  <a:tcPr marL="0" marR="0" marT="0" marB="0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20%</a:t>
                      </a:r>
                    </a:p>
                  </a:txBody>
                  <a:tcPr marL="0" marR="0" marT="0" marB="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~220,000</a:t>
                      </a:r>
                    </a:p>
                  </a:txBody>
                  <a:tcPr marL="0" marR="0" marT="0" marB="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4-6 pax</a:t>
                      </a:r>
                    </a:p>
                  </a:txBody>
                  <a:tcPr marL="0" marR="0" marT="0" marB="0" anchor="ctr" horzOverflow="overflow"/>
                </a:tc>
                <a:tc row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/>
                        <a:t>~1.0 million</a:t>
                      </a:r>
                    </a:p>
                  </a:txBody>
                  <a:tcPr marL="0" marR="0" marT="0" marB="0" anchor="ctr" horzOverflow="overflow"/>
                </a:tc>
              </a:tr>
              <a:tr h="23104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400" b="1">
                          <a:solidFill>
                            <a:srgbClr val="FFFFFF"/>
                          </a:solidFill>
                        </a:rPr>
                        <a:t>Executive</a:t>
                      </a:r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3" name="From HDB’s Annual Report (2022/23), DeepSeekAI finds the distribution of 1.1M HDB flats to be as such"/>
          <p:cNvSpPr txBox="1"/>
          <p:nvPr/>
        </p:nvSpPr>
        <p:spPr>
          <a:xfrm>
            <a:off x="1236563" y="4132612"/>
            <a:ext cx="2436021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defRPr sz="2000" b="1">
                <a:solidFill>
                  <a:srgbClr val="FFFFFF">
                    <a:alpha val="60000"/>
                  </a:srgbClr>
                </a:solidFill>
              </a:defRPr>
            </a:pPr>
            <a:r>
              <a:rPr b="0"/>
              <a:t>From </a:t>
            </a:r>
            <a:r>
              <a:rPr i="1"/>
              <a:t>HDB’s Annual Report (2022/23)</a:t>
            </a:r>
            <a:r>
              <a:rPr b="0"/>
              <a:t>, DeepSeekAI finds the distribution of </a:t>
            </a:r>
            <a:r>
              <a:t>1.1M HDB flats</a:t>
            </a:r>
            <a:r>
              <a:rPr b="0"/>
              <a:t> to be as such</a:t>
            </a:r>
          </a:p>
        </p:txBody>
      </p:sp>
      <p:sp>
        <p:nvSpPr>
          <p:cNvPr id="314" name="Growth"/>
          <p:cNvSpPr/>
          <p:nvPr/>
        </p:nvSpPr>
        <p:spPr>
          <a:xfrm>
            <a:off x="6739576" y="616230"/>
            <a:ext cx="1070356" cy="827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16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7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19" name="Content Placeholder 9"/>
          <p:cNvSpPr txBox="1">
            <a:spLocks noGrp="1"/>
          </p:cNvSpPr>
          <p:nvPr>
            <p:ph type="body" idx="1"/>
          </p:nvPr>
        </p:nvSpPr>
        <p:spPr>
          <a:xfrm>
            <a:off x="482496" y="1600624"/>
            <a:ext cx="11254146" cy="4405122"/>
          </a:xfrm>
          <a:prstGeom prst="rect">
            <a:avLst/>
          </a:prstGeom>
        </p:spPr>
        <p:txBody>
          <a:bodyPr anchor="t"/>
          <a:lstStyle/>
          <a:p>
            <a:pPr marL="228600" indent="-228600">
              <a:buSzPct val="100000"/>
              <a:buFont typeface="Arial"/>
              <a:buChar char="•"/>
            </a:pPr>
            <a:r>
              <a:t>With rising housing prices, </a:t>
            </a:r>
            <a:r>
              <a:rPr b="1"/>
              <a:t>is housing in Singapore still </a:t>
            </a:r>
            <a:r>
              <a:rPr b="1" i="1" u="sng"/>
              <a:t>affordable</a:t>
            </a:r>
            <a:r>
              <a:rPr b="1"/>
              <a:t>?</a:t>
            </a:r>
          </a:p>
          <a:p>
            <a:pPr marL="685800" lvl="1" indent="-228600">
              <a:buSzPct val="100000"/>
              <a:buFont typeface="Arial"/>
              <a:buChar char="•"/>
            </a:pPr>
            <a:r>
              <a:t>Affordability based on Mortgage Servicing Ratio (MSR), a key indicator used by HDB to determine whether a borrower could afford a loan </a:t>
            </a:r>
            <a:r>
              <a:rPr i="1"/>
              <a:t>-mas.gov.sg</a:t>
            </a:r>
          </a:p>
          <a:p>
            <a:pPr marL="685800" lvl="1" indent="-228600">
              <a:buSzPct val="100000"/>
              <a:buFont typeface="Arial"/>
              <a:buChar char="•"/>
            </a:pPr>
            <a:r>
              <a:t>MSR is the </a:t>
            </a:r>
            <a:r>
              <a:rPr b="1" i="1"/>
              <a:t>maximum percentage of a borrower’s gross monthly income (≤30%)</a:t>
            </a:r>
            <a:r>
              <a:t> that can be used to service a property loan </a:t>
            </a:r>
            <a:r>
              <a:rPr i="1"/>
              <a:t>-mas.gov.sg</a:t>
            </a:r>
          </a:p>
          <a:p>
            <a:pPr marL="1143000" lvl="2" indent="-228600">
              <a:buSzPct val="100000"/>
              <a:buFont typeface="Arial"/>
              <a:buChar char="•"/>
            </a:pPr>
            <a:r>
              <a:t>Gross Monthly Income = basic + fixed allowances + CPF contributions</a:t>
            </a:r>
          </a:p>
          <a:p>
            <a:pPr marL="1143000" lvl="2" indent="-228600">
              <a:buSzPct val="100000"/>
              <a:buFont typeface="Arial"/>
              <a:buChar char="•"/>
            </a:pPr>
            <a:r>
              <a:t>Calculation</a:t>
            </a:r>
          </a:p>
        </p:txBody>
      </p:sp>
      <p:sp>
        <p:nvSpPr>
          <p:cNvPr id="320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21" name="Freeform: Shape 21"/>
          <p:cNvSpPr/>
          <p:nvPr/>
        </p:nvSpPr>
        <p:spPr>
          <a:xfrm>
            <a:off x="4295775" y="-1"/>
            <a:ext cx="360000" cy="27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22" name="Title 6"/>
          <p:cNvSpPr txBox="1">
            <a:spLocks noGrp="1"/>
          </p:cNvSpPr>
          <p:nvPr>
            <p:ph type="title"/>
          </p:nvPr>
        </p:nvSpPr>
        <p:spPr>
          <a:xfrm>
            <a:off x="495522" y="503221"/>
            <a:ext cx="11009154" cy="1053892"/>
          </a:xfrm>
          <a:prstGeom prst="rect">
            <a:avLst/>
          </a:prstGeom>
        </p:spPr>
        <p:txBody>
          <a:bodyPr anchor="b"/>
          <a:lstStyle/>
          <a:p>
            <a:r>
              <a:t>Introduction - Problem</a:t>
            </a:r>
          </a:p>
        </p:txBody>
      </p:sp>
      <p:sp>
        <p:nvSpPr>
          <p:cNvPr id="323" name="Growth"/>
          <p:cNvSpPr/>
          <p:nvPr/>
        </p:nvSpPr>
        <p:spPr>
          <a:xfrm>
            <a:off x="6739576" y="616230"/>
            <a:ext cx="1070356" cy="8278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6" h="21598" extrusionOk="0">
                <a:moveTo>
                  <a:pt x="21464" y="6"/>
                </a:moveTo>
                <a:cubicBezTo>
                  <a:pt x="21442" y="-2"/>
                  <a:pt x="21417" y="-2"/>
                  <a:pt x="21392" y="8"/>
                </a:cubicBezTo>
                <a:lnTo>
                  <a:pt x="18267" y="1242"/>
                </a:lnTo>
                <a:cubicBezTo>
                  <a:pt x="18161" y="1283"/>
                  <a:pt x="18132" y="1450"/>
                  <a:pt x="18212" y="1547"/>
                </a:cubicBezTo>
                <a:lnTo>
                  <a:pt x="18753" y="2202"/>
                </a:lnTo>
                <a:cubicBezTo>
                  <a:pt x="18809" y="2274"/>
                  <a:pt x="18815" y="2386"/>
                  <a:pt x="18759" y="2459"/>
                </a:cubicBezTo>
                <a:lnTo>
                  <a:pt x="13208" y="10155"/>
                </a:lnTo>
                <a:cubicBezTo>
                  <a:pt x="13152" y="10227"/>
                  <a:pt x="13058" y="10235"/>
                  <a:pt x="13002" y="10155"/>
                </a:cubicBezTo>
                <a:lnTo>
                  <a:pt x="9056" y="4932"/>
                </a:lnTo>
                <a:cubicBezTo>
                  <a:pt x="9000" y="4859"/>
                  <a:pt x="8907" y="4859"/>
                  <a:pt x="8851" y="4932"/>
                </a:cubicBezTo>
                <a:lnTo>
                  <a:pt x="39" y="17166"/>
                </a:lnTo>
                <a:cubicBezTo>
                  <a:pt x="-17" y="17238"/>
                  <a:pt x="-11" y="17350"/>
                  <a:pt x="45" y="17423"/>
                </a:cubicBezTo>
                <a:lnTo>
                  <a:pt x="941" y="18503"/>
                </a:lnTo>
                <a:cubicBezTo>
                  <a:pt x="997" y="18576"/>
                  <a:pt x="1084" y="18568"/>
                  <a:pt x="1140" y="18495"/>
                </a:cubicBezTo>
                <a:lnTo>
                  <a:pt x="8877" y="7770"/>
                </a:lnTo>
                <a:cubicBezTo>
                  <a:pt x="8933" y="7697"/>
                  <a:pt x="9025" y="7689"/>
                  <a:pt x="9081" y="7770"/>
                </a:cubicBezTo>
                <a:lnTo>
                  <a:pt x="13047" y="13016"/>
                </a:lnTo>
                <a:cubicBezTo>
                  <a:pt x="13103" y="13096"/>
                  <a:pt x="13201" y="13089"/>
                  <a:pt x="13251" y="13008"/>
                </a:cubicBezTo>
                <a:lnTo>
                  <a:pt x="13706" y="12315"/>
                </a:lnTo>
                <a:lnTo>
                  <a:pt x="19848" y="3796"/>
                </a:lnTo>
                <a:cubicBezTo>
                  <a:pt x="19904" y="3723"/>
                  <a:pt x="19992" y="3716"/>
                  <a:pt x="20048" y="3788"/>
                </a:cubicBezTo>
                <a:lnTo>
                  <a:pt x="20589" y="4441"/>
                </a:lnTo>
                <a:cubicBezTo>
                  <a:pt x="20670" y="4537"/>
                  <a:pt x="20802" y="4490"/>
                  <a:pt x="20826" y="4353"/>
                </a:cubicBezTo>
                <a:lnTo>
                  <a:pt x="21560" y="235"/>
                </a:lnTo>
                <a:cubicBezTo>
                  <a:pt x="21583" y="126"/>
                  <a:pt x="21533" y="30"/>
                  <a:pt x="21464" y="6"/>
                </a:cubicBezTo>
                <a:close/>
                <a:moveTo>
                  <a:pt x="20260" y="5385"/>
                </a:moveTo>
                <a:cubicBezTo>
                  <a:pt x="20232" y="5392"/>
                  <a:pt x="20204" y="5410"/>
                  <a:pt x="20179" y="5440"/>
                </a:cubicBezTo>
                <a:lnTo>
                  <a:pt x="17857" y="8656"/>
                </a:lnTo>
                <a:lnTo>
                  <a:pt x="17347" y="9429"/>
                </a:lnTo>
                <a:cubicBezTo>
                  <a:pt x="17328" y="9462"/>
                  <a:pt x="17316" y="9510"/>
                  <a:pt x="17316" y="9550"/>
                </a:cubicBezTo>
                <a:lnTo>
                  <a:pt x="17316" y="21412"/>
                </a:lnTo>
                <a:cubicBezTo>
                  <a:pt x="17316" y="21516"/>
                  <a:pt x="17377" y="21598"/>
                  <a:pt x="17458" y="21598"/>
                </a:cubicBezTo>
                <a:lnTo>
                  <a:pt x="20290" y="21598"/>
                </a:lnTo>
                <a:cubicBezTo>
                  <a:pt x="20371" y="21598"/>
                  <a:pt x="20434" y="21516"/>
                  <a:pt x="20434" y="21412"/>
                </a:cubicBezTo>
                <a:lnTo>
                  <a:pt x="20434" y="5561"/>
                </a:lnTo>
                <a:cubicBezTo>
                  <a:pt x="20434" y="5440"/>
                  <a:pt x="20346" y="5364"/>
                  <a:pt x="20260" y="5385"/>
                </a:cubicBezTo>
                <a:close/>
                <a:moveTo>
                  <a:pt x="9174" y="9548"/>
                </a:moveTo>
                <a:cubicBezTo>
                  <a:pt x="9094" y="9530"/>
                  <a:pt x="9007" y="9606"/>
                  <a:pt x="9007" y="9727"/>
                </a:cubicBezTo>
                <a:lnTo>
                  <a:pt x="9007" y="21412"/>
                </a:lnTo>
                <a:cubicBezTo>
                  <a:pt x="9007" y="21516"/>
                  <a:pt x="9068" y="21598"/>
                  <a:pt x="9149" y="21598"/>
                </a:cubicBezTo>
                <a:lnTo>
                  <a:pt x="11981" y="21598"/>
                </a:lnTo>
                <a:cubicBezTo>
                  <a:pt x="12062" y="21598"/>
                  <a:pt x="12125" y="21516"/>
                  <a:pt x="12125" y="21412"/>
                </a:cubicBezTo>
                <a:lnTo>
                  <a:pt x="12125" y="13474"/>
                </a:lnTo>
                <a:cubicBezTo>
                  <a:pt x="12125" y="13426"/>
                  <a:pt x="12113" y="13386"/>
                  <a:pt x="12082" y="13345"/>
                </a:cubicBezTo>
                <a:lnTo>
                  <a:pt x="9250" y="9598"/>
                </a:lnTo>
                <a:cubicBezTo>
                  <a:pt x="9228" y="9570"/>
                  <a:pt x="9201" y="9554"/>
                  <a:pt x="9174" y="9548"/>
                </a:cubicBezTo>
                <a:close/>
                <a:moveTo>
                  <a:pt x="16102" y="10653"/>
                </a:moveTo>
                <a:cubicBezTo>
                  <a:pt x="16074" y="10659"/>
                  <a:pt x="16045" y="10676"/>
                  <a:pt x="16021" y="10704"/>
                </a:cubicBezTo>
                <a:lnTo>
                  <a:pt x="13700" y="13917"/>
                </a:lnTo>
                <a:lnTo>
                  <a:pt x="13189" y="14693"/>
                </a:lnTo>
                <a:cubicBezTo>
                  <a:pt x="13170" y="14725"/>
                  <a:pt x="13158" y="14773"/>
                  <a:pt x="13158" y="14814"/>
                </a:cubicBezTo>
                <a:lnTo>
                  <a:pt x="13158" y="21412"/>
                </a:lnTo>
                <a:cubicBezTo>
                  <a:pt x="13158" y="21516"/>
                  <a:pt x="13221" y="21598"/>
                  <a:pt x="13301" y="21598"/>
                </a:cubicBezTo>
                <a:lnTo>
                  <a:pt x="16133" y="21598"/>
                </a:lnTo>
                <a:cubicBezTo>
                  <a:pt x="16214" y="21598"/>
                  <a:pt x="16275" y="21516"/>
                  <a:pt x="16275" y="21412"/>
                </a:cubicBezTo>
                <a:lnTo>
                  <a:pt x="16275" y="10832"/>
                </a:lnTo>
                <a:cubicBezTo>
                  <a:pt x="16275" y="10711"/>
                  <a:pt x="16188" y="10636"/>
                  <a:pt x="16102" y="10653"/>
                </a:cubicBezTo>
                <a:close/>
                <a:moveTo>
                  <a:pt x="7801" y="10923"/>
                </a:moveTo>
                <a:cubicBezTo>
                  <a:pt x="7774" y="10930"/>
                  <a:pt x="7747" y="10946"/>
                  <a:pt x="7725" y="10976"/>
                </a:cubicBezTo>
                <a:lnTo>
                  <a:pt x="4894" y="14902"/>
                </a:lnTo>
                <a:cubicBezTo>
                  <a:pt x="4869" y="14934"/>
                  <a:pt x="4855" y="14974"/>
                  <a:pt x="4855" y="15023"/>
                </a:cubicBezTo>
                <a:lnTo>
                  <a:pt x="4855" y="21412"/>
                </a:lnTo>
                <a:cubicBezTo>
                  <a:pt x="4855" y="21516"/>
                  <a:pt x="4918" y="21598"/>
                  <a:pt x="4999" y="21598"/>
                </a:cubicBezTo>
                <a:lnTo>
                  <a:pt x="7830" y="21598"/>
                </a:lnTo>
                <a:cubicBezTo>
                  <a:pt x="7911" y="21598"/>
                  <a:pt x="7974" y="21516"/>
                  <a:pt x="7974" y="21412"/>
                </a:cubicBezTo>
                <a:lnTo>
                  <a:pt x="7974" y="11097"/>
                </a:lnTo>
                <a:cubicBezTo>
                  <a:pt x="7974" y="10976"/>
                  <a:pt x="7884" y="10902"/>
                  <a:pt x="7801" y="10923"/>
                </a:cubicBezTo>
                <a:close/>
                <a:moveTo>
                  <a:pt x="3680" y="16498"/>
                </a:moveTo>
                <a:cubicBezTo>
                  <a:pt x="3652" y="16505"/>
                  <a:pt x="3626" y="16524"/>
                  <a:pt x="3604" y="16554"/>
                </a:cubicBezTo>
                <a:lnTo>
                  <a:pt x="772" y="20477"/>
                </a:lnTo>
                <a:cubicBezTo>
                  <a:pt x="747" y="20510"/>
                  <a:pt x="735" y="20550"/>
                  <a:pt x="735" y="20598"/>
                </a:cubicBezTo>
                <a:lnTo>
                  <a:pt x="735" y="21412"/>
                </a:lnTo>
                <a:cubicBezTo>
                  <a:pt x="735" y="21516"/>
                  <a:pt x="798" y="21598"/>
                  <a:pt x="879" y="21598"/>
                </a:cubicBezTo>
                <a:lnTo>
                  <a:pt x="3711" y="21598"/>
                </a:lnTo>
                <a:cubicBezTo>
                  <a:pt x="3792" y="21598"/>
                  <a:pt x="3853" y="21516"/>
                  <a:pt x="3853" y="21412"/>
                </a:cubicBezTo>
                <a:lnTo>
                  <a:pt x="3853" y="16682"/>
                </a:lnTo>
                <a:cubicBezTo>
                  <a:pt x="3853" y="16555"/>
                  <a:pt x="3762" y="16478"/>
                  <a:pt x="3680" y="16498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2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3960" y="4687421"/>
            <a:ext cx="6844080" cy="798979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Search"/>
          <p:cNvSpPr/>
          <p:nvPr/>
        </p:nvSpPr>
        <p:spPr>
          <a:xfrm>
            <a:off x="8494285" y="4463022"/>
            <a:ext cx="1534573" cy="179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0D818B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27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8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30" name="Content Placeholder 9"/>
          <p:cNvSpPr txBox="1">
            <a:spLocks noGrp="1"/>
          </p:cNvSpPr>
          <p:nvPr>
            <p:ph type="body" idx="1"/>
          </p:nvPr>
        </p:nvSpPr>
        <p:spPr>
          <a:xfrm>
            <a:off x="482496" y="1600624"/>
            <a:ext cx="11254146" cy="5059673"/>
          </a:xfrm>
          <a:prstGeom prst="rect">
            <a:avLst/>
          </a:prstGeom>
        </p:spPr>
        <p:txBody>
          <a:bodyPr anchor="t"/>
          <a:lstStyle/>
          <a:p>
            <a:pPr marL="228600" indent="-228600">
              <a:buSzPct val="100000"/>
              <a:buFont typeface="Arial"/>
              <a:buChar char="•"/>
            </a:pPr>
            <a:r>
              <a:t>With rising housing prices, is housing in Singapore still affordable?</a:t>
            </a:r>
          </a:p>
          <a:p>
            <a:pPr marL="969210" lvl="1" indent="-334210">
              <a:buSzPct val="100000"/>
              <a:buAutoNum type="alphaUcPeriod"/>
            </a:pPr>
            <a:r>
              <a:rPr b="1"/>
              <a:t>Housing </a:t>
            </a:r>
          </a:p>
          <a:p>
            <a:pPr marL="1143000" lvl="2" indent="-228600">
              <a:buSzPct val="100000"/>
              <a:buFont typeface="Arial"/>
              <a:buChar char="•"/>
            </a:pPr>
            <a:r>
              <a:t>Herein, refers to majority of HDB flats: 3-Room, 4-Room, 5-Room</a:t>
            </a:r>
          </a:p>
          <a:p>
            <a:pPr marL="1143000" lvl="2" indent="-228600">
              <a:buSzPct val="100000"/>
              <a:buFont typeface="Arial"/>
              <a:buChar char="•"/>
            </a:pPr>
            <a:r>
              <a:t>Includes both government-direct (BTO) and public-market (resale)</a:t>
            </a:r>
            <a:endParaRPr sz="2400"/>
          </a:p>
          <a:p>
            <a:pPr marL="969210" lvl="1" indent="-334210">
              <a:buSzPct val="100000"/>
              <a:buAutoNum type="alphaUcPeriod"/>
            </a:pPr>
            <a:r>
              <a:rPr b="1"/>
              <a:t>Affordability</a:t>
            </a:r>
          </a:p>
          <a:p>
            <a:pPr marL="1143000" lvl="2" indent="-228600">
              <a:buSzPct val="100000"/>
              <a:buFont typeface="Arial"/>
              <a:buChar char="•"/>
            </a:pPr>
            <a:r>
              <a:t>Herein, refers to monthly mortgage repayment at ≤30% of gross monthly income</a:t>
            </a:r>
          </a:p>
          <a:p>
            <a:pPr marL="1143000" lvl="2" indent="-228600">
              <a:buSzPct val="100000"/>
              <a:buFont typeface="Arial"/>
              <a:buChar char="•"/>
            </a:pPr>
            <a:r>
              <a:t>Eligibility to housing loans and subsidy based on MSR</a:t>
            </a:r>
          </a:p>
          <a:p>
            <a:pPr marL="228600" indent="-228600">
              <a:buSzPct val="100000"/>
              <a:buFont typeface="Arial"/>
              <a:buChar char="•"/>
              <a:defRPr b="1"/>
            </a:pPr>
            <a:r>
              <a:t>Final Scope of the Problem</a:t>
            </a:r>
          </a:p>
          <a:p>
            <a:pPr marL="685800" lvl="1" indent="-228600">
              <a:buSzPct val="100000"/>
              <a:buFont typeface="Arial"/>
              <a:buChar char="•"/>
            </a:pPr>
            <a:r>
              <a:rPr b="1"/>
              <a:t>Analysis to determine the rising prices of housing, and to measure the affordability of housing based on gross monthly income</a:t>
            </a:r>
            <a:r>
              <a:t> </a:t>
            </a:r>
          </a:p>
        </p:txBody>
      </p:sp>
      <p:sp>
        <p:nvSpPr>
          <p:cNvPr id="331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2" name="Freeform: Shape 21"/>
          <p:cNvSpPr/>
          <p:nvPr/>
        </p:nvSpPr>
        <p:spPr>
          <a:xfrm>
            <a:off x="4295775" y="-1"/>
            <a:ext cx="360000" cy="27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3" name="Title 6"/>
          <p:cNvSpPr txBox="1">
            <a:spLocks noGrp="1"/>
          </p:cNvSpPr>
          <p:nvPr>
            <p:ph type="title"/>
          </p:nvPr>
        </p:nvSpPr>
        <p:spPr>
          <a:xfrm>
            <a:off x="495522" y="503221"/>
            <a:ext cx="11009154" cy="1053892"/>
          </a:xfrm>
          <a:prstGeom prst="rect">
            <a:avLst/>
          </a:prstGeom>
        </p:spPr>
        <p:txBody>
          <a:bodyPr anchor="b"/>
          <a:lstStyle/>
          <a:p>
            <a:r>
              <a:t>Introduction - Scope</a:t>
            </a:r>
          </a:p>
        </p:txBody>
      </p:sp>
      <p:sp>
        <p:nvSpPr>
          <p:cNvPr id="334" name="Microscope"/>
          <p:cNvSpPr/>
          <p:nvPr/>
        </p:nvSpPr>
        <p:spPr>
          <a:xfrm>
            <a:off x="6272234" y="636552"/>
            <a:ext cx="550747" cy="788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758" y="0"/>
                </a:moveTo>
                <a:lnTo>
                  <a:pt x="5450" y="778"/>
                </a:lnTo>
                <a:lnTo>
                  <a:pt x="6641" y="3247"/>
                </a:lnTo>
                <a:lnTo>
                  <a:pt x="5792" y="3446"/>
                </a:lnTo>
                <a:lnTo>
                  <a:pt x="6104" y="4092"/>
                </a:lnTo>
                <a:cubicBezTo>
                  <a:pt x="6260" y="4416"/>
                  <a:pt x="6045" y="4765"/>
                  <a:pt x="5610" y="4922"/>
                </a:cubicBezTo>
                <a:cubicBezTo>
                  <a:pt x="2282" y="6123"/>
                  <a:pt x="0" y="8548"/>
                  <a:pt x="0" y="11338"/>
                </a:cubicBezTo>
                <a:cubicBezTo>
                  <a:pt x="0" y="13653"/>
                  <a:pt x="1568" y="15716"/>
                  <a:pt x="4002" y="17038"/>
                </a:cubicBezTo>
                <a:cubicBezTo>
                  <a:pt x="4586" y="17355"/>
                  <a:pt x="4834" y="17888"/>
                  <a:pt x="4600" y="18378"/>
                </a:cubicBezTo>
                <a:lnTo>
                  <a:pt x="4184" y="19249"/>
                </a:lnTo>
                <a:lnTo>
                  <a:pt x="1504" y="19249"/>
                </a:lnTo>
                <a:lnTo>
                  <a:pt x="383" y="21600"/>
                </a:lnTo>
                <a:lnTo>
                  <a:pt x="21600" y="21600"/>
                </a:lnTo>
                <a:lnTo>
                  <a:pt x="20479" y="19249"/>
                </a:lnTo>
                <a:lnTo>
                  <a:pt x="11598" y="19249"/>
                </a:lnTo>
                <a:lnTo>
                  <a:pt x="10562" y="17077"/>
                </a:lnTo>
                <a:lnTo>
                  <a:pt x="11571" y="16839"/>
                </a:lnTo>
                <a:lnTo>
                  <a:pt x="11765" y="17236"/>
                </a:lnTo>
                <a:cubicBezTo>
                  <a:pt x="11884" y="17482"/>
                  <a:pt x="13400" y="17349"/>
                  <a:pt x="15152" y="16937"/>
                </a:cubicBezTo>
                <a:cubicBezTo>
                  <a:pt x="16905" y="16524"/>
                  <a:pt x="18230" y="15990"/>
                  <a:pt x="18111" y="15743"/>
                </a:cubicBezTo>
                <a:lnTo>
                  <a:pt x="17339" y="14141"/>
                </a:lnTo>
                <a:lnTo>
                  <a:pt x="9985" y="15870"/>
                </a:lnTo>
                <a:lnTo>
                  <a:pt x="9392" y="14628"/>
                </a:lnTo>
                <a:lnTo>
                  <a:pt x="18738" y="12430"/>
                </a:lnTo>
                <a:lnTo>
                  <a:pt x="18157" y="11225"/>
                </a:lnTo>
                <a:lnTo>
                  <a:pt x="8816" y="13422"/>
                </a:lnTo>
                <a:cubicBezTo>
                  <a:pt x="8484" y="12824"/>
                  <a:pt x="7243" y="12835"/>
                  <a:pt x="6947" y="13456"/>
                </a:cubicBezTo>
                <a:lnTo>
                  <a:pt x="6503" y="14386"/>
                </a:lnTo>
                <a:cubicBezTo>
                  <a:pt x="6304" y="14804"/>
                  <a:pt x="5529" y="14924"/>
                  <a:pt x="5109" y="14596"/>
                </a:cubicBezTo>
                <a:cubicBezTo>
                  <a:pt x="4000" y="13729"/>
                  <a:pt x="3324" y="12589"/>
                  <a:pt x="3324" y="11338"/>
                </a:cubicBezTo>
                <a:cubicBezTo>
                  <a:pt x="3324" y="9736"/>
                  <a:pt x="4435" y="8310"/>
                  <a:pt x="6145" y="7417"/>
                </a:cubicBezTo>
                <a:cubicBezTo>
                  <a:pt x="6760" y="7095"/>
                  <a:pt x="7648" y="7292"/>
                  <a:pt x="7893" y="7801"/>
                </a:cubicBezTo>
                <a:lnTo>
                  <a:pt x="8198" y="8499"/>
                </a:lnTo>
                <a:cubicBezTo>
                  <a:pt x="7412" y="8705"/>
                  <a:pt x="6996" y="9308"/>
                  <a:pt x="7266" y="9868"/>
                </a:cubicBezTo>
                <a:lnTo>
                  <a:pt x="7411" y="10170"/>
                </a:lnTo>
                <a:lnTo>
                  <a:pt x="10048" y="9550"/>
                </a:lnTo>
                <a:lnTo>
                  <a:pt x="11155" y="11844"/>
                </a:lnTo>
                <a:lnTo>
                  <a:pt x="13852" y="11208"/>
                </a:lnTo>
                <a:lnTo>
                  <a:pt x="12745" y="8916"/>
                </a:lnTo>
                <a:lnTo>
                  <a:pt x="15302" y="8314"/>
                </a:lnTo>
                <a:lnTo>
                  <a:pt x="15157" y="8012"/>
                </a:lnTo>
                <a:cubicBezTo>
                  <a:pt x="14886" y="7450"/>
                  <a:pt x="14024" y="7146"/>
                  <a:pt x="13218" y="7317"/>
                </a:cubicBezTo>
                <a:lnTo>
                  <a:pt x="10821" y="2265"/>
                </a:lnTo>
                <a:lnTo>
                  <a:pt x="9949" y="2469"/>
                </a:lnTo>
                <a:lnTo>
                  <a:pt x="8758" y="0"/>
                </a:lnTo>
                <a:close/>
                <a:moveTo>
                  <a:pt x="7777" y="15736"/>
                </a:moveTo>
                <a:cubicBezTo>
                  <a:pt x="8266" y="15736"/>
                  <a:pt x="8661" y="16014"/>
                  <a:pt x="8661" y="16355"/>
                </a:cubicBezTo>
                <a:cubicBezTo>
                  <a:pt x="8661" y="16696"/>
                  <a:pt x="8266" y="16972"/>
                  <a:pt x="7777" y="16972"/>
                </a:cubicBezTo>
                <a:cubicBezTo>
                  <a:pt x="7288" y="16972"/>
                  <a:pt x="6891" y="16696"/>
                  <a:pt x="6891" y="16355"/>
                </a:cubicBezTo>
                <a:cubicBezTo>
                  <a:pt x="6891" y="16014"/>
                  <a:pt x="7288" y="15736"/>
                  <a:pt x="7777" y="15736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Picture Placeholder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6" name="Rectangl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37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9" name="Title 14"/>
          <p:cNvSpPr txBox="1">
            <a:spLocks noGrp="1"/>
          </p:cNvSpPr>
          <p:nvPr>
            <p:ph type="title"/>
          </p:nvPr>
        </p:nvSpPr>
        <p:spPr>
          <a:xfrm>
            <a:off x="517463" y="1837345"/>
            <a:ext cx="6553897" cy="209498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Business </a:t>
            </a:r>
            <a:br>
              <a:rPr lang="en-US" dirty="0" smtClean="0"/>
            </a:br>
            <a:r>
              <a:rPr dirty="0" smtClean="0"/>
              <a:t>Issues </a:t>
            </a:r>
            <a:r>
              <a:rPr dirty="0"/>
              <a:t>&amp; Objectives</a:t>
            </a:r>
          </a:p>
        </p:txBody>
      </p:sp>
      <p:sp>
        <p:nvSpPr>
          <p:cNvPr id="34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14137" y="6507956"/>
            <a:ext cx="127001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roup 24"/>
          <p:cNvGrpSpPr/>
          <p:nvPr/>
        </p:nvGrpSpPr>
        <p:grpSpPr>
          <a:xfrm>
            <a:off x="10346504" y="1833151"/>
            <a:ext cx="1656714" cy="1656715"/>
            <a:chOff x="0" y="0"/>
            <a:chExt cx="1656713" cy="1656713"/>
          </a:xfrm>
        </p:grpSpPr>
        <p:sp>
          <p:nvSpPr>
            <p:cNvPr id="342" name="Freeform: Shape 25"/>
            <p:cNvSpPr/>
            <p:nvPr/>
          </p:nvSpPr>
          <p:spPr>
            <a:xfrm rot="8100000">
              <a:off x="288356" y="196883"/>
              <a:ext cx="1080001" cy="126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287" y="15923"/>
                  </a:lnTo>
                  <a:lnTo>
                    <a:pt x="21381" y="16052"/>
                  </a:lnTo>
                  <a:cubicBezTo>
                    <a:pt x="21524" y="16352"/>
                    <a:pt x="21600" y="16663"/>
                    <a:pt x="21600" y="16982"/>
                  </a:cubicBezTo>
                  <a:cubicBezTo>
                    <a:pt x="21600" y="19533"/>
                    <a:pt x="16765" y="21600"/>
                    <a:pt x="10800" y="21600"/>
                  </a:cubicBezTo>
                  <a:cubicBezTo>
                    <a:pt x="4835" y="21600"/>
                    <a:pt x="0" y="19533"/>
                    <a:pt x="0" y="16982"/>
                  </a:cubicBezTo>
                  <a:cubicBezTo>
                    <a:pt x="0" y="16663"/>
                    <a:pt x="76" y="16352"/>
                    <a:pt x="219" y="16052"/>
                  </a:cubicBezTo>
                  <a:lnTo>
                    <a:pt x="313" y="15923"/>
                  </a:lnTo>
                  <a:lnTo>
                    <a:pt x="10800" y="0"/>
                  </a:lnTo>
                  <a:close/>
                </a:path>
              </a:pathLst>
            </a:custGeom>
            <a:gradFill flip="none" rotWithShape="1">
              <a:gsLst>
                <a:gs pos="30000">
                  <a:srgbClr val="2C284A"/>
                </a:gs>
                <a:gs pos="40000">
                  <a:srgbClr val="3C3867"/>
                </a:gs>
                <a:gs pos="60000">
                  <a:srgbClr val="2C284A"/>
                </a:gs>
                <a:gs pos="100000">
                  <a:srgbClr val="1B192E"/>
                </a:gs>
              </a:gsLst>
              <a:lin ang="6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3" name="Oval 26"/>
            <p:cNvSpPr/>
            <p:nvPr/>
          </p:nvSpPr>
          <p:spPr>
            <a:xfrm rot="13500000">
              <a:off x="302756" y="32756"/>
              <a:ext cx="540001" cy="1080001"/>
            </a:xfrm>
            <a:prstGeom prst="ellipse">
              <a:avLst/>
            </a:prstGeom>
            <a:gradFill flip="none" rotWithShape="1">
              <a:gsLst>
                <a:gs pos="0">
                  <a:srgbClr val="454075">
                    <a:alpha val="33000"/>
                  </a:srgbClr>
                </a:gs>
                <a:gs pos="100000">
                  <a:srgbClr val="5BEFC1">
                    <a:alpha val="0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45" name="Title 6"/>
          <p:cNvSpPr txBox="1">
            <a:spLocks noGrp="1"/>
          </p:cNvSpPr>
          <p:nvPr>
            <p:ph type="title"/>
          </p:nvPr>
        </p:nvSpPr>
        <p:spPr>
          <a:xfrm>
            <a:off x="362148" y="542315"/>
            <a:ext cx="11467704" cy="8563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Business </a:t>
            </a:r>
            <a:r>
              <a:rPr dirty="0" smtClean="0"/>
              <a:t>Issues </a:t>
            </a:r>
            <a:r>
              <a:rPr dirty="0"/>
              <a:t>&amp; </a:t>
            </a:r>
            <a:r>
              <a:rPr dirty="0" smtClean="0"/>
              <a:t>Objectives</a:t>
            </a:r>
            <a:endParaRPr dirty="0"/>
          </a:p>
        </p:txBody>
      </p:sp>
      <p:sp>
        <p:nvSpPr>
          <p:cNvPr id="34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487174" y="6507956"/>
            <a:ext cx="153964" cy="152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47" name="Freeform: Shape 21"/>
          <p:cNvSpPr/>
          <p:nvPr/>
        </p:nvSpPr>
        <p:spPr>
          <a:xfrm>
            <a:off x="4295775" y="-1"/>
            <a:ext cx="360000" cy="274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3" y="0"/>
                </a:moveTo>
                <a:lnTo>
                  <a:pt x="19757" y="0"/>
                </a:lnTo>
                <a:lnTo>
                  <a:pt x="20751" y="1933"/>
                </a:lnTo>
                <a:cubicBezTo>
                  <a:pt x="21298" y="3626"/>
                  <a:pt x="21600" y="5489"/>
                  <a:pt x="21600" y="7443"/>
                </a:cubicBezTo>
                <a:cubicBezTo>
                  <a:pt x="21600" y="15262"/>
                  <a:pt x="16765" y="21600"/>
                  <a:pt x="10800" y="21600"/>
                </a:cubicBezTo>
                <a:cubicBezTo>
                  <a:pt x="4835" y="21600"/>
                  <a:pt x="0" y="15262"/>
                  <a:pt x="0" y="7443"/>
                </a:cubicBezTo>
                <a:cubicBezTo>
                  <a:pt x="0" y="5489"/>
                  <a:pt x="302" y="3626"/>
                  <a:pt x="849" y="1933"/>
                </a:cubicBezTo>
                <a:close/>
              </a:path>
            </a:pathLst>
          </a:custGeom>
          <a:gradFill>
            <a:gsLst>
              <a:gs pos="60000">
                <a:srgbClr val="1B192E"/>
              </a:gs>
              <a:gs pos="100000">
                <a:srgbClr val="7771B2"/>
              </a:gs>
            </a:gsLst>
            <a:path path="circle">
              <a:fillToRect l="119636" t="37721" r="-19636" b="62278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48" name="Content Placeholder 9"/>
          <p:cNvSpPr txBox="1"/>
          <p:nvPr/>
        </p:nvSpPr>
        <p:spPr>
          <a:xfrm>
            <a:off x="341657" y="1666311"/>
            <a:ext cx="5803370" cy="268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896111">
              <a:lnSpc>
                <a:spcPct val="110000"/>
              </a:lnSpc>
              <a:spcBef>
                <a:spcPts val="900"/>
              </a:spcBef>
              <a:defRPr sz="1960" b="1">
                <a:solidFill>
                  <a:srgbClr val="FFFFFF">
                    <a:alpha val="60000"/>
                  </a:srgbClr>
                </a:solidFill>
              </a:defRPr>
            </a:pPr>
            <a:r>
              <a:t>Issues</a:t>
            </a:r>
          </a:p>
          <a:p>
            <a:pPr marL="472948" indent="-248920" defTabSz="896111">
              <a:lnSpc>
                <a:spcPct val="110000"/>
              </a:lnSpc>
              <a:spcBef>
                <a:spcPts val="900"/>
              </a:spcBef>
              <a:buSzPct val="100000"/>
              <a:buFont typeface="Arial"/>
              <a:buChar char="•"/>
              <a:defRPr sz="1960">
                <a:solidFill>
                  <a:srgbClr val="FFFFFF">
                    <a:alpha val="60000"/>
                  </a:srgbClr>
                </a:solidFill>
              </a:defRPr>
            </a:pPr>
            <a:r>
              <a:t>Determine the rising prices of housing on a year-on-year increment (2013-2023)</a:t>
            </a:r>
          </a:p>
          <a:p>
            <a:pPr marL="472948" indent="-248920" defTabSz="896111">
              <a:lnSpc>
                <a:spcPct val="110000"/>
              </a:lnSpc>
              <a:spcBef>
                <a:spcPts val="900"/>
              </a:spcBef>
              <a:buSzPct val="100000"/>
              <a:buFont typeface="Arial"/>
              <a:buChar char="•"/>
              <a:defRPr sz="1960">
                <a:solidFill>
                  <a:srgbClr val="FFFFFF">
                    <a:alpha val="60000"/>
                  </a:srgbClr>
                </a:solidFill>
              </a:defRPr>
            </a:pPr>
            <a:r>
              <a:t>Determine the trend of gross monthly income on  a year-on-year increment (2013-2023)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472948" indent="-248920" defTabSz="896111">
              <a:lnSpc>
                <a:spcPct val="110000"/>
              </a:lnSpc>
              <a:spcBef>
                <a:spcPts val="900"/>
              </a:spcBef>
              <a:buSzPct val="100000"/>
              <a:buFont typeface="Arial"/>
              <a:buChar char="•"/>
              <a:defRPr sz="1960">
                <a:solidFill>
                  <a:srgbClr val="FFFFFF">
                    <a:alpha val="60000"/>
                  </a:srgbClr>
                </a:solidFill>
              </a:defRPr>
            </a:pPr>
            <a:r>
              <a:t>Determine the possibility of loan and subsidy based on Mortgage Servicing Ratio (MSR)</a:t>
            </a:r>
          </a:p>
        </p:txBody>
      </p:sp>
      <p:sp>
        <p:nvSpPr>
          <p:cNvPr id="349" name="Content Placeholder 11"/>
          <p:cNvSpPr txBox="1"/>
          <p:nvPr/>
        </p:nvSpPr>
        <p:spPr>
          <a:xfrm>
            <a:off x="6306730" y="1673998"/>
            <a:ext cx="5499870" cy="2670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defRPr sz="2000" b="1">
                <a:solidFill>
                  <a:srgbClr val="FFFFFF">
                    <a:alpha val="60000"/>
                  </a:srgbClr>
                </a:solidFill>
              </a:defRPr>
            </a:pPr>
            <a:r>
              <a:t>Objectives</a:t>
            </a:r>
          </a:p>
          <a:p>
            <a:pPr marL="2540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Prove the affordability of the housing based on gross monthly income, where monthly mortgage repayment at ≤30% of gross monthly income</a:t>
            </a:r>
            <a:endParaRPr>
              <a:latin typeface="+mj-lt"/>
              <a:ea typeface="+mj-ea"/>
              <a:cs typeface="+mj-cs"/>
              <a:sym typeface="Calibri"/>
            </a:endParaRPr>
          </a:p>
          <a:p>
            <a:pPr marL="254000" indent="-254000">
              <a:lnSpc>
                <a:spcPct val="110000"/>
              </a:lnSpc>
              <a:spcBef>
                <a:spcPts val="1000"/>
              </a:spcBef>
              <a:buSzPct val="100000"/>
              <a:buFont typeface="Arial"/>
              <a:buChar char="•"/>
              <a:defRPr sz="2000">
                <a:solidFill>
                  <a:srgbClr val="FFFFFF">
                    <a:alpha val="60000"/>
                  </a:srgbClr>
                </a:solidFill>
              </a:defRPr>
            </a:pPr>
            <a:r>
              <a:t>Calculate the additional subsidy in order to achieve Mortgage Servicing Ratio (MSR)</a:t>
            </a:r>
          </a:p>
        </p:txBody>
      </p:sp>
      <p:sp>
        <p:nvSpPr>
          <p:cNvPr id="350" name="Cancel Document"/>
          <p:cNvSpPr/>
          <p:nvPr/>
        </p:nvSpPr>
        <p:spPr>
          <a:xfrm>
            <a:off x="2698997" y="4765819"/>
            <a:ext cx="1088690" cy="1409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210" y="0"/>
                </a:moveTo>
                <a:cubicBezTo>
                  <a:pt x="94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4" y="21600"/>
                  <a:pt x="210" y="21600"/>
                </a:cubicBezTo>
                <a:lnTo>
                  <a:pt x="21389" y="21600"/>
                </a:lnTo>
                <a:cubicBezTo>
                  <a:pt x="21506" y="21600"/>
                  <a:pt x="21599" y="21528"/>
                  <a:pt x="21599" y="21438"/>
                </a:cubicBezTo>
                <a:lnTo>
                  <a:pt x="21599" y="5895"/>
                </a:lnTo>
                <a:cubicBezTo>
                  <a:pt x="21600" y="5863"/>
                  <a:pt x="21565" y="5837"/>
                  <a:pt x="21524" y="5837"/>
                </a:cubicBezTo>
                <a:lnTo>
                  <a:pt x="14255" y="5837"/>
                </a:lnTo>
                <a:cubicBezTo>
                  <a:pt x="14138" y="5837"/>
                  <a:pt x="14045" y="5765"/>
                  <a:pt x="14045" y="5674"/>
                </a:cubicBezTo>
                <a:lnTo>
                  <a:pt x="14045" y="58"/>
                </a:lnTo>
                <a:cubicBezTo>
                  <a:pt x="14045" y="26"/>
                  <a:pt x="14011" y="0"/>
                  <a:pt x="13970" y="0"/>
                </a:cubicBezTo>
                <a:lnTo>
                  <a:pt x="210" y="0"/>
                </a:lnTo>
                <a:close/>
                <a:moveTo>
                  <a:pt x="15019" y="86"/>
                </a:moveTo>
                <a:cubicBezTo>
                  <a:pt x="14993" y="94"/>
                  <a:pt x="14971" y="114"/>
                  <a:pt x="14971" y="140"/>
                </a:cubicBezTo>
                <a:lnTo>
                  <a:pt x="14971" y="4958"/>
                </a:lnTo>
                <a:cubicBezTo>
                  <a:pt x="14971" y="5048"/>
                  <a:pt x="15067" y="5120"/>
                  <a:pt x="15184" y="5120"/>
                </a:cubicBezTo>
                <a:lnTo>
                  <a:pt x="21418" y="5120"/>
                </a:lnTo>
                <a:cubicBezTo>
                  <a:pt x="21485" y="5120"/>
                  <a:pt x="21518" y="5058"/>
                  <a:pt x="21471" y="5021"/>
                </a:cubicBezTo>
                <a:lnTo>
                  <a:pt x="15101" y="99"/>
                </a:lnTo>
                <a:cubicBezTo>
                  <a:pt x="15078" y="81"/>
                  <a:pt x="15045" y="78"/>
                  <a:pt x="15019" y="86"/>
                </a:cubicBezTo>
                <a:close/>
                <a:moveTo>
                  <a:pt x="6578" y="7679"/>
                </a:moveTo>
                <a:cubicBezTo>
                  <a:pt x="6598" y="7679"/>
                  <a:pt x="6618" y="7686"/>
                  <a:pt x="6633" y="7698"/>
                </a:cubicBezTo>
                <a:lnTo>
                  <a:pt x="10772" y="10897"/>
                </a:lnTo>
                <a:cubicBezTo>
                  <a:pt x="10787" y="10909"/>
                  <a:pt x="10812" y="10909"/>
                  <a:pt x="10827" y="10897"/>
                </a:cubicBezTo>
                <a:lnTo>
                  <a:pt x="14964" y="7698"/>
                </a:lnTo>
                <a:cubicBezTo>
                  <a:pt x="14994" y="7674"/>
                  <a:pt x="15044" y="7674"/>
                  <a:pt x="15075" y="7698"/>
                </a:cubicBezTo>
                <a:lnTo>
                  <a:pt x="16692" y="8946"/>
                </a:lnTo>
                <a:cubicBezTo>
                  <a:pt x="16723" y="8970"/>
                  <a:pt x="16723" y="9007"/>
                  <a:pt x="16692" y="9030"/>
                </a:cubicBezTo>
                <a:lnTo>
                  <a:pt x="12556" y="12230"/>
                </a:lnTo>
                <a:cubicBezTo>
                  <a:pt x="12540" y="12242"/>
                  <a:pt x="12540" y="12261"/>
                  <a:pt x="12556" y="12273"/>
                </a:cubicBezTo>
                <a:lnTo>
                  <a:pt x="16692" y="15468"/>
                </a:lnTo>
                <a:cubicBezTo>
                  <a:pt x="16723" y="15492"/>
                  <a:pt x="16723" y="15531"/>
                  <a:pt x="16692" y="15554"/>
                </a:cubicBezTo>
                <a:lnTo>
                  <a:pt x="15075" y="16803"/>
                </a:lnTo>
                <a:cubicBezTo>
                  <a:pt x="15044" y="16827"/>
                  <a:pt x="14994" y="16827"/>
                  <a:pt x="14964" y="16803"/>
                </a:cubicBezTo>
                <a:lnTo>
                  <a:pt x="10827" y="13607"/>
                </a:lnTo>
                <a:cubicBezTo>
                  <a:pt x="10812" y="13595"/>
                  <a:pt x="10787" y="13595"/>
                  <a:pt x="10772" y="13607"/>
                </a:cubicBezTo>
                <a:lnTo>
                  <a:pt x="6633" y="16803"/>
                </a:lnTo>
                <a:cubicBezTo>
                  <a:pt x="6602" y="16827"/>
                  <a:pt x="6552" y="16827"/>
                  <a:pt x="6522" y="16803"/>
                </a:cubicBezTo>
                <a:lnTo>
                  <a:pt x="4905" y="15554"/>
                </a:lnTo>
                <a:cubicBezTo>
                  <a:pt x="4874" y="15530"/>
                  <a:pt x="4874" y="15492"/>
                  <a:pt x="4905" y="15468"/>
                </a:cubicBezTo>
                <a:lnTo>
                  <a:pt x="9043" y="12273"/>
                </a:lnTo>
                <a:cubicBezTo>
                  <a:pt x="9059" y="12261"/>
                  <a:pt x="9059" y="12242"/>
                  <a:pt x="9043" y="12230"/>
                </a:cubicBezTo>
                <a:lnTo>
                  <a:pt x="4905" y="9030"/>
                </a:lnTo>
                <a:cubicBezTo>
                  <a:pt x="4874" y="9007"/>
                  <a:pt x="4874" y="8970"/>
                  <a:pt x="4905" y="8946"/>
                </a:cubicBezTo>
                <a:lnTo>
                  <a:pt x="6522" y="7698"/>
                </a:lnTo>
                <a:cubicBezTo>
                  <a:pt x="6538" y="7686"/>
                  <a:pt x="6558" y="7679"/>
                  <a:pt x="6578" y="7679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1" name="Approved Document"/>
          <p:cNvSpPr/>
          <p:nvPr/>
        </p:nvSpPr>
        <p:spPr>
          <a:xfrm>
            <a:off x="8512278" y="4765843"/>
            <a:ext cx="1088774" cy="1409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3" y="21600"/>
                  <a:pt x="21599" y="21528"/>
                  <a:pt x="21599" y="21438"/>
                </a:cubicBezTo>
                <a:lnTo>
                  <a:pt x="21599" y="5895"/>
                </a:lnTo>
                <a:cubicBezTo>
                  <a:pt x="21600" y="5863"/>
                  <a:pt x="21564" y="5837"/>
                  <a:pt x="21522" y="5837"/>
                </a:cubicBezTo>
                <a:lnTo>
                  <a:pt x="14254" y="5837"/>
                </a:lnTo>
                <a:cubicBezTo>
                  <a:pt x="14137" y="5837"/>
                  <a:pt x="14043" y="5765"/>
                  <a:pt x="14043" y="5674"/>
                </a:cubicBezTo>
                <a:lnTo>
                  <a:pt x="14043" y="58"/>
                </a:lnTo>
                <a:cubicBezTo>
                  <a:pt x="14043" y="26"/>
                  <a:pt x="14009" y="0"/>
                  <a:pt x="13968" y="0"/>
                </a:cubicBezTo>
                <a:lnTo>
                  <a:pt x="213" y="0"/>
                </a:lnTo>
                <a:close/>
                <a:moveTo>
                  <a:pt x="15017" y="86"/>
                </a:moveTo>
                <a:cubicBezTo>
                  <a:pt x="14991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5" y="5120"/>
                  <a:pt x="15182" y="5120"/>
                </a:cubicBezTo>
                <a:lnTo>
                  <a:pt x="21418" y="5120"/>
                </a:lnTo>
                <a:cubicBezTo>
                  <a:pt x="21485" y="5120"/>
                  <a:pt x="21518" y="5058"/>
                  <a:pt x="21471" y="5021"/>
                </a:cubicBezTo>
                <a:lnTo>
                  <a:pt x="15100" y="99"/>
                </a:lnTo>
                <a:cubicBezTo>
                  <a:pt x="15076" y="81"/>
                  <a:pt x="15044" y="78"/>
                  <a:pt x="15017" y="86"/>
                </a:cubicBezTo>
                <a:close/>
                <a:moveTo>
                  <a:pt x="16386" y="8273"/>
                </a:moveTo>
                <a:cubicBezTo>
                  <a:pt x="16406" y="8273"/>
                  <a:pt x="16425" y="8279"/>
                  <a:pt x="16441" y="8291"/>
                </a:cubicBezTo>
                <a:lnTo>
                  <a:pt x="18003" y="9497"/>
                </a:lnTo>
                <a:cubicBezTo>
                  <a:pt x="18034" y="9522"/>
                  <a:pt x="18034" y="9560"/>
                  <a:pt x="18003" y="9585"/>
                </a:cubicBezTo>
                <a:lnTo>
                  <a:pt x="8629" y="16827"/>
                </a:lnTo>
                <a:cubicBezTo>
                  <a:pt x="8597" y="16852"/>
                  <a:pt x="8547" y="16852"/>
                  <a:pt x="8515" y="16827"/>
                </a:cubicBezTo>
                <a:lnTo>
                  <a:pt x="3592" y="13027"/>
                </a:lnTo>
                <a:cubicBezTo>
                  <a:pt x="3560" y="13002"/>
                  <a:pt x="3560" y="12962"/>
                  <a:pt x="3592" y="12937"/>
                </a:cubicBezTo>
                <a:lnTo>
                  <a:pt x="5153" y="11731"/>
                </a:lnTo>
                <a:cubicBezTo>
                  <a:pt x="5185" y="11707"/>
                  <a:pt x="5238" y="11707"/>
                  <a:pt x="5269" y="11731"/>
                </a:cubicBezTo>
                <a:lnTo>
                  <a:pt x="8513" y="14238"/>
                </a:lnTo>
                <a:cubicBezTo>
                  <a:pt x="8545" y="14263"/>
                  <a:pt x="8595" y="14263"/>
                  <a:pt x="8627" y="14238"/>
                </a:cubicBezTo>
                <a:lnTo>
                  <a:pt x="16328" y="8291"/>
                </a:lnTo>
                <a:cubicBezTo>
                  <a:pt x="16343" y="8279"/>
                  <a:pt x="16365" y="8273"/>
                  <a:pt x="16386" y="8273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2" name="Line"/>
          <p:cNvSpPr/>
          <p:nvPr/>
        </p:nvSpPr>
        <p:spPr>
          <a:xfrm>
            <a:off x="5015290" y="5470816"/>
            <a:ext cx="226938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DFloatVTI">
  <a:themeElements>
    <a:clrScheme name="3DFloatVTI">
      <a:dk1>
        <a:srgbClr val="1B192E"/>
      </a:dk1>
      <a:lt1>
        <a:srgbClr val="FFFFFF"/>
      </a:lt1>
      <a:dk2>
        <a:srgbClr val="A7A7A7"/>
      </a:dk2>
      <a:lt2>
        <a:srgbClr val="535353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00FF"/>
      </a:hlink>
      <a:folHlink>
        <a:srgbClr val="FF00FF"/>
      </a:folHlink>
    </a:clrScheme>
    <a:fontScheme name="3DFloat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DFloa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DFloatVTI">
  <a:themeElements>
    <a:clrScheme name="3DFloa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00FF"/>
      </a:hlink>
      <a:folHlink>
        <a:srgbClr val="FF00FF"/>
      </a:folHlink>
    </a:clrScheme>
    <a:fontScheme name="3DFloatVT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3DFloa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ill Sans MT"/>
            <a:ea typeface="Gill Sans MT"/>
            <a:cs typeface="Gill Sans MT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1566</Words>
  <Application>Microsoft Office PowerPoint</Application>
  <PresentationFormat>Widescreen</PresentationFormat>
  <Paragraphs>287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Walbaum Display</vt:lpstr>
      <vt:lpstr>Arial</vt:lpstr>
      <vt:lpstr>Calibri</vt:lpstr>
      <vt:lpstr>Gill Sans MT</vt:lpstr>
      <vt:lpstr>3DFloatVTI</vt:lpstr>
      <vt:lpstr>Interim Project Singapore  Housing Affordability</vt:lpstr>
      <vt:lpstr>Agenda</vt:lpstr>
      <vt:lpstr>Introduction</vt:lpstr>
      <vt:lpstr>Introduction</vt:lpstr>
      <vt:lpstr>Introduction - Problem</vt:lpstr>
      <vt:lpstr>Introduction - Problem</vt:lpstr>
      <vt:lpstr>Introduction - Scope</vt:lpstr>
      <vt:lpstr>Business  Issues &amp; Objectives</vt:lpstr>
      <vt:lpstr>Business Issues &amp; Objectives</vt:lpstr>
      <vt:lpstr>Task - Data-level</vt:lpstr>
      <vt:lpstr>Challenges</vt:lpstr>
      <vt:lpstr>Challenges - Member-level</vt:lpstr>
      <vt:lpstr>ETL Process Flow</vt:lpstr>
      <vt:lpstr>ETL Process Flow</vt:lpstr>
      <vt:lpstr>Python Modules</vt:lpstr>
      <vt:lpstr>Python Modules</vt:lpstr>
      <vt:lpstr>Data  Understanding</vt:lpstr>
      <vt:lpstr>Data Files (Gov SG Sources)</vt:lpstr>
      <vt:lpstr>DB Entity After Data Extraction &amp; Transformation</vt:lpstr>
      <vt:lpstr>Entity Relationship Diagram (PostgreDB)</vt:lpstr>
      <vt:lpstr>MedianBTOFlatPrices Table</vt:lpstr>
      <vt:lpstr>MedianResaleFlatPrices Table</vt:lpstr>
      <vt:lpstr>GrossMonthlyIncomeFullTime Table</vt:lpstr>
      <vt:lpstr>Enhanced_CPF_Housing_Grant Table</vt:lpstr>
      <vt:lpstr>Analysis</vt:lpstr>
      <vt:lpstr>Average BTO HDB Price from 2013 to 2023 in SG</vt:lpstr>
      <vt:lpstr>Average Resale HDB Price from 2013 to 2023 in SG</vt:lpstr>
      <vt:lpstr>Gross Monthly Income from 2013 to 2023 in SG</vt:lpstr>
      <vt:lpstr>BTO Flat Price Appreciation VS Gross Salary Increment</vt:lpstr>
      <vt:lpstr>Resale Flat Price Appreciation VS Gross Salary Increment</vt:lpstr>
      <vt:lpstr>Enhanced CPF Housing Grant</vt:lpstr>
      <vt:lpstr>Additional Subsidy Computation Logic Flow</vt:lpstr>
      <vt:lpstr>Compute Additional Subsidy SG Gov Could Provide for BTO Flats</vt:lpstr>
      <vt:lpstr>Compute Additional Subsidy SG Gov Could Provide for Resale Flats</vt:lpstr>
      <vt:lpstr>Analyzed Result</vt:lpstr>
      <vt:lpstr>Analyzed Result</vt:lpstr>
      <vt:lpstr>Conclusion</vt:lpstr>
      <vt:lpstr>Conclusion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Singapore  Housing Affordability</dc:title>
  <cp:lastModifiedBy>Microsoft account</cp:lastModifiedBy>
  <cp:revision>9</cp:revision>
  <dcterms:modified xsi:type="dcterms:W3CDTF">2025-04-10T00:50:21Z</dcterms:modified>
</cp:coreProperties>
</file>